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BD4F12-783A-4E54-9543-8598CADAEAB4}">
  <a:tblStyle styleId="{41BD4F12-783A-4E54-9543-8598CADAEAB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091" autoAdjust="0"/>
  </p:normalViewPr>
  <p:slideViewPr>
    <p:cSldViewPr snapToGrid="0">
      <p:cViewPr varScale="1">
        <p:scale>
          <a:sx n="127" d="100"/>
          <a:sy n="127" d="100"/>
        </p:scale>
        <p:origin x="116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hu">
                <a:solidFill>
                  <a:schemeClr val="dk1"/>
                </a:solidFill>
              </a:rPr>
              <a:t>A múlt alkalommal a nem informált keresésekkel foglalkoztunk. Ott csak a keresési probléma megfogalmazását használhattuk ki. Ma annak nézünk utána, hogy mit tudunk tenni akkor, ha ennél kicsit több információnk van, valamit ki tudunk használni a háttérismereteinkből.</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1b1631b54c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1b1631b54c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Fogaras a Nagyszeben és Bukarest közötti úton fekszik, így csak ez a két szomszédja van, ezzel bővítettük a fát. A fa levelei között a minimális érték 0, ez Bukaresthez tartozik. </a:t>
            </a:r>
            <a:endParaRPr/>
          </a:p>
          <a:p>
            <a:pPr marL="0" lvl="0" indent="0" algn="l" rtl="0">
              <a:spcBef>
                <a:spcPts val="0"/>
              </a:spcBef>
              <a:spcAft>
                <a:spcPts val="0"/>
              </a:spcAft>
              <a:buNone/>
            </a:pPr>
            <a:r>
              <a:rPr lang="hu"/>
              <a:t>Így ezzel a csúccsal folytatjuk. Mivel pont ezt a várost kerestük, kész is vagyunk.</a:t>
            </a:r>
            <a:endParaRPr/>
          </a:p>
          <a:p>
            <a:pPr marL="0" lvl="0" indent="0" algn="l" rtl="0">
              <a:spcBef>
                <a:spcPts val="0"/>
              </a:spcBef>
              <a:spcAft>
                <a:spcPts val="0"/>
              </a:spcAft>
              <a:buNone/>
            </a:pPr>
            <a:r>
              <a:rPr lang="hu"/>
              <a:t>Ha valaki végigszámolja, hogy ezen az Arad-Nagyszeben-Fogaras-Bukarest útvonalon mekkora távolságot kell megtenni, rájöhet, hogy célba értünk, de nem az optimális úton. </a:t>
            </a:r>
            <a:endParaRPr/>
          </a:p>
          <a:p>
            <a:pPr marL="0" lvl="0" indent="0" algn="l" rtl="0">
              <a:spcBef>
                <a:spcPts val="0"/>
              </a:spcBef>
              <a:spcAft>
                <a:spcPts val="0"/>
              </a:spcAft>
              <a:buNone/>
            </a:pPr>
            <a:r>
              <a:rPr lang="hu"/>
              <a:t>Ezért nézzük meg, hogy milyen jellemzői vannak ennek a módszernek.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b1631b54c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b1631b54c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Az első kérdés arról szól, hogy ha létezik megoldás, akkor az adott stratégia megtalálja-e. Ha valaki visszalapoz, és nézi, hogy hogyan lehet eljutni Jászvásárról Nagyváradra, akkor közeledhet Karácsonkő irányába, és ezzel a lépéssel kerül legközelebb hozzá. Ott viszont zsákutcába jutott, és egyedüli lehetőségként mehet vissza Jászvásárra. Jászvásáron továbbra is Karácsonkő a legjobb választás, és ezzel a kör bezárult. Nem szabadulunk a végtelen ciklusból. Persze át lehet írni az algoritmust, és nyilvántartani, hogy mely állapotokat látogatta már meg, és oda nem visszaengedve kierőszakoljuk, hogy járja be az egész állapotteret, ezzel megtalálva a megoldást.</a:t>
            </a:r>
            <a:endParaRPr/>
          </a:p>
          <a:p>
            <a:pPr marL="0" lvl="0" indent="0" algn="l" rtl="0">
              <a:spcBef>
                <a:spcPts val="0"/>
              </a:spcBef>
              <a:spcAft>
                <a:spcPts val="0"/>
              </a:spcAft>
              <a:buNone/>
            </a:pPr>
            <a:r>
              <a:rPr lang="hu"/>
              <a:t>Mesterségesen konstruálható olyan heurisztika, hogy minél közelebb vagyunk a céltól, annál nagyobb értékeket kapjunk, és minél távolabb, annál kisebbekek. Ezzel azt lehet elérni, hogy az egész fát be kell járnunk. Ha nincs célcsúcs, vagy az nem elérhető a kezdőcsúcsból, akkor ugyanez a helyzet. A keresőfa magassága m, így a mérete b</a:t>
            </a:r>
            <a:r>
              <a:rPr lang="hu" baseline="30000"/>
              <a:t>m</a:t>
            </a:r>
            <a:r>
              <a:rPr lang="hu"/>
              <a:t>, tehát ekkora lesz az időbonyolultság, és mivel minden egyes csúcsot a memóriában kell tartanunk, ekkora lesz a tárbonyolultság is. Az előbbi példa bizonyította, hogy nem minden esetben találja meg az optimális megoldást ez a módszer.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02f176f8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02f176f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Ha röviden jellemezni szeretnénk ezt a keresést, akkor ez az ábra tökéletes választás. </a:t>
            </a:r>
            <a:endParaRPr/>
          </a:p>
          <a:p>
            <a:pPr marL="0" lvl="0" indent="0" algn="l" rtl="0">
              <a:spcBef>
                <a:spcPts val="0"/>
              </a:spcBef>
              <a:spcAft>
                <a:spcPts val="0"/>
              </a:spcAft>
              <a:buNone/>
            </a:pPr>
            <a:r>
              <a:rPr lang="hu"/>
              <a:t>A heurisztika szerint már csak egy lépés távolságra van a répa a szamár számára. Aztán ezt a lépést megtéve kiderül, hogy mégsem.</a:t>
            </a:r>
            <a:endParaRPr/>
          </a:p>
          <a:p>
            <a:pPr marL="0" lvl="0" indent="0" algn="l" rtl="0">
              <a:spcBef>
                <a:spcPts val="0"/>
              </a:spcBef>
              <a:spcAft>
                <a:spcPts val="0"/>
              </a:spcAft>
              <a:buNone/>
            </a:pPr>
            <a:r>
              <a:rPr lang="hu"/>
              <a:t>A heurisztika nagyon távol lehet a valóságtól, tehát csak arra alapozni igencsak kockázatos.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b1631b54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b1631b54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dirty="0"/>
              <a:t>Ez adja azt az ötletet, hogy ne csak az lebegjen a szemünk előtt, hogy mennyi út van még hátra a célig, hanem azt is vegyük figyelembe, hogy eddig már mennyit tettünk meg. </a:t>
            </a:r>
            <a:endParaRPr dirty="0"/>
          </a:p>
          <a:p>
            <a:pPr marL="0" lvl="0" indent="0" algn="l" rtl="0">
              <a:spcBef>
                <a:spcPts val="0"/>
              </a:spcBef>
              <a:spcAft>
                <a:spcPts val="0"/>
              </a:spcAft>
              <a:buNone/>
            </a:pPr>
            <a:r>
              <a:rPr lang="hu" dirty="0"/>
              <a:t>Emiatt a nagyon drágává váló utaktól el tudunk szabadulni, bármennyire is “kicsi” van még hátra.</a:t>
            </a:r>
            <a:endParaRPr dirty="0"/>
          </a:p>
          <a:p>
            <a:pPr marL="0" lvl="0" indent="0" algn="l" rtl="0">
              <a:spcBef>
                <a:spcPts val="0"/>
              </a:spcBef>
              <a:spcAft>
                <a:spcPts val="0"/>
              </a:spcAft>
              <a:buNone/>
            </a:pPr>
            <a:r>
              <a:rPr lang="hu" dirty="0"/>
              <a:t>Az előbb a kívánatosságot az adta, hogy mennyi van még hátra – azaz h(n) –, ám most figyelembe vesszük a költséget is, tekintjük ezek összegét: g(n)+h(n). A g(n) adja meg a kezdőcsúcstól az n csúcsig vezető út költségét, a h(n) pedig az ettől a csúcstól a legközelebbi célig becsült út költségét. Emiatt a kettő összege az n csúcson keresztülmenő teljes út becsült költsége lesz.</a:t>
            </a:r>
            <a:endParaRPr dirty="0"/>
          </a:p>
          <a:p>
            <a:pPr marL="0" lvl="0" indent="0" algn="l" rtl="0">
              <a:spcBef>
                <a:spcPts val="0"/>
              </a:spcBef>
              <a:spcAft>
                <a:spcPts val="0"/>
              </a:spcAft>
              <a:buNone/>
            </a:pPr>
            <a:r>
              <a:rPr lang="hu" dirty="0"/>
              <a:t>Milyen becsléssel érdemes foglalkozni? Mi a jobb, ha alá, vagy fölé becsülünk? (A módszer 1968-ból származik)</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hu" dirty="0"/>
              <a:t>Tekintsük azokat a heurisztikákat, ahol a heurisztika alábecsüli a valós költségeket – hasonlóan, mint egy valamire való mesterember. Ezeket a heurisztikákat elfogadható (admissible) heurisztikáknak nevezzük. A heurisztika nem szolgáltat negatív számokat – elvégre távolságról van szó. Emiatt a célállapotokban az értékének nullának kell lennie. </a:t>
            </a:r>
            <a:endParaRPr dirty="0"/>
          </a:p>
          <a:p>
            <a:pPr marL="0" lvl="0" indent="0" algn="l" rtl="0">
              <a:spcBef>
                <a:spcPts val="0"/>
              </a:spcBef>
              <a:spcAft>
                <a:spcPts val="0"/>
              </a:spcAft>
              <a:buNone/>
            </a:pPr>
            <a:r>
              <a:rPr lang="hu" dirty="0"/>
              <a:t>A példában szereplő légvonalban mért távolság elfogadható heurisztika, mert mindig alábecsüli a közúton mért távolságot. </a:t>
            </a:r>
            <a:endParaRPr dirty="0"/>
          </a:p>
          <a:p>
            <a:pPr marL="0" lvl="0" indent="0" algn="l" rtl="0">
              <a:spcBef>
                <a:spcPts val="0"/>
              </a:spcBef>
              <a:spcAft>
                <a:spcPts val="0"/>
              </a:spcAft>
              <a:buNone/>
            </a:pPr>
            <a:r>
              <a:rPr lang="hu" dirty="0"/>
              <a:t>Miért érdekes az ilyen fajta heurisztika? Mert vele az A* fakeresés optimális lesz.</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b1631b54c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b1631b54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Nézzük újra a romániai túránkat!</a:t>
            </a:r>
            <a:endParaRPr/>
          </a:p>
          <a:p>
            <a:pPr marL="0" lvl="0" indent="0" algn="l" rtl="0">
              <a:spcBef>
                <a:spcPts val="0"/>
              </a:spcBef>
              <a:spcAft>
                <a:spcPts val="0"/>
              </a:spcAft>
              <a:buNone/>
            </a:pPr>
            <a:r>
              <a:rPr lang="hu"/>
              <a:t>Ismét be kell szúrni a prioritási sorba az Aradot tartalmazó gyökércsúcsot. Miután a sorban ez az egyetlen csúcs található, ezt vesszük ki onnan. </a:t>
            </a:r>
            <a:endParaRPr/>
          </a:p>
          <a:p>
            <a:pPr marL="0" lvl="0" indent="0" algn="l" rtl="0">
              <a:spcBef>
                <a:spcPts val="0"/>
              </a:spcBef>
              <a:spcAft>
                <a:spcPts val="0"/>
              </a:spcAft>
              <a:buNone/>
            </a:pPr>
            <a:r>
              <a:rPr lang="hu"/>
              <a:t>Arad van benne, és nem Bukarest, tehát ki kell terjesztenünk. Így a gyökércsúcsnak lesz három gyereke.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b1631b54c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b1631b54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Mint látjuk, itt már összeg fog szerepelni, az adott városig eljutás költségének és a táblázatban szereplő távolságnak az összege. </a:t>
            </a:r>
            <a:endParaRPr/>
          </a:p>
          <a:p>
            <a:pPr marL="0" lvl="0" indent="0" algn="l" rtl="0">
              <a:spcBef>
                <a:spcPts val="0"/>
              </a:spcBef>
              <a:spcAft>
                <a:spcPts val="0"/>
              </a:spcAft>
              <a:buNone/>
            </a:pPr>
            <a:r>
              <a:rPr lang="hu"/>
              <a:t>Ez a három levelet tekintve Nagyszeben esetén minimális. Ezért ezt a csúcsot fogjuk kiválasztani. </a:t>
            </a:r>
            <a:endParaRPr/>
          </a:p>
          <a:p>
            <a:pPr marL="0" lvl="0" indent="0" algn="l" rtl="0">
              <a:spcBef>
                <a:spcPts val="0"/>
              </a:spcBef>
              <a:spcAft>
                <a:spcPts val="0"/>
              </a:spcAft>
              <a:buNone/>
            </a:pPr>
            <a:r>
              <a:rPr lang="hu"/>
              <a:t>Mivel Nagyszeben nem Bukarest, a csúcsot ki kell terjeszteni, a négy szomszédos város négy új levelet fog jelenteni.</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1b1631b54c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1b1631b54c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A négy rákövetkező között megjelent Arad. Az ott szereplő 280 az Arad-Nagyszeben-Arad út költsége lesz. </a:t>
            </a:r>
            <a:endParaRPr/>
          </a:p>
          <a:p>
            <a:pPr marL="0" lvl="0" indent="0" algn="l" rtl="0">
              <a:spcBef>
                <a:spcPts val="0"/>
              </a:spcBef>
              <a:spcAft>
                <a:spcPts val="0"/>
              </a:spcAft>
              <a:buNone/>
            </a:pPr>
            <a:r>
              <a:rPr lang="hu"/>
              <a:t>A keresőfa hat levele esetén Râmnicu Vâlcea esetén lesz minimális az összeg, ezért ezzel a csúccsal kell foglalkoznunk. </a:t>
            </a:r>
            <a:endParaRPr/>
          </a:p>
          <a:p>
            <a:pPr marL="0" lvl="0" indent="0" algn="l" rtl="0">
              <a:spcBef>
                <a:spcPts val="0"/>
              </a:spcBef>
              <a:spcAft>
                <a:spcPts val="0"/>
              </a:spcAft>
              <a:buNone/>
            </a:pPr>
            <a:r>
              <a:rPr lang="hu"/>
              <a:t>Ez sem Bukarest, ezért ezt a csúcsot ki kell terjesztenünk.</a:t>
            </a:r>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b1631b54c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b1631b54c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Viszont Râmnicu Vâlcea szomszédainál ez az összeg már igen nagy lesz, ezért a 8 levél közül Fogaras esetén lesz minimális az összeg, ezért ezzel a csúccsal kell dolgoznunk.</a:t>
            </a:r>
            <a:endParaRPr/>
          </a:p>
          <a:p>
            <a:pPr marL="0" lvl="0" indent="0" algn="l" rtl="0">
              <a:spcBef>
                <a:spcPts val="0"/>
              </a:spcBef>
              <a:spcAft>
                <a:spcPts val="0"/>
              </a:spcAft>
              <a:buNone/>
            </a:pPr>
            <a:r>
              <a:rPr lang="hu"/>
              <a:t>Fogaras továbbra sem Bukarest, ezért kiterjesztjük.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b1631b54c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b1631b54c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Viszont hiába jelent meg Bukarest a levelek között, a minimális összeg a Pitești csúcsnál – ezt az előbb még soknak tartottuk, de azóta kiderült, hogy nincs jobb, tehát visszatértünk.</a:t>
            </a:r>
            <a:endParaRPr/>
          </a:p>
          <a:p>
            <a:pPr marL="0" lvl="0" indent="0" algn="l" rtl="0">
              <a:spcBef>
                <a:spcPts val="0"/>
              </a:spcBef>
              <a:spcAft>
                <a:spcPts val="0"/>
              </a:spcAft>
              <a:buNone/>
            </a:pPr>
            <a:r>
              <a:rPr lang="hu"/>
              <a:t>Pitești nem Bukarest, tehát ki kell terjeszteni ezt a csúcsot.</a:t>
            </a:r>
            <a:endParaRPr/>
          </a:p>
          <a:p>
            <a:pPr marL="0" lvl="0" indent="0" algn="l" rtl="0">
              <a:spcBef>
                <a:spcPts val="0"/>
              </a:spcBef>
              <a:spcAft>
                <a:spcPts val="0"/>
              </a:spcAft>
              <a:buNone/>
            </a:pPr>
            <a:r>
              <a:rPr lang="hu"/>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b1631b54c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1b1631b54c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Az újonnan bekerülő levelek között újra megtaláljuk Bukarestet, viszont most a 11 levél közül ehhez tartozik a minimális összeg, ezért ezt a csúcsot kell választanunk.</a:t>
            </a:r>
            <a:endParaRPr/>
          </a:p>
          <a:p>
            <a:pPr marL="0" lvl="0" indent="0" algn="l" rtl="0">
              <a:spcBef>
                <a:spcPts val="0"/>
              </a:spcBef>
              <a:spcAft>
                <a:spcPts val="0"/>
              </a:spcAft>
              <a:buNone/>
            </a:pPr>
            <a:r>
              <a:rPr lang="hu"/>
              <a:t>Mivel Bukarest a keresett cél, meg is állhatunk, illetve visszaadhatjuk azt, hogy az optimális útvonal az Arad-Nagyszeben-</a:t>
            </a:r>
            <a:r>
              <a:rPr lang="hu">
                <a:solidFill>
                  <a:schemeClr val="dk1"/>
                </a:solidFill>
              </a:rPr>
              <a:t>Râmnicu Vâlcea</a:t>
            </a:r>
            <a:r>
              <a:rPr lang="hu"/>
              <a:t>-</a:t>
            </a:r>
            <a:r>
              <a:rPr lang="hu">
                <a:solidFill>
                  <a:schemeClr val="dk1"/>
                </a:solidFill>
              </a:rPr>
              <a:t>Pitești</a:t>
            </a:r>
            <a:r>
              <a:rPr lang="hu"/>
              <a:t>-Bukarest, ami 418 km hosszú.</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b1631b54c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b1631b54c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hu" dirty="0">
                <a:solidFill>
                  <a:schemeClr val="dk1"/>
                </a:solidFill>
              </a:rPr>
              <a:t>A ma megismert módszerek az egyenletes költségű keresés családjába tartoznak. Emiatt illeszkednek a múltkor megismert általános fakereső módszerhez.</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hu" dirty="0">
                <a:solidFill>
                  <a:schemeClr val="dk1"/>
                </a:solidFill>
              </a:rPr>
              <a:t>Elsőként egy mohó módszerrel ismerkedünk meg, amely csak a plusz információkra épít. Majd egy olyannal, amely kombinálja az elérhető információkat. </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hu" dirty="0">
                <a:solidFill>
                  <a:schemeClr val="dk1"/>
                </a:solidFill>
              </a:rPr>
              <a:t>Végül a plusz információk mikéntjével ismerkedünk meg. </a:t>
            </a: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b1631b54c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b1631b54c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dirty="0"/>
              <a:t>Lássuk, hogyan bizonyítható, hogy egy elfogadható heurisztika optimális megoldást garantál fakeresés esetén!</a:t>
            </a:r>
            <a:endParaRPr dirty="0"/>
          </a:p>
          <a:p>
            <a:pPr marL="0" lvl="0" indent="0" algn="l" rtl="0">
              <a:spcBef>
                <a:spcPts val="0"/>
              </a:spcBef>
              <a:spcAft>
                <a:spcPts val="0"/>
              </a:spcAft>
              <a:buNone/>
            </a:pPr>
            <a:r>
              <a:rPr lang="hu" dirty="0"/>
              <a:t>Tegyük fel, hogy az optimális megoldáshoz tartozó célcsúcs a G, melynek költsége C. Ezen felül van egy G</a:t>
            </a:r>
            <a:r>
              <a:rPr lang="hu" baseline="-25000" dirty="0"/>
              <a:t>2</a:t>
            </a:r>
            <a:r>
              <a:rPr lang="hu" dirty="0"/>
              <a:t> célcsúcs is, melynek a költsége C-nél nagyobb.</a:t>
            </a:r>
            <a:endParaRPr dirty="0"/>
          </a:p>
          <a:p>
            <a:pPr marL="0" lvl="0" indent="0" algn="l" rtl="0">
              <a:spcBef>
                <a:spcPts val="0"/>
              </a:spcBef>
              <a:spcAft>
                <a:spcPts val="0"/>
              </a:spcAft>
              <a:buNone/>
            </a:pPr>
            <a:r>
              <a:rPr lang="hu" dirty="0"/>
              <a:t>Tartsunk ott, hogy G</a:t>
            </a:r>
            <a:r>
              <a:rPr lang="hu" baseline="-25000" dirty="0"/>
              <a:t>2</a:t>
            </a:r>
            <a:r>
              <a:rPr lang="hu" dirty="0"/>
              <a:t> már szerepel a keresőfában levélként – gondoljuk az előbbi példában az első Bukarestre.</a:t>
            </a:r>
            <a:endParaRPr dirty="0"/>
          </a:p>
          <a:p>
            <a:pPr marL="0" lvl="0" indent="0" algn="l" rtl="0">
              <a:spcBef>
                <a:spcPts val="0"/>
              </a:spcBef>
              <a:spcAft>
                <a:spcPts val="0"/>
              </a:spcAft>
              <a:buNone/>
            </a:pPr>
            <a:r>
              <a:rPr lang="hu" dirty="0"/>
              <a:t>Legyen a G-be vezető úton szereplő levél az n. Kérdés, hogy az n vagy a G</a:t>
            </a:r>
            <a:r>
              <a:rPr lang="hu" baseline="-25000" dirty="0"/>
              <a:t>2</a:t>
            </a:r>
            <a:r>
              <a:rPr lang="hu" dirty="0"/>
              <a:t> kerül előbb kifejtésre.</a:t>
            </a:r>
            <a:endParaRPr dirty="0"/>
          </a:p>
          <a:p>
            <a:pPr marL="0" lvl="0" indent="0" algn="l" rtl="0">
              <a:spcBef>
                <a:spcPts val="0"/>
              </a:spcBef>
              <a:spcAft>
                <a:spcPts val="0"/>
              </a:spcAft>
              <a:buNone/>
            </a:pPr>
            <a:r>
              <a:rPr lang="hu" dirty="0"/>
              <a:t>Az f(n) nem lesz más, mint a g(n) és h(n) összege. Ha g(n) és h*(n) összegét tekintenénk, akkor kiadná a G-be vezető út költségét, azaz C-t. De mivel h(n)≤h*(n), f(n) kisebb vagy egyenlő mint C, tehát biztos kisebb, mint f(G</a:t>
            </a:r>
            <a:r>
              <a:rPr lang="hu" baseline="-25000" dirty="0"/>
              <a:t>2</a:t>
            </a:r>
            <a:r>
              <a:rPr lang="hu" dirty="0"/>
              <a:t>). Ezért biztos nem G</a:t>
            </a:r>
            <a:r>
              <a:rPr lang="hu" baseline="-25000" dirty="0"/>
              <a:t>2</a:t>
            </a:r>
            <a:r>
              <a:rPr lang="hu" dirty="0"/>
              <a:t>-t fejtjük ki. Azt is mondhatjuk, hogy n-t korábban fejtjük ki, és igaz lesz a G-ig vezető úton található összes csúcsra, beleértve a a G-t is. </a:t>
            </a:r>
            <a:endParaRPr dirty="0"/>
          </a:p>
          <a:p>
            <a:pPr marL="0" lvl="0" indent="0" algn="l" rtl="0">
              <a:spcBef>
                <a:spcPts val="0"/>
              </a:spcBef>
              <a:spcAft>
                <a:spcPts val="0"/>
              </a:spcAft>
              <a:buNone/>
            </a:pPr>
            <a:r>
              <a:rPr lang="hu" dirty="0"/>
              <a:t>Azaz nem a nem optimális célcsúcsot találjuk meg, hanem az optimálisat, azaz a módszer optimális lesz.</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b1631b54c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b1631b54c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Az előbbi jó vázlata volt egy pontos bizonyításnak, míg ez az ábra az értést próbálja megcélozni. A térképekhez hasonló szintvonalakban érdemes gondolkodni. Ezek összekötik azokat a pontokat, melyek azonos magasságon vannak.</a:t>
            </a:r>
            <a:endParaRPr/>
          </a:p>
          <a:p>
            <a:pPr marL="0" lvl="0" indent="0" algn="l" rtl="0">
              <a:spcBef>
                <a:spcPts val="0"/>
              </a:spcBef>
              <a:spcAft>
                <a:spcPts val="0"/>
              </a:spcAft>
              <a:buNone/>
            </a:pPr>
            <a:r>
              <a:rPr lang="hu"/>
              <a:t>Mi most egy konkrét számhoz készíthetünk egy konturvonalat: egy állapot belül van a kontúron, ha van olyan csúcs ezzel az állapottal, melynek az értéke (összege) kisebb egyenlő mint a konkrét szám.</a:t>
            </a:r>
            <a:endParaRPr/>
          </a:p>
          <a:p>
            <a:pPr marL="0" lvl="0" indent="0" algn="l" rtl="0">
              <a:spcBef>
                <a:spcPts val="0"/>
              </a:spcBef>
              <a:spcAft>
                <a:spcPts val="0"/>
              </a:spcAft>
              <a:buNone/>
            </a:pPr>
            <a:r>
              <a:rPr lang="hu"/>
              <a:t>Egyedül Arad van belül a 380-as konturon, mert a gyökércsúcsnál az összeg 366. Nagyszebennél a összeg 393, ezért a 400-as kontúron belül csak két város található, míg a 420-as konturba a cél is beleesik. </a:t>
            </a:r>
            <a:endParaRPr/>
          </a:p>
          <a:p>
            <a:pPr marL="0" lvl="0" indent="0" algn="l" rtl="0">
              <a:spcBef>
                <a:spcPts val="0"/>
              </a:spcBef>
              <a:spcAft>
                <a:spcPts val="0"/>
              </a:spcAft>
              <a:buNone/>
            </a:pPr>
            <a:r>
              <a:rPr lang="hu"/>
              <a:t>Természetsen a kisebb értékhez tartozó kontúrt tartalmazni fogja a nagyobb értékhez tartozó kontúr. </a:t>
            </a:r>
            <a:endParaRPr/>
          </a:p>
          <a:p>
            <a:pPr marL="0" lvl="0" indent="0" algn="l" rtl="0">
              <a:spcBef>
                <a:spcPts val="0"/>
              </a:spcBef>
              <a:spcAft>
                <a:spcPts val="0"/>
              </a:spcAft>
              <a:buNone/>
            </a:pPr>
            <a:r>
              <a:rPr lang="hu"/>
              <a:t>Fontos észrevenni, hogy a kiterjesztett csúcsok tekintetében amíg egy kontúron belül található összes állapot valamely csúcsát ki nem terjesztjük, nem terjesztjük ki a kontúron kívüli állapot csúcsát.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b163e249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b163e24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dirty="0"/>
              <a:t>Lássuk ezek után az A* tulajdonságát!</a:t>
            </a:r>
            <a:endParaRPr dirty="0"/>
          </a:p>
          <a:p>
            <a:pPr marL="0" lvl="0" indent="0" algn="l" rtl="0">
              <a:spcBef>
                <a:spcPts val="0"/>
              </a:spcBef>
              <a:spcAft>
                <a:spcPts val="0"/>
              </a:spcAft>
              <a:buNone/>
            </a:pPr>
            <a:r>
              <a:rPr lang="hu" dirty="0"/>
              <a:t>Ahhoz hogy eljussunk valamely célcsúcshoz, az összes nála kisebb vagy egyenlő becsült összköltségű csúcsot ki kell terjesztenünk. Ha végtelen sok ilyen van, akkor nem jutunk el a célig, egyébként igen.</a:t>
            </a:r>
            <a:endParaRPr dirty="0"/>
          </a:p>
          <a:p>
            <a:pPr marL="0" lvl="0" indent="0" algn="l" rtl="0">
              <a:spcBef>
                <a:spcPts val="0"/>
              </a:spcBef>
              <a:spcAft>
                <a:spcPts val="0"/>
              </a:spcAft>
              <a:buNone/>
            </a:pPr>
            <a:r>
              <a:rPr lang="hu" dirty="0"/>
              <a:t>A legrosszabb esetet véve b</a:t>
            </a:r>
            <a:r>
              <a:rPr lang="hu" baseline="30000" dirty="0"/>
              <a:t>d</a:t>
            </a:r>
            <a:r>
              <a:rPr lang="hu" dirty="0"/>
              <a:t> időbonyolultsággal számolhatnánk. A jó heurisztika ezen sokat javíthat, akár az előbbi módszernél is. Ilyenkor a (b*)</a:t>
            </a:r>
            <a:r>
              <a:rPr lang="hu" baseline="30000" dirty="0"/>
              <a:t>d </a:t>
            </a:r>
            <a:r>
              <a:rPr lang="hu" dirty="0"/>
              <a:t>bonyolultsággal szokás számolni, ahol b*  effektív elágazási faktort kisérletileg lehet megállapítani. Több módszerhez hasonlóan ez is a memóriában tartja az összes csúcsot, tehát ez a tárbonyolultság is.</a:t>
            </a:r>
            <a:endParaRPr dirty="0"/>
          </a:p>
          <a:p>
            <a:pPr marL="0" lvl="0" indent="0" algn="l" rtl="0">
              <a:spcBef>
                <a:spcPts val="0"/>
              </a:spcBef>
              <a:spcAft>
                <a:spcPts val="0"/>
              </a:spcAft>
              <a:buNone/>
            </a:pPr>
            <a:r>
              <a:rPr lang="hu" dirty="0"/>
              <a:t>Az előbb láttuk, hogy a módszer szintről szintre halad, így az optimális megoldásra fog ráakadni. Nem fog az optimális célcsúcsnál nagyobb költségű csúcsot kibontani, de kibontja az összes kisebb költségű csúcsot, és néhányat kibonthat a vele megegyező költségűek közül.  </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b163e249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b163e249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A háromszög-egyenlőtlenséggel már sok helyen lehetett találkozni: a háromszög egy oldala kisebb, mint a másik kettő összege – különben a háromszög nem állna össze.</a:t>
            </a:r>
            <a:endParaRPr/>
          </a:p>
          <a:p>
            <a:pPr marL="0" lvl="0" indent="0" algn="l" rtl="0">
              <a:spcBef>
                <a:spcPts val="0"/>
              </a:spcBef>
              <a:spcAft>
                <a:spcPts val="0"/>
              </a:spcAft>
              <a:buNone/>
            </a:pPr>
            <a:r>
              <a:rPr lang="hu"/>
              <a:t>Itt most egy célcsúcs, az aktuális csúcs és egy rákövetkező között írjuk fel ezt az összefüggést. </a:t>
            </a:r>
            <a:endParaRPr/>
          </a:p>
          <a:p>
            <a:pPr marL="0" lvl="0" indent="0" algn="l" rtl="0">
              <a:spcBef>
                <a:spcPts val="0"/>
              </a:spcBef>
              <a:spcAft>
                <a:spcPts val="0"/>
              </a:spcAft>
              <a:buNone/>
            </a:pPr>
            <a:r>
              <a:rPr lang="hu"/>
              <a:t>A heurisztika nem csökkenhet jobban, mint ahogy a költség növekszik. Mivel az összegükre vagyunk kíváncsiak az folyamatosan nő (legalábbis nem csökken). </a:t>
            </a:r>
            <a:endParaRPr/>
          </a:p>
          <a:p>
            <a:pPr marL="0" lvl="0" indent="0" algn="l" rtl="0">
              <a:spcBef>
                <a:spcPts val="0"/>
              </a:spcBef>
              <a:spcAft>
                <a:spcPts val="0"/>
              </a:spcAft>
              <a:buNone/>
            </a:pPr>
            <a:r>
              <a:rPr lang="hu"/>
              <a:t>Ezt itt látjuk képlettel is megfogalmazva, és bizonyítva.</a:t>
            </a:r>
            <a:endParaRPr/>
          </a:p>
          <a:p>
            <a:pPr marL="0" lvl="0" indent="0" algn="l" rtl="0">
              <a:spcBef>
                <a:spcPts val="0"/>
              </a:spcBef>
              <a:spcAft>
                <a:spcPts val="0"/>
              </a:spcAft>
              <a:buNone/>
            </a:pPr>
            <a:r>
              <a:rPr lang="hu"/>
              <a:t>Ha a háromszög-egyenlőtlenség teljesül egy heurisztikára, akkor az konzisztens heurisztika lesz. Konzisztens heurisztikával a gráfkeresés is optimális lesz.</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b163e2493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b163e249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Tekintsük a korábban már látott nyolcas játékot! Itt veszünk két heurisztikát, melyről be lehetne látni, hogy elfogadhatóak. </a:t>
            </a:r>
            <a:endParaRPr/>
          </a:p>
          <a:p>
            <a:pPr marL="0" lvl="0" indent="0" algn="l" rtl="0">
              <a:spcBef>
                <a:spcPts val="0"/>
              </a:spcBef>
              <a:spcAft>
                <a:spcPts val="0"/>
              </a:spcAft>
              <a:buNone/>
            </a:pPr>
            <a:r>
              <a:rPr lang="hu"/>
              <a:t>Erre a tulajdonságra hamarosan visszatérünk.</a:t>
            </a:r>
            <a:endParaRPr/>
          </a:p>
          <a:p>
            <a:pPr marL="0" lvl="0" indent="0" algn="l" rtl="0">
              <a:spcBef>
                <a:spcPts val="0"/>
              </a:spcBef>
              <a:spcAft>
                <a:spcPts val="0"/>
              </a:spcAft>
              <a:buNone/>
            </a:pPr>
            <a:r>
              <a:rPr lang="hu"/>
              <a:t>Itt olvasható, hogy hogyan számolhatóak a heurisztikák. h</a:t>
            </a:r>
            <a:r>
              <a:rPr lang="hu" baseline="-25000"/>
              <a:t>1</a:t>
            </a:r>
            <a:r>
              <a:rPr lang="hu"/>
              <a:t> esetén könnyű belátni, hogy mivel csak a 2 és 6 van a helyén, hat lap rossz helyen van, így ez a heurisztika értéke.</a:t>
            </a:r>
            <a:endParaRPr/>
          </a:p>
          <a:p>
            <a:pPr marL="0" lvl="0" indent="0" algn="l" rtl="0">
              <a:spcBef>
                <a:spcPts val="0"/>
              </a:spcBef>
              <a:spcAft>
                <a:spcPts val="0"/>
              </a:spcAft>
              <a:buNone/>
            </a:pPr>
            <a:r>
              <a:rPr lang="hu"/>
              <a:t>A h</a:t>
            </a:r>
            <a:r>
              <a:rPr lang="hu" baseline="-25000"/>
              <a:t>2</a:t>
            </a:r>
            <a:r>
              <a:rPr lang="hu"/>
              <a:t> már számolósabb. Az egyes lapot a szemközti sarokba négy lépéssel lehetne átvinni. A kettes lap a helyén van, a hármast három lépéssel lehet helyre rakni…</a:t>
            </a:r>
            <a:endParaRPr/>
          </a:p>
          <a:p>
            <a:pPr marL="0" lvl="0" indent="0" algn="l" rtl="0">
              <a:spcBef>
                <a:spcPts val="0"/>
              </a:spcBef>
              <a:spcAft>
                <a:spcPts val="0"/>
              </a:spcAft>
              <a:buNone/>
            </a:pPr>
            <a:r>
              <a:rPr lang="hu"/>
              <a:t>Higgyük el, hogy ekkor 26 lépésnyire van a megoldás, valóban alábecsüli mindkét heurisztika.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b163e249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b163e249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Ha összehasonlítjuk a múltkori favoritot az A* kereséssel, egyik illetve a másik heurisztikák használva jelentős különbségre akadunk. Ahogy nehezedik a megoldás, úgy nyílik az olló.</a:t>
            </a:r>
            <a:endParaRPr/>
          </a:p>
          <a:p>
            <a:pPr marL="0" lvl="0" indent="0" algn="l" rtl="0">
              <a:spcBef>
                <a:spcPts val="0"/>
              </a:spcBef>
              <a:spcAft>
                <a:spcPts val="0"/>
              </a:spcAft>
              <a:buNone/>
            </a:pPr>
            <a:r>
              <a:rPr lang="hu"/>
              <a:t>Lehet látni, hogy h</a:t>
            </a:r>
            <a:r>
              <a:rPr lang="hu" baseline="-25000"/>
              <a:t>2</a:t>
            </a:r>
            <a:r>
              <a:rPr lang="hu"/>
              <a:t> jobban teljesített mint h</a:t>
            </a:r>
            <a:r>
              <a:rPr lang="hu" baseline="-25000"/>
              <a:t>1</a:t>
            </a:r>
            <a:r>
              <a:rPr lang="hu"/>
              <a:t>. A h</a:t>
            </a:r>
            <a:r>
              <a:rPr lang="hu" baseline="-25000"/>
              <a:t>2</a:t>
            </a:r>
            <a:r>
              <a:rPr lang="hu"/>
              <a:t> jobban megközelítette a valós értéket mint a h</a:t>
            </a:r>
            <a:r>
              <a:rPr lang="hu" baseline="-25000"/>
              <a:t>1</a:t>
            </a:r>
            <a:r>
              <a:rPr lang="hu"/>
              <a:t>, bár még így is elég messze állnak a valós értékektől.</a:t>
            </a:r>
            <a:endParaRPr/>
          </a:p>
          <a:p>
            <a:pPr marL="0" lvl="0" indent="0" algn="l" rtl="0">
              <a:spcBef>
                <a:spcPts val="0"/>
              </a:spcBef>
              <a:spcAft>
                <a:spcPts val="0"/>
              </a:spcAft>
              <a:buNone/>
            </a:pPr>
            <a:r>
              <a:rPr lang="hu"/>
              <a:t>Ha valamely heurisztika nem kisebb értéket vesz fel minden csúcs esetén, mint egy másik, akkor a nagyobb dominálja a másikat, ezzel kevesebb kiterjesztésre lesz szükség.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b163e2493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b163e249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Ha van két elfogadható heurisztikánk, amely közül egyik sem dominálja a másikat, akkor készíthetünk egy olyan új elfogadható heurisztikát, mely dominálja mindkét régit.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b163e2493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b163e2493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dirty="0"/>
              <a:t>Most már csak az a kérdés, hogyan tudunk egy heurisztikát készíteni, ami elfogadható.</a:t>
            </a:r>
            <a:endParaRPr dirty="0"/>
          </a:p>
          <a:p>
            <a:pPr marL="0" lvl="0" indent="0" algn="l" rtl="0">
              <a:spcBef>
                <a:spcPts val="0"/>
              </a:spcBef>
              <a:spcAft>
                <a:spcPts val="0"/>
              </a:spcAft>
              <a:buNone/>
            </a:pPr>
            <a:r>
              <a:rPr lang="hu" dirty="0"/>
              <a:t>Ha van egy problémánk, annak lebutitásával újabb probléma generálható. A lebutításon azt értjük, hogy kevesebb feltételt teszünk egy adott műveletre, lépésre.</a:t>
            </a:r>
            <a:endParaRPr dirty="0"/>
          </a:p>
          <a:p>
            <a:pPr marL="0" lvl="0" indent="0" algn="l" rtl="0">
              <a:spcBef>
                <a:spcPts val="0"/>
              </a:spcBef>
              <a:spcAft>
                <a:spcPts val="0"/>
              </a:spcAft>
              <a:buNone/>
            </a:pPr>
            <a:r>
              <a:rPr lang="hu" dirty="0"/>
              <a:t>Ezt érdemes úgy megcsinálni, hogy könnyen számolható legyen a lebutított probléma megoldásának mérete. </a:t>
            </a:r>
            <a:endParaRPr dirty="0"/>
          </a:p>
          <a:p>
            <a:pPr marL="0" lvl="0" indent="0" algn="l" rtl="0">
              <a:spcBef>
                <a:spcPts val="0"/>
              </a:spcBef>
              <a:spcAft>
                <a:spcPts val="0"/>
              </a:spcAft>
              <a:buNone/>
            </a:pPr>
            <a:r>
              <a:rPr lang="hu" dirty="0"/>
              <a:t>A nyolcas játékban az üres mező helyet cserélt valamely szomszédjával. Úgy is mondhatjuk, hogy az üres mezővel szomszédos lapot átrakhattuk az üres mezőre. </a:t>
            </a:r>
            <a:endParaRPr dirty="0"/>
          </a:p>
          <a:p>
            <a:pPr marL="0" lvl="0" indent="0" algn="l" rtl="0">
              <a:spcBef>
                <a:spcPts val="0"/>
              </a:spcBef>
              <a:spcAft>
                <a:spcPts val="0"/>
              </a:spcAft>
              <a:buNone/>
            </a:pPr>
            <a:r>
              <a:rPr lang="hu" dirty="0"/>
              <a:t>Ehhez képest jelentős egyszerűsítés az, hogy bármely lapot bárhova rakhatjuk, akár fel is tornyozhatjuk a lapokat. Hány lépés kell a megoldáshoz? Annyi, ahány lap rossz helyen van. Ez lenne a h</a:t>
            </a:r>
            <a:r>
              <a:rPr lang="hu" baseline="-25000" dirty="0"/>
              <a:t>1</a:t>
            </a:r>
            <a:r>
              <a:rPr lang="hu" dirty="0"/>
              <a:t> heurisztika.</a:t>
            </a:r>
            <a:endParaRPr dirty="0"/>
          </a:p>
          <a:p>
            <a:pPr marL="0" lvl="0" indent="0" algn="l" rtl="0">
              <a:spcBef>
                <a:spcPts val="0"/>
              </a:spcBef>
              <a:spcAft>
                <a:spcPts val="0"/>
              </a:spcAft>
              <a:buNone/>
            </a:pPr>
            <a:r>
              <a:rPr lang="hu" dirty="0"/>
              <a:t>Az eredeti szabályhoz képest egyszerűsítés, hogy egy lapot bármely szomszéd mezőre átrakhatjuk, függetlenül, hogy ott mi található. Mi kell a megoldáshoz? Hogy minden lapot a helyére léptessünk. A lépések számát a lap kezdeti és célpozíciójának Manhattan távolsága adja meg. Ezeket kell szummázni, hogy a teljes megoldáshoz tartozó lépések számát megkapjuk. Ez lenne a h</a:t>
            </a:r>
            <a:r>
              <a:rPr lang="hu" baseline="-25000" dirty="0"/>
              <a:t>2</a:t>
            </a:r>
            <a:r>
              <a:rPr lang="hu" dirty="0"/>
              <a:t> heurisztika.</a:t>
            </a:r>
            <a:endParaRPr dirty="0"/>
          </a:p>
          <a:p>
            <a:pPr marL="0" lvl="0" indent="0" algn="l" rtl="0">
              <a:spcBef>
                <a:spcPts val="0"/>
              </a:spcBef>
              <a:spcAft>
                <a:spcPts val="0"/>
              </a:spcAft>
              <a:buNone/>
            </a:pPr>
            <a:r>
              <a:rPr lang="hu" dirty="0"/>
              <a:t>Természetesen mivel több mindent megtehetünk, kevesebb lépésre lesz szükségünk, ezért a relaxált probléma költsége kisebb lesz mint az eredeti problémáé – már ha az optimális megoldásokban gondolkodunk.</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b163e2493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b163e249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Az utazó ügynök probléma régóta izgatja a tudósokat, a könyvtárunkban van egy vagy 500 oldalas könyv. Maga a probléma ott is megjelenik, ahol nem is várjuk: nyák furatainak cinezése robottal.</a:t>
            </a:r>
            <a:endParaRPr/>
          </a:p>
          <a:p>
            <a:pPr marL="0" lvl="0" indent="0" algn="l" rtl="0">
              <a:spcBef>
                <a:spcPts val="0"/>
              </a:spcBef>
              <a:spcAft>
                <a:spcPts val="0"/>
              </a:spcAft>
              <a:buNone/>
            </a:pPr>
            <a:r>
              <a:rPr lang="hu"/>
              <a:t>Az utazó ügynök probléma triviális megoldása, hogy generáljuk az összes permutációt, és közülük kiválasztjuk az optimálist.</a:t>
            </a:r>
            <a:endParaRPr/>
          </a:p>
          <a:p>
            <a:pPr marL="0" lvl="0" indent="0" algn="l" rtl="0">
              <a:spcBef>
                <a:spcPts val="0"/>
              </a:spcBef>
              <a:spcAft>
                <a:spcPts val="0"/>
              </a:spcAft>
              <a:buNone/>
            </a:pPr>
            <a:r>
              <a:rPr lang="hu"/>
              <a:t>Gráfoknál másik fontos probléma a feszítőfa. Ezt viszonylag egyszerűen meg lehet oldani, szokás 2-3 különféle módszerrel bemutatni, amikor algoritmusokat tanítunk. Talán sejthető, hogy a feszítőfa rövidebb lesz, mint a Hamilton-kör hossza, így alá tudtuk becsülni, viszonylag gyorsan.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b163e2493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b163e249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Miről volt ma szó? </a:t>
            </a:r>
            <a:endParaRPr/>
          </a:p>
          <a:p>
            <a:pPr marL="0" lvl="0" indent="0" algn="l" rtl="0">
              <a:spcBef>
                <a:spcPts val="0"/>
              </a:spcBef>
              <a:spcAft>
                <a:spcPts val="0"/>
              </a:spcAft>
              <a:buNone/>
            </a:pPr>
            <a:r>
              <a:rPr lang="hu"/>
              <a:t>A heuriszikákról volt szó, ez becsülné a hátralévő út hosszát. Jó heuriszika esetén a keresőalgoritmusok “mennek a szag után”, és gyorsan megtalálják a megoldást.</a:t>
            </a:r>
            <a:endParaRPr/>
          </a:p>
          <a:p>
            <a:pPr marL="0" lvl="0" indent="0" algn="l" rtl="0">
              <a:spcBef>
                <a:spcPts val="0"/>
              </a:spcBef>
              <a:spcAft>
                <a:spcPts val="0"/>
              </a:spcAft>
              <a:buNone/>
            </a:pPr>
            <a:r>
              <a:rPr lang="hu"/>
              <a:t>Ha csak a heurisztikát használjuk, megkapjuk a mohó algoritmust, ami nem is teljes, és nem is optimális.</a:t>
            </a:r>
            <a:endParaRPr/>
          </a:p>
          <a:p>
            <a:pPr marL="0" lvl="0" indent="0" algn="l" rtl="0">
              <a:spcBef>
                <a:spcPts val="0"/>
              </a:spcBef>
              <a:spcAft>
                <a:spcPts val="0"/>
              </a:spcAft>
              <a:buNone/>
            </a:pPr>
            <a:r>
              <a:rPr lang="hu"/>
              <a:t>Ha egyaránt használjuk a költséget és a heurisztikát, akkor kapjuk az A* algoritmust. Elfogadható heurisztika esetén egy optimális fakereső algoritmus lesz, míg konzisztens/monoton heurisztika esetén optimális gráfkereső algoritmus.</a:t>
            </a:r>
            <a:endParaRPr/>
          </a:p>
          <a:p>
            <a:pPr marL="0" lvl="0" indent="0" algn="l" rtl="0">
              <a:spcBef>
                <a:spcPts val="0"/>
              </a:spcBef>
              <a:spcAft>
                <a:spcPts val="0"/>
              </a:spcAft>
              <a:buNone/>
            </a:pPr>
            <a:r>
              <a:rPr lang="hu"/>
              <a:t>Az eredeti probléma gyengítésével relaxált problémákat kapunk, amelynek pontos megoldása heurisztikát generál az eredeti problémához.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b1369f3b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b1369f3b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Ezt a fóliát a múltkor már mutattam, ez az általános fakereső algoritmus.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b1631b54c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b1631b54c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hu">
                <a:solidFill>
                  <a:schemeClr val="dk1"/>
                </a:solidFill>
              </a:rPr>
              <a:t>Akárcsak az egyenletes költségű keresés, ez a variáns is egy prioritás sort fog használni. Ami különbség, hogy nem az adott csúcs költségét kell tekinteni, hanem az adott csúcs kívánatosságát. Ha a kívánatosság egybeesik a költséggel, akkor az egyenletes költségű keresést kapjuk vissza. Viszont felhasználhatunk bármilyen más függvényt is, amely minden egyes csúcshoz egy értékét – a kívánatosság fokát – rendel. A csúcsok közül ezek után a legjobbat fogjuk kiválasztani, megvizsgálni, és igény szerint kiterjeszteni.</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hu">
                <a:solidFill>
                  <a:schemeClr val="dk1"/>
                </a:solidFill>
              </a:rPr>
              <a:t>Míg költség esetén ésszerű a minimális értéket választani, addig a kívánatosságnál a maximális érték lenne optimális. Viszont egy negatív konstans-szorzóval már egységesíthető a megközelítés.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hu">
                <a:solidFill>
                  <a:schemeClr val="dk1"/>
                </a:solidFill>
              </a:rPr>
              <a:t>Az a két variáns, melyet megvizsgálunk, a mohó legjobbat először illetve az A* keresés lesz.</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b1631b54c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b1631b54c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hu">
                <a:solidFill>
                  <a:schemeClr val="dk1"/>
                </a:solidFill>
              </a:rPr>
              <a:t>Eddig mintha rébuszokban beszéltünk volna, de annyira nem bonyolult a helyzet. Emlékezzünk vissza a múltkori romániai kirándulásra. Ott csak annyi információnk volt, hogy mely városok szomszédosak, és milyen távolságra vannak egymástól közúton. Az, hogy térképet is mutogattunk, az részben csalás volt, mert ez már többlet-információt tartalmaz. Ez az, amit most ki fogunk használni. A kép jobb szélén szerepel, hogy mely város milyen messze a van a fővárostól – a céltól – légvonalban. </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hu">
                <a:solidFill>
                  <a:schemeClr val="dk1"/>
                </a:solidFill>
              </a:rPr>
              <a:t>Segít ez rajtunk?</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b1631b54c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b1631b54c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A mohó legjobbat-először keresés esetén szükségünk van a kívánatosság függvényre, mely minden csúcshoz egy értéket rendel. </a:t>
            </a:r>
            <a:endParaRPr/>
          </a:p>
          <a:p>
            <a:pPr marL="0" lvl="0" indent="0" algn="l" rtl="0">
              <a:spcBef>
                <a:spcPts val="0"/>
              </a:spcBef>
              <a:spcAft>
                <a:spcPts val="0"/>
              </a:spcAft>
              <a:buNone/>
            </a:pPr>
            <a:r>
              <a:rPr lang="hu"/>
              <a:t>Ha egy olyan függvénnyel rendelkezünk, amely az állapotokhoz rendel értéket, akkor az is jó, mert ki lehet terjeszteni a csúcsokra, csak a csúcsban szereplő állapotot kell tekinteni.</a:t>
            </a:r>
            <a:endParaRPr/>
          </a:p>
          <a:p>
            <a:pPr marL="0" lvl="0" indent="0" algn="l" rtl="0">
              <a:spcBef>
                <a:spcPts val="0"/>
              </a:spcBef>
              <a:spcAft>
                <a:spcPts val="0"/>
              </a:spcAft>
              <a:buNone/>
            </a:pPr>
            <a:r>
              <a:rPr lang="hu"/>
              <a:t>A továbbiakban a kívánatosságot leíró függvényt heurisztikának nevezzük, és az univerzalitás érdekében a függvényértékek az adott csúcs távolságát jelöli a legközelebbi csúcstól. Ezért a kisebb a jobb, azaz a minimális értékű csúcsok közül kell majd válogatni.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b1631b54c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b1631b54c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dirty="0"/>
              <a:t>Lássuk, hogyan működik ez a módszer a példánk esetén!</a:t>
            </a:r>
            <a:endParaRPr dirty="0"/>
          </a:p>
          <a:p>
            <a:pPr marL="0" lvl="0" indent="0" algn="l" rtl="0">
              <a:spcBef>
                <a:spcPts val="0"/>
              </a:spcBef>
              <a:spcAft>
                <a:spcPts val="0"/>
              </a:spcAft>
              <a:buNone/>
            </a:pPr>
            <a:r>
              <a:rPr lang="hu" dirty="0"/>
              <a:t>Az általános fakeresési algoritmusnak a kezdőállapotból generált csúcsot elhelyezzük a prioritási sorban. Mivel egyedül van, ez a csúcs lesz az első. Ezt választjuk ki, de Arad nem Bukarest, így ki kell terjesztenünk.</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b1631b54c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b1631b54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Arad három várossal szomszédos: Nagyszeben, Temesvár és Nagyzerénd. Mindegyik név alatt ott szerepel a légvonalban vett távolságuk a fővárostól. Ez Nagyszeben esetén a minimális, így ennél a csúcsnál folytatjuk.</a:t>
            </a:r>
            <a:endParaRPr/>
          </a:p>
          <a:p>
            <a:pPr marL="0" lvl="0" indent="0" algn="l" rtl="0">
              <a:spcBef>
                <a:spcPts val="0"/>
              </a:spcBef>
              <a:spcAft>
                <a:spcPts val="0"/>
              </a:spcAft>
              <a:buNone/>
            </a:pPr>
            <a:r>
              <a:rPr lang="hu"/>
              <a:t>Ez sem Bukarest, tehát ki kell terjeszteni, meg kell határozni a szomszédos városokat.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b1631b54c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b1631b54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A nagyszebennel szomszédos négy várossal kiegészítve azt kapjuk, hogy Fogaras van a legközelebb a fa leveleiben szereplő városok közül. Így ezzel a csúccsal kell folytatnunk a keresést.</a:t>
            </a:r>
            <a:endParaRPr/>
          </a:p>
          <a:p>
            <a:pPr marL="0" lvl="0" indent="0" algn="l" rtl="0">
              <a:spcBef>
                <a:spcPts val="0"/>
              </a:spcBef>
              <a:spcAft>
                <a:spcPts val="0"/>
              </a:spcAft>
              <a:buNone/>
            </a:pPr>
            <a:r>
              <a:rPr lang="hu"/>
              <a:t>Természetesen Fogaras nem Bukarest, így ezt a csúcsot is ki kell terjeszteni.</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FF0000"/>
              </a:buClr>
              <a:buSzPts val="5200"/>
              <a:buNone/>
              <a:defRPr sz="5200">
                <a:solidFill>
                  <a:srgbClr val="FF000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FF0000"/>
              </a:buClr>
              <a:buSzPts val="2800"/>
              <a:buNone/>
              <a:defRPr>
                <a:solidFill>
                  <a:srgbClr val="FF0000"/>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hu"/>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hu"/>
              <a:t>A mesterséges intelligencia alapjai</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u"/>
              <a:t>informált keresések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Példa mohó legjobbat először keresésre</a:t>
            </a:r>
            <a:endParaRPr/>
          </a:p>
        </p:txBody>
      </p:sp>
      <p:pic>
        <p:nvPicPr>
          <p:cNvPr id="109" name="Google Shape;109;p22"/>
          <p:cNvPicPr preferRelativeResize="0"/>
          <p:nvPr/>
        </p:nvPicPr>
        <p:blipFill>
          <a:blip r:embed="rId3">
            <a:alphaModFix/>
          </a:blip>
          <a:stretch>
            <a:fillRect/>
          </a:stretch>
        </p:blipFill>
        <p:spPr>
          <a:xfrm>
            <a:off x="311700" y="1201925"/>
            <a:ext cx="8520600" cy="310245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A mohó legjobbat-először keresés tulajdonságai</a:t>
            </a:r>
            <a:endParaRPr/>
          </a:p>
        </p:txBody>
      </p:sp>
      <p:sp>
        <p:nvSpPr>
          <p:cNvPr id="115" name="Google Shape;115;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hu">
                <a:solidFill>
                  <a:schemeClr val="dk1"/>
                </a:solidFill>
              </a:rPr>
              <a:t>teljesség</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nem, beragadhat</a:t>
            </a:r>
            <a:endParaRPr>
              <a:solidFill>
                <a:schemeClr val="dk1"/>
              </a:solidFill>
            </a:endParaRPr>
          </a:p>
          <a:p>
            <a:pPr marL="1371600" lvl="2" indent="-317500" algn="l" rtl="0">
              <a:spcBef>
                <a:spcPts val="0"/>
              </a:spcBef>
              <a:spcAft>
                <a:spcPts val="0"/>
              </a:spcAft>
              <a:buClr>
                <a:schemeClr val="dk1"/>
              </a:buClr>
              <a:buSzPts val="1400"/>
              <a:buChar char="■"/>
            </a:pPr>
            <a:r>
              <a:rPr lang="hu">
                <a:solidFill>
                  <a:schemeClr val="dk1"/>
                </a:solidFill>
              </a:rPr>
              <a:t>Nagyvárad céllal: Jászvásár (Iasi) → Karácsonkő (Neamt) → Jászvásár → Karácsonkő → … </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véges állapottér esetén, ismételt állapotok vizsgálatával teljessé tehető</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időbonyolultság</a:t>
            </a:r>
            <a:endParaRPr>
              <a:solidFill>
                <a:schemeClr val="dk1"/>
              </a:solidFill>
            </a:endParaRPr>
          </a:p>
          <a:p>
            <a:pPr marL="914400" lvl="1" indent="-342900" algn="l" rtl="0">
              <a:spcBef>
                <a:spcPts val="0"/>
              </a:spcBef>
              <a:spcAft>
                <a:spcPts val="0"/>
              </a:spcAft>
              <a:buClr>
                <a:schemeClr val="dk1"/>
              </a:buClr>
              <a:buSzPts val="1800"/>
              <a:buChar char="○"/>
            </a:pPr>
            <a:r>
              <a:rPr lang="hu" sz="1800">
                <a:solidFill>
                  <a:schemeClr val="dk1"/>
                </a:solidFill>
              </a:rPr>
              <a:t>O(b</a:t>
            </a:r>
            <a:r>
              <a:rPr lang="hu" sz="1800" baseline="30000">
                <a:solidFill>
                  <a:schemeClr val="dk1"/>
                </a:solidFill>
              </a:rPr>
              <a:t>m</a:t>
            </a:r>
            <a:r>
              <a:rPr lang="hu" sz="1800">
                <a:solidFill>
                  <a:schemeClr val="dk1"/>
                </a:solidFill>
              </a:rPr>
              <a:t>), de egy jó heurisztika drámaian felgyorsíthatja</a:t>
            </a:r>
            <a:endParaRPr sz="1800">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tárbonyolultság</a:t>
            </a:r>
            <a:endParaRPr>
              <a:solidFill>
                <a:schemeClr val="dk1"/>
              </a:solidFill>
            </a:endParaRPr>
          </a:p>
          <a:p>
            <a:pPr marL="914400" lvl="1" indent="-317500" algn="l" rtl="0">
              <a:spcBef>
                <a:spcPts val="0"/>
              </a:spcBef>
              <a:spcAft>
                <a:spcPts val="0"/>
              </a:spcAft>
              <a:buClr>
                <a:schemeClr val="dk1"/>
              </a:buClr>
              <a:buSzPts val="1400"/>
              <a:buChar char="○"/>
            </a:pPr>
            <a:r>
              <a:rPr lang="hu" sz="1800">
                <a:solidFill>
                  <a:schemeClr val="dk1"/>
                </a:solidFill>
              </a:rPr>
              <a:t>O(b</a:t>
            </a:r>
            <a:r>
              <a:rPr lang="hu" sz="1800" baseline="30000">
                <a:solidFill>
                  <a:schemeClr val="dk1"/>
                </a:solidFill>
              </a:rPr>
              <a:t>m</a:t>
            </a:r>
            <a:r>
              <a:rPr lang="hu" sz="1800">
                <a:solidFill>
                  <a:schemeClr val="dk1"/>
                </a:solidFill>
              </a:rPr>
              <a:t>), minden csúcsot a memóriában tart</a:t>
            </a:r>
            <a:endParaRPr sz="1800">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optimalitás</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nem</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A mohó legjobbat-először keresés és az optimalitás</a:t>
            </a:r>
            <a:endParaRPr/>
          </a:p>
        </p:txBody>
      </p:sp>
      <p:pic>
        <p:nvPicPr>
          <p:cNvPr id="121" name="Google Shape;121;p24"/>
          <p:cNvPicPr preferRelativeResize="0"/>
          <p:nvPr/>
        </p:nvPicPr>
        <p:blipFill>
          <a:blip r:embed="rId3">
            <a:alphaModFix/>
          </a:blip>
          <a:stretch>
            <a:fillRect/>
          </a:stretch>
        </p:blipFill>
        <p:spPr>
          <a:xfrm>
            <a:off x="2283825" y="1120550"/>
            <a:ext cx="4576347" cy="3845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A* keresés</a:t>
            </a:r>
            <a:endParaRPr/>
          </a:p>
        </p:txBody>
      </p:sp>
      <p:sp>
        <p:nvSpPr>
          <p:cNvPr id="127" name="Google Shape;127;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hu" dirty="0">
                <a:solidFill>
                  <a:schemeClr val="dk1"/>
                </a:solidFill>
              </a:rPr>
              <a:t>ötlet</a:t>
            </a:r>
            <a:endParaRPr dirty="0">
              <a:solidFill>
                <a:schemeClr val="dk1"/>
              </a:solidFill>
            </a:endParaRPr>
          </a:p>
          <a:p>
            <a:pPr marL="914400" lvl="1" indent="-317500" algn="l" rtl="0">
              <a:spcBef>
                <a:spcPts val="0"/>
              </a:spcBef>
              <a:spcAft>
                <a:spcPts val="0"/>
              </a:spcAft>
              <a:buClr>
                <a:schemeClr val="dk1"/>
              </a:buClr>
              <a:buSzPts val="1400"/>
              <a:buChar char="○"/>
            </a:pPr>
            <a:r>
              <a:rPr lang="hu" dirty="0">
                <a:solidFill>
                  <a:schemeClr val="dk1"/>
                </a:solidFill>
              </a:rPr>
              <a:t>ne terjesszük ki azokat az utakat, melyek már eleve drágák</a:t>
            </a:r>
            <a:endParaRPr dirty="0">
              <a:solidFill>
                <a:schemeClr val="dk1"/>
              </a:solidFill>
            </a:endParaRPr>
          </a:p>
          <a:p>
            <a:pPr marL="457200" lvl="0" indent="-342900" algn="l" rtl="0">
              <a:spcBef>
                <a:spcPts val="0"/>
              </a:spcBef>
              <a:spcAft>
                <a:spcPts val="0"/>
              </a:spcAft>
              <a:buClr>
                <a:schemeClr val="dk1"/>
              </a:buClr>
              <a:buSzPts val="1800"/>
              <a:buChar char="●"/>
            </a:pPr>
            <a:r>
              <a:rPr lang="hu" dirty="0">
                <a:solidFill>
                  <a:schemeClr val="dk1"/>
                </a:solidFill>
              </a:rPr>
              <a:t>kiértékelő függvény f(n) = g(n) + h(n)</a:t>
            </a:r>
            <a:endParaRPr dirty="0">
              <a:solidFill>
                <a:schemeClr val="dk1"/>
              </a:solidFill>
            </a:endParaRPr>
          </a:p>
          <a:p>
            <a:pPr marL="914400" lvl="1" indent="-317500" algn="l" rtl="0">
              <a:spcBef>
                <a:spcPts val="0"/>
              </a:spcBef>
              <a:spcAft>
                <a:spcPts val="0"/>
              </a:spcAft>
              <a:buClr>
                <a:schemeClr val="dk1"/>
              </a:buClr>
              <a:buSzPts val="1400"/>
              <a:buChar char="○"/>
            </a:pPr>
            <a:r>
              <a:rPr lang="hu" dirty="0">
                <a:solidFill>
                  <a:schemeClr val="dk1"/>
                </a:solidFill>
              </a:rPr>
              <a:t>g(n) – útköltség n-ig</a:t>
            </a:r>
            <a:endParaRPr dirty="0">
              <a:solidFill>
                <a:schemeClr val="dk1"/>
              </a:solidFill>
            </a:endParaRPr>
          </a:p>
          <a:p>
            <a:pPr marL="914400" lvl="1" indent="-317500" algn="l" rtl="0">
              <a:spcBef>
                <a:spcPts val="0"/>
              </a:spcBef>
              <a:spcAft>
                <a:spcPts val="0"/>
              </a:spcAft>
              <a:buClr>
                <a:schemeClr val="dk1"/>
              </a:buClr>
              <a:buSzPts val="1400"/>
              <a:buChar char="○"/>
            </a:pPr>
            <a:r>
              <a:rPr lang="hu" dirty="0">
                <a:solidFill>
                  <a:schemeClr val="dk1"/>
                </a:solidFill>
              </a:rPr>
              <a:t>h(n) – a célig tartó út becsült költsége n-től</a:t>
            </a:r>
            <a:endParaRPr dirty="0">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f(n) – az n-en keresztül a célba vezető út becsült teljes költsége</a:t>
            </a:r>
            <a:endParaRPr dirty="0">
              <a:solidFill>
                <a:schemeClr val="dk1"/>
              </a:solidFill>
            </a:endParaRPr>
          </a:p>
          <a:p>
            <a:pPr marL="457200" lvl="0" indent="-342900" algn="l" rtl="0">
              <a:spcBef>
                <a:spcPts val="0"/>
              </a:spcBef>
              <a:spcAft>
                <a:spcPts val="0"/>
              </a:spcAft>
              <a:buClr>
                <a:schemeClr val="dk1"/>
              </a:buClr>
              <a:buSzPts val="1800"/>
              <a:buChar char="●"/>
            </a:pPr>
            <a:r>
              <a:rPr lang="hu" dirty="0">
                <a:solidFill>
                  <a:schemeClr val="dk1"/>
                </a:solidFill>
              </a:rPr>
              <a:t>A* keresés – </a:t>
            </a:r>
            <a:r>
              <a:rPr lang="hu" b="1" dirty="0">
                <a:solidFill>
                  <a:schemeClr val="dk1"/>
                </a:solidFill>
              </a:rPr>
              <a:t>elfogadható</a:t>
            </a:r>
            <a:r>
              <a:rPr lang="hu" dirty="0">
                <a:solidFill>
                  <a:schemeClr val="dk1"/>
                </a:solidFill>
              </a:rPr>
              <a:t> heurisztikát használva</a:t>
            </a:r>
            <a:endParaRPr dirty="0">
              <a:solidFill>
                <a:schemeClr val="dk1"/>
              </a:solidFill>
            </a:endParaRPr>
          </a:p>
          <a:p>
            <a:pPr marL="914400" lvl="1" indent="-342900" algn="l" rtl="0">
              <a:spcBef>
                <a:spcPts val="0"/>
              </a:spcBef>
              <a:spcAft>
                <a:spcPts val="0"/>
              </a:spcAft>
              <a:buClr>
                <a:schemeClr val="dk1"/>
              </a:buClr>
              <a:buSzPts val="1800"/>
              <a:buChar char="○"/>
            </a:pPr>
            <a:r>
              <a:rPr lang="hu" sz="1800" dirty="0">
                <a:solidFill>
                  <a:schemeClr val="dk1"/>
                </a:solidFill>
              </a:rPr>
              <a:t>h(n) ≤ h*(n), ahol h*(n) a </a:t>
            </a:r>
            <a:r>
              <a:rPr lang="hu" sz="1800" i="1" dirty="0">
                <a:solidFill>
                  <a:schemeClr val="dk1"/>
                </a:solidFill>
              </a:rPr>
              <a:t>valós</a:t>
            </a:r>
            <a:r>
              <a:rPr lang="hu" sz="1800" dirty="0">
                <a:solidFill>
                  <a:schemeClr val="dk1"/>
                </a:solidFill>
              </a:rPr>
              <a:t> költség a célig</a:t>
            </a:r>
            <a:endParaRPr sz="1800" dirty="0">
              <a:solidFill>
                <a:schemeClr val="dk1"/>
              </a:solidFill>
            </a:endParaRPr>
          </a:p>
          <a:p>
            <a:pPr marL="914400" lvl="1" indent="-342900" algn="l" rtl="0">
              <a:spcBef>
                <a:spcPts val="0"/>
              </a:spcBef>
              <a:spcAft>
                <a:spcPts val="0"/>
              </a:spcAft>
              <a:buClr>
                <a:schemeClr val="dk1"/>
              </a:buClr>
              <a:buSzPts val="1800"/>
              <a:buChar char="○"/>
            </a:pPr>
            <a:r>
              <a:rPr lang="hu" sz="1800" dirty="0">
                <a:solidFill>
                  <a:schemeClr val="dk1"/>
                </a:solidFill>
              </a:rPr>
              <a:t>h(n) ≥ 0, így h(c)=0 minden c cél esetén</a:t>
            </a:r>
            <a:endParaRPr sz="1800" dirty="0">
              <a:solidFill>
                <a:schemeClr val="dk1"/>
              </a:solidFill>
            </a:endParaRPr>
          </a:p>
          <a:p>
            <a:pPr marL="914400" lvl="1" indent="-342900" algn="l" rtl="0">
              <a:spcBef>
                <a:spcPts val="0"/>
              </a:spcBef>
              <a:spcAft>
                <a:spcPts val="0"/>
              </a:spcAft>
              <a:buClr>
                <a:schemeClr val="dk1"/>
              </a:buClr>
              <a:buSzPts val="1800"/>
              <a:buChar char="○"/>
            </a:pPr>
            <a:r>
              <a:rPr lang="hu" sz="1800" dirty="0">
                <a:solidFill>
                  <a:schemeClr val="dk1"/>
                </a:solidFill>
              </a:rPr>
              <a:t>a légvonalban mért távolság nem becsüli felül az úton mért távolságot</a:t>
            </a:r>
            <a:endParaRPr sz="1800" dirty="0">
              <a:solidFill>
                <a:schemeClr val="dk1"/>
              </a:solidFill>
            </a:endParaRPr>
          </a:p>
          <a:p>
            <a:pPr marL="457200" lvl="0" indent="-342900" algn="l" rtl="0">
              <a:spcBef>
                <a:spcPts val="0"/>
              </a:spcBef>
              <a:spcAft>
                <a:spcPts val="0"/>
              </a:spcAft>
              <a:buClr>
                <a:schemeClr val="dk1"/>
              </a:buClr>
              <a:buSzPts val="1800"/>
              <a:buChar char="●"/>
            </a:pPr>
            <a:r>
              <a:rPr lang="hu" dirty="0">
                <a:solidFill>
                  <a:schemeClr val="dk1"/>
                </a:solidFill>
              </a:rPr>
              <a:t>Tétel: Az A* fakeresés optimális</a:t>
            </a:r>
            <a:endParaRPr sz="1800"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Példa A* keresésre</a:t>
            </a:r>
            <a:endParaRPr/>
          </a:p>
        </p:txBody>
      </p:sp>
      <p:pic>
        <p:nvPicPr>
          <p:cNvPr id="133" name="Google Shape;133;p26"/>
          <p:cNvPicPr preferRelativeResize="0"/>
          <p:nvPr/>
        </p:nvPicPr>
        <p:blipFill>
          <a:blip r:embed="rId3">
            <a:alphaModFix/>
          </a:blip>
          <a:stretch>
            <a:fillRect/>
          </a:stretch>
        </p:blipFill>
        <p:spPr>
          <a:xfrm>
            <a:off x="144650" y="1202825"/>
            <a:ext cx="8854700" cy="3632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Példa A* keresésre</a:t>
            </a:r>
            <a:endParaRPr/>
          </a:p>
        </p:txBody>
      </p:sp>
      <p:pic>
        <p:nvPicPr>
          <p:cNvPr id="139" name="Google Shape;139;p27"/>
          <p:cNvPicPr preferRelativeResize="0"/>
          <p:nvPr/>
        </p:nvPicPr>
        <p:blipFill>
          <a:blip r:embed="rId3">
            <a:alphaModFix/>
          </a:blip>
          <a:stretch>
            <a:fillRect/>
          </a:stretch>
        </p:blipFill>
        <p:spPr>
          <a:xfrm>
            <a:off x="311700" y="1224632"/>
            <a:ext cx="8520601" cy="349524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Példa A* keresésre</a:t>
            </a:r>
            <a:endParaRPr/>
          </a:p>
        </p:txBody>
      </p:sp>
      <p:pic>
        <p:nvPicPr>
          <p:cNvPr id="145" name="Google Shape;145;p28"/>
          <p:cNvPicPr preferRelativeResize="0"/>
          <p:nvPr/>
        </p:nvPicPr>
        <p:blipFill>
          <a:blip r:embed="rId3">
            <a:alphaModFix/>
          </a:blip>
          <a:stretch>
            <a:fillRect/>
          </a:stretch>
        </p:blipFill>
        <p:spPr>
          <a:xfrm>
            <a:off x="311700" y="1175382"/>
            <a:ext cx="8520601" cy="349524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Példa A* keresésre</a:t>
            </a:r>
            <a:endParaRPr/>
          </a:p>
        </p:txBody>
      </p:sp>
      <p:pic>
        <p:nvPicPr>
          <p:cNvPr id="151" name="Google Shape;151;p29"/>
          <p:cNvPicPr preferRelativeResize="0"/>
          <p:nvPr/>
        </p:nvPicPr>
        <p:blipFill>
          <a:blip r:embed="rId3">
            <a:alphaModFix/>
          </a:blip>
          <a:stretch>
            <a:fillRect/>
          </a:stretch>
        </p:blipFill>
        <p:spPr>
          <a:xfrm>
            <a:off x="311700" y="1208082"/>
            <a:ext cx="8520609" cy="3495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Példa A* keresésre</a:t>
            </a:r>
            <a:endParaRPr/>
          </a:p>
        </p:txBody>
      </p:sp>
      <p:pic>
        <p:nvPicPr>
          <p:cNvPr id="157" name="Google Shape;157;p30"/>
          <p:cNvPicPr preferRelativeResize="0"/>
          <p:nvPr/>
        </p:nvPicPr>
        <p:blipFill>
          <a:blip r:embed="rId3">
            <a:alphaModFix/>
          </a:blip>
          <a:stretch>
            <a:fillRect/>
          </a:stretch>
        </p:blipFill>
        <p:spPr>
          <a:xfrm>
            <a:off x="311700" y="1164382"/>
            <a:ext cx="8520609" cy="3495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Példa A* keresésre</a:t>
            </a:r>
            <a:endParaRPr/>
          </a:p>
        </p:txBody>
      </p:sp>
      <p:pic>
        <p:nvPicPr>
          <p:cNvPr id="163" name="Google Shape;163;p31"/>
          <p:cNvPicPr preferRelativeResize="0"/>
          <p:nvPr/>
        </p:nvPicPr>
        <p:blipFill>
          <a:blip r:embed="rId3">
            <a:alphaModFix/>
          </a:blip>
          <a:stretch>
            <a:fillRect/>
          </a:stretch>
        </p:blipFill>
        <p:spPr>
          <a:xfrm>
            <a:off x="311700" y="1142682"/>
            <a:ext cx="8520601" cy="349524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Áttekintés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hu">
                <a:solidFill>
                  <a:srgbClr val="000000"/>
                </a:solidFill>
              </a:rPr>
              <a:t>mohó legjobbat-először keresés</a:t>
            </a:r>
            <a:endParaRPr>
              <a:solidFill>
                <a:srgbClr val="000000"/>
              </a:solidFill>
            </a:endParaRPr>
          </a:p>
          <a:p>
            <a:pPr marL="457200" lvl="0" indent="-342900" algn="l" rtl="0">
              <a:spcBef>
                <a:spcPts val="0"/>
              </a:spcBef>
              <a:spcAft>
                <a:spcPts val="0"/>
              </a:spcAft>
              <a:buClr>
                <a:srgbClr val="000000"/>
              </a:buClr>
              <a:buSzPts val="1800"/>
              <a:buChar char="●"/>
            </a:pPr>
            <a:r>
              <a:rPr lang="hu">
                <a:solidFill>
                  <a:srgbClr val="000000"/>
                </a:solidFill>
              </a:rPr>
              <a:t>A* keresés</a:t>
            </a:r>
            <a:endParaRPr>
              <a:solidFill>
                <a:srgbClr val="000000"/>
              </a:solidFill>
            </a:endParaRPr>
          </a:p>
          <a:p>
            <a:pPr marL="457200" lvl="0" indent="-342900" algn="l" rtl="0">
              <a:spcBef>
                <a:spcPts val="0"/>
              </a:spcBef>
              <a:spcAft>
                <a:spcPts val="0"/>
              </a:spcAft>
              <a:buClr>
                <a:srgbClr val="000000"/>
              </a:buClr>
              <a:buSzPts val="1800"/>
              <a:buChar char="●"/>
            </a:pPr>
            <a:r>
              <a:rPr lang="hu">
                <a:solidFill>
                  <a:srgbClr val="000000"/>
                </a:solidFill>
              </a:rPr>
              <a:t>heurisztikák</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A* optimalitása (standard bizonyítás)</a:t>
            </a:r>
            <a:endParaRPr/>
          </a:p>
        </p:txBody>
      </p:sp>
      <p:sp>
        <p:nvSpPr>
          <p:cNvPr id="169" name="Google Shape;169;p32"/>
          <p:cNvSpPr txBox="1">
            <a:spLocks noGrp="1"/>
          </p:cNvSpPr>
          <p:nvPr>
            <p:ph type="body" idx="1"/>
          </p:nvPr>
        </p:nvSpPr>
        <p:spPr>
          <a:xfrm>
            <a:off x="311700" y="1152475"/>
            <a:ext cx="4549200" cy="387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solidFill>
                  <a:schemeClr val="dk1"/>
                </a:solidFill>
              </a:rPr>
              <a:t>Tegyük fel, hogy a peremen egy G</a:t>
            </a:r>
            <a:r>
              <a:rPr lang="hu" baseline="-25000">
                <a:solidFill>
                  <a:schemeClr val="dk1"/>
                </a:solidFill>
              </a:rPr>
              <a:t>2</a:t>
            </a:r>
            <a:r>
              <a:rPr lang="hu">
                <a:solidFill>
                  <a:schemeClr val="dk1"/>
                </a:solidFill>
              </a:rPr>
              <a:t> szub- optimális célcsomópont jelenik meg, és az optimális megoldás útköltsége C. mivel G</a:t>
            </a:r>
            <a:r>
              <a:rPr lang="hu" baseline="-25000">
                <a:solidFill>
                  <a:schemeClr val="dk1"/>
                </a:solidFill>
              </a:rPr>
              <a:t>2</a:t>
            </a:r>
            <a:r>
              <a:rPr lang="hu">
                <a:solidFill>
                  <a:schemeClr val="dk1"/>
                </a:solidFill>
              </a:rPr>
              <a:t> szuboptimális f(G</a:t>
            </a:r>
            <a:r>
              <a:rPr lang="hu" baseline="-25000">
                <a:solidFill>
                  <a:schemeClr val="dk1"/>
                </a:solidFill>
              </a:rPr>
              <a:t>2</a:t>
            </a:r>
            <a:r>
              <a:rPr lang="hu">
                <a:solidFill>
                  <a:schemeClr val="dk1"/>
                </a:solidFill>
              </a:rPr>
              <a:t>)=g(G</a:t>
            </a:r>
            <a:r>
              <a:rPr lang="hu" baseline="-25000">
                <a:solidFill>
                  <a:schemeClr val="dk1"/>
                </a:solidFill>
              </a:rPr>
              <a:t>2</a:t>
            </a:r>
            <a:r>
              <a:rPr lang="hu">
                <a:solidFill>
                  <a:schemeClr val="dk1"/>
                </a:solidFill>
              </a:rPr>
              <a:t>)+h(G</a:t>
            </a:r>
            <a:r>
              <a:rPr lang="hu" baseline="-25000">
                <a:solidFill>
                  <a:schemeClr val="dk1"/>
                </a:solidFill>
              </a:rPr>
              <a:t>2</a:t>
            </a:r>
            <a:r>
              <a:rPr lang="hu">
                <a:solidFill>
                  <a:schemeClr val="dk1"/>
                </a:solidFill>
              </a:rPr>
              <a:t>) &gt; C.</a:t>
            </a:r>
            <a:endParaRPr>
              <a:solidFill>
                <a:schemeClr val="dk1"/>
              </a:solidFill>
            </a:endParaRPr>
          </a:p>
          <a:p>
            <a:pPr marL="0" lvl="0" indent="0" algn="l" rtl="0">
              <a:spcBef>
                <a:spcPts val="1600"/>
              </a:spcBef>
              <a:spcAft>
                <a:spcPts val="0"/>
              </a:spcAft>
              <a:buNone/>
            </a:pPr>
            <a:r>
              <a:rPr lang="hu">
                <a:solidFill>
                  <a:schemeClr val="dk1"/>
                </a:solidFill>
              </a:rPr>
              <a:t>Legyen n egy csúcs a peremben, mely az optimális megoldás útvonalán fekszik, Ha h(n) nem becsüli túl a valós költséget, akkor f(n)=g(n)+h(n)≤g(n)+h*(n)=C.</a:t>
            </a:r>
            <a:endParaRPr>
              <a:solidFill>
                <a:schemeClr val="dk1"/>
              </a:solidFill>
            </a:endParaRPr>
          </a:p>
          <a:p>
            <a:pPr marL="0" lvl="0" indent="0" algn="l" rtl="0">
              <a:spcBef>
                <a:spcPts val="1600"/>
              </a:spcBef>
              <a:spcAft>
                <a:spcPts val="1600"/>
              </a:spcAft>
              <a:buNone/>
            </a:pPr>
            <a:r>
              <a:rPr lang="hu">
                <a:solidFill>
                  <a:schemeClr val="dk1"/>
                </a:solidFill>
              </a:rPr>
              <a:t>Így G</a:t>
            </a:r>
            <a:r>
              <a:rPr lang="hu" baseline="-25000">
                <a:solidFill>
                  <a:schemeClr val="dk1"/>
                </a:solidFill>
              </a:rPr>
              <a:t>2</a:t>
            </a:r>
            <a:r>
              <a:rPr lang="hu">
                <a:solidFill>
                  <a:schemeClr val="dk1"/>
                </a:solidFill>
              </a:rPr>
              <a:t> nem kerül kifejtésre, így A* optimális megoldást ad.</a:t>
            </a:r>
            <a:endParaRPr>
              <a:solidFill>
                <a:schemeClr val="dk1"/>
              </a:solidFill>
            </a:endParaRPr>
          </a:p>
        </p:txBody>
      </p:sp>
      <p:pic>
        <p:nvPicPr>
          <p:cNvPr id="170" name="Google Shape;170;p32"/>
          <p:cNvPicPr preferRelativeResize="0"/>
          <p:nvPr/>
        </p:nvPicPr>
        <p:blipFill>
          <a:blip r:embed="rId3">
            <a:alphaModFix/>
          </a:blip>
          <a:stretch>
            <a:fillRect/>
          </a:stretch>
        </p:blipFill>
        <p:spPr>
          <a:xfrm>
            <a:off x="4980600" y="1170125"/>
            <a:ext cx="3970175" cy="1899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A* optimalitása </a:t>
            </a:r>
            <a:endParaRPr/>
          </a:p>
        </p:txBody>
      </p:sp>
      <p:pic>
        <p:nvPicPr>
          <p:cNvPr id="176" name="Google Shape;176;p33"/>
          <p:cNvPicPr preferRelativeResize="0"/>
          <p:nvPr/>
        </p:nvPicPr>
        <p:blipFill>
          <a:blip r:embed="rId3">
            <a:alphaModFix/>
          </a:blip>
          <a:stretch>
            <a:fillRect/>
          </a:stretch>
        </p:blipFill>
        <p:spPr>
          <a:xfrm>
            <a:off x="3157625" y="1104725"/>
            <a:ext cx="5860500" cy="3708600"/>
          </a:xfrm>
          <a:prstGeom prst="rect">
            <a:avLst/>
          </a:prstGeom>
          <a:noFill/>
          <a:ln>
            <a:noFill/>
          </a:ln>
        </p:spPr>
      </p:pic>
      <p:sp>
        <p:nvSpPr>
          <p:cNvPr id="177" name="Google Shape;177;p33"/>
          <p:cNvSpPr txBox="1"/>
          <p:nvPr/>
        </p:nvSpPr>
        <p:spPr>
          <a:xfrm flipH="1">
            <a:off x="311654" y="1175377"/>
            <a:ext cx="3110400" cy="38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hu" sz="2000">
                <a:solidFill>
                  <a:schemeClr val="dk1"/>
                </a:solidFill>
              </a:rPr>
              <a:t>Lemma: A* a csúcsokat növekvő f értékük alapján terjeszti ki.</a:t>
            </a:r>
            <a:endParaRPr sz="2000">
              <a:solidFill>
                <a:schemeClr val="dk1"/>
              </a:solidFill>
            </a:endParaRPr>
          </a:p>
          <a:p>
            <a:pPr marL="0" lvl="0" indent="0" algn="l" rtl="0">
              <a:spcBef>
                <a:spcPts val="0"/>
              </a:spcBef>
              <a:spcAft>
                <a:spcPts val="0"/>
              </a:spcAft>
              <a:buNone/>
            </a:pPr>
            <a:endParaRPr sz="2000">
              <a:solidFill>
                <a:schemeClr val="dk1"/>
              </a:solidFill>
            </a:endParaRPr>
          </a:p>
          <a:p>
            <a:pPr marL="0" lvl="0" indent="0" algn="l" rtl="0">
              <a:spcBef>
                <a:spcPts val="0"/>
              </a:spcBef>
              <a:spcAft>
                <a:spcPts val="0"/>
              </a:spcAft>
              <a:buNone/>
            </a:pPr>
            <a:r>
              <a:rPr lang="hu" sz="2000">
                <a:solidFill>
                  <a:schemeClr val="dk1"/>
                </a:solidFill>
              </a:rPr>
              <a:t>Fokozatosan építi az f-kontúrokat. </a:t>
            </a:r>
            <a:endParaRPr sz="2000">
              <a:solidFill>
                <a:schemeClr val="dk1"/>
              </a:solidFill>
            </a:endParaRPr>
          </a:p>
          <a:p>
            <a:pPr marL="0" lvl="0" indent="0" algn="l" rtl="0">
              <a:spcBef>
                <a:spcPts val="0"/>
              </a:spcBef>
              <a:spcAft>
                <a:spcPts val="0"/>
              </a:spcAft>
              <a:buNone/>
            </a:pPr>
            <a:endParaRPr sz="2000">
              <a:solidFill>
                <a:schemeClr val="dk1"/>
              </a:solidFill>
            </a:endParaRPr>
          </a:p>
          <a:p>
            <a:pPr marL="0" lvl="0" indent="0" algn="l" rtl="0">
              <a:spcBef>
                <a:spcPts val="0"/>
              </a:spcBef>
              <a:spcAft>
                <a:spcPts val="0"/>
              </a:spcAft>
              <a:buNone/>
            </a:pPr>
            <a:r>
              <a:rPr lang="hu" sz="2000">
                <a:solidFill>
                  <a:schemeClr val="dk1"/>
                </a:solidFill>
              </a:rPr>
              <a:t>Az i. kontúr tartalmazza az összes csúcsot melyre f = f</a:t>
            </a:r>
            <a:r>
              <a:rPr lang="hu" sz="2000" baseline="-25000">
                <a:solidFill>
                  <a:schemeClr val="dk1"/>
                </a:solidFill>
              </a:rPr>
              <a:t>i</a:t>
            </a:r>
            <a:r>
              <a:rPr lang="hu" sz="2000">
                <a:solidFill>
                  <a:schemeClr val="dk1"/>
                </a:solidFill>
              </a:rPr>
              <a:t>, ahol f</a:t>
            </a:r>
            <a:r>
              <a:rPr lang="hu" sz="2000" baseline="-25000">
                <a:solidFill>
                  <a:schemeClr val="dk1"/>
                </a:solidFill>
              </a:rPr>
              <a:t>i</a:t>
            </a:r>
            <a:r>
              <a:rPr lang="hu" sz="2000">
                <a:solidFill>
                  <a:schemeClr val="dk1"/>
                </a:solidFill>
              </a:rPr>
              <a:t>&lt;f</a:t>
            </a:r>
            <a:r>
              <a:rPr lang="hu" sz="2000" baseline="-25000">
                <a:solidFill>
                  <a:schemeClr val="dk1"/>
                </a:solidFill>
              </a:rPr>
              <a:t>i+1</a:t>
            </a:r>
            <a:endParaRPr sz="2000" baseline="-250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A* fakeresés tulajdonságai</a:t>
            </a:r>
            <a:endParaRPr/>
          </a:p>
        </p:txBody>
      </p:sp>
      <p:sp>
        <p:nvSpPr>
          <p:cNvPr id="183" name="Google Shape;183;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hu">
                <a:solidFill>
                  <a:schemeClr val="dk1"/>
                </a:solidFill>
              </a:rPr>
              <a:t>teljesség</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igen, ha nincs végtelen sok csúcs, melyre f ≤ f(G)</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időbonyolultság</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exponenciális (h relatív hibája × megoldás hossza)</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tárbonyolultság</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minden csúcsot a memóriában tart</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optimalitás</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igen, nem bontja ki f</a:t>
            </a:r>
            <a:r>
              <a:rPr lang="hu" baseline="-25000">
                <a:solidFill>
                  <a:schemeClr val="dk1"/>
                </a:solidFill>
              </a:rPr>
              <a:t>i+1</a:t>
            </a:r>
            <a:r>
              <a:rPr lang="hu">
                <a:solidFill>
                  <a:schemeClr val="dk1"/>
                </a:solidFill>
              </a:rPr>
              <a:t>-et, amíg f</a:t>
            </a:r>
            <a:r>
              <a:rPr lang="hu" baseline="-25000">
                <a:solidFill>
                  <a:schemeClr val="dk1"/>
                </a:solidFill>
              </a:rPr>
              <a:t>i</a:t>
            </a:r>
            <a:r>
              <a:rPr lang="hu">
                <a:solidFill>
                  <a:schemeClr val="dk1"/>
                </a:solidFill>
              </a:rPr>
              <a:t>-vel nem végez</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A* kibont minden csúcsot, melyre 	f(n) &lt; C</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A* kibont néhány csúcsot, melyre 	f(n) = C</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A* nem bont ki csúcsot, melyre 	f(n) &gt; C</a:t>
            </a:r>
            <a:endParaRPr>
              <a:solidFill>
                <a:schemeClr val="dk1"/>
              </a:solidFill>
            </a:endParaRPr>
          </a:p>
          <a:p>
            <a:pPr marL="457200" lvl="0" indent="0" algn="l" rtl="0">
              <a:spcBef>
                <a:spcPts val="1600"/>
              </a:spcBef>
              <a:spcAft>
                <a:spcPts val="1600"/>
              </a:spcAft>
              <a:buNone/>
            </a:pP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Konzisztens heurisztika</a:t>
            </a:r>
            <a:endParaRPr/>
          </a:p>
        </p:txBody>
      </p:sp>
      <p:pic>
        <p:nvPicPr>
          <p:cNvPr id="189" name="Google Shape;189;p35"/>
          <p:cNvPicPr preferRelativeResize="0"/>
          <p:nvPr/>
        </p:nvPicPr>
        <p:blipFill>
          <a:blip r:embed="rId3">
            <a:alphaModFix/>
          </a:blip>
          <a:stretch>
            <a:fillRect/>
          </a:stretch>
        </p:blipFill>
        <p:spPr>
          <a:xfrm>
            <a:off x="6005050" y="1423705"/>
            <a:ext cx="2703350" cy="2873950"/>
          </a:xfrm>
          <a:prstGeom prst="rect">
            <a:avLst/>
          </a:prstGeom>
          <a:noFill/>
          <a:ln>
            <a:noFill/>
          </a:ln>
        </p:spPr>
      </p:pic>
      <p:sp>
        <p:nvSpPr>
          <p:cNvPr id="190" name="Google Shape;190;p35"/>
          <p:cNvSpPr txBox="1">
            <a:spLocks noGrp="1"/>
          </p:cNvSpPr>
          <p:nvPr>
            <p:ph type="body" idx="1"/>
          </p:nvPr>
        </p:nvSpPr>
        <p:spPr>
          <a:xfrm>
            <a:off x="311700" y="1152475"/>
            <a:ext cx="6205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solidFill>
                  <a:schemeClr val="dk1"/>
                </a:solidFill>
              </a:rPr>
              <a:t>Egy heurisztika </a:t>
            </a:r>
            <a:r>
              <a:rPr lang="hu" b="1">
                <a:solidFill>
                  <a:schemeClr val="dk1"/>
                </a:solidFill>
              </a:rPr>
              <a:t>konzisztens</a:t>
            </a:r>
            <a:r>
              <a:rPr lang="hu">
                <a:solidFill>
                  <a:schemeClr val="dk1"/>
                </a:solidFill>
              </a:rPr>
              <a:t> (monoton), ha </a:t>
            </a:r>
            <a:endParaRPr>
              <a:solidFill>
                <a:schemeClr val="dk1"/>
              </a:solidFill>
            </a:endParaRPr>
          </a:p>
          <a:p>
            <a:pPr marL="0" lvl="0" indent="0" algn="ctr" rtl="0">
              <a:spcBef>
                <a:spcPts val="1600"/>
              </a:spcBef>
              <a:spcAft>
                <a:spcPts val="0"/>
              </a:spcAft>
              <a:buNone/>
            </a:pPr>
            <a:r>
              <a:rPr lang="hu">
                <a:solidFill>
                  <a:schemeClr val="dk1"/>
                </a:solidFill>
              </a:rPr>
              <a:t>h(n) ≤ c(n,a,n’) + h(n’)</a:t>
            </a:r>
            <a:endParaRPr>
              <a:solidFill>
                <a:schemeClr val="dk1"/>
              </a:solidFill>
            </a:endParaRPr>
          </a:p>
          <a:p>
            <a:pPr marL="0" lvl="0" indent="0" algn="l" rtl="0">
              <a:spcBef>
                <a:spcPts val="1600"/>
              </a:spcBef>
              <a:spcAft>
                <a:spcPts val="0"/>
              </a:spcAft>
              <a:buNone/>
            </a:pPr>
            <a:r>
              <a:rPr lang="hu">
                <a:solidFill>
                  <a:schemeClr val="dk1"/>
                </a:solidFill>
              </a:rPr>
              <a:t>Ha h konzisztens, akkor </a:t>
            </a:r>
            <a:endParaRPr>
              <a:solidFill>
                <a:schemeClr val="dk1"/>
              </a:solidFill>
            </a:endParaRPr>
          </a:p>
          <a:p>
            <a:pPr marL="0" lvl="0" indent="0" algn="l" rtl="0">
              <a:spcBef>
                <a:spcPts val="1600"/>
              </a:spcBef>
              <a:spcAft>
                <a:spcPts val="0"/>
              </a:spcAft>
              <a:buNone/>
            </a:pPr>
            <a:r>
              <a:rPr lang="hu">
                <a:solidFill>
                  <a:schemeClr val="dk1"/>
                </a:solidFill>
              </a:rPr>
              <a:t>f(n’) = g(n’)+h(n’) = g(n)+c(n,a,n’)+h(n’) ≥ g(n)+h(n) = f(n)</a:t>
            </a:r>
            <a:endParaRPr>
              <a:solidFill>
                <a:schemeClr val="dk1"/>
              </a:solidFill>
            </a:endParaRPr>
          </a:p>
          <a:p>
            <a:pPr marL="0" lvl="0" indent="0" algn="l" rtl="0">
              <a:spcBef>
                <a:spcPts val="1600"/>
              </a:spcBef>
              <a:spcAft>
                <a:spcPts val="0"/>
              </a:spcAft>
              <a:buNone/>
            </a:pPr>
            <a:r>
              <a:rPr lang="hu">
                <a:solidFill>
                  <a:schemeClr val="dk1"/>
                </a:solidFill>
              </a:rPr>
              <a:t>Így f(n) monoton nemcsökkenő minden út mentén</a:t>
            </a:r>
            <a:endParaRPr>
              <a:solidFill>
                <a:schemeClr val="dk1"/>
              </a:solidFill>
            </a:endParaRPr>
          </a:p>
          <a:p>
            <a:pPr marL="0" lvl="0" indent="0" algn="l" rtl="0">
              <a:spcBef>
                <a:spcPts val="1600"/>
              </a:spcBef>
              <a:spcAft>
                <a:spcPts val="1600"/>
              </a:spcAft>
              <a:buNone/>
            </a:pPr>
            <a:r>
              <a:rPr lang="hu">
                <a:solidFill>
                  <a:srgbClr val="FF0000"/>
                </a:solidFill>
              </a:rPr>
              <a:t>Konzisztens heurisztika esetén a A* gráfkeresés optimális</a:t>
            </a:r>
            <a:endParaRPr>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Elfogadható heurisztikák – nyolcas játék</a:t>
            </a:r>
            <a:endParaRPr/>
          </a:p>
        </p:txBody>
      </p:sp>
      <p:sp>
        <p:nvSpPr>
          <p:cNvPr id="196" name="Google Shape;196;p36"/>
          <p:cNvSpPr txBox="1">
            <a:spLocks noGrp="1"/>
          </p:cNvSpPr>
          <p:nvPr>
            <p:ph type="body" idx="1"/>
          </p:nvPr>
        </p:nvSpPr>
        <p:spPr>
          <a:xfrm>
            <a:off x="235425" y="1097975"/>
            <a:ext cx="58680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hu">
                <a:solidFill>
                  <a:schemeClr val="dk1"/>
                </a:solidFill>
              </a:rPr>
              <a:t>h</a:t>
            </a:r>
            <a:r>
              <a:rPr lang="hu" baseline="-25000">
                <a:solidFill>
                  <a:schemeClr val="dk1"/>
                </a:solidFill>
              </a:rPr>
              <a:t>1</a:t>
            </a:r>
            <a:r>
              <a:rPr lang="hu">
                <a:solidFill>
                  <a:schemeClr val="dk1"/>
                </a:solidFill>
              </a:rPr>
              <a:t>(n) – rossz helyen álló lapok száma</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h</a:t>
            </a:r>
            <a:r>
              <a:rPr lang="hu" baseline="-25000">
                <a:solidFill>
                  <a:schemeClr val="dk1"/>
                </a:solidFill>
              </a:rPr>
              <a:t>2</a:t>
            </a:r>
            <a:r>
              <a:rPr lang="hu">
                <a:solidFill>
                  <a:schemeClr val="dk1"/>
                </a:solidFill>
              </a:rPr>
              <a:t>(n) – teljes Manhattan távolság (vízszintes és függőleges távolságok összege)</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h</a:t>
            </a:r>
            <a:r>
              <a:rPr lang="hu" baseline="-25000">
                <a:solidFill>
                  <a:schemeClr val="dk1"/>
                </a:solidFill>
              </a:rPr>
              <a:t>1</a:t>
            </a:r>
            <a:r>
              <a:rPr lang="hu">
                <a:solidFill>
                  <a:schemeClr val="dk1"/>
                </a:solidFill>
              </a:rPr>
              <a:t>(S) = 6</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h</a:t>
            </a:r>
            <a:r>
              <a:rPr lang="hu" baseline="-25000">
                <a:solidFill>
                  <a:schemeClr val="dk1"/>
                </a:solidFill>
              </a:rPr>
              <a:t>2</a:t>
            </a:r>
            <a:r>
              <a:rPr lang="hu">
                <a:solidFill>
                  <a:schemeClr val="dk1"/>
                </a:solidFill>
              </a:rPr>
              <a:t>(S) = 4+0+3+3+1+0+2+1 = 14</a:t>
            </a:r>
            <a:endParaRPr>
              <a:solidFill>
                <a:schemeClr val="dk1"/>
              </a:solidFill>
            </a:endParaRPr>
          </a:p>
          <a:p>
            <a:pPr marL="0" lvl="0" indent="0" algn="l" rtl="0">
              <a:spcBef>
                <a:spcPts val="1600"/>
              </a:spcBef>
              <a:spcAft>
                <a:spcPts val="1600"/>
              </a:spcAft>
              <a:buNone/>
            </a:pPr>
            <a:r>
              <a:rPr lang="hu">
                <a:solidFill>
                  <a:schemeClr val="dk1"/>
                </a:solidFill>
              </a:rPr>
              <a:t>A megoldás 26 lépésből áll</a:t>
            </a:r>
            <a:endParaRPr>
              <a:solidFill>
                <a:schemeClr val="dk1"/>
              </a:solidFill>
            </a:endParaRPr>
          </a:p>
        </p:txBody>
      </p:sp>
      <p:pic>
        <p:nvPicPr>
          <p:cNvPr id="197" name="Google Shape;197;p36"/>
          <p:cNvPicPr preferRelativeResize="0"/>
          <p:nvPr/>
        </p:nvPicPr>
        <p:blipFill>
          <a:blip r:embed="rId3">
            <a:alphaModFix/>
          </a:blip>
          <a:stretch>
            <a:fillRect/>
          </a:stretch>
        </p:blipFill>
        <p:spPr>
          <a:xfrm>
            <a:off x="6148121" y="1160146"/>
            <a:ext cx="2901450" cy="14734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Heurisztikák összehasonlítása</a:t>
            </a:r>
            <a:endParaRPr/>
          </a:p>
        </p:txBody>
      </p:sp>
      <p:sp>
        <p:nvSpPr>
          <p:cNvPr id="203" name="Google Shape;203;p37"/>
          <p:cNvSpPr txBox="1">
            <a:spLocks noGrp="1"/>
          </p:cNvSpPr>
          <p:nvPr>
            <p:ph type="body" idx="1"/>
          </p:nvPr>
        </p:nvSpPr>
        <p:spPr>
          <a:xfrm>
            <a:off x="311700" y="1152475"/>
            <a:ext cx="8520600" cy="93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solidFill>
                  <a:schemeClr val="dk1"/>
                </a:solidFill>
              </a:rPr>
              <a:t>ha h</a:t>
            </a:r>
            <a:r>
              <a:rPr lang="hu" baseline="-25000">
                <a:solidFill>
                  <a:schemeClr val="dk1"/>
                </a:solidFill>
              </a:rPr>
              <a:t>2</a:t>
            </a:r>
            <a:r>
              <a:rPr lang="hu">
                <a:solidFill>
                  <a:schemeClr val="dk1"/>
                </a:solidFill>
              </a:rPr>
              <a:t>(n) ≥ h</a:t>
            </a:r>
            <a:r>
              <a:rPr lang="hu" baseline="-25000">
                <a:solidFill>
                  <a:schemeClr val="dk1"/>
                </a:solidFill>
              </a:rPr>
              <a:t>1</a:t>
            </a:r>
            <a:r>
              <a:rPr lang="hu">
                <a:solidFill>
                  <a:schemeClr val="dk1"/>
                </a:solidFill>
              </a:rPr>
              <a:t>(n) minden n csúcsra (és mindkettő elfogadható heurisztika), akkor h</a:t>
            </a:r>
            <a:r>
              <a:rPr lang="hu" baseline="-25000">
                <a:solidFill>
                  <a:schemeClr val="dk1"/>
                </a:solidFill>
              </a:rPr>
              <a:t>2</a:t>
            </a:r>
            <a:r>
              <a:rPr lang="hu">
                <a:solidFill>
                  <a:schemeClr val="dk1"/>
                </a:solidFill>
              </a:rPr>
              <a:t> </a:t>
            </a:r>
            <a:r>
              <a:rPr lang="hu" b="1">
                <a:solidFill>
                  <a:schemeClr val="dk1"/>
                </a:solidFill>
              </a:rPr>
              <a:t>dominálja</a:t>
            </a:r>
            <a:r>
              <a:rPr lang="hu">
                <a:solidFill>
                  <a:schemeClr val="dk1"/>
                </a:solidFill>
              </a:rPr>
              <a:t> h</a:t>
            </a:r>
            <a:r>
              <a:rPr lang="hu" baseline="-25000">
                <a:solidFill>
                  <a:schemeClr val="dk1"/>
                </a:solidFill>
              </a:rPr>
              <a:t>1</a:t>
            </a:r>
            <a:r>
              <a:rPr lang="hu">
                <a:solidFill>
                  <a:schemeClr val="dk1"/>
                </a:solidFill>
              </a:rPr>
              <a:t>-et, és sokkal hasznosabb keresésre </a:t>
            </a:r>
            <a:endParaRPr>
              <a:solidFill>
                <a:schemeClr val="dk1"/>
              </a:solidFill>
            </a:endParaRPr>
          </a:p>
          <a:p>
            <a:pPr marL="0" lvl="0" indent="0" algn="l" rtl="0">
              <a:spcBef>
                <a:spcPts val="1600"/>
              </a:spcBef>
              <a:spcAft>
                <a:spcPts val="1600"/>
              </a:spcAft>
              <a:buNone/>
            </a:pPr>
            <a:endParaRPr>
              <a:solidFill>
                <a:schemeClr val="dk1"/>
              </a:solidFill>
            </a:endParaRPr>
          </a:p>
        </p:txBody>
      </p:sp>
      <p:graphicFrame>
        <p:nvGraphicFramePr>
          <p:cNvPr id="204" name="Google Shape;204;p37"/>
          <p:cNvGraphicFramePr/>
          <p:nvPr/>
        </p:nvGraphicFramePr>
        <p:xfrm>
          <a:off x="1808050" y="2389050"/>
          <a:ext cx="5527900" cy="2743020"/>
        </p:xfrm>
        <a:graphic>
          <a:graphicData uri="http://schemas.openxmlformats.org/drawingml/2006/table">
            <a:tbl>
              <a:tblPr>
                <a:noFill/>
                <a:tableStyleId>{41BD4F12-783A-4E54-9543-8598CADAEAB4}</a:tableStyleId>
              </a:tblPr>
              <a:tblGrid>
                <a:gridCol w="778200">
                  <a:extLst>
                    <a:ext uri="{9D8B030D-6E8A-4147-A177-3AD203B41FA5}">
                      <a16:colId xmlns:a16="http://schemas.microsoft.com/office/drawing/2014/main" val="20000"/>
                    </a:ext>
                  </a:extLst>
                </a:gridCol>
                <a:gridCol w="2227700">
                  <a:extLst>
                    <a:ext uri="{9D8B030D-6E8A-4147-A177-3AD203B41FA5}">
                      <a16:colId xmlns:a16="http://schemas.microsoft.com/office/drawing/2014/main" val="20001"/>
                    </a:ext>
                  </a:extLst>
                </a:gridCol>
                <a:gridCol w="2522000">
                  <a:extLst>
                    <a:ext uri="{9D8B030D-6E8A-4147-A177-3AD203B41FA5}">
                      <a16:colId xmlns:a16="http://schemas.microsoft.com/office/drawing/2014/main" val="20002"/>
                    </a:ext>
                  </a:extLst>
                </a:gridCol>
              </a:tblGrid>
              <a:tr h="381000">
                <a:tc rowSpan="3">
                  <a:txBody>
                    <a:bodyPr/>
                    <a:lstStyle/>
                    <a:p>
                      <a:pPr marL="0" lvl="0" indent="0" algn="l" rtl="0">
                        <a:spcBef>
                          <a:spcPts val="0"/>
                        </a:spcBef>
                        <a:spcAft>
                          <a:spcPts val="0"/>
                        </a:spcAft>
                        <a:buNone/>
                      </a:pPr>
                      <a:r>
                        <a:rPr lang="hu" sz="1800">
                          <a:solidFill>
                            <a:schemeClr val="dk1"/>
                          </a:solidFill>
                        </a:rPr>
                        <a:t>d=14</a:t>
                      </a:r>
                      <a:endParaRPr sz="1800">
                        <a:solidFill>
                          <a:schemeClr val="dk1"/>
                        </a:solidFill>
                      </a:endParaRPr>
                    </a:p>
                  </a:txBody>
                  <a:tcPr marL="91425" marR="91425" marT="91425" marB="91425"/>
                </a:tc>
                <a:tc>
                  <a:txBody>
                    <a:bodyPr/>
                    <a:lstStyle/>
                    <a:p>
                      <a:pPr marL="0" lvl="0" indent="0" algn="l" rtl="0">
                        <a:spcBef>
                          <a:spcPts val="0"/>
                        </a:spcBef>
                        <a:spcAft>
                          <a:spcPts val="0"/>
                        </a:spcAft>
                        <a:buNone/>
                      </a:pPr>
                      <a:r>
                        <a:rPr lang="hu" sz="1800">
                          <a:solidFill>
                            <a:schemeClr val="dk1"/>
                          </a:solidFill>
                        </a:rPr>
                        <a:t>iteratívan mélyülő</a:t>
                      </a:r>
                      <a:endParaRPr sz="1800">
                        <a:solidFill>
                          <a:schemeClr val="dk1"/>
                        </a:solidFill>
                      </a:endParaRPr>
                    </a:p>
                  </a:txBody>
                  <a:tcPr marL="91425" marR="91425" marT="91425" marB="91425"/>
                </a:tc>
                <a:tc>
                  <a:txBody>
                    <a:bodyPr/>
                    <a:lstStyle/>
                    <a:p>
                      <a:pPr marL="0" lvl="0" indent="0" algn="r" rtl="0">
                        <a:spcBef>
                          <a:spcPts val="0"/>
                        </a:spcBef>
                        <a:spcAft>
                          <a:spcPts val="0"/>
                        </a:spcAft>
                        <a:buNone/>
                      </a:pPr>
                      <a:r>
                        <a:rPr lang="hu" sz="1800">
                          <a:solidFill>
                            <a:schemeClr val="dk1"/>
                          </a:solidFill>
                        </a:rPr>
                        <a:t>3 473 941</a:t>
                      </a:r>
                      <a:endParaRPr sz="1800">
                        <a:solidFill>
                          <a:schemeClr val="dk1"/>
                        </a:solidFill>
                      </a:endParaRPr>
                    </a:p>
                  </a:txBody>
                  <a:tcPr marL="91425" marR="91425" marT="91425" marB="91425"/>
                </a:tc>
                <a:extLst>
                  <a:ext uri="{0D108BD9-81ED-4DB2-BD59-A6C34878D82A}">
                    <a16:rowId xmlns:a16="http://schemas.microsoft.com/office/drawing/2014/main" val="10000"/>
                  </a:ext>
                </a:extLst>
              </a:tr>
              <a:tr h="381000">
                <a:tc vMerge="1">
                  <a:txBody>
                    <a:bodyPr/>
                    <a:lstStyle/>
                    <a:p>
                      <a:endParaRPr lang="hu-HU"/>
                    </a:p>
                  </a:txBody>
                  <a:tcPr/>
                </a:tc>
                <a:tc>
                  <a:txBody>
                    <a:bodyPr/>
                    <a:lstStyle/>
                    <a:p>
                      <a:pPr marL="0" lvl="0" indent="0" algn="l" rtl="0">
                        <a:spcBef>
                          <a:spcPts val="0"/>
                        </a:spcBef>
                        <a:spcAft>
                          <a:spcPts val="0"/>
                        </a:spcAft>
                        <a:buNone/>
                      </a:pPr>
                      <a:r>
                        <a:rPr lang="hu" sz="1800">
                          <a:solidFill>
                            <a:schemeClr val="dk1"/>
                          </a:solidFill>
                        </a:rPr>
                        <a:t>A* – h</a:t>
                      </a:r>
                      <a:r>
                        <a:rPr lang="hu" sz="1800" baseline="-25000">
                          <a:solidFill>
                            <a:schemeClr val="dk1"/>
                          </a:solidFill>
                        </a:rPr>
                        <a:t>1</a:t>
                      </a:r>
                      <a:endParaRPr sz="1800" baseline="-25000">
                        <a:solidFill>
                          <a:schemeClr val="dk1"/>
                        </a:solidFill>
                      </a:endParaRPr>
                    </a:p>
                  </a:txBody>
                  <a:tcPr marL="91425" marR="91425" marT="91425" marB="91425"/>
                </a:tc>
                <a:tc>
                  <a:txBody>
                    <a:bodyPr/>
                    <a:lstStyle/>
                    <a:p>
                      <a:pPr marL="0" lvl="0" indent="0" algn="r" rtl="0">
                        <a:spcBef>
                          <a:spcPts val="0"/>
                        </a:spcBef>
                        <a:spcAft>
                          <a:spcPts val="0"/>
                        </a:spcAft>
                        <a:buNone/>
                      </a:pPr>
                      <a:r>
                        <a:rPr lang="hu" sz="1800">
                          <a:solidFill>
                            <a:schemeClr val="dk1"/>
                          </a:solidFill>
                        </a:rPr>
                        <a:t>539</a:t>
                      </a:r>
                      <a:endParaRPr sz="1800">
                        <a:solidFill>
                          <a:schemeClr val="dk1"/>
                        </a:solidFill>
                      </a:endParaRPr>
                    </a:p>
                  </a:txBody>
                  <a:tcPr marL="91425" marR="91425" marT="91425" marB="91425"/>
                </a:tc>
                <a:extLst>
                  <a:ext uri="{0D108BD9-81ED-4DB2-BD59-A6C34878D82A}">
                    <a16:rowId xmlns:a16="http://schemas.microsoft.com/office/drawing/2014/main" val="10001"/>
                  </a:ext>
                </a:extLst>
              </a:tr>
              <a:tr h="381000">
                <a:tc vMerge="1">
                  <a:txBody>
                    <a:bodyPr/>
                    <a:lstStyle/>
                    <a:p>
                      <a:endParaRPr lang="hu-HU"/>
                    </a:p>
                  </a:txBody>
                  <a:tcPr/>
                </a:tc>
                <a:tc>
                  <a:txBody>
                    <a:bodyPr/>
                    <a:lstStyle/>
                    <a:p>
                      <a:pPr marL="0" lvl="0" indent="0" algn="l" rtl="0">
                        <a:spcBef>
                          <a:spcPts val="0"/>
                        </a:spcBef>
                        <a:spcAft>
                          <a:spcPts val="0"/>
                        </a:spcAft>
                        <a:buNone/>
                      </a:pPr>
                      <a:r>
                        <a:rPr lang="hu" sz="1800">
                          <a:solidFill>
                            <a:schemeClr val="dk1"/>
                          </a:solidFill>
                        </a:rPr>
                        <a:t>A* – h</a:t>
                      </a:r>
                      <a:r>
                        <a:rPr lang="hu" sz="1800" baseline="-25000">
                          <a:solidFill>
                            <a:schemeClr val="dk1"/>
                          </a:solidFill>
                        </a:rPr>
                        <a:t>2</a:t>
                      </a:r>
                      <a:endParaRPr sz="1800" baseline="-25000">
                        <a:solidFill>
                          <a:schemeClr val="dk1"/>
                        </a:solidFill>
                      </a:endParaRPr>
                    </a:p>
                  </a:txBody>
                  <a:tcPr marL="91425" marR="91425" marT="91425" marB="91425"/>
                </a:tc>
                <a:tc>
                  <a:txBody>
                    <a:bodyPr/>
                    <a:lstStyle/>
                    <a:p>
                      <a:pPr marL="0" lvl="0" indent="0" algn="r" rtl="0">
                        <a:spcBef>
                          <a:spcPts val="0"/>
                        </a:spcBef>
                        <a:spcAft>
                          <a:spcPts val="0"/>
                        </a:spcAft>
                        <a:buNone/>
                      </a:pPr>
                      <a:r>
                        <a:rPr lang="hu" sz="1800">
                          <a:solidFill>
                            <a:schemeClr val="dk1"/>
                          </a:solidFill>
                        </a:rPr>
                        <a:t>113</a:t>
                      </a:r>
                      <a:endParaRPr sz="1800">
                        <a:solidFill>
                          <a:schemeClr val="dk1"/>
                        </a:solidFill>
                      </a:endParaRPr>
                    </a:p>
                  </a:txBody>
                  <a:tcPr marL="91425" marR="91425" marT="91425" marB="91425"/>
                </a:tc>
                <a:extLst>
                  <a:ext uri="{0D108BD9-81ED-4DB2-BD59-A6C34878D82A}">
                    <a16:rowId xmlns:a16="http://schemas.microsoft.com/office/drawing/2014/main" val="10002"/>
                  </a:ext>
                </a:extLst>
              </a:tr>
              <a:tr h="381000">
                <a:tc rowSpan="3">
                  <a:txBody>
                    <a:bodyPr/>
                    <a:lstStyle/>
                    <a:p>
                      <a:pPr marL="0" lvl="0" indent="0" algn="l" rtl="0">
                        <a:spcBef>
                          <a:spcPts val="0"/>
                        </a:spcBef>
                        <a:spcAft>
                          <a:spcPts val="0"/>
                        </a:spcAft>
                        <a:buNone/>
                      </a:pPr>
                      <a:r>
                        <a:rPr lang="hu" sz="1800">
                          <a:solidFill>
                            <a:schemeClr val="dk1"/>
                          </a:solidFill>
                        </a:rPr>
                        <a:t>d=24</a:t>
                      </a:r>
                      <a:endParaRPr sz="1800">
                        <a:solidFill>
                          <a:schemeClr val="dk1"/>
                        </a:solidFill>
                      </a:endParaRPr>
                    </a:p>
                  </a:txBody>
                  <a:tcPr marL="91425" marR="91425" marT="91425" marB="91425"/>
                </a:tc>
                <a:tc>
                  <a:txBody>
                    <a:bodyPr/>
                    <a:lstStyle/>
                    <a:p>
                      <a:pPr marL="0" lvl="0" indent="0" algn="l" rtl="0">
                        <a:spcBef>
                          <a:spcPts val="0"/>
                        </a:spcBef>
                        <a:spcAft>
                          <a:spcPts val="0"/>
                        </a:spcAft>
                        <a:buNone/>
                      </a:pPr>
                      <a:r>
                        <a:rPr lang="hu" sz="1800">
                          <a:solidFill>
                            <a:schemeClr val="dk1"/>
                          </a:solidFill>
                        </a:rPr>
                        <a:t>iteratívan mélyülő</a:t>
                      </a:r>
                      <a:endParaRPr sz="1800">
                        <a:solidFill>
                          <a:schemeClr val="dk1"/>
                        </a:solidFill>
                      </a:endParaRPr>
                    </a:p>
                  </a:txBody>
                  <a:tcPr marL="91425" marR="91425" marT="91425" marB="91425"/>
                </a:tc>
                <a:tc>
                  <a:txBody>
                    <a:bodyPr/>
                    <a:lstStyle/>
                    <a:p>
                      <a:pPr marL="0" lvl="0" indent="0" algn="r" rtl="0">
                        <a:spcBef>
                          <a:spcPts val="0"/>
                        </a:spcBef>
                        <a:spcAft>
                          <a:spcPts val="0"/>
                        </a:spcAft>
                        <a:buNone/>
                      </a:pPr>
                      <a:r>
                        <a:rPr lang="hu" sz="1800">
                          <a:solidFill>
                            <a:schemeClr val="dk1"/>
                          </a:solidFill>
                        </a:rPr>
                        <a:t>≃ 54 000 000 000</a:t>
                      </a:r>
                      <a:endParaRPr sz="1800">
                        <a:solidFill>
                          <a:schemeClr val="dk1"/>
                        </a:solidFill>
                      </a:endParaRPr>
                    </a:p>
                  </a:txBody>
                  <a:tcPr marL="91425" marR="91425" marT="91425" marB="91425"/>
                </a:tc>
                <a:extLst>
                  <a:ext uri="{0D108BD9-81ED-4DB2-BD59-A6C34878D82A}">
                    <a16:rowId xmlns:a16="http://schemas.microsoft.com/office/drawing/2014/main" val="10003"/>
                  </a:ext>
                </a:extLst>
              </a:tr>
              <a:tr h="381000">
                <a:tc vMerge="1">
                  <a:txBody>
                    <a:bodyPr/>
                    <a:lstStyle/>
                    <a:p>
                      <a:endParaRPr lang="hu-HU"/>
                    </a:p>
                  </a:txBody>
                  <a:tcPr/>
                </a:tc>
                <a:tc>
                  <a:txBody>
                    <a:bodyPr/>
                    <a:lstStyle/>
                    <a:p>
                      <a:pPr marL="0" lvl="0" indent="0" algn="l" rtl="0">
                        <a:spcBef>
                          <a:spcPts val="0"/>
                        </a:spcBef>
                        <a:spcAft>
                          <a:spcPts val="0"/>
                        </a:spcAft>
                        <a:buNone/>
                      </a:pPr>
                      <a:r>
                        <a:rPr lang="hu" sz="1800">
                          <a:solidFill>
                            <a:schemeClr val="dk1"/>
                          </a:solidFill>
                        </a:rPr>
                        <a:t>A* – h</a:t>
                      </a:r>
                      <a:r>
                        <a:rPr lang="hu" sz="1800" baseline="-25000">
                          <a:solidFill>
                            <a:schemeClr val="dk1"/>
                          </a:solidFill>
                        </a:rPr>
                        <a:t>1</a:t>
                      </a:r>
                      <a:endParaRPr sz="1800" baseline="-25000">
                        <a:solidFill>
                          <a:schemeClr val="dk1"/>
                        </a:solidFill>
                      </a:endParaRPr>
                    </a:p>
                  </a:txBody>
                  <a:tcPr marL="91425" marR="91425" marT="91425" marB="91425"/>
                </a:tc>
                <a:tc>
                  <a:txBody>
                    <a:bodyPr/>
                    <a:lstStyle/>
                    <a:p>
                      <a:pPr marL="0" lvl="0" indent="0" algn="r" rtl="0">
                        <a:spcBef>
                          <a:spcPts val="0"/>
                        </a:spcBef>
                        <a:spcAft>
                          <a:spcPts val="0"/>
                        </a:spcAft>
                        <a:buNone/>
                      </a:pPr>
                      <a:r>
                        <a:rPr lang="hu" sz="1800">
                          <a:solidFill>
                            <a:schemeClr val="dk1"/>
                          </a:solidFill>
                        </a:rPr>
                        <a:t>39 135</a:t>
                      </a:r>
                      <a:endParaRPr sz="1800">
                        <a:solidFill>
                          <a:schemeClr val="dk1"/>
                        </a:solidFill>
                      </a:endParaRPr>
                    </a:p>
                  </a:txBody>
                  <a:tcPr marL="91425" marR="91425" marT="91425" marB="91425"/>
                </a:tc>
                <a:extLst>
                  <a:ext uri="{0D108BD9-81ED-4DB2-BD59-A6C34878D82A}">
                    <a16:rowId xmlns:a16="http://schemas.microsoft.com/office/drawing/2014/main" val="10004"/>
                  </a:ext>
                </a:extLst>
              </a:tr>
              <a:tr h="381000">
                <a:tc vMerge="1">
                  <a:txBody>
                    <a:bodyPr/>
                    <a:lstStyle/>
                    <a:p>
                      <a:endParaRPr lang="hu-HU"/>
                    </a:p>
                  </a:txBody>
                  <a:tcPr/>
                </a:tc>
                <a:tc>
                  <a:txBody>
                    <a:bodyPr/>
                    <a:lstStyle/>
                    <a:p>
                      <a:pPr marL="0" lvl="0" indent="0" algn="l" rtl="0">
                        <a:spcBef>
                          <a:spcPts val="0"/>
                        </a:spcBef>
                        <a:spcAft>
                          <a:spcPts val="0"/>
                        </a:spcAft>
                        <a:buNone/>
                      </a:pPr>
                      <a:r>
                        <a:rPr lang="hu" sz="1800">
                          <a:solidFill>
                            <a:schemeClr val="dk1"/>
                          </a:solidFill>
                        </a:rPr>
                        <a:t>A* – h</a:t>
                      </a:r>
                      <a:r>
                        <a:rPr lang="hu" sz="1800" baseline="-25000">
                          <a:solidFill>
                            <a:schemeClr val="dk1"/>
                          </a:solidFill>
                        </a:rPr>
                        <a:t>2</a:t>
                      </a:r>
                      <a:endParaRPr sz="1800" baseline="-25000">
                        <a:solidFill>
                          <a:schemeClr val="dk1"/>
                        </a:solidFill>
                      </a:endParaRPr>
                    </a:p>
                  </a:txBody>
                  <a:tcPr marL="91425" marR="91425" marT="91425" marB="91425"/>
                </a:tc>
                <a:tc>
                  <a:txBody>
                    <a:bodyPr/>
                    <a:lstStyle/>
                    <a:p>
                      <a:pPr marL="0" lvl="0" indent="0" algn="r" rtl="0">
                        <a:spcBef>
                          <a:spcPts val="0"/>
                        </a:spcBef>
                        <a:spcAft>
                          <a:spcPts val="0"/>
                        </a:spcAft>
                        <a:buNone/>
                      </a:pPr>
                      <a:r>
                        <a:rPr lang="hu" sz="1800">
                          <a:solidFill>
                            <a:schemeClr val="dk1"/>
                          </a:solidFill>
                        </a:rPr>
                        <a:t>1 641</a:t>
                      </a:r>
                      <a:endParaRPr sz="1800">
                        <a:solidFill>
                          <a:schemeClr val="dk1"/>
                        </a:solidFill>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Dominancia felhasználása</a:t>
            </a:r>
            <a:endParaRPr/>
          </a:p>
        </p:txBody>
      </p:sp>
      <p:sp>
        <p:nvSpPr>
          <p:cNvPr id="210" name="Google Shape;210;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solidFill>
                  <a:schemeClr val="dk1"/>
                </a:solidFill>
              </a:rPr>
              <a:t>Ha adott két elfogadható heurisztika h</a:t>
            </a:r>
            <a:r>
              <a:rPr lang="hu" baseline="-25000">
                <a:solidFill>
                  <a:schemeClr val="dk1"/>
                </a:solidFill>
              </a:rPr>
              <a:t>a</a:t>
            </a:r>
            <a:r>
              <a:rPr lang="hu">
                <a:solidFill>
                  <a:schemeClr val="dk1"/>
                </a:solidFill>
              </a:rPr>
              <a:t> és h</a:t>
            </a:r>
            <a:r>
              <a:rPr lang="hu" baseline="-25000">
                <a:solidFill>
                  <a:schemeClr val="dk1"/>
                </a:solidFill>
              </a:rPr>
              <a:t>b</a:t>
            </a:r>
            <a:r>
              <a:rPr lang="hu">
                <a:solidFill>
                  <a:schemeClr val="dk1"/>
                </a:solidFill>
              </a:rPr>
              <a:t>, akkor</a:t>
            </a:r>
            <a:endParaRPr>
              <a:solidFill>
                <a:schemeClr val="dk1"/>
              </a:solidFill>
            </a:endParaRPr>
          </a:p>
          <a:p>
            <a:pPr marL="0" lvl="0" indent="0" algn="ctr" rtl="0">
              <a:spcBef>
                <a:spcPts val="1600"/>
              </a:spcBef>
              <a:spcAft>
                <a:spcPts val="0"/>
              </a:spcAft>
              <a:buNone/>
            </a:pPr>
            <a:r>
              <a:rPr lang="hu">
                <a:solidFill>
                  <a:schemeClr val="dk1"/>
                </a:solidFill>
              </a:rPr>
              <a:t>h(n) = max(h</a:t>
            </a:r>
            <a:r>
              <a:rPr lang="hu" baseline="-25000">
                <a:solidFill>
                  <a:schemeClr val="dk1"/>
                </a:solidFill>
              </a:rPr>
              <a:t>a</a:t>
            </a:r>
            <a:r>
              <a:rPr lang="hu">
                <a:solidFill>
                  <a:schemeClr val="dk1"/>
                </a:solidFill>
              </a:rPr>
              <a:t>(n), h</a:t>
            </a:r>
            <a:r>
              <a:rPr lang="hu" baseline="-25000">
                <a:solidFill>
                  <a:schemeClr val="dk1"/>
                </a:solidFill>
              </a:rPr>
              <a:t>b</a:t>
            </a:r>
            <a:r>
              <a:rPr lang="hu">
                <a:solidFill>
                  <a:schemeClr val="dk1"/>
                </a:solidFill>
              </a:rPr>
              <a:t>(n))</a:t>
            </a:r>
            <a:endParaRPr>
              <a:solidFill>
                <a:schemeClr val="dk1"/>
              </a:solidFill>
            </a:endParaRPr>
          </a:p>
          <a:p>
            <a:pPr marL="0" lvl="0" indent="0" algn="l" rtl="0">
              <a:spcBef>
                <a:spcPts val="1600"/>
              </a:spcBef>
              <a:spcAft>
                <a:spcPts val="1600"/>
              </a:spcAft>
              <a:buNone/>
            </a:pPr>
            <a:r>
              <a:rPr lang="hu">
                <a:solidFill>
                  <a:schemeClr val="dk1"/>
                </a:solidFill>
              </a:rPr>
              <a:t>szintén elfogadható heurisztika, és dominálja h</a:t>
            </a:r>
            <a:r>
              <a:rPr lang="hu" baseline="-25000">
                <a:solidFill>
                  <a:schemeClr val="dk1"/>
                </a:solidFill>
              </a:rPr>
              <a:t>a</a:t>
            </a:r>
            <a:r>
              <a:rPr lang="hu">
                <a:solidFill>
                  <a:schemeClr val="dk1"/>
                </a:solidFill>
              </a:rPr>
              <a:t>-t és h</a:t>
            </a:r>
            <a:r>
              <a:rPr lang="hu" baseline="-25000">
                <a:solidFill>
                  <a:schemeClr val="dk1"/>
                </a:solidFill>
              </a:rPr>
              <a:t>b</a:t>
            </a:r>
            <a:r>
              <a:rPr lang="hu">
                <a:solidFill>
                  <a:schemeClr val="dk1"/>
                </a:solidFill>
              </a:rPr>
              <a:t>-t is. </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hu">
                <a:solidFill>
                  <a:schemeClr val="dk1"/>
                </a:solidFill>
              </a:rPr>
              <a:t>azt a problémát, melyben az operátorokra kevesebb megkötést teszünk mint az eredeti problémában, </a:t>
            </a:r>
            <a:r>
              <a:rPr lang="hu" b="1">
                <a:solidFill>
                  <a:schemeClr val="dk1"/>
                </a:solidFill>
              </a:rPr>
              <a:t>relaxált problémának</a:t>
            </a:r>
            <a:r>
              <a:rPr lang="hu">
                <a:solidFill>
                  <a:schemeClr val="dk1"/>
                </a:solidFill>
              </a:rPr>
              <a:t> nevezzük</a:t>
            </a:r>
            <a:endParaRPr>
              <a:solidFill>
                <a:schemeClr val="dk1"/>
              </a:solidFill>
            </a:endParaRPr>
          </a:p>
          <a:p>
            <a:pPr marL="457200" lvl="0" indent="-342900" algn="l" rtl="0">
              <a:spcBef>
                <a:spcPts val="0"/>
              </a:spcBef>
              <a:spcAft>
                <a:spcPts val="0"/>
              </a:spcAft>
              <a:buClr>
                <a:srgbClr val="FF0000"/>
              </a:buClr>
              <a:buSzPts val="1800"/>
              <a:buChar char="●"/>
            </a:pPr>
            <a:r>
              <a:rPr lang="hu">
                <a:solidFill>
                  <a:srgbClr val="FF0000"/>
                </a:solidFill>
              </a:rPr>
              <a:t>elfogadható heurisztika konstruálható a relaxált probléma pontos megoldási költsége alapján</a:t>
            </a:r>
            <a:endParaRPr>
              <a:solidFill>
                <a:srgbClr val="FF0000"/>
              </a:solidFill>
            </a:endParaRPr>
          </a:p>
          <a:p>
            <a:pPr marL="457200" lvl="0" indent="-342900" algn="l" rtl="0">
              <a:spcBef>
                <a:spcPts val="0"/>
              </a:spcBef>
              <a:spcAft>
                <a:spcPts val="0"/>
              </a:spcAft>
              <a:buClr>
                <a:schemeClr val="dk1"/>
              </a:buClr>
              <a:buSzPts val="1800"/>
              <a:buChar char="●"/>
            </a:pPr>
            <a:r>
              <a:rPr lang="hu">
                <a:solidFill>
                  <a:schemeClr val="dk1"/>
                </a:solidFill>
              </a:rPr>
              <a:t>ha a nyolcas játékban egy lapot </a:t>
            </a:r>
            <a:r>
              <a:rPr lang="hu" i="1">
                <a:solidFill>
                  <a:schemeClr val="dk1"/>
                </a:solidFill>
              </a:rPr>
              <a:t>bárhova</a:t>
            </a:r>
            <a:r>
              <a:rPr lang="hu">
                <a:solidFill>
                  <a:schemeClr val="dk1"/>
                </a:solidFill>
              </a:rPr>
              <a:t> rakhatunk, h</a:t>
            </a:r>
            <a:r>
              <a:rPr lang="hu" baseline="-25000">
                <a:solidFill>
                  <a:schemeClr val="dk1"/>
                </a:solidFill>
              </a:rPr>
              <a:t>1</a:t>
            </a:r>
            <a:r>
              <a:rPr lang="hu">
                <a:solidFill>
                  <a:schemeClr val="dk1"/>
                </a:solidFill>
              </a:rPr>
              <a:t>(n) adja meg a legrövidebb megoldást</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ha a nyolcas játékban egy lapot bármely szomszédos mezőre áttolhatunk, akkor h</a:t>
            </a:r>
            <a:r>
              <a:rPr lang="hu" baseline="-25000">
                <a:solidFill>
                  <a:schemeClr val="dk1"/>
                </a:solidFill>
              </a:rPr>
              <a:t>2</a:t>
            </a:r>
            <a:r>
              <a:rPr lang="hu">
                <a:solidFill>
                  <a:schemeClr val="dk1"/>
                </a:solidFill>
              </a:rPr>
              <a:t>(n) adja meg a legrövidebb megoldást.</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fontos: a relaxált probléma optimális megoldásának költsége nem nagyobb, mint az eredeti probléma optimális megoldásának költsége</a:t>
            </a:r>
            <a:endParaRPr>
              <a:solidFill>
                <a:schemeClr val="dk1"/>
              </a:solidFill>
            </a:endParaRPr>
          </a:p>
        </p:txBody>
      </p:sp>
      <p:sp>
        <p:nvSpPr>
          <p:cNvPr id="216" name="Google Shape;216;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Relaxált problémák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Relaxált problémák</a:t>
            </a:r>
            <a:endParaRPr/>
          </a:p>
        </p:txBody>
      </p:sp>
      <p:sp>
        <p:nvSpPr>
          <p:cNvPr id="222" name="Google Shape;222;p40"/>
          <p:cNvSpPr txBox="1">
            <a:spLocks noGrp="1"/>
          </p:cNvSpPr>
          <p:nvPr>
            <p:ph type="body" idx="1"/>
          </p:nvPr>
        </p:nvSpPr>
        <p:spPr>
          <a:xfrm>
            <a:off x="311700" y="1152475"/>
            <a:ext cx="8520600" cy="200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solidFill>
                  <a:schemeClr val="dk1"/>
                </a:solidFill>
              </a:rPr>
              <a:t>Az </a:t>
            </a:r>
            <a:r>
              <a:rPr lang="hu" b="1">
                <a:solidFill>
                  <a:schemeClr val="dk1"/>
                </a:solidFill>
              </a:rPr>
              <a:t>utazó ügynök probléma</a:t>
            </a:r>
            <a:r>
              <a:rPr lang="hu">
                <a:solidFill>
                  <a:schemeClr val="dk1"/>
                </a:solidFill>
              </a:rPr>
              <a:t> (TSP) egy közismert feladat: adjuk meg a legrövidebb utat, mellyel minden várost pontosan egyszer látogatunk meg (minimális Hamilton-kör)</a:t>
            </a:r>
            <a:endParaRPr>
              <a:solidFill>
                <a:schemeClr val="dk1"/>
              </a:solidFill>
            </a:endParaRPr>
          </a:p>
          <a:p>
            <a:pPr marL="0" lvl="0" indent="0" algn="l" rtl="0">
              <a:spcBef>
                <a:spcPts val="1600"/>
              </a:spcBef>
              <a:spcAft>
                <a:spcPts val="1600"/>
              </a:spcAft>
              <a:buNone/>
            </a:pPr>
            <a:r>
              <a:rPr lang="hu">
                <a:solidFill>
                  <a:schemeClr val="dk1"/>
                </a:solidFill>
              </a:rPr>
              <a:t>A minimális feszítőfa O(n</a:t>
            </a:r>
            <a:r>
              <a:rPr lang="hu" baseline="30000">
                <a:solidFill>
                  <a:schemeClr val="dk1"/>
                </a:solidFill>
              </a:rPr>
              <a:t>2</a:t>
            </a:r>
            <a:r>
              <a:rPr lang="hu">
                <a:solidFill>
                  <a:schemeClr val="dk1"/>
                </a:solidFill>
              </a:rPr>
              <a:t>) idő alatt határozható meg, s ez egy alsó korlátot ad meg a problémára (Held, Karp 1970)</a:t>
            </a:r>
            <a:endParaRPr>
              <a:solidFill>
                <a:schemeClr val="dk1"/>
              </a:solidFill>
            </a:endParaRPr>
          </a:p>
        </p:txBody>
      </p:sp>
      <p:pic>
        <p:nvPicPr>
          <p:cNvPr id="223" name="Google Shape;223;p40"/>
          <p:cNvPicPr preferRelativeResize="0"/>
          <p:nvPr/>
        </p:nvPicPr>
        <p:blipFill>
          <a:blip r:embed="rId3">
            <a:alphaModFix/>
          </a:blip>
          <a:stretch>
            <a:fillRect/>
          </a:stretch>
        </p:blipFill>
        <p:spPr>
          <a:xfrm>
            <a:off x="2352518" y="3102331"/>
            <a:ext cx="4438975" cy="1717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Összefoglalás</a:t>
            </a:r>
            <a:endParaRPr/>
          </a:p>
        </p:txBody>
      </p:sp>
      <p:sp>
        <p:nvSpPr>
          <p:cNvPr id="229" name="Google Shape;229;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hu">
                <a:solidFill>
                  <a:schemeClr val="dk1"/>
                </a:solidFill>
              </a:rPr>
              <a:t>a heurisztika függvények a legrövidebb utak hosszát becsülik</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egy jó heurisztika jelentősen lerövidíti a keresést</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a mohó legjobbat-először keresés a legkisebb heurisztikájú csúcsot terjeszti ki</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nem teljes és nem feltétlenül optimális</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A* keresés a legkisebb g+h-t terjeszti ki</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teljes és optimális</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optimálisan hatékony </a:t>
            </a:r>
            <a:endParaRPr>
              <a:solidFill>
                <a:schemeClr val="dk1"/>
              </a:solidFill>
            </a:endParaRPr>
          </a:p>
          <a:p>
            <a:pPr marL="1371600" lvl="2" indent="-317500" algn="l" rtl="0">
              <a:spcBef>
                <a:spcPts val="0"/>
              </a:spcBef>
              <a:spcAft>
                <a:spcPts val="0"/>
              </a:spcAft>
              <a:buClr>
                <a:schemeClr val="dk1"/>
              </a:buClr>
              <a:buSzPts val="1400"/>
              <a:buChar char="■"/>
            </a:pPr>
            <a:r>
              <a:rPr lang="hu">
                <a:solidFill>
                  <a:schemeClr val="dk1"/>
                </a:solidFill>
              </a:rPr>
              <a:t>egyetlen más algoritmus sem fejt ki garantáltan kevesebb csomópontot</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elérhető heurisztikák nyerhetők a relaxált feladatok pontos megoldásaiból</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Fakereséső algoritmus </a:t>
            </a:r>
            <a:r>
              <a:rPr lang="hu" sz="2400"/>
              <a:t>(ismétlés)</a:t>
            </a:r>
            <a:endParaRPr sz="2400"/>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i="1">
                <a:solidFill>
                  <a:srgbClr val="000000"/>
                </a:solidFill>
              </a:rPr>
              <a:t>function Tree-Search(problem, strategy): megoldás vagy “sikertelen”</a:t>
            </a:r>
            <a:endParaRPr i="1">
              <a:solidFill>
                <a:srgbClr val="000000"/>
              </a:solidFill>
            </a:endParaRPr>
          </a:p>
          <a:p>
            <a:pPr marL="0" lvl="0" indent="457200" algn="l" rtl="0">
              <a:spcBef>
                <a:spcPts val="0"/>
              </a:spcBef>
              <a:spcAft>
                <a:spcPts val="0"/>
              </a:spcAft>
              <a:buNone/>
            </a:pPr>
            <a:r>
              <a:rPr lang="hu" i="1">
                <a:solidFill>
                  <a:srgbClr val="000000"/>
                </a:solidFill>
              </a:rPr>
              <a:t>kereső fa inicializálása a probléma kezdőállapotával</a:t>
            </a:r>
            <a:endParaRPr i="1">
              <a:solidFill>
                <a:srgbClr val="000000"/>
              </a:solidFill>
            </a:endParaRPr>
          </a:p>
          <a:p>
            <a:pPr marL="0" lvl="0" indent="457200" algn="l" rtl="0">
              <a:spcBef>
                <a:spcPts val="0"/>
              </a:spcBef>
              <a:spcAft>
                <a:spcPts val="0"/>
              </a:spcAft>
              <a:buNone/>
            </a:pPr>
            <a:r>
              <a:rPr lang="hu" i="1">
                <a:solidFill>
                  <a:srgbClr val="000000"/>
                </a:solidFill>
              </a:rPr>
              <a:t>loop do </a:t>
            </a:r>
            <a:endParaRPr i="1">
              <a:solidFill>
                <a:srgbClr val="000000"/>
              </a:solidFill>
            </a:endParaRPr>
          </a:p>
          <a:p>
            <a:pPr marL="457200" lvl="0" indent="457200" algn="l" rtl="0">
              <a:spcBef>
                <a:spcPts val="0"/>
              </a:spcBef>
              <a:spcAft>
                <a:spcPts val="0"/>
              </a:spcAft>
              <a:buNone/>
            </a:pPr>
            <a:r>
              <a:rPr lang="hu" i="1">
                <a:solidFill>
                  <a:srgbClr val="000000"/>
                </a:solidFill>
              </a:rPr>
              <a:t>if nincs kiterjeszthető csúcs</a:t>
            </a:r>
            <a:endParaRPr i="1">
              <a:solidFill>
                <a:srgbClr val="000000"/>
              </a:solidFill>
            </a:endParaRPr>
          </a:p>
          <a:p>
            <a:pPr marL="914400" lvl="0" indent="457200" algn="l" rtl="0">
              <a:spcBef>
                <a:spcPts val="0"/>
              </a:spcBef>
              <a:spcAft>
                <a:spcPts val="0"/>
              </a:spcAft>
              <a:buNone/>
            </a:pPr>
            <a:r>
              <a:rPr lang="hu" i="1">
                <a:solidFill>
                  <a:srgbClr val="000000"/>
                </a:solidFill>
              </a:rPr>
              <a:t>then return “sikertelen” </a:t>
            </a:r>
            <a:endParaRPr i="1">
              <a:solidFill>
                <a:srgbClr val="000000"/>
              </a:solidFill>
            </a:endParaRPr>
          </a:p>
          <a:p>
            <a:pPr marL="914400" lvl="0" indent="0" algn="l" rtl="0">
              <a:spcBef>
                <a:spcPts val="0"/>
              </a:spcBef>
              <a:spcAft>
                <a:spcPts val="0"/>
              </a:spcAft>
              <a:buNone/>
            </a:pPr>
            <a:r>
              <a:rPr lang="hu" i="1">
                <a:solidFill>
                  <a:srgbClr val="000000"/>
                </a:solidFill>
              </a:rPr>
              <a:t>válassz a stratégia alapján egy levél csúcsot</a:t>
            </a:r>
            <a:endParaRPr i="1">
              <a:solidFill>
                <a:srgbClr val="000000"/>
              </a:solidFill>
            </a:endParaRPr>
          </a:p>
          <a:p>
            <a:pPr marL="914400" lvl="0" indent="0" algn="l" rtl="0">
              <a:spcBef>
                <a:spcPts val="0"/>
              </a:spcBef>
              <a:spcAft>
                <a:spcPts val="0"/>
              </a:spcAft>
              <a:buNone/>
            </a:pPr>
            <a:r>
              <a:rPr lang="hu" i="1">
                <a:solidFill>
                  <a:srgbClr val="000000"/>
                </a:solidFill>
              </a:rPr>
              <a:t>if a csúcs célállapotot tartalmaz</a:t>
            </a:r>
            <a:endParaRPr i="1">
              <a:solidFill>
                <a:srgbClr val="000000"/>
              </a:solidFill>
            </a:endParaRPr>
          </a:p>
          <a:p>
            <a:pPr marL="914400" lvl="0" indent="457200" algn="l" rtl="0">
              <a:spcBef>
                <a:spcPts val="0"/>
              </a:spcBef>
              <a:spcAft>
                <a:spcPts val="0"/>
              </a:spcAft>
              <a:buNone/>
            </a:pPr>
            <a:r>
              <a:rPr lang="hu" i="1">
                <a:solidFill>
                  <a:srgbClr val="000000"/>
                </a:solidFill>
              </a:rPr>
              <a:t>then return kapcsolódó megoldást</a:t>
            </a:r>
            <a:endParaRPr i="1">
              <a:solidFill>
                <a:srgbClr val="000000"/>
              </a:solidFill>
            </a:endParaRPr>
          </a:p>
          <a:p>
            <a:pPr marL="914400" lvl="0" indent="0" algn="l" rtl="0">
              <a:spcBef>
                <a:spcPts val="0"/>
              </a:spcBef>
              <a:spcAft>
                <a:spcPts val="0"/>
              </a:spcAft>
              <a:buNone/>
            </a:pPr>
            <a:r>
              <a:rPr lang="hu" i="1">
                <a:solidFill>
                  <a:srgbClr val="000000"/>
                </a:solidFill>
              </a:rPr>
              <a:t>else terjeszd ki a csúcsot, és a gyerekcsúcsokat add a keresőfához</a:t>
            </a:r>
            <a:endParaRPr i="1">
              <a:solidFill>
                <a:srgbClr val="000000"/>
              </a:solidFill>
            </a:endParaRPr>
          </a:p>
          <a:p>
            <a:pPr marL="0" lvl="0" indent="457200" algn="l" rtl="0">
              <a:spcBef>
                <a:spcPts val="0"/>
              </a:spcBef>
              <a:spcAft>
                <a:spcPts val="0"/>
              </a:spcAft>
              <a:buNone/>
            </a:pPr>
            <a:r>
              <a:rPr lang="hu" i="1">
                <a:solidFill>
                  <a:srgbClr val="000000"/>
                </a:solidFill>
              </a:rPr>
              <a:t>end</a:t>
            </a:r>
            <a:endParaRPr i="1">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Heurisztikus </a:t>
            </a:r>
            <a:r>
              <a:rPr lang="hu" dirty="0"/>
              <a:t>keresés</a:t>
            </a:r>
            <a:endParaRPr dirty="0"/>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hu">
                <a:solidFill>
                  <a:schemeClr val="dk1"/>
                </a:solidFill>
              </a:rPr>
              <a:t>alapötlet</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használjunk egy </a:t>
            </a:r>
            <a:r>
              <a:rPr lang="hu" b="1">
                <a:solidFill>
                  <a:schemeClr val="dk1"/>
                </a:solidFill>
              </a:rPr>
              <a:t>kiértékelő függvény</a:t>
            </a:r>
            <a:r>
              <a:rPr lang="hu">
                <a:solidFill>
                  <a:schemeClr val="dk1"/>
                </a:solidFill>
              </a:rPr>
              <a:t>t, mely a csúcsokon van értelmezve</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a csúcs </a:t>
            </a:r>
            <a:r>
              <a:rPr lang="hu" i="1">
                <a:solidFill>
                  <a:schemeClr val="dk1"/>
                </a:solidFill>
              </a:rPr>
              <a:t>kívánatosságát</a:t>
            </a:r>
            <a:r>
              <a:rPr lang="hu">
                <a:solidFill>
                  <a:schemeClr val="dk1"/>
                </a:solidFill>
              </a:rPr>
              <a:t> becsüli meg</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a leginkább kívánatos csúcsot terjesszük ki</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implementáció</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a perem egy sor, mely a kívánatosság szerint rendezett</a:t>
            </a:r>
            <a:endParaRPr>
              <a:solidFill>
                <a:schemeClr val="dk1"/>
              </a:solidFill>
            </a:endParaRPr>
          </a:p>
          <a:p>
            <a:pPr marL="457200" lvl="0" indent="-342900" algn="l" rtl="0">
              <a:spcBef>
                <a:spcPts val="0"/>
              </a:spcBef>
              <a:spcAft>
                <a:spcPts val="0"/>
              </a:spcAft>
              <a:buClr>
                <a:schemeClr val="dk1"/>
              </a:buClr>
              <a:buSzPts val="1800"/>
              <a:buChar char="●"/>
            </a:pPr>
            <a:r>
              <a:rPr lang="hu">
                <a:solidFill>
                  <a:schemeClr val="dk1"/>
                </a:solidFill>
              </a:rPr>
              <a:t>speciális esetek</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mohó legjobbat-először keresés</a:t>
            </a:r>
            <a:endParaRPr>
              <a:solidFill>
                <a:schemeClr val="dk1"/>
              </a:solidFill>
            </a:endParaRPr>
          </a:p>
          <a:p>
            <a:pPr marL="914400" lvl="1" indent="-317500" algn="l" rtl="0">
              <a:spcBef>
                <a:spcPts val="0"/>
              </a:spcBef>
              <a:spcAft>
                <a:spcPts val="0"/>
              </a:spcAft>
              <a:buClr>
                <a:schemeClr val="dk1"/>
              </a:buClr>
              <a:buSzPts val="1400"/>
              <a:buChar char="○"/>
            </a:pPr>
            <a:r>
              <a:rPr lang="hu">
                <a:solidFill>
                  <a:schemeClr val="dk1"/>
                </a:solidFill>
              </a:rPr>
              <a:t>A* keresés</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Románia térképe, és a Bukaresttől mért távolságok</a:t>
            </a:r>
            <a:endParaRPr/>
          </a:p>
        </p:txBody>
      </p:sp>
      <p:pic>
        <p:nvPicPr>
          <p:cNvPr id="79" name="Google Shape;79;p17"/>
          <p:cNvPicPr preferRelativeResize="0"/>
          <p:nvPr/>
        </p:nvPicPr>
        <p:blipFill>
          <a:blip r:embed="rId3">
            <a:alphaModFix/>
          </a:blip>
          <a:stretch>
            <a:fillRect/>
          </a:stretch>
        </p:blipFill>
        <p:spPr>
          <a:xfrm>
            <a:off x="519163" y="1170125"/>
            <a:ext cx="8105663" cy="3973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Mohó legjobbat-először keresés</a:t>
            </a:r>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Char char="●"/>
            </a:pPr>
            <a:r>
              <a:rPr lang="hu">
                <a:solidFill>
                  <a:schemeClr val="dk1"/>
                </a:solidFill>
              </a:rPr>
              <a:t>kiértékelő függvény: </a:t>
            </a:r>
            <a:r>
              <a:rPr lang="hu" i="1">
                <a:solidFill>
                  <a:schemeClr val="dk1"/>
                </a:solidFill>
              </a:rPr>
              <a:t>h(n)</a:t>
            </a:r>
            <a:endParaRPr i="1">
              <a:solidFill>
                <a:schemeClr val="dk1"/>
              </a:solidFill>
            </a:endParaRPr>
          </a:p>
          <a:p>
            <a:pPr marL="914400" lvl="1" indent="-342900" algn="l" rtl="0">
              <a:spcBef>
                <a:spcPts val="0"/>
              </a:spcBef>
              <a:spcAft>
                <a:spcPts val="0"/>
              </a:spcAft>
              <a:buClr>
                <a:schemeClr val="dk1"/>
              </a:buClr>
              <a:buSzPts val="1800"/>
              <a:buChar char="○"/>
            </a:pPr>
            <a:r>
              <a:rPr lang="hu" sz="1800">
                <a:solidFill>
                  <a:schemeClr val="dk1"/>
                </a:solidFill>
              </a:rPr>
              <a:t>heurisztika</a:t>
            </a:r>
            <a:endParaRPr sz="1800">
              <a:solidFill>
                <a:schemeClr val="dk1"/>
              </a:solidFill>
            </a:endParaRPr>
          </a:p>
          <a:p>
            <a:pPr marL="914400" lvl="1" indent="-342900" algn="l" rtl="0">
              <a:spcBef>
                <a:spcPts val="0"/>
              </a:spcBef>
              <a:spcAft>
                <a:spcPts val="0"/>
              </a:spcAft>
              <a:buClr>
                <a:schemeClr val="dk1"/>
              </a:buClr>
              <a:buSzPts val="1800"/>
              <a:buChar char="○"/>
            </a:pPr>
            <a:r>
              <a:rPr lang="hu" sz="1800">
                <a:solidFill>
                  <a:schemeClr val="dk1"/>
                </a:solidFill>
              </a:rPr>
              <a:t>megbecsüli </a:t>
            </a:r>
            <a:r>
              <a:rPr lang="hu" sz="1800" i="1">
                <a:solidFill>
                  <a:schemeClr val="dk1"/>
                </a:solidFill>
              </a:rPr>
              <a:t>n</a:t>
            </a:r>
            <a:r>
              <a:rPr lang="hu" sz="1800">
                <a:solidFill>
                  <a:schemeClr val="dk1"/>
                </a:solidFill>
              </a:rPr>
              <a:t> távolságát a legközelebbi céltól</a:t>
            </a:r>
            <a:endParaRPr sz="18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Példa mohó legjobbat először keresésre</a:t>
            </a:r>
            <a:endParaRPr/>
          </a:p>
        </p:txBody>
      </p:sp>
      <p:pic>
        <p:nvPicPr>
          <p:cNvPr id="91" name="Google Shape;91;p19"/>
          <p:cNvPicPr preferRelativeResize="0"/>
          <p:nvPr/>
        </p:nvPicPr>
        <p:blipFill>
          <a:blip r:embed="rId3">
            <a:alphaModFix/>
          </a:blip>
          <a:stretch>
            <a:fillRect/>
          </a:stretch>
        </p:blipFill>
        <p:spPr>
          <a:xfrm>
            <a:off x="167788" y="1191925"/>
            <a:ext cx="8808425" cy="3207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Példa mohó legjobbat először keresésre</a:t>
            </a:r>
            <a:endParaRPr/>
          </a:p>
        </p:txBody>
      </p:sp>
      <p:pic>
        <p:nvPicPr>
          <p:cNvPr id="97" name="Google Shape;97;p20"/>
          <p:cNvPicPr preferRelativeResize="0"/>
          <p:nvPr/>
        </p:nvPicPr>
        <p:blipFill>
          <a:blip r:embed="rId3">
            <a:alphaModFix/>
          </a:blip>
          <a:stretch>
            <a:fillRect/>
          </a:stretch>
        </p:blipFill>
        <p:spPr>
          <a:xfrm>
            <a:off x="311700" y="1224907"/>
            <a:ext cx="8520600" cy="310244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u"/>
              <a:t>Példa mohó legjobbat először keresésre</a:t>
            </a:r>
            <a:endParaRPr/>
          </a:p>
        </p:txBody>
      </p:sp>
      <p:pic>
        <p:nvPicPr>
          <p:cNvPr id="103" name="Google Shape;103;p21"/>
          <p:cNvPicPr preferRelativeResize="0"/>
          <p:nvPr/>
        </p:nvPicPr>
        <p:blipFill>
          <a:blip r:embed="rId3">
            <a:alphaModFix/>
          </a:blip>
          <a:stretch>
            <a:fillRect/>
          </a:stretch>
        </p:blipFill>
        <p:spPr>
          <a:xfrm>
            <a:off x="311700" y="1214182"/>
            <a:ext cx="8520600" cy="3102448"/>
          </a:xfrm>
          <a:prstGeom prst="rect">
            <a:avLst/>
          </a:prstGeom>
          <a:noFill/>
          <a:ln>
            <a:noFill/>
          </a:ln>
        </p:spPr>
      </p:pic>
    </p:spTree>
  </p:cSld>
  <p:clrMapOvr>
    <a:masterClrMapping/>
  </p:clrMapOvr>
</p:sld>
</file>

<file path=ppt/theme/theme1.xml><?xml version="1.0" encoding="utf-8"?>
<a:theme xmlns:a="http://schemas.openxmlformats.org/drawingml/2006/main" name="Saját világo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TotalTime>
  <Words>3829</Words>
  <Application>Microsoft Office PowerPoint</Application>
  <PresentationFormat>On-screen Show (16:9)</PresentationFormat>
  <Paragraphs>236</Paragraphs>
  <Slides>29</Slides>
  <Notes>29</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Saját világos</vt:lpstr>
      <vt:lpstr>A mesterséges intelligencia alapjai</vt:lpstr>
      <vt:lpstr>Áttekintés</vt:lpstr>
      <vt:lpstr>Fakereséső algoritmus (ismétlés)</vt:lpstr>
      <vt:lpstr>Heurisztikus keresés</vt:lpstr>
      <vt:lpstr>Románia térképe, és a Bukaresttől mért távolságok</vt:lpstr>
      <vt:lpstr>Mohó legjobbat-először keresés</vt:lpstr>
      <vt:lpstr>Példa mohó legjobbat először keresésre</vt:lpstr>
      <vt:lpstr>Példa mohó legjobbat először keresésre</vt:lpstr>
      <vt:lpstr>Példa mohó legjobbat először keresésre</vt:lpstr>
      <vt:lpstr>Példa mohó legjobbat először keresésre</vt:lpstr>
      <vt:lpstr>A mohó legjobbat-először keresés tulajdonságai</vt:lpstr>
      <vt:lpstr>A mohó legjobbat-először keresés és az optimalitás</vt:lpstr>
      <vt:lpstr>A* keresés</vt:lpstr>
      <vt:lpstr>Példa A* keresésre</vt:lpstr>
      <vt:lpstr>Példa A* keresésre</vt:lpstr>
      <vt:lpstr>Példa A* keresésre</vt:lpstr>
      <vt:lpstr>Példa A* keresésre</vt:lpstr>
      <vt:lpstr>Példa A* keresésre</vt:lpstr>
      <vt:lpstr>Példa A* keresésre</vt:lpstr>
      <vt:lpstr>A* optimalitása (standard bizonyítás)</vt:lpstr>
      <vt:lpstr>A* optimalitása </vt:lpstr>
      <vt:lpstr>A* fakeresés tulajdonságai</vt:lpstr>
      <vt:lpstr>Konzisztens heurisztika</vt:lpstr>
      <vt:lpstr>Elfogadható heurisztikák – nyolcas játék</vt:lpstr>
      <vt:lpstr>Heurisztikák összehasonlítása</vt:lpstr>
      <vt:lpstr>Dominancia felhasználása</vt:lpstr>
      <vt:lpstr>Relaxált problémák</vt:lpstr>
      <vt:lpstr>Relaxált problémák</vt:lpstr>
      <vt:lpstr>Összefoglalás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mesterséges intelligencia alapjai</dc:title>
  <cp:lastModifiedBy>Dr. Harangi Balázs</cp:lastModifiedBy>
  <cp:revision>4</cp:revision>
  <dcterms:modified xsi:type="dcterms:W3CDTF">2025-10-03T09:44:40Z</dcterms:modified>
</cp:coreProperties>
</file>