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4299" autoAdjust="0"/>
  </p:normalViewPr>
  <p:slideViewPr>
    <p:cSldViewPr snapToGrid="0">
      <p:cViewPr varScale="1">
        <p:scale>
          <a:sx n="48" d="100"/>
          <a:sy n="48" d="100"/>
        </p:scale>
        <p:origin x="50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hu.wikipedia.org/wiki/Oper%C3%A1ci%C3%B3kutat%C3%A1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2-op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Brian_Kernighan" TargetMode="External"/><Relationship Id="rId5" Type="http://schemas.openxmlformats.org/officeDocument/2006/relationships/hyperlink" Target="https://en.wikipedia.org/wiki/Lin%E2%80%93Kernighan_heuristic" TargetMode="External"/><Relationship Id="rId4" Type="http://schemas.openxmlformats.org/officeDocument/2006/relationships/hyperlink" Target="https://en.wikipedia.org/wiki/3-op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Simulated_anneal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Az eddig látott keresések esetén egy keresőfa lett felépítve. Esetenként ez a fa olyan nagyra is nőhet, hogy el sem fér a memóriában.</a:t>
            </a:r>
            <a:endParaRPr/>
          </a:p>
          <a:p>
            <a:pPr marL="0" lvl="0" indent="0" algn="l" rtl="0">
              <a:spcBef>
                <a:spcPts val="0"/>
              </a:spcBef>
              <a:spcAft>
                <a:spcPts val="0"/>
              </a:spcAft>
              <a:buNone/>
            </a:pPr>
            <a:r>
              <a:rPr lang="hu"/>
              <a:t>Amit itt megoldásként várunk, az egy lépéssorozat, egy művelet-sorozat, amely megadja, hogy hogyan is juthatunk el a célba. A bűvös kocka esetén tudjuk, hogy mi a cél, de az oda vezető utat nem.</a:t>
            </a:r>
            <a:endParaRPr/>
          </a:p>
          <a:p>
            <a:pPr marL="0" lvl="0" indent="0" algn="l" rtl="0">
              <a:spcBef>
                <a:spcPts val="0"/>
              </a:spcBef>
              <a:spcAft>
                <a:spcPts val="0"/>
              </a:spcAft>
              <a:buNone/>
            </a:pPr>
            <a:r>
              <a:rPr lang="hu"/>
              <a:t>Vannak olyan esetek, amikor megelégszünk a célállapottal, és az odavezető út nem igazán érdekes. Gondoljunk csak a Sudoku rejtvényekre. Itt a célfeltétel közismert – ne legyenek ugyanolyan számok az oszlopokban, sorokban, dobozokban. De megtalálni azt az esetet, amely megfelel ennek, és a kiinduló feltételeknek – ebben a mezőben legyen 5, stb. – az a kihívás, ez ennek a rejtvénynek a lényege. Hasonló feladat összeállítani egy órarendet, egy menetrendet.</a:t>
            </a:r>
            <a:endParaRPr/>
          </a:p>
          <a:p>
            <a:pPr marL="0" lvl="0" indent="0" algn="l" rtl="0">
              <a:spcBef>
                <a:spcPts val="0"/>
              </a:spcBef>
              <a:spcAft>
                <a:spcPts val="0"/>
              </a:spcAft>
              <a:buClr>
                <a:schemeClr val="dk1"/>
              </a:buClr>
              <a:buSzPts val="1100"/>
              <a:buFont typeface="Arial"/>
              <a:buNone/>
            </a:pPr>
            <a:r>
              <a:rPr lang="hu">
                <a:solidFill>
                  <a:schemeClr val="dk1"/>
                </a:solidFill>
              </a:rPr>
              <a:t>Most olyan módszereket ismerünk meg, amelyekkel a keresőfa felépítése nélkül tudjuk meghatározni a célállapotot.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b15bb7d8c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15bb7d8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A múltban születtek nagy számban optimalizációs módszerek. Itt látható az egyik variáns. Nem egy szálon dolgozunk, hanem k helyen esünk neki a problémának, és párhuzamosan vizsgálódunk. </a:t>
            </a:r>
            <a:endParaRPr dirty="0"/>
          </a:p>
          <a:p>
            <a:pPr marL="0" lvl="0" indent="0" algn="l" rtl="0">
              <a:spcBef>
                <a:spcPts val="0"/>
              </a:spcBef>
              <a:spcAft>
                <a:spcPts val="0"/>
              </a:spcAft>
              <a:buNone/>
            </a:pPr>
            <a:r>
              <a:rPr lang="hu" b="1" dirty="0"/>
              <a:t>Nem arról van szó, hogy szétszórva a területen ledobunk k desszantos hegymászót, és közülük valaki csak ráakad a globális optimumra, hanem a k állapot szomszédjait meghatározzuk, és ezek közül választjuk ki a k legjobbat, mellyel folytatjuk a keresést</a:t>
            </a:r>
            <a:r>
              <a:rPr lang="hu" dirty="0"/>
              <a:t>. Ez azt jelenti, hogy ott keresünk, ahol nagy értékek találhatóak, és emiatt nagyon gyorsan a k vizsgált állapot egymás közelében lesz, ami nem igazán megfelelő.</a:t>
            </a:r>
            <a:endParaRPr dirty="0"/>
          </a:p>
          <a:p>
            <a:pPr marL="0" lvl="0" indent="0" algn="l" rtl="0">
              <a:spcBef>
                <a:spcPts val="0"/>
              </a:spcBef>
              <a:spcAft>
                <a:spcPts val="0"/>
              </a:spcAft>
              <a:buNone/>
            </a:pPr>
            <a:r>
              <a:rPr lang="hu" b="1" dirty="0"/>
              <a:t>Az optimalizációs feladatok esetén két egymással ellentétes szempontot kell követni, valahogy lavírozni közöttük: diverzitás és intenzitás. </a:t>
            </a:r>
          </a:p>
          <a:p>
            <a:pPr marL="0" lvl="0" indent="0" algn="l" rtl="0">
              <a:spcBef>
                <a:spcPts val="0"/>
              </a:spcBef>
              <a:spcAft>
                <a:spcPts val="0"/>
              </a:spcAft>
              <a:buNone/>
            </a:pPr>
            <a:r>
              <a:rPr lang="hu" dirty="0"/>
              <a:t>Az előbbi arról szól, hogy fel </a:t>
            </a:r>
            <a:r>
              <a:rPr lang="hu" b="1" dirty="0"/>
              <a:t>kellene fedezni az egész állapotteret, </a:t>
            </a:r>
            <a:r>
              <a:rPr lang="hu" dirty="0"/>
              <a:t>nem csak az egyik “sarkában” keresgetni. Az intenzitás pedig </a:t>
            </a:r>
            <a:r>
              <a:rPr lang="hu" b="1" dirty="0"/>
              <a:t>arról szól, hogy ott keressünk, ahol találhatunk is valamit, tehát </a:t>
            </a:r>
            <a:r>
              <a:rPr lang="hu" dirty="0"/>
              <a:t>a nagyobb célfüggvény-értékekkel rendelkező állapotokat nagyobb gyakorisággal, nagyobb eséllyel vizsgáljuk meg.</a:t>
            </a:r>
            <a:endParaRPr dirty="0"/>
          </a:p>
          <a:p>
            <a:pPr marL="0" lvl="0" indent="0" algn="l" rtl="0">
              <a:spcBef>
                <a:spcPts val="0"/>
              </a:spcBef>
              <a:spcAft>
                <a:spcPts val="0"/>
              </a:spcAft>
              <a:buNone/>
            </a:pPr>
            <a:r>
              <a:rPr lang="hu" dirty="0"/>
              <a:t>A diverzitást ebben az esetben lehet azzal növelni, hogy a szomszédoknál nem a legjobbak kerülnek be mindenképp, hanem irányított véletlen választás történik közöttük. (Valami hasonló van a kutyatenyésztésnél is, a tiszta vérvonal egy idő után megbosszulja magát, nem árt az időnkénti vérfrissítés.)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b15bb7d8c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b15bb7d8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Egy másik, sokak által használt módszer a genetikus algoritmus. Ennek a módszernek nyilvánvaló a biológiai eredete. </a:t>
            </a:r>
            <a:endParaRPr/>
          </a:p>
          <a:p>
            <a:pPr marL="0" lvl="0" indent="0" algn="l" rtl="0">
              <a:spcBef>
                <a:spcPts val="0"/>
              </a:spcBef>
              <a:spcAft>
                <a:spcPts val="0"/>
              </a:spcAft>
              <a:buNone/>
            </a:pPr>
            <a:r>
              <a:rPr lang="hu"/>
              <a:t>Tekintsük állapotok egy halmazát, ez lesz a kezdeti populációnk. A célfüggvény – itt fitness-függvény – megadja az egyes állapotok kívánatosságát. Erre alapozva lehet kiválasztani állapot-párokat. Ha a nemesítésre gondolunk, akkor lehet egy elitista elképzelésünk, hogy a legnagyobb értékű állapotokat szeretnénk valahogy kombinálni, de ezen felül még rengeteg más stratégia létezik. Ezután a két állapotot keresztezzünk. Itt most  egypontos keresztezéseket látunk, egy helyen vágjuk szét az állapotot leíró stringet, és illesztjük össze a különböző forrásból származó darabokat, hogy ismét állapotokat kapjunk. Még két másfajta keresztezés létezik sztringekre, de nem megyünk bele a részletekbe. </a:t>
            </a:r>
            <a:endParaRPr/>
          </a:p>
          <a:p>
            <a:pPr marL="0" lvl="0" indent="0" algn="l" rtl="0">
              <a:spcBef>
                <a:spcPts val="0"/>
              </a:spcBef>
              <a:spcAft>
                <a:spcPts val="0"/>
              </a:spcAft>
              <a:buNone/>
            </a:pPr>
            <a:r>
              <a:rPr lang="hu"/>
              <a:t>Ahogy adott síkban elhelyezkedő vektorok bármilyen kombinációja a síkban marad, még kell egy lépés, hogy elhagyhassuk ezt a síkot. Ez itt a mutáció lesz, a keresztezés révén kapott sztring valahol megváltozik. Az már a konkrét módszertől függ, hogy az így kapott “új” populáció és a régi populáció milyen kapcsolatban lesz egymással. Felváltja az új a régit, az új elitje felváltja régi “selejtjét”, vagy véletlenszerűen  válogatunk innen is és onnan is. </a:t>
            </a:r>
            <a:endParaRPr/>
          </a:p>
          <a:p>
            <a:pPr marL="0" lvl="0" indent="0" algn="l" rtl="0">
              <a:spcBef>
                <a:spcPts val="0"/>
              </a:spcBef>
              <a:spcAft>
                <a:spcPts val="0"/>
              </a:spcAft>
              <a:buNone/>
            </a:pPr>
            <a:r>
              <a:rPr lang="hu"/>
              <a:t>Igen sok a szabadsági fok egy konkrét megvalósításhoz, ezért Dunát lehetne rekeszteni a különféle implementációkkal.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b15bb7d8c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b15bb7d8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Ha valaki nem jött rá, akkor az előző fólián szereplő példa sakktáblákat kódolt, és 8-vezér problémáról volt szó. Ekkor könnyedén szét lehet vágni két táblát az oszlopok mentén, és összeilleszteni a darabokat. </a:t>
            </a:r>
            <a:endParaRPr/>
          </a:p>
          <a:p>
            <a:pPr marL="0" lvl="0" indent="0" algn="l" rtl="0">
              <a:spcBef>
                <a:spcPts val="0"/>
              </a:spcBef>
              <a:spcAft>
                <a:spcPts val="0"/>
              </a:spcAft>
              <a:buNone/>
            </a:pPr>
            <a:r>
              <a:rPr lang="hu"/>
              <a:t>Utazó ügynök esetén is lehet sztringként kezelni egy-egy körutat, de keresztezéssel egy város többször is megjelenhet, vagy ki is maradhat. Tehát ott nem érdemes használni ezt a megközelítést.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b15bb7d8c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b15bb7d8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Lássunk egy feladatot, mellyel elrugaszkodunk a rejtvényektől!</a:t>
            </a:r>
            <a:endParaRPr/>
          </a:p>
          <a:p>
            <a:pPr marL="0" lvl="0" indent="0" algn="l" rtl="0">
              <a:spcBef>
                <a:spcPts val="0"/>
              </a:spcBef>
              <a:spcAft>
                <a:spcPts val="0"/>
              </a:spcAft>
              <a:buNone/>
            </a:pPr>
            <a:r>
              <a:rPr lang="hu"/>
              <a:t>Maradjunk Romániában, ahol a feladat repülőterek építése. A célfüggvényünk azt mondja, hogy ezek legyenek a lehető legközelebb a városokhoz, hogy az utasoknak minél kevesebbet kelljen utazni.</a:t>
            </a:r>
            <a:endParaRPr/>
          </a:p>
          <a:p>
            <a:pPr marL="0" lvl="0" indent="0" algn="l" rtl="0">
              <a:spcBef>
                <a:spcPts val="0"/>
              </a:spcBef>
              <a:spcAft>
                <a:spcPts val="0"/>
              </a:spcAft>
              <a:buNone/>
            </a:pPr>
            <a:r>
              <a:rPr lang="hu"/>
              <a:t>Mindegyik repülőtérnek lesz egy x és egy y koordinátája. Mivel három repülőtérről van szó, egy 6 változót, hat dimenziót jelent, tehát a célfüggvényünk alakja f:R</a:t>
            </a:r>
            <a:r>
              <a:rPr lang="hu" baseline="30000"/>
              <a:t>6</a:t>
            </a:r>
            <a:r>
              <a:rPr lang="hu"/>
              <a:t>➝R. Ha ismert a romániai városok koordinátája, akkor ez a függvény meghatározható. </a:t>
            </a:r>
            <a:endParaRPr/>
          </a:p>
          <a:p>
            <a:pPr marL="0" lvl="0" indent="0" algn="l" rtl="0">
              <a:spcBef>
                <a:spcPts val="0"/>
              </a:spcBef>
              <a:spcAft>
                <a:spcPts val="0"/>
              </a:spcAft>
              <a:buNone/>
            </a:pPr>
            <a:r>
              <a:rPr lang="hu"/>
              <a:t>Ha lefedjük egy ráccsal Romániát, és azt mondjuk, hogy csak rácspontba rakható repülőtér, akkor ez már egy diszkrét feladat lesz, amit például hegymászó módszerrel, vagy a többi felsorolttal meg lehet oldani. A rácsvonalak közti távolságot változtatva más és más feladatot kapunk, remélhetőleg közeli megoldásokkal.</a:t>
            </a:r>
            <a:endParaRPr/>
          </a:p>
          <a:p>
            <a:pPr marL="0" lvl="0" indent="0" algn="l" rtl="0">
              <a:spcBef>
                <a:spcPts val="0"/>
              </a:spcBef>
              <a:spcAft>
                <a:spcPts val="0"/>
              </a:spcAft>
              <a:buNone/>
            </a:pPr>
            <a:r>
              <a:rPr lang="hu"/>
              <a:t>Igen különleges esetben a fólia alján szereplő parciális deriváltakból álló egyenlet megoldható, azaz pontosan kiszámolhatóak a szélsőértékhelyek.</a:t>
            </a:r>
            <a:endParaRPr/>
          </a:p>
          <a:p>
            <a:pPr marL="0" lvl="0" indent="0" algn="l" rtl="0">
              <a:spcBef>
                <a:spcPts val="0"/>
              </a:spcBef>
              <a:spcAft>
                <a:spcPts val="0"/>
              </a:spcAft>
              <a:buNone/>
            </a:pPr>
            <a:r>
              <a:rPr lang="hu"/>
              <a:t>Ha ez nem adott, akkor a numerikus módszerekkel megközelíthetjük a megoldást.</a:t>
            </a:r>
            <a:endParaRPr/>
          </a:p>
          <a:p>
            <a:pPr marL="0" lvl="0" indent="0" algn="l" rtl="0">
              <a:spcBef>
                <a:spcPts val="0"/>
              </a:spcBef>
              <a:spcAft>
                <a:spcPts val="0"/>
              </a:spcAft>
              <a:buNone/>
            </a:pPr>
            <a:r>
              <a:rPr lang="hu"/>
              <a:t>Az optimalizáció egyébként egy külön tudományág (</a:t>
            </a:r>
            <a:r>
              <a:rPr lang="hu" u="sng">
                <a:solidFill>
                  <a:schemeClr val="hlink"/>
                </a:solidFill>
                <a:hlinkClick r:id="rId3"/>
              </a:rPr>
              <a:t>https://hu.wikipedia.org/wiki/Oper%C3%A1ci%C3%B3kutat%C3%A1s</a:t>
            </a:r>
            <a:r>
              <a:rPr lang="hu"/>
              <a:t>) melybe mi tovább nem ártjuk bele magunkat.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b15bb7d8c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b15bb7d8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Itt lehet látni, hogy mely módszerekről lesz ma szó, illetve röviden betekintünk, hogyan nézne ki mindez, ha folytonosak az adataink.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b15bb7d8c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b15bb7d8c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Nagyon gyakran nem csak egy </a:t>
            </a:r>
            <a:r>
              <a:rPr lang="hu" b="1" dirty="0"/>
              <a:t>célállapotot szeretnénk megtalálni, hanem valamilyen jellemző szerint a legjobb célállapotot. </a:t>
            </a:r>
            <a:r>
              <a:rPr lang="hu" dirty="0"/>
              <a:t>Az idevezető </a:t>
            </a:r>
            <a:r>
              <a:rPr lang="hu" b="1" dirty="0"/>
              <a:t>út ekkor is érdektelen</a:t>
            </a:r>
            <a:r>
              <a:rPr lang="hu" dirty="0"/>
              <a:t>.</a:t>
            </a:r>
            <a:endParaRPr dirty="0"/>
          </a:p>
          <a:p>
            <a:pPr marL="0" lvl="0" indent="0" algn="l" rtl="0">
              <a:spcBef>
                <a:spcPts val="0"/>
              </a:spcBef>
              <a:spcAft>
                <a:spcPts val="0"/>
              </a:spcAft>
              <a:buNone/>
            </a:pPr>
            <a:r>
              <a:rPr lang="hu" dirty="0"/>
              <a:t>Egy Sudoku rejtvényt úgy szoktunk megoldani, hogy egyszerre csak egy számot írunk be, lehetőleg azt, amelyik egyértelmű. Ezután keresünk egy másik egyértelmű számot, és így tovább. Az újságokban megjelenő “</a:t>
            </a:r>
            <a:r>
              <a:rPr lang="hu" b="1" dirty="0"/>
              <a:t>könnyű” rejtvények így rendszerint megoldhatóak, a nehezebbeknél már lesz olyan pillanat ahol nincs egyértelmű folytatás</a:t>
            </a:r>
            <a:r>
              <a:rPr lang="hu" dirty="0"/>
              <a:t>, ott el kell indulni valamerre, és ha zsákutca, akkor a másik úton kell haladni.</a:t>
            </a:r>
            <a:endParaRPr dirty="0"/>
          </a:p>
          <a:p>
            <a:pPr marL="0" lvl="0" indent="0" algn="l" rtl="0">
              <a:spcBef>
                <a:spcPts val="0"/>
              </a:spcBef>
              <a:spcAft>
                <a:spcPts val="0"/>
              </a:spcAft>
              <a:buNone/>
            </a:pPr>
            <a:r>
              <a:rPr lang="hu" dirty="0"/>
              <a:t>Ha nem akarjuk </a:t>
            </a:r>
            <a:r>
              <a:rPr lang="hu" b="1" dirty="0"/>
              <a:t>eltárolni a korábbi állapotokat </a:t>
            </a:r>
            <a:r>
              <a:rPr lang="hu" dirty="0"/>
              <a:t>– amikor még kevesebb szám volt beírva, azaz részleges konfigurációkkal dolgoztunk –, akkor teljesen másképp kell kezelni a feladatot. Ez már nem fehér embernek való, itt a számítógépre kell bízni az ezt a fajta megoldást. </a:t>
            </a:r>
            <a:endParaRPr dirty="0"/>
          </a:p>
          <a:p>
            <a:pPr marL="0" lvl="0" indent="0" algn="l" rtl="0">
              <a:spcBef>
                <a:spcPts val="0"/>
              </a:spcBef>
              <a:spcAft>
                <a:spcPts val="0"/>
              </a:spcAft>
              <a:buNone/>
            </a:pPr>
            <a:r>
              <a:rPr lang="hu" dirty="0"/>
              <a:t>Itt a rejtvény </a:t>
            </a:r>
            <a:r>
              <a:rPr lang="hu" b="1" dirty="0"/>
              <a:t>teljesen fel van töltve számokkal, az órarendbe minden egyes óra be van írva</a:t>
            </a:r>
            <a:r>
              <a:rPr lang="hu" dirty="0"/>
              <a:t>. Persze ha véletlenül töltünk ki egy rejtvényt, egy órarendet, az </a:t>
            </a:r>
            <a:r>
              <a:rPr lang="hu" b="1" dirty="0"/>
              <a:t>szinte biztos nem lesz jó</a:t>
            </a:r>
            <a:r>
              <a:rPr lang="hu" dirty="0"/>
              <a:t>. Ezért mondjuk kiválaszthatunk két számot, két </a:t>
            </a:r>
            <a:r>
              <a:rPr lang="hu" b="1" dirty="0"/>
              <a:t>tanórát és kicseréljük őket</a:t>
            </a:r>
            <a:r>
              <a:rPr lang="hu" dirty="0"/>
              <a:t>. Úgy válogatunk közülük, hogy ezzel a cserével </a:t>
            </a:r>
            <a:r>
              <a:rPr lang="hu" b="1" dirty="0"/>
              <a:t>kevesebb szabályt sértsünk </a:t>
            </a:r>
            <a:r>
              <a:rPr lang="hu" dirty="0"/>
              <a:t>meg, vagy kevesebbszer sértsük meg azokat; azaz javítani próbálunk a helyzeten. Nem tároljuk el, hogy mi volt az állapot a </a:t>
            </a:r>
            <a:r>
              <a:rPr lang="hu" b="1" dirty="0"/>
              <a:t>javítás előtt, csak az aktuális helyzetet ismerjük</a:t>
            </a:r>
            <a:r>
              <a:rPr lang="hu" dirty="0"/>
              <a:t>, csupán ezt kell tárolni. Ezek szerint bármilyen sokáig javítgatjuk a helyzetet, nem használunk további tárhelyet, a tárhely konstans lesz.</a:t>
            </a:r>
            <a:endParaRPr dirty="0"/>
          </a:p>
          <a:p>
            <a:pPr marL="0" lvl="0" indent="0" algn="l" rtl="0">
              <a:spcBef>
                <a:spcPts val="0"/>
              </a:spcBef>
              <a:spcAft>
                <a:spcPts val="0"/>
              </a:spcAft>
              <a:buNone/>
            </a:pPr>
            <a:r>
              <a:rPr lang="hu" b="1" dirty="0"/>
              <a:t>Ez a folyamatos javítás jól használható akkor is, ha előre ismert minden feltétel, minden kényszer (offline), de akkor is, ha már úgy gondoljuk, hogy kész az órarend, de beesnek extra igények, melyet érvényesíteni kell (online).</a:t>
            </a:r>
            <a:endParaRPr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b15bb7d8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b15bb7d8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Az előbb volt szó az utazó ügynök problémáról, ami igen nehéz tud lenni, ha sok várost kell érinteni az ügynöknek. Van egy olyan megoldási módszer, amely vesz egy tetszőlegesen generált körutat, két élénél szétvágja, és fordítva illeszti össze. Ha ezzel rövidebb lesz az út, megtartjuk, és kereshetünk egy további vágást. Geometriailag, ha két él metszi egymást, akkor ott érdemes vágni. Ez lenne a 2-opt módszer (</a:t>
            </a:r>
            <a:r>
              <a:rPr lang="hu" u="sng">
                <a:solidFill>
                  <a:schemeClr val="hlink"/>
                </a:solidFill>
                <a:hlinkClick r:id="rId3"/>
              </a:rPr>
              <a:t>https://en.wikipedia.org/wiki/2-opt</a:t>
            </a:r>
            <a:r>
              <a:rPr lang="hu"/>
              <a:t>). Két részt csak kétféleképpen lehet összeilleszteni, Ha már háromfelé vágjuk a körutat, akkor 8 összeillesztés lehet (</a:t>
            </a:r>
            <a:r>
              <a:rPr lang="hu" u="sng">
                <a:solidFill>
                  <a:schemeClr val="hlink"/>
                </a:solidFill>
                <a:hlinkClick r:id="rId4"/>
              </a:rPr>
              <a:t>https://en.wikipedia.org/wiki/3-opt</a:t>
            </a:r>
            <a:r>
              <a:rPr lang="hu"/>
              <a:t>), de itt már a megfelelő vágás megtalálása megnöveli a bonyolultságot. A 2-opt és 3-opt megfelelő kombinálásával és továbbfejlesztésével szép eredményeket lehet elérni: </a:t>
            </a:r>
            <a:r>
              <a:rPr lang="hu" u="sng">
                <a:solidFill>
                  <a:schemeClr val="hlink"/>
                </a:solidFill>
                <a:hlinkClick r:id="rId5"/>
              </a:rPr>
              <a:t>https://en.wikipedia.org/wiki/Lin%E2%80%93Kernighan_heuristic</a:t>
            </a:r>
            <a:r>
              <a:rPr lang="hu"/>
              <a:t> Az itt szereplő Kerninghan-t (</a:t>
            </a:r>
            <a:r>
              <a:rPr lang="hu" u="sng">
                <a:solidFill>
                  <a:schemeClr val="hlink"/>
                </a:solidFill>
                <a:hlinkClick r:id="rId6"/>
              </a:rPr>
              <a:t>https://en.wikipedia.org/wiki/Brian_Kernighan</a:t>
            </a:r>
            <a:r>
              <a:rPr lang="hu"/>
              <a:t>) egy informatikusnak sok indok miatt érdemes lenne ismernie.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b15bb7d8c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b15bb7d8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Az n-vezér (angolul n-queen) probléma kedvenc játéka volt a mesterséges intelligencia kutatóinak. n milyen értékére tudja megoldani a programunk? Amint látni fogjuk következő héten, a szokásos megoldás a visszalépéses keresés, amikor egyesével rakjuk le a figurákat úgy, hogy ne üthessék egymást. Ezzel 30-50 fölé nem igazán lehet tornázni az n értékét, mert egy idő után már minden hely elfogyott, és valamely lerakott figurát odébb kell tolni, vagy akár vissza is kell venni.</a:t>
            </a:r>
            <a:endParaRPr dirty="0"/>
          </a:p>
          <a:p>
            <a:pPr marL="0" lvl="0" indent="0" algn="l" rtl="0">
              <a:spcBef>
                <a:spcPts val="0"/>
              </a:spcBef>
              <a:spcAft>
                <a:spcPts val="0"/>
              </a:spcAft>
              <a:buNone/>
            </a:pPr>
            <a:r>
              <a:rPr lang="hu" b="1" dirty="0"/>
              <a:t>1991-ben jött </a:t>
            </a:r>
            <a:r>
              <a:rPr lang="hu" dirty="0"/>
              <a:t>egy ötlet, hogy is lehetne az előbb már emlegetett javítást felhasználni. A bal oldali ábrán ötször sértjük meg a figurákkal kapcsolatos feltételeket. Ha fogjuk a második oszlopban lévő figurát, az az alsó három sorban ütésben fog állni. Ezért a legfelső sorba rakjuk át, de marad a saját oszlopában. Ezzel a feltétel-sértések száma kettőre csökkent (középső tábla). A harmadik oszlopban lévő figura mindkét sértésnek elszenvedője, ezért fogjuk meg, és mozgassuk eggyel lejjebb. Így megszűnt minden ütés (jobb oldali tábla), azaz sikerült a feltételeknek megfelelő elrendezést megkonstruálni.</a:t>
            </a:r>
            <a:endParaRPr dirty="0"/>
          </a:p>
          <a:p>
            <a:pPr marL="0" lvl="0" indent="0" algn="l" rtl="0">
              <a:spcBef>
                <a:spcPts val="0"/>
              </a:spcBef>
              <a:spcAft>
                <a:spcPts val="0"/>
              </a:spcAft>
              <a:buNone/>
            </a:pPr>
            <a:r>
              <a:rPr lang="hu" dirty="0"/>
              <a:t>Ezt közel harminc éve sikeresen alkalmazták n milliós értékére is. Általában 50 figura elmozdításával már sikerült helyes végeredményt kapni.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b15bb7d8c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b15bb7d8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Képzeljünk el egy amnéziás hegymászót, aki ködben próbálja meghódítani a hegyet. Lássuk, miért ilyen eszméletlen a feladat kiírása!</a:t>
            </a:r>
            <a:endParaRPr dirty="0"/>
          </a:p>
          <a:p>
            <a:pPr marL="0" lvl="0" indent="0" algn="l" rtl="0">
              <a:spcBef>
                <a:spcPts val="0"/>
              </a:spcBef>
              <a:spcAft>
                <a:spcPts val="0"/>
              </a:spcAft>
              <a:buNone/>
            </a:pPr>
            <a:r>
              <a:rPr lang="hu" dirty="0"/>
              <a:t>Ebben a feladatban nem támaszkodhatunk a korábbi állapotokra, azaz nem lehet memóriát alkalmazni a régebbi állapotok tárolására. Másrészt nincs extra információnk arról, hogy merre van az optimum, nem lehetnek távlati céljaink, csak a közvetlen környezet alapján kell dönteni a cselekvésekről.</a:t>
            </a:r>
            <a:endParaRPr dirty="0"/>
          </a:p>
          <a:p>
            <a:pPr marL="0" lvl="0" indent="0" algn="l" rtl="0">
              <a:spcBef>
                <a:spcPts val="0"/>
              </a:spcBef>
              <a:spcAft>
                <a:spcPts val="0"/>
              </a:spcAft>
              <a:buNone/>
            </a:pPr>
            <a:r>
              <a:rPr lang="hu" dirty="0"/>
              <a:t>Van egy célfüggvényünk, mely minden állapothoz egy értéket rendel. A feladatunk a maximális értékhez tartozó állapot megtalálása.</a:t>
            </a:r>
            <a:endParaRPr dirty="0"/>
          </a:p>
          <a:p>
            <a:pPr marL="0" lvl="0" indent="0" algn="l" rtl="0">
              <a:spcBef>
                <a:spcPts val="0"/>
              </a:spcBef>
              <a:spcAft>
                <a:spcPts val="0"/>
              </a:spcAft>
              <a:buNone/>
            </a:pPr>
            <a:r>
              <a:rPr lang="hu" dirty="0"/>
              <a:t>Lássuk most a pszeudo-kódot. Itt is egy függvényről van szó, mely megkapja a probléma leírását, és egy állapotot ad vissza. Mivel nem építünk keresőfát, csúcsokra sincs szükségünk, csak állapotokkal dolgozunk. Persze, ha csúcsokra van kihegyezve az interpretációnk – ahogy az itt is látható – akkor megmaradhatunk a csúcsoknál is, de zöldmezős fejlesztésnél felesleges a csúcs bevezetése.</a:t>
            </a:r>
            <a:endParaRPr dirty="0"/>
          </a:p>
          <a:p>
            <a:pPr marL="0" lvl="0" indent="0" algn="l" rtl="0">
              <a:spcBef>
                <a:spcPts val="0"/>
              </a:spcBef>
              <a:spcAft>
                <a:spcPts val="0"/>
              </a:spcAft>
              <a:buNone/>
            </a:pPr>
            <a:r>
              <a:rPr lang="hu" dirty="0"/>
              <a:t>Két állapotra lesz szükségünk, az egyik az aktuális (current), míg a másik a szomszédos állapotokat fogja bejárni (neighbor). </a:t>
            </a:r>
            <a:endParaRPr dirty="0"/>
          </a:p>
          <a:p>
            <a:pPr marL="0" lvl="0" indent="0" algn="l" rtl="0">
              <a:spcBef>
                <a:spcPts val="0"/>
              </a:spcBef>
              <a:spcAft>
                <a:spcPts val="0"/>
              </a:spcAft>
              <a:buNone/>
            </a:pPr>
            <a:r>
              <a:rPr lang="hu" dirty="0"/>
              <a:t>Kezdünk a probléma kezdőállapotával, ezt eltároljuk az aktuális változóban. Majd elkezdünk egy végtelen ciklust. Ebben van egy rejtett ciklus, végigmegyünk az összes szomszédon, és kiválasztjuk azt, amelyhez tartozó célfüggvényérték (kívánatosság) a maximális. Ezt a szomszédot kell összevetni az aktuális állapottal. Ha a szomszéd nem jobb, nem lehet javítani vele, akkor kilépünk a ciklusból, sőt a függvényből is, és visszaadjuk az aktuális állapotot, mint amit már nem lehet tovább javítani. Mivel ekkor az aktuális állapot nem rosszabb, mint a környezete, lokális maximumnak számít. </a:t>
            </a:r>
            <a:endParaRPr dirty="0"/>
          </a:p>
          <a:p>
            <a:pPr marL="0" lvl="0" indent="0" algn="l" rtl="0">
              <a:spcBef>
                <a:spcPts val="0"/>
              </a:spcBef>
              <a:spcAft>
                <a:spcPts val="0"/>
              </a:spcAft>
              <a:buNone/>
            </a:pPr>
            <a:r>
              <a:rPr lang="hu" dirty="0"/>
              <a:t>Azaz a hegymászó módszer csak lokális maximumot tud garantálni, globálisat nem.</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b15bb7d8c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b15bb7d8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Nézzük milyen problémák lehetnek egy hegymászó algoritmus esetén! A valós életben akár több száz dimenziós feladatokról is szó lehet, itt csupán egy dimenzióval dolgozunk, azaz y=f(x).</a:t>
            </a:r>
            <a:endParaRPr/>
          </a:p>
          <a:p>
            <a:pPr marL="0" lvl="0" indent="0" algn="l" rtl="0">
              <a:spcBef>
                <a:spcPts val="0"/>
              </a:spcBef>
              <a:spcAft>
                <a:spcPts val="0"/>
              </a:spcAft>
              <a:buNone/>
            </a:pPr>
            <a:r>
              <a:rPr lang="hu"/>
              <a:t>Az előbb már szóltam arról, hogy lokális maximum garantálható, globális nem. Ha megnézzük, szinte ugyanúgy néznek ki, csak az egyik magasabban van. Ha köd van, és nem tudunk körbenézni, akkor nem fogjuk tudni, hogy van-e jobb érték, vagy sem, mint amit elértünk. Másrész a ködben az ember nem tudja megkülönböztetni a </a:t>
            </a:r>
            <a:r>
              <a:rPr lang="hu" i="1"/>
              <a:t>lapos lokális maximumot</a:t>
            </a:r>
            <a:r>
              <a:rPr lang="hu"/>
              <a:t> a </a:t>
            </a:r>
            <a:r>
              <a:rPr lang="hu" i="1"/>
              <a:t>válltól.</a:t>
            </a:r>
            <a:r>
              <a:rPr lang="hu"/>
              <a:t> Előbbi esetén nincs értelme tovább küzdeni, nem tudunk feljebb jutni, míg a vállon keresztül kellene vágni, és folytatni a jobb értékkel. </a:t>
            </a:r>
            <a:endParaRPr/>
          </a:p>
          <a:p>
            <a:pPr marL="0" lvl="0" indent="0" algn="l" rtl="0">
              <a:spcBef>
                <a:spcPts val="0"/>
              </a:spcBef>
              <a:spcAft>
                <a:spcPts val="0"/>
              </a:spcAft>
              <a:buNone/>
            </a:pPr>
            <a:r>
              <a:rPr lang="hu"/>
              <a:t>Viszont ha a szomszéddal való összehasonlítás során az egyenlőséget kivesszük, azaz engedjük, hogy ne kelljen mindenképpen javítani, akkor talán van esélye a vállon átjutásnak, de a lapos lokális maximum esetén egy végtelen ciklusba kerülünk. Az pedig, hogy a függvény egyszer visszatér, egyszer pedig nem, nem igazán szeretett működés. Ezért ezen a feltételen nem kellene javítani.</a:t>
            </a:r>
            <a:endParaRPr/>
          </a:p>
          <a:p>
            <a:pPr marL="0" lvl="0" indent="0" algn="l" rtl="0">
              <a:spcBef>
                <a:spcPts val="0"/>
              </a:spcBef>
              <a:spcAft>
                <a:spcPts val="0"/>
              </a:spcAft>
              <a:buNone/>
            </a:pPr>
            <a:r>
              <a:rPr lang="hu"/>
              <a:t>Lehet javítani másképp a módszeren? Azt megtehetjük, hogy ha kaptunk egy lokális maximumot, akkor véletlen kezdőpontból újra lefuttatjuk a hegymászó keresést. Ha elég sokszor csináljuk, akkor egyszer csak eljutunk a globális maximumba.</a:t>
            </a:r>
            <a:endParaRPr/>
          </a:p>
          <a:p>
            <a:pPr marL="0" lvl="0" indent="0" algn="l" rtl="0">
              <a:spcBef>
                <a:spcPts val="0"/>
              </a:spcBef>
              <a:spcAft>
                <a:spcPts val="0"/>
              </a:spcAft>
              <a:buNone/>
            </a:pPr>
            <a:r>
              <a:rPr lang="hu"/>
              <a:t>Nekem volt egy kísérletem, ahol 13 objektummal dolgoztam. A rá vonatkozó célfüggvénynek kb 10 000 lokális szélsőértéke volt, és csak 2 globális. Hányszor kellene újraindítani, hogy nagy valószínűséggel megtalálja az egyik globálist?</a:t>
            </a:r>
            <a:endParaRPr/>
          </a:p>
          <a:p>
            <a:pPr marL="0" lvl="0" indent="0" algn="l" rtl="0">
              <a:spcBef>
                <a:spcPts val="0"/>
              </a:spcBef>
              <a:spcAft>
                <a:spcPts val="0"/>
              </a:spcAft>
              <a:buNone/>
            </a:pPr>
            <a:r>
              <a:rPr lang="hu"/>
              <a:t>Az is egy lehetőség, hogy a lokális szélsőértéknél nem visszadjuk az aktuális állapotot, hanem ellépünk oldalra, és folytatjuk a módszert. Ha kicsit lépünk, akkor ugyanoda jutunk vissza – tehát nem csináltunk semmit. Ha nagyot lépünk, akkor pedig az előbbi keresésnek nem volt semmi értelme. Azaz az oldallépés méretének megválasztása sem egy egyszerű dolog. Mi értelme van ellépni oldalra? Ha vállnál állunk, akkor átléphetünk rajta, és mehetünk a jobb értékek irányába. Ha viszont a lapos lokális maximumot érjük el, akkor ott megint könnyedén belefuthatunk egy végtelen ciklusba. Ami továbbra sem követendő cél.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b15bb7d8c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b15bb7d8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 szimulált hűtésnél (</a:t>
            </a:r>
            <a:r>
              <a:rPr lang="hu" u="sng">
                <a:solidFill>
                  <a:schemeClr val="hlink"/>
                </a:solidFill>
                <a:hlinkClick r:id="rId3"/>
              </a:rPr>
              <a:t>https://en.wikipedia.org/wiki/Simulated_annealing</a:t>
            </a:r>
            <a:r>
              <a:rPr lang="hu"/>
              <a:t>) gyakran a fegyverkovácsot szokás emlegetni. Ott a felforrósított vasat kell ütni a kalapáccsal, hogy a vas szerkezete idomuljon, optimálissá válljon, eltűnjenek a szerkezeti hibák, ami miatt eltörhet a kard.</a:t>
            </a:r>
            <a:endParaRPr/>
          </a:p>
          <a:p>
            <a:pPr marL="0" lvl="0" indent="0" algn="l" rtl="0">
              <a:spcBef>
                <a:spcPts val="0"/>
              </a:spcBef>
              <a:spcAft>
                <a:spcPts val="0"/>
              </a:spcAft>
              <a:buNone/>
            </a:pPr>
            <a:r>
              <a:rPr lang="hu"/>
              <a:t>Itt adott a probléma, és adott egy hűtési folyamat. Hasonlóképpen a hegymászó algoritmushoz itt is szükséges egy aktuális állapot és egy szomszédos. Az aktuális állapot a probléma kezdőállapota lesz kezdetben, majd elindul a hűtési folyamat. </a:t>
            </a:r>
            <a:endParaRPr/>
          </a:p>
          <a:p>
            <a:pPr marL="0" lvl="0" indent="0" algn="l" rtl="0">
              <a:spcBef>
                <a:spcPts val="0"/>
              </a:spcBef>
              <a:spcAft>
                <a:spcPts val="0"/>
              </a:spcAft>
              <a:buNone/>
            </a:pPr>
            <a:r>
              <a:rPr lang="hu"/>
              <a:t>Már-már művészet annak meghatározása, hogy egy konkrét feladatnál mi legyen a kezdő-hőmérséklet, hány lépést kell tölteni az egyes hőmérsékleteken, és hogyan csökken a hőmérséklet. Adott hőmérsékleti korlátnál a végtelen ciklusból kilépünk, és az aktuális állapotot adjuk vissza.</a:t>
            </a:r>
            <a:endParaRPr/>
          </a:p>
          <a:p>
            <a:pPr marL="0" lvl="0" indent="0" algn="l" rtl="0">
              <a:spcBef>
                <a:spcPts val="0"/>
              </a:spcBef>
              <a:spcAft>
                <a:spcPts val="0"/>
              </a:spcAft>
              <a:buNone/>
            </a:pPr>
            <a:r>
              <a:rPr lang="hu"/>
              <a:t> Hegymászó algoritmusnál az összes szomszédot figyelembe vettük. Itt csupán egy, véletlenszerűen választott szomszédra lesz szükség. Ha a szomszéd célfüggvény-értéke jobb, mint az aktuális állapoté, akkor természetesen át kell lépni oda, azaz az aktuális felveszi a szomszéd értékét. Ha rosszabb, akkor viszont a véletlen fog dönteni a következő lépésről. Az egész úgy van beállítva, hogy nagy hőmérsékletnél lehetővé teszi a rosszabb irányba történő lépést, de ahogy a hőmérséklet csökken, ezt egyre kevésbé engedi. Perszen a kitevőben szereplő hányadosban a függvényértékek különbsége is szerepet kap, kisebb eltérések esetén a rosszabb irányba elmozdulást jobban tolerálja, mint a nagyobb eltérésnél.</a:t>
            </a:r>
            <a:endParaRPr/>
          </a:p>
          <a:p>
            <a:pPr marL="0" lvl="0" indent="0" algn="l" rtl="0">
              <a:spcBef>
                <a:spcPts val="0"/>
              </a:spcBef>
              <a:spcAft>
                <a:spcPts val="0"/>
              </a:spcAft>
              <a:buNone/>
            </a:pPr>
            <a:r>
              <a:rPr lang="hu"/>
              <a:t>Ezt a módszert az egyszerűsége miatt rengeteg helyen előszeretettel alkalmazzák.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b15bb7d8c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b15bb7d8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 szimulált hűtésnek van néhány szép matematikai tulajdonsága, mi ennél jobban nem megyünk bele.</a:t>
            </a:r>
            <a:endParaRPr/>
          </a:p>
          <a:p>
            <a:pPr marL="0" lvl="0" indent="0" algn="l" rtl="0">
              <a:spcBef>
                <a:spcPts val="0"/>
              </a:spcBef>
              <a:spcAft>
                <a:spcPts val="0"/>
              </a:spcAft>
              <a:buNone/>
            </a:pPr>
            <a:r>
              <a:rPr lang="hu"/>
              <a:t>Már a nyolcvanas években is aktívan használták, mint látjuk hardvertervezési problémákban segített, de remekül használható nagyon bonyolult feladatoknál is, hiszen minden esetben csak egy szomszédot vizsgálunk meg, és a módszer viszonylag jól el tudja kerülni a lokális szélsőértékeket. Emellett lehet párhuzamosan is futtatni, sőt a fegyverkovácshoz hasonlóan újra és újra felmelegíteni, és többször egymás után lefuttatni a módszert.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0000"/>
              </a:buClr>
              <a:buSzPts val="5200"/>
              <a:buNone/>
              <a:defRPr sz="5200">
                <a:solidFill>
                  <a:srgbClr val="FF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F0000"/>
              </a:buClr>
              <a:buSzPts val="2800"/>
              <a:buNone/>
              <a:defRPr>
                <a:solidFill>
                  <a:srgbClr val="FF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h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hu"/>
              <a:t>A mesterséges intelligencia alapjai</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
                <a:solidFill>
                  <a:schemeClr val="dk1"/>
                </a:solidFill>
              </a:rPr>
              <a:t>lokális keresések</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Lokális nyaláb keresés</a:t>
            </a:r>
            <a:endParaRPr/>
          </a:p>
        </p:txBody>
      </p:sp>
      <p:sp>
        <p:nvSpPr>
          <p:cNvPr id="113" name="Google Shape;113;p22"/>
          <p:cNvSpPr txBox="1">
            <a:spLocks noGrp="1"/>
          </p:cNvSpPr>
          <p:nvPr>
            <p:ph type="body" idx="1"/>
          </p:nvPr>
        </p:nvSpPr>
        <p:spPr>
          <a:xfrm>
            <a:off x="311700" y="1168400"/>
            <a:ext cx="8520600" cy="33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Ötlet: </a:t>
            </a:r>
            <a:r>
              <a:rPr lang="hu" i="1">
                <a:solidFill>
                  <a:schemeClr val="dk1"/>
                </a:solidFill>
              </a:rPr>
              <a:t>k</a:t>
            </a:r>
            <a:r>
              <a:rPr lang="hu">
                <a:solidFill>
                  <a:schemeClr val="dk1"/>
                </a:solidFill>
              </a:rPr>
              <a:t> véletlen választott állapot összes követőjét meghatározni, s ebből a </a:t>
            </a:r>
            <a:r>
              <a:rPr lang="hu" i="1">
                <a:solidFill>
                  <a:schemeClr val="dk1"/>
                </a:solidFill>
              </a:rPr>
              <a:t>k</a:t>
            </a:r>
            <a:r>
              <a:rPr lang="hu">
                <a:solidFill>
                  <a:schemeClr val="dk1"/>
                </a:solidFill>
              </a:rPr>
              <a:t> legjobbal folytatni, amíg megoldásra nem jutunk</a:t>
            </a:r>
            <a:endParaRPr>
              <a:solidFill>
                <a:schemeClr val="dk1"/>
              </a:solidFill>
            </a:endParaRPr>
          </a:p>
          <a:p>
            <a:pPr marL="457200" lvl="0" indent="-342900" algn="l" rtl="0">
              <a:spcBef>
                <a:spcPts val="1600"/>
              </a:spcBef>
              <a:spcAft>
                <a:spcPts val="0"/>
              </a:spcAft>
              <a:buClr>
                <a:schemeClr val="dk1"/>
              </a:buClr>
              <a:buSzPts val="1800"/>
              <a:buChar char="●"/>
            </a:pPr>
            <a:r>
              <a:rPr lang="hu">
                <a:solidFill>
                  <a:schemeClr val="dk1"/>
                </a:solidFill>
              </a:rPr>
              <a:t>nem </a:t>
            </a:r>
            <a:r>
              <a:rPr lang="hu" i="1">
                <a:solidFill>
                  <a:schemeClr val="dk1"/>
                </a:solidFill>
              </a:rPr>
              <a:t>k</a:t>
            </a:r>
            <a:r>
              <a:rPr lang="hu">
                <a:solidFill>
                  <a:schemeClr val="dk1"/>
                </a:solidFill>
              </a:rPr>
              <a:t> párhuzamos hegymászó keresés</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a módszer az erőforrásait az ígéretes helyekre viszi</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az állapotok gyorsan koncentrálódnak egy helyre</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javítás: sztochasztikus nyaláb keresés</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a:t>
            </a:r>
            <a:r>
              <a:rPr lang="hu" i="1">
                <a:solidFill>
                  <a:schemeClr val="dk1"/>
                </a:solidFill>
              </a:rPr>
              <a:t>k</a:t>
            </a:r>
            <a:r>
              <a:rPr lang="hu">
                <a:solidFill>
                  <a:schemeClr val="dk1"/>
                </a:solidFill>
              </a:rPr>
              <a:t> követő véletlen módon választódik ki (arányosan a saját jóságával)</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Genetikus algoritmus</a:t>
            </a:r>
            <a:endParaRPr/>
          </a:p>
        </p:txBody>
      </p:sp>
      <p:pic>
        <p:nvPicPr>
          <p:cNvPr id="119" name="Google Shape;119;p23" descr="A genetikus algoritmus. Az (a)-beli kezdeti populációt (b)-ben fitness-függvény alapján rangsoroljuk, aminek eredményét a (c)-ben látható reprodukáló párok adják. A létrehozott utódok a (d)-ben láthatók, melyekre még hat a mutáció (e)."/>
          <p:cNvPicPr preferRelativeResize="0"/>
          <p:nvPr/>
        </p:nvPicPr>
        <p:blipFill>
          <a:blip r:embed="rId3">
            <a:alphaModFix/>
          </a:blip>
          <a:stretch>
            <a:fillRect/>
          </a:stretch>
        </p:blipFill>
        <p:spPr>
          <a:xfrm>
            <a:off x="208900" y="1247513"/>
            <a:ext cx="8726200" cy="264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Genetikus algoritmus</a:t>
            </a:r>
            <a:endParaRPr/>
          </a:p>
        </p:txBody>
      </p:sp>
      <p:sp>
        <p:nvSpPr>
          <p:cNvPr id="125" name="Google Shape;125;p24"/>
          <p:cNvSpPr txBox="1">
            <a:spLocks noGrp="1"/>
          </p:cNvSpPr>
          <p:nvPr>
            <p:ph type="body" idx="1"/>
          </p:nvPr>
        </p:nvSpPr>
        <p:spPr>
          <a:xfrm>
            <a:off x="311700" y="1152475"/>
            <a:ext cx="8609400" cy="968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a GA-nak az állapotot sztringként kell kódolni</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a kereszteződés akkor hasznos, ha a részsztringek értelmes komponensek</a:t>
            </a:r>
            <a:endParaRPr>
              <a:solidFill>
                <a:schemeClr val="dk1"/>
              </a:solidFill>
            </a:endParaRPr>
          </a:p>
          <a:p>
            <a:pPr marL="0" lvl="0" indent="0" algn="l" rtl="0">
              <a:spcBef>
                <a:spcPts val="1600"/>
              </a:spcBef>
              <a:spcAft>
                <a:spcPts val="1600"/>
              </a:spcAft>
              <a:buNone/>
            </a:pPr>
            <a:endParaRPr>
              <a:solidFill>
                <a:schemeClr val="dk1"/>
              </a:solidFill>
            </a:endParaRPr>
          </a:p>
        </p:txBody>
      </p:sp>
      <p:pic>
        <p:nvPicPr>
          <p:cNvPr id="126" name="Google Shape;126;p24" descr="A 4.15. (c) ábrán látható első két szülőnek és a 4.15. (d) ábrán látható két utódnak megfelelő 8-királynő állapotok. Az árnyalt oszlopok a kereszteződés során elvesznek, a nem árnyalt oszlopok megmaradnak."/>
          <p:cNvPicPr preferRelativeResize="0"/>
          <p:nvPr/>
        </p:nvPicPr>
        <p:blipFill>
          <a:blip r:embed="rId3">
            <a:alphaModFix/>
          </a:blip>
          <a:stretch>
            <a:fillRect/>
          </a:stretch>
        </p:blipFill>
        <p:spPr>
          <a:xfrm>
            <a:off x="517375" y="2400161"/>
            <a:ext cx="8198051" cy="23731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Folytonos állapottér</a:t>
            </a:r>
            <a:endParaRPr/>
          </a:p>
        </p:txBody>
      </p:sp>
      <p:sp>
        <p:nvSpPr>
          <p:cNvPr id="132" name="Google Shape;132;p25"/>
          <p:cNvSpPr txBox="1">
            <a:spLocks noGrp="1"/>
          </p:cNvSpPr>
          <p:nvPr>
            <p:ph type="body" idx="1"/>
          </p:nvPr>
        </p:nvSpPr>
        <p:spPr>
          <a:xfrm>
            <a:off x="311700" y="1122750"/>
            <a:ext cx="8520600" cy="28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tegyük fel, hogy három repülőteret szeretnénk Romániában építeni, úgy hogy a városoknak az össztávolsága a legközelebbi repülőtértől minimális legyen!</a:t>
            </a:r>
            <a:endParaRPr>
              <a:solidFill>
                <a:schemeClr val="dk1"/>
              </a:solidFill>
            </a:endParaRPr>
          </a:p>
          <a:p>
            <a:pPr marL="457200" lvl="0" indent="-342900" algn="l" rtl="0">
              <a:spcBef>
                <a:spcPts val="1600"/>
              </a:spcBef>
              <a:spcAft>
                <a:spcPts val="0"/>
              </a:spcAft>
              <a:buClr>
                <a:schemeClr val="dk1"/>
              </a:buClr>
              <a:buSzPts val="1800"/>
              <a:buChar char="●"/>
            </a:pPr>
            <a:r>
              <a:rPr lang="hu" sz="1800">
                <a:solidFill>
                  <a:schemeClr val="dk1"/>
                </a:solidFill>
              </a:rPr>
              <a:t>6D állapottér (x</a:t>
            </a:r>
            <a:r>
              <a:rPr lang="hu" sz="1800" baseline="-25000">
                <a:solidFill>
                  <a:schemeClr val="dk1"/>
                </a:solidFill>
              </a:rPr>
              <a:t>1</a:t>
            </a:r>
            <a:r>
              <a:rPr lang="hu" sz="1800">
                <a:solidFill>
                  <a:schemeClr val="dk1"/>
                </a:solidFill>
              </a:rPr>
              <a:t>, y</a:t>
            </a:r>
            <a:r>
              <a:rPr lang="hu" sz="1800" baseline="-25000">
                <a:solidFill>
                  <a:schemeClr val="dk1"/>
                </a:solidFill>
              </a:rPr>
              <a:t>1</a:t>
            </a:r>
            <a:r>
              <a:rPr lang="hu" sz="1800">
                <a:solidFill>
                  <a:schemeClr val="dk1"/>
                </a:solidFill>
              </a:rPr>
              <a:t>), (x</a:t>
            </a:r>
            <a:r>
              <a:rPr lang="hu" sz="1800" baseline="-25000">
                <a:solidFill>
                  <a:schemeClr val="dk1"/>
                </a:solidFill>
              </a:rPr>
              <a:t>2</a:t>
            </a:r>
            <a:r>
              <a:rPr lang="hu" sz="1800">
                <a:solidFill>
                  <a:schemeClr val="dk1"/>
                </a:solidFill>
              </a:rPr>
              <a:t>, y</a:t>
            </a:r>
            <a:r>
              <a:rPr lang="hu" sz="1800" baseline="-25000">
                <a:solidFill>
                  <a:schemeClr val="dk1"/>
                </a:solidFill>
              </a:rPr>
              <a:t>2</a:t>
            </a:r>
            <a:r>
              <a:rPr lang="hu" sz="1800">
                <a:solidFill>
                  <a:schemeClr val="dk1"/>
                </a:solidFill>
              </a:rPr>
              <a:t>), (x</a:t>
            </a:r>
            <a:r>
              <a:rPr lang="hu" sz="1800" baseline="-25000">
                <a:solidFill>
                  <a:schemeClr val="dk1"/>
                </a:solidFill>
              </a:rPr>
              <a:t>3</a:t>
            </a:r>
            <a:r>
              <a:rPr lang="hu" sz="1800">
                <a:solidFill>
                  <a:schemeClr val="dk1"/>
                </a:solidFill>
              </a:rPr>
              <a:t>, y</a:t>
            </a:r>
            <a:r>
              <a:rPr lang="hu" sz="1800" baseline="-25000">
                <a:solidFill>
                  <a:schemeClr val="dk1"/>
                </a:solidFill>
              </a:rPr>
              <a:t>3</a:t>
            </a:r>
            <a:r>
              <a:rPr lang="hu" sz="1800">
                <a:solidFill>
                  <a:schemeClr val="dk1"/>
                </a:solidFill>
              </a:rPr>
              <a:t>)</a:t>
            </a:r>
            <a:endParaRPr sz="1800">
              <a:solidFill>
                <a:schemeClr val="dk1"/>
              </a:solidFill>
            </a:endParaRPr>
          </a:p>
          <a:p>
            <a:pPr marL="457200" lvl="0" indent="-342900" algn="l" rtl="0">
              <a:spcBef>
                <a:spcPts val="0"/>
              </a:spcBef>
              <a:spcAft>
                <a:spcPts val="0"/>
              </a:spcAft>
              <a:buClr>
                <a:schemeClr val="dk1"/>
              </a:buClr>
              <a:buSzPts val="1800"/>
              <a:buChar char="●"/>
            </a:pPr>
            <a:r>
              <a:rPr lang="hu" sz="1800">
                <a:solidFill>
                  <a:schemeClr val="dk1"/>
                </a:solidFill>
              </a:rPr>
              <a:t>f(x</a:t>
            </a:r>
            <a:r>
              <a:rPr lang="hu" sz="1800" baseline="-25000">
                <a:solidFill>
                  <a:schemeClr val="dk1"/>
                </a:solidFill>
              </a:rPr>
              <a:t>1</a:t>
            </a:r>
            <a:r>
              <a:rPr lang="hu" sz="1800">
                <a:solidFill>
                  <a:schemeClr val="dk1"/>
                </a:solidFill>
              </a:rPr>
              <a:t>, </a:t>
            </a:r>
            <a:r>
              <a:rPr lang="hu">
                <a:solidFill>
                  <a:schemeClr val="dk1"/>
                </a:solidFill>
              </a:rPr>
              <a:t>y</a:t>
            </a:r>
            <a:r>
              <a:rPr lang="hu" baseline="-25000">
                <a:solidFill>
                  <a:schemeClr val="dk1"/>
                </a:solidFill>
              </a:rPr>
              <a:t>1</a:t>
            </a:r>
            <a:r>
              <a:rPr lang="hu">
                <a:solidFill>
                  <a:schemeClr val="dk1"/>
                </a:solidFill>
              </a:rPr>
              <a:t>, </a:t>
            </a:r>
            <a:r>
              <a:rPr lang="hu" sz="1800">
                <a:solidFill>
                  <a:schemeClr val="dk1"/>
                </a:solidFill>
              </a:rPr>
              <a:t>x</a:t>
            </a:r>
            <a:r>
              <a:rPr lang="hu" sz="1800" baseline="-25000">
                <a:solidFill>
                  <a:schemeClr val="dk1"/>
                </a:solidFill>
              </a:rPr>
              <a:t>2</a:t>
            </a:r>
            <a:r>
              <a:rPr lang="hu" sz="1800">
                <a:solidFill>
                  <a:schemeClr val="dk1"/>
                </a:solidFill>
              </a:rPr>
              <a:t>, </a:t>
            </a:r>
            <a:r>
              <a:rPr lang="hu">
                <a:solidFill>
                  <a:schemeClr val="dk1"/>
                </a:solidFill>
              </a:rPr>
              <a:t>y</a:t>
            </a:r>
            <a:r>
              <a:rPr lang="hu" baseline="-25000">
                <a:solidFill>
                  <a:schemeClr val="dk1"/>
                </a:solidFill>
              </a:rPr>
              <a:t>2</a:t>
            </a:r>
            <a:r>
              <a:rPr lang="hu">
                <a:solidFill>
                  <a:schemeClr val="dk1"/>
                </a:solidFill>
              </a:rPr>
              <a:t>, </a:t>
            </a:r>
            <a:r>
              <a:rPr lang="hu" sz="1800">
                <a:solidFill>
                  <a:schemeClr val="dk1"/>
                </a:solidFill>
              </a:rPr>
              <a:t>x</a:t>
            </a:r>
            <a:r>
              <a:rPr lang="hu" sz="1800" baseline="-25000">
                <a:solidFill>
                  <a:schemeClr val="dk1"/>
                </a:solidFill>
              </a:rPr>
              <a:t>3</a:t>
            </a:r>
            <a:r>
              <a:rPr lang="hu" sz="1800">
                <a:solidFill>
                  <a:schemeClr val="dk1"/>
                </a:solidFill>
              </a:rPr>
              <a:t>, y</a:t>
            </a:r>
            <a:r>
              <a:rPr lang="hu" sz="1800" baseline="-25000">
                <a:solidFill>
                  <a:schemeClr val="dk1"/>
                </a:solidFill>
              </a:rPr>
              <a:t>3</a:t>
            </a:r>
            <a:r>
              <a:rPr lang="hu" sz="1800">
                <a:solidFill>
                  <a:schemeClr val="dk1"/>
                </a:solidFill>
              </a:rPr>
              <a:t>) célfüggvény, </a:t>
            </a:r>
            <a:endParaRPr sz="1800">
              <a:solidFill>
                <a:schemeClr val="dk1"/>
              </a:solidFill>
            </a:endParaRPr>
          </a:p>
          <a:p>
            <a:pPr marL="457200" lvl="0" indent="-342900" algn="l" rtl="0">
              <a:spcBef>
                <a:spcPts val="0"/>
              </a:spcBef>
              <a:spcAft>
                <a:spcPts val="0"/>
              </a:spcAft>
              <a:buClr>
                <a:schemeClr val="dk1"/>
              </a:buClr>
              <a:buSzPts val="1800"/>
              <a:buChar char="●"/>
            </a:pPr>
            <a:r>
              <a:rPr lang="hu" sz="1800" b="1">
                <a:solidFill>
                  <a:schemeClr val="dk1"/>
                </a:solidFill>
              </a:rPr>
              <a:t>diszkretizálható</a:t>
            </a:r>
            <a:r>
              <a:rPr lang="hu" sz="1800">
                <a:solidFill>
                  <a:schemeClr val="dk1"/>
                </a:solidFill>
              </a:rPr>
              <a:t> δ méretű rács használatával (hegymászó módszer)</a:t>
            </a:r>
            <a:endParaRPr sz="1800" b="1">
              <a:solidFill>
                <a:schemeClr val="dk1"/>
              </a:solidFill>
            </a:endParaRPr>
          </a:p>
          <a:p>
            <a:pPr marL="457200" lvl="0" indent="-342900" algn="l" rtl="0">
              <a:spcBef>
                <a:spcPts val="0"/>
              </a:spcBef>
              <a:spcAft>
                <a:spcPts val="0"/>
              </a:spcAft>
              <a:buClr>
                <a:schemeClr val="dk1"/>
              </a:buClr>
              <a:buSzPts val="1800"/>
              <a:buChar char="●"/>
            </a:pPr>
            <a:r>
              <a:rPr lang="hu" sz="1800" b="1">
                <a:solidFill>
                  <a:schemeClr val="dk1"/>
                </a:solidFill>
              </a:rPr>
              <a:t>gradiens módszer:</a:t>
            </a:r>
            <a:endParaRPr sz="1800" b="1">
              <a:solidFill>
                <a:schemeClr val="dk1"/>
              </a:solidFill>
            </a:endParaRPr>
          </a:p>
          <a:p>
            <a:pPr marL="914400" lvl="1" indent="-342900" algn="l" rtl="0">
              <a:spcBef>
                <a:spcPts val="0"/>
              </a:spcBef>
              <a:spcAft>
                <a:spcPts val="0"/>
              </a:spcAft>
              <a:buClr>
                <a:schemeClr val="dk1"/>
              </a:buClr>
              <a:buSzPts val="1800"/>
              <a:buChar char="○"/>
            </a:pPr>
            <a:r>
              <a:rPr lang="hu" sz="1800">
                <a:solidFill>
                  <a:schemeClr val="dk1"/>
                </a:solidFill>
              </a:rPr>
              <a:t>néha  pontosan megoldható ∇f(x) = 0,</a:t>
            </a:r>
            <a:endParaRPr sz="1800">
              <a:solidFill>
                <a:schemeClr val="dk1"/>
              </a:solidFill>
            </a:endParaRPr>
          </a:p>
          <a:p>
            <a:pPr marL="914400" lvl="1" indent="-342900" algn="l" rtl="0">
              <a:spcBef>
                <a:spcPts val="0"/>
              </a:spcBef>
              <a:spcAft>
                <a:spcPts val="0"/>
              </a:spcAft>
              <a:buClr>
                <a:schemeClr val="dk1"/>
              </a:buClr>
              <a:buSzPts val="1800"/>
              <a:buChar char="○"/>
            </a:pPr>
            <a:r>
              <a:rPr lang="hu" sz="1800">
                <a:solidFill>
                  <a:schemeClr val="dk1"/>
                </a:solidFill>
              </a:rPr>
              <a:t>gyakran közelítjük Newton-Raphson módszerével (a második deriváltakat tartalmazó Hasse-mátrix felhasználásával) ahol  </a:t>
            </a:r>
            <a:endParaRPr sz="1800">
              <a:solidFill>
                <a:schemeClr val="dk1"/>
              </a:solidFill>
            </a:endParaRPr>
          </a:p>
        </p:txBody>
      </p:sp>
      <p:pic>
        <p:nvPicPr>
          <p:cNvPr id="133" name="Google Shape;133;p25"/>
          <p:cNvPicPr preferRelativeResize="0"/>
          <p:nvPr/>
        </p:nvPicPr>
        <p:blipFill>
          <a:blip r:embed="rId3">
            <a:alphaModFix/>
          </a:blip>
          <a:stretch>
            <a:fillRect/>
          </a:stretch>
        </p:blipFill>
        <p:spPr>
          <a:xfrm>
            <a:off x="2863650" y="4427325"/>
            <a:ext cx="3416700" cy="716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Áttekintés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hegymászó keresés</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szimulált hűtés</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genetikus algoritmusok</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lokális keresés folytonos állapotterekben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Folyamatos javítás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az (optimalizációs) problémáknál a célhoz vezető út érdektelen</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megoldás csupán a célállapot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ekkor az állapottér a „teljes” konfigurációk halmaza</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keressük meg az optimális konfigurációt: TSP</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keressük meg az összes feltételt/kényszert teljesítő konfigurációt: órarend</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folyamatos javítás módszere</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csak egy állapotot használunk, azon próbálunk javítani</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konstans tárfoglalás, megfelelő online és offline problémákhoz is</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utazó ügynök probléma</a:t>
            </a:r>
            <a:endParaRPr/>
          </a:p>
        </p:txBody>
      </p:sp>
      <p:sp>
        <p:nvSpPr>
          <p:cNvPr id="73" name="Google Shape;73;p16"/>
          <p:cNvSpPr txBox="1">
            <a:spLocks noGrp="1"/>
          </p:cNvSpPr>
          <p:nvPr>
            <p:ph type="body" idx="1"/>
          </p:nvPr>
        </p:nvSpPr>
        <p:spPr>
          <a:xfrm>
            <a:off x="311700" y="1152475"/>
            <a:ext cx="4167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bármilyen körúttal kezdhetünk</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páronként cseréljünk ki éleket (2OPT)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E módszer egy változatával gyorsan 1%-ra megközelítjük az optimális megoldást többezer város esetén is!</a:t>
            </a:r>
            <a:endParaRPr>
              <a:solidFill>
                <a:schemeClr val="dk1"/>
              </a:solidFill>
            </a:endParaRPr>
          </a:p>
        </p:txBody>
      </p:sp>
      <p:pic>
        <p:nvPicPr>
          <p:cNvPr id="74" name="Google Shape;74;p16"/>
          <p:cNvPicPr preferRelativeResize="0"/>
          <p:nvPr/>
        </p:nvPicPr>
        <p:blipFill>
          <a:blip r:embed="rId3">
            <a:alphaModFix/>
          </a:blip>
          <a:stretch>
            <a:fillRect/>
          </a:stretch>
        </p:blipFill>
        <p:spPr>
          <a:xfrm>
            <a:off x="4614154" y="1940229"/>
            <a:ext cx="4218150" cy="15929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a:t>
            </a:r>
            <a:r>
              <a:rPr lang="hu" i="1"/>
              <a:t>n</a:t>
            </a:r>
            <a:r>
              <a:rPr lang="hu"/>
              <a:t> vezér</a:t>
            </a:r>
            <a:endParaRPr/>
          </a:p>
        </p:txBody>
      </p:sp>
      <p:sp>
        <p:nvSpPr>
          <p:cNvPr id="80" name="Google Shape;80;p17"/>
          <p:cNvSpPr txBox="1">
            <a:spLocks noGrp="1"/>
          </p:cNvSpPr>
          <p:nvPr>
            <p:ph type="body" idx="1"/>
          </p:nvPr>
        </p:nvSpPr>
        <p:spPr>
          <a:xfrm>
            <a:off x="311700" y="1152475"/>
            <a:ext cx="8520600" cy="235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helyezzünk el </a:t>
            </a:r>
            <a:r>
              <a:rPr lang="hu" i="1">
                <a:solidFill>
                  <a:schemeClr val="dk1"/>
                </a:solidFill>
              </a:rPr>
              <a:t>n</a:t>
            </a:r>
            <a:r>
              <a:rPr lang="hu">
                <a:solidFill>
                  <a:schemeClr val="dk1"/>
                </a:solidFill>
              </a:rPr>
              <a:t> vezért egy </a:t>
            </a:r>
            <a:r>
              <a:rPr lang="hu" i="1">
                <a:solidFill>
                  <a:schemeClr val="dk1"/>
                </a:solidFill>
              </a:rPr>
              <a:t>n×n</a:t>
            </a:r>
            <a:r>
              <a:rPr lang="hu">
                <a:solidFill>
                  <a:schemeClr val="dk1"/>
                </a:solidFill>
              </a:rPr>
              <a:t>-es sakktáblán, hogy azok ne üthessék egymást (ne legyenek közös sorban, oszlopban vagy átlóban)</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mozdítsuk el valamely figurát, hogy a konfliktusok száma csökkenjen</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szinte azonnal megoldja a problémát </a:t>
            </a:r>
            <a:r>
              <a:rPr lang="hu" i="1">
                <a:solidFill>
                  <a:schemeClr val="dk1"/>
                </a:solidFill>
              </a:rPr>
              <a:t>n = 10</a:t>
            </a:r>
            <a:r>
              <a:rPr lang="hu" i="1" baseline="30000">
                <a:solidFill>
                  <a:schemeClr val="dk1"/>
                </a:solidFill>
              </a:rPr>
              <a:t>6</a:t>
            </a:r>
            <a:r>
              <a:rPr lang="hu">
                <a:solidFill>
                  <a:schemeClr val="dk1"/>
                </a:solidFill>
              </a:rPr>
              <a:t> esetén is</a:t>
            </a:r>
            <a:endParaRPr baseline="30000">
              <a:solidFill>
                <a:schemeClr val="dk1"/>
              </a:solidFill>
            </a:endParaRPr>
          </a:p>
        </p:txBody>
      </p:sp>
      <p:pic>
        <p:nvPicPr>
          <p:cNvPr id="81" name="Google Shape;81;p17"/>
          <p:cNvPicPr preferRelativeResize="0"/>
          <p:nvPr/>
        </p:nvPicPr>
        <p:blipFill>
          <a:blip r:embed="rId3">
            <a:alphaModFix/>
          </a:blip>
          <a:stretch>
            <a:fillRect/>
          </a:stretch>
        </p:blipFill>
        <p:spPr>
          <a:xfrm>
            <a:off x="2044913" y="3601550"/>
            <a:ext cx="5054175" cy="1541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Hegymászó algoritmus (legmeredekebb emelkedő)</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	Az amnéziás hegymászó ködben felmegy a Mont Everest-re</a:t>
            </a:r>
            <a:endParaRPr>
              <a:solidFill>
                <a:schemeClr val="dk1"/>
              </a:solidFill>
            </a:endParaRPr>
          </a:p>
          <a:p>
            <a:pPr marL="0" lvl="0" indent="0" algn="l" rtl="0">
              <a:spcBef>
                <a:spcPts val="1600"/>
              </a:spcBef>
              <a:spcAft>
                <a:spcPts val="0"/>
              </a:spcAft>
              <a:buNone/>
            </a:pPr>
            <a:r>
              <a:rPr lang="hu" i="1">
                <a:solidFill>
                  <a:schemeClr val="dk1"/>
                </a:solidFill>
              </a:rPr>
              <a:t>function Hill-Climbing(problem) : lokális maximum állapot</a:t>
            </a:r>
            <a:endParaRPr i="1">
              <a:solidFill>
                <a:schemeClr val="dk1"/>
              </a:solidFill>
            </a:endParaRPr>
          </a:p>
          <a:p>
            <a:pPr marL="0" lvl="0" indent="457200" algn="l" rtl="0">
              <a:spcBef>
                <a:spcPts val="0"/>
              </a:spcBef>
              <a:spcAft>
                <a:spcPts val="0"/>
              </a:spcAft>
              <a:buNone/>
            </a:pPr>
            <a:r>
              <a:rPr lang="hu" i="1">
                <a:solidFill>
                  <a:schemeClr val="dk1"/>
                </a:solidFill>
              </a:rPr>
              <a:t>current: csúcs</a:t>
            </a:r>
            <a:endParaRPr i="1">
              <a:solidFill>
                <a:schemeClr val="dk1"/>
              </a:solidFill>
            </a:endParaRPr>
          </a:p>
          <a:p>
            <a:pPr marL="0" lvl="0" indent="457200" algn="l" rtl="0">
              <a:spcBef>
                <a:spcPts val="0"/>
              </a:spcBef>
              <a:spcAft>
                <a:spcPts val="0"/>
              </a:spcAft>
              <a:buNone/>
            </a:pPr>
            <a:r>
              <a:rPr lang="hu" i="1">
                <a:solidFill>
                  <a:schemeClr val="dk1"/>
                </a:solidFill>
              </a:rPr>
              <a:t>neighbor: csúcs </a:t>
            </a:r>
            <a:endParaRPr i="1">
              <a:solidFill>
                <a:schemeClr val="dk1"/>
              </a:solidFill>
            </a:endParaRPr>
          </a:p>
          <a:p>
            <a:pPr marL="0" lvl="0" indent="457200" algn="l" rtl="0">
              <a:spcBef>
                <a:spcPts val="0"/>
              </a:spcBef>
              <a:spcAft>
                <a:spcPts val="0"/>
              </a:spcAft>
              <a:buNone/>
            </a:pPr>
            <a:r>
              <a:rPr lang="hu" i="1">
                <a:solidFill>
                  <a:schemeClr val="dk1"/>
                </a:solidFill>
              </a:rPr>
              <a:t>current := Make-Node(Initial-State[problem]) </a:t>
            </a:r>
            <a:endParaRPr i="1">
              <a:solidFill>
                <a:schemeClr val="dk1"/>
              </a:solidFill>
            </a:endParaRPr>
          </a:p>
          <a:p>
            <a:pPr marL="0" lvl="0" indent="457200" algn="l" rtl="0">
              <a:spcBef>
                <a:spcPts val="0"/>
              </a:spcBef>
              <a:spcAft>
                <a:spcPts val="0"/>
              </a:spcAft>
              <a:buNone/>
            </a:pPr>
            <a:r>
              <a:rPr lang="hu" i="1">
                <a:solidFill>
                  <a:schemeClr val="dk1"/>
                </a:solidFill>
              </a:rPr>
              <a:t>loop do </a:t>
            </a:r>
            <a:endParaRPr i="1">
              <a:solidFill>
                <a:schemeClr val="dk1"/>
              </a:solidFill>
            </a:endParaRPr>
          </a:p>
          <a:p>
            <a:pPr marL="457200" lvl="0" indent="457200" algn="l" rtl="0">
              <a:spcBef>
                <a:spcPts val="0"/>
              </a:spcBef>
              <a:spcAft>
                <a:spcPts val="0"/>
              </a:spcAft>
              <a:buNone/>
            </a:pPr>
            <a:r>
              <a:rPr lang="hu" i="1">
                <a:solidFill>
                  <a:schemeClr val="dk1"/>
                </a:solidFill>
              </a:rPr>
              <a:t>neighbor := current legnagyobb értékű rákövetkezője</a:t>
            </a:r>
            <a:endParaRPr i="1">
              <a:solidFill>
                <a:schemeClr val="dk1"/>
              </a:solidFill>
            </a:endParaRPr>
          </a:p>
          <a:p>
            <a:pPr marL="914400" lvl="0" indent="0" algn="l" rtl="0">
              <a:spcBef>
                <a:spcPts val="0"/>
              </a:spcBef>
              <a:spcAft>
                <a:spcPts val="0"/>
              </a:spcAft>
              <a:buNone/>
            </a:pPr>
            <a:r>
              <a:rPr lang="hu" i="1">
                <a:solidFill>
                  <a:schemeClr val="dk1"/>
                </a:solidFill>
              </a:rPr>
              <a:t>if Value[neighbor] &lt;= Value[current] then return State[current] </a:t>
            </a:r>
            <a:endParaRPr i="1">
              <a:solidFill>
                <a:schemeClr val="dk1"/>
              </a:solidFill>
            </a:endParaRPr>
          </a:p>
          <a:p>
            <a:pPr marL="457200" lvl="0" indent="457200" algn="l" rtl="0">
              <a:spcBef>
                <a:spcPts val="0"/>
              </a:spcBef>
              <a:spcAft>
                <a:spcPts val="0"/>
              </a:spcAft>
              <a:buNone/>
            </a:pPr>
            <a:r>
              <a:rPr lang="hu" i="1">
                <a:solidFill>
                  <a:schemeClr val="dk1"/>
                </a:solidFill>
              </a:rPr>
              <a:t>current:=neighbor </a:t>
            </a:r>
            <a:endParaRPr i="1">
              <a:solidFill>
                <a:schemeClr val="dk1"/>
              </a:solidFill>
            </a:endParaRPr>
          </a:p>
          <a:p>
            <a:pPr marL="457200" lvl="0" indent="0" algn="l" rtl="0">
              <a:spcBef>
                <a:spcPts val="0"/>
              </a:spcBef>
              <a:spcAft>
                <a:spcPts val="0"/>
              </a:spcAft>
              <a:buNone/>
            </a:pPr>
            <a:r>
              <a:rPr lang="hu" i="1">
                <a:solidFill>
                  <a:schemeClr val="dk1"/>
                </a:solidFill>
              </a:rPr>
              <a:t>end</a:t>
            </a:r>
            <a:endParaRPr i="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2355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Hegymászó algoritmus – állapottérfelszín</a:t>
            </a:r>
            <a:endParaRPr/>
          </a:p>
        </p:txBody>
      </p:sp>
      <p:sp>
        <p:nvSpPr>
          <p:cNvPr id="93" name="Google Shape;93;p19"/>
          <p:cNvSpPr txBox="1">
            <a:spLocks noGrp="1"/>
          </p:cNvSpPr>
          <p:nvPr>
            <p:ph type="body" idx="1"/>
          </p:nvPr>
        </p:nvSpPr>
        <p:spPr>
          <a:xfrm>
            <a:off x="311700" y="1152475"/>
            <a:ext cx="3091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menekülés az extrémális állapotból:</a:t>
            </a:r>
            <a:endParaRPr>
              <a:solidFill>
                <a:schemeClr val="dk1"/>
              </a:solidFill>
            </a:endParaRPr>
          </a:p>
          <a:p>
            <a:pPr marL="457200" lvl="0" indent="-342900" algn="l" rtl="0">
              <a:spcBef>
                <a:spcPts val="1600"/>
              </a:spcBef>
              <a:spcAft>
                <a:spcPts val="0"/>
              </a:spcAft>
              <a:buClr>
                <a:schemeClr val="dk1"/>
              </a:buClr>
              <a:buSzPts val="1800"/>
              <a:buChar char="●"/>
            </a:pPr>
            <a:r>
              <a:rPr lang="hu" b="1">
                <a:solidFill>
                  <a:schemeClr val="dk1"/>
                </a:solidFill>
              </a:rPr>
              <a:t>véletlen újrakezdésű hegymászás </a:t>
            </a:r>
            <a:endParaRPr b="1">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teljes módszer </a:t>
            </a:r>
            <a:endParaRPr>
              <a:solidFill>
                <a:schemeClr val="dk1"/>
              </a:solidFill>
            </a:endParaRPr>
          </a:p>
          <a:p>
            <a:pPr marL="457200" lvl="0" indent="-342900" algn="l" rtl="0">
              <a:spcBef>
                <a:spcPts val="0"/>
              </a:spcBef>
              <a:spcAft>
                <a:spcPts val="0"/>
              </a:spcAft>
              <a:buClr>
                <a:schemeClr val="dk1"/>
              </a:buClr>
              <a:buSzPts val="1800"/>
              <a:buChar char="●"/>
            </a:pPr>
            <a:r>
              <a:rPr lang="hu" b="1">
                <a:solidFill>
                  <a:schemeClr val="dk1"/>
                </a:solidFill>
              </a:rPr>
              <a:t>véletlen oldallépések</a:t>
            </a:r>
            <a:endParaRPr b="1">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váll elkerülése :-)</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lapos lokális maximumnál végtelen ciklus</a:t>
            </a:r>
            <a:endParaRPr>
              <a:solidFill>
                <a:schemeClr val="dk1"/>
              </a:solidFill>
            </a:endParaRPr>
          </a:p>
        </p:txBody>
      </p:sp>
      <p:pic>
        <p:nvPicPr>
          <p:cNvPr id="94" name="Google Shape;94;p19" descr="Egy egydimenziós állapottérfelszín, ahol a magasság a célfüggvénynek felel meg. A cél a globális maximum megtalálása. A hegymászó keresés az aktuális állapotot módosítja a javulás irányában, ahogy ezt a nyíl is mutatja. A különböző topografikus jellemzőkkel a szövegben foglalkozunk."/>
          <p:cNvPicPr preferRelativeResize="0"/>
          <p:nvPr/>
        </p:nvPicPr>
        <p:blipFill>
          <a:blip r:embed="rId3">
            <a:alphaModFix/>
          </a:blip>
          <a:stretch>
            <a:fillRect/>
          </a:stretch>
        </p:blipFill>
        <p:spPr>
          <a:xfrm>
            <a:off x="3403050" y="1298575"/>
            <a:ext cx="5429250" cy="3124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Szimulált hűtés</a:t>
            </a:r>
            <a:endParaRPr/>
          </a:p>
        </p:txBody>
      </p:sp>
      <p:sp>
        <p:nvSpPr>
          <p:cNvPr id="100" name="Google Shape;100;p20"/>
          <p:cNvSpPr txBox="1">
            <a:spLocks noGrp="1"/>
          </p:cNvSpPr>
          <p:nvPr>
            <p:ph type="body" idx="1"/>
          </p:nvPr>
        </p:nvSpPr>
        <p:spPr>
          <a:xfrm rot="-5400000">
            <a:off x="-162650" y="1947625"/>
            <a:ext cx="3539100" cy="190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
                <a:solidFill>
                  <a:schemeClr val="dk1"/>
                </a:solidFill>
              </a:rPr>
              <a:t>Ötlet: a lokális maximumból szabaduljunk azzal, hogy rossz lépéseket is megengedünk, de ezek méretét és gyakoriságát sorra csökkentsük</a:t>
            </a:r>
            <a:endParaRPr>
              <a:solidFill>
                <a:schemeClr val="dk1"/>
              </a:solidFill>
            </a:endParaRPr>
          </a:p>
        </p:txBody>
      </p:sp>
      <p:sp>
        <p:nvSpPr>
          <p:cNvPr id="101" name="Google Shape;101;p20"/>
          <p:cNvSpPr txBox="1"/>
          <p:nvPr/>
        </p:nvSpPr>
        <p:spPr>
          <a:xfrm>
            <a:off x="2746575" y="268575"/>
            <a:ext cx="6005400" cy="47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hu" sz="1800" i="1">
                <a:solidFill>
                  <a:schemeClr val="dk1"/>
                </a:solidFill>
              </a:rPr>
              <a:t>function Simulated-Annealing(problem, schedule): állapot</a:t>
            </a:r>
            <a:endParaRPr sz="1800" i="1">
              <a:solidFill>
                <a:schemeClr val="dk1"/>
              </a:solidFill>
            </a:endParaRPr>
          </a:p>
          <a:p>
            <a:pPr marL="0" lvl="0" indent="457200" algn="l" rtl="0">
              <a:spcBef>
                <a:spcPts val="0"/>
              </a:spcBef>
              <a:spcAft>
                <a:spcPts val="0"/>
              </a:spcAft>
              <a:buNone/>
            </a:pPr>
            <a:r>
              <a:rPr lang="hu" sz="1800" i="1">
                <a:solidFill>
                  <a:schemeClr val="dk1"/>
                </a:solidFill>
              </a:rPr>
              <a:t>schedule: idő → „hőmérséklet” függvény</a:t>
            </a:r>
            <a:endParaRPr sz="1800" i="1">
              <a:solidFill>
                <a:schemeClr val="dk1"/>
              </a:solidFill>
            </a:endParaRPr>
          </a:p>
          <a:p>
            <a:pPr marL="0" lvl="0" indent="457200" algn="l" rtl="0">
              <a:spcBef>
                <a:spcPts val="0"/>
              </a:spcBef>
              <a:spcAft>
                <a:spcPts val="0"/>
              </a:spcAft>
              <a:buNone/>
            </a:pPr>
            <a:r>
              <a:rPr lang="hu" sz="1800" i="1">
                <a:solidFill>
                  <a:schemeClr val="dk1"/>
                </a:solidFill>
              </a:rPr>
              <a:t>current: csúcs</a:t>
            </a:r>
            <a:endParaRPr sz="1800" i="1">
              <a:solidFill>
                <a:schemeClr val="dk1"/>
              </a:solidFill>
            </a:endParaRPr>
          </a:p>
          <a:p>
            <a:pPr marL="0" lvl="0" indent="457200" algn="l" rtl="0">
              <a:spcBef>
                <a:spcPts val="0"/>
              </a:spcBef>
              <a:spcAft>
                <a:spcPts val="0"/>
              </a:spcAft>
              <a:buNone/>
            </a:pPr>
            <a:r>
              <a:rPr lang="hu" sz="1800" i="1">
                <a:solidFill>
                  <a:schemeClr val="dk1"/>
                </a:solidFill>
              </a:rPr>
              <a:t>next: csúcs </a:t>
            </a:r>
            <a:endParaRPr sz="1800" i="1">
              <a:solidFill>
                <a:schemeClr val="dk1"/>
              </a:solidFill>
            </a:endParaRPr>
          </a:p>
          <a:p>
            <a:pPr marL="0" lvl="0" indent="457200" algn="l" rtl="0">
              <a:spcBef>
                <a:spcPts val="0"/>
              </a:spcBef>
              <a:spcAft>
                <a:spcPts val="0"/>
              </a:spcAft>
              <a:buNone/>
            </a:pPr>
            <a:r>
              <a:rPr lang="hu" sz="1800" i="1">
                <a:solidFill>
                  <a:schemeClr val="dk1"/>
                </a:solidFill>
              </a:rPr>
              <a:t>T:  „hőmérséklet”</a:t>
            </a:r>
            <a:endParaRPr sz="1800" i="1">
              <a:solidFill>
                <a:schemeClr val="dk1"/>
              </a:solidFill>
            </a:endParaRPr>
          </a:p>
          <a:p>
            <a:pPr marL="0" lvl="0" indent="457200" algn="l" rtl="0">
              <a:spcBef>
                <a:spcPts val="0"/>
              </a:spcBef>
              <a:spcAft>
                <a:spcPts val="0"/>
              </a:spcAft>
              <a:buNone/>
            </a:pPr>
            <a:endParaRPr sz="1800" i="1">
              <a:solidFill>
                <a:schemeClr val="dk1"/>
              </a:solidFill>
            </a:endParaRPr>
          </a:p>
          <a:p>
            <a:pPr marL="0" lvl="0" indent="457200" algn="l" rtl="0">
              <a:spcBef>
                <a:spcPts val="0"/>
              </a:spcBef>
              <a:spcAft>
                <a:spcPts val="0"/>
              </a:spcAft>
              <a:buNone/>
            </a:pPr>
            <a:r>
              <a:rPr lang="hu" sz="1800" i="1">
                <a:solidFill>
                  <a:schemeClr val="dk1"/>
                </a:solidFill>
              </a:rPr>
              <a:t>current := Make-Node(Initial-State[problem])</a:t>
            </a:r>
            <a:endParaRPr sz="1800" i="1">
              <a:solidFill>
                <a:schemeClr val="dk1"/>
              </a:solidFill>
            </a:endParaRPr>
          </a:p>
          <a:p>
            <a:pPr marL="0" lvl="0" indent="457200" algn="l" rtl="0">
              <a:spcBef>
                <a:spcPts val="0"/>
              </a:spcBef>
              <a:spcAft>
                <a:spcPts val="0"/>
              </a:spcAft>
              <a:buNone/>
            </a:pPr>
            <a:r>
              <a:rPr lang="hu" sz="1800" i="1">
                <a:solidFill>
                  <a:schemeClr val="dk1"/>
                </a:solidFill>
              </a:rPr>
              <a:t>for t=1 to ∞ do </a:t>
            </a:r>
            <a:endParaRPr sz="1800" i="1">
              <a:solidFill>
                <a:schemeClr val="dk1"/>
              </a:solidFill>
            </a:endParaRPr>
          </a:p>
          <a:p>
            <a:pPr marL="457200" lvl="0" indent="457200" algn="l" rtl="0">
              <a:spcBef>
                <a:spcPts val="0"/>
              </a:spcBef>
              <a:spcAft>
                <a:spcPts val="0"/>
              </a:spcAft>
              <a:buNone/>
            </a:pPr>
            <a:r>
              <a:rPr lang="hu" sz="1800" i="1">
                <a:solidFill>
                  <a:schemeClr val="dk1"/>
                </a:solidFill>
              </a:rPr>
              <a:t>T = schedule[t]</a:t>
            </a:r>
            <a:endParaRPr sz="1800" i="1">
              <a:solidFill>
                <a:schemeClr val="dk1"/>
              </a:solidFill>
            </a:endParaRPr>
          </a:p>
          <a:p>
            <a:pPr marL="457200" lvl="0" indent="457200" algn="l" rtl="0">
              <a:spcBef>
                <a:spcPts val="0"/>
              </a:spcBef>
              <a:spcAft>
                <a:spcPts val="0"/>
              </a:spcAft>
              <a:buNone/>
            </a:pPr>
            <a:r>
              <a:rPr lang="hu" sz="1800" i="1">
                <a:solidFill>
                  <a:schemeClr val="dk1"/>
                </a:solidFill>
              </a:rPr>
              <a:t>if T=0 then return current</a:t>
            </a:r>
            <a:endParaRPr sz="1800" i="1">
              <a:solidFill>
                <a:schemeClr val="dk1"/>
              </a:solidFill>
            </a:endParaRPr>
          </a:p>
          <a:p>
            <a:pPr marL="457200" lvl="0" indent="457200" algn="l" rtl="0">
              <a:spcBef>
                <a:spcPts val="0"/>
              </a:spcBef>
              <a:spcAft>
                <a:spcPts val="0"/>
              </a:spcAft>
              <a:buNone/>
            </a:pPr>
            <a:r>
              <a:rPr lang="hu" sz="1800" i="1">
                <a:solidFill>
                  <a:schemeClr val="dk1"/>
                </a:solidFill>
              </a:rPr>
              <a:t>next := current véletlen rákövetkezője</a:t>
            </a:r>
            <a:endParaRPr sz="1800" i="1">
              <a:solidFill>
                <a:schemeClr val="dk1"/>
              </a:solidFill>
            </a:endParaRPr>
          </a:p>
          <a:p>
            <a:pPr marL="457200" lvl="0" indent="457200" algn="l" rtl="0">
              <a:spcBef>
                <a:spcPts val="0"/>
              </a:spcBef>
              <a:spcAft>
                <a:spcPts val="0"/>
              </a:spcAft>
              <a:buNone/>
            </a:pPr>
            <a:r>
              <a:rPr lang="hu" sz="1800" i="1">
                <a:solidFill>
                  <a:schemeClr val="dk1"/>
                </a:solidFill>
              </a:rPr>
              <a:t>Delta_E := Value[next] - Value[current] </a:t>
            </a:r>
            <a:endParaRPr sz="1800" i="1">
              <a:solidFill>
                <a:schemeClr val="dk1"/>
              </a:solidFill>
            </a:endParaRPr>
          </a:p>
          <a:p>
            <a:pPr marL="457200" lvl="0" indent="457200" algn="l" rtl="0">
              <a:spcBef>
                <a:spcPts val="0"/>
              </a:spcBef>
              <a:spcAft>
                <a:spcPts val="0"/>
              </a:spcAft>
              <a:buNone/>
            </a:pPr>
            <a:r>
              <a:rPr lang="hu" sz="1800" i="1">
                <a:solidFill>
                  <a:schemeClr val="dk1"/>
                </a:solidFill>
              </a:rPr>
              <a:t>if Delta_E &gt; 0 then current := next </a:t>
            </a:r>
            <a:endParaRPr sz="1800" i="1">
              <a:solidFill>
                <a:schemeClr val="dk1"/>
              </a:solidFill>
            </a:endParaRPr>
          </a:p>
          <a:p>
            <a:pPr marL="457200" lvl="0" indent="457200" algn="l" rtl="0">
              <a:spcBef>
                <a:spcPts val="0"/>
              </a:spcBef>
              <a:spcAft>
                <a:spcPts val="0"/>
              </a:spcAft>
              <a:buNone/>
            </a:pPr>
            <a:r>
              <a:rPr lang="hu" sz="1800" i="1">
                <a:solidFill>
                  <a:schemeClr val="dk1"/>
                </a:solidFill>
              </a:rPr>
              <a:t>else current:= next  ( exp(Delta_E/T) valséggel)</a:t>
            </a:r>
            <a:endParaRPr sz="1800" i="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Szimulált hűtés tulajdonságai, felhasználása</a:t>
            </a: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fix hőmérsékleten adott állapotba eljutás valószínűsége a Boltzman eloszlást követi</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Ha T-t elegendően lassan csökkentjük, mindig eléri az optimális állapotot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1980 – VLSI elrendezési problémák megoldása</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ipari termelés ütemezése</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nagy volumenű optimalizációs feladatok (reptéri menetrend)</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ját világ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cb52637-8fa6-4d20-bbce-87a70a7903fe" xsi:nil="true"/>
    <lcf76f155ced4ddcb4097134ff3c332f xmlns="03c429ca-80a9-4fb4-a147-c708d200e16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um" ma:contentTypeID="0x010100C2B28C322A3F81428926FA4EAB1230EC" ma:contentTypeVersion="13" ma:contentTypeDescription="Új dokumentum létrehozása." ma:contentTypeScope="" ma:versionID="9f05a9ffd6031c035fbf4f9e6b166e27">
  <xsd:schema xmlns:xsd="http://www.w3.org/2001/XMLSchema" xmlns:xs="http://www.w3.org/2001/XMLSchema" xmlns:p="http://schemas.microsoft.com/office/2006/metadata/properties" xmlns:ns2="03c429ca-80a9-4fb4-a147-c708d200e16c" xmlns:ns3="ecb52637-8fa6-4d20-bbce-87a70a7903fe" targetNamespace="http://schemas.microsoft.com/office/2006/metadata/properties" ma:root="true" ma:fieldsID="58a9cc34dcb5273f239fadc9c59e6818" ns2:_="" ns3:_="">
    <xsd:import namespace="03c429ca-80a9-4fb4-a147-c708d200e16c"/>
    <xsd:import namespace="ecb52637-8fa6-4d20-bbce-87a70a7903f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429ca-80a9-4fb4-a147-c708d200e1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Képcímkék" ma:readOnly="false" ma:fieldId="{5cf76f15-5ced-4ddc-b409-7134ff3c332f}" ma:taxonomyMulti="true" ma:sspId="05e7e27f-e892-4f83-94e1-90b55e231c05" ma:termSetId="09814cd3-568e-fe90-9814-8d621ff8fb84" ma:anchorId="fba54fb3-c3e1-fe81-a776-ca4b69148c4d" ma:open="true" ma:isKeyword="false">
      <xsd:complexType>
        <xsd:sequence>
          <xsd:element ref="pc:Terms" minOccurs="0" maxOccurs="1"/>
        </xsd:sequence>
      </xsd:complex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b52637-8fa6-4d20-bbce-87a70a7903f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51be7ed8-8431-4f33-b8f7-4c1675cd9e11}" ma:internalName="TaxCatchAll" ma:showField="CatchAllData" ma:web="ecb52637-8fa6-4d20-bbce-87a70a7903f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C3557E-36AA-43AD-830C-74CC865451EF}">
  <ds:schemaRefs>
    <ds:schemaRef ds:uri="http://schemas.microsoft.com/office/2006/metadata/properties"/>
    <ds:schemaRef ds:uri="http://schemas.microsoft.com/office/infopath/2007/PartnerControls"/>
    <ds:schemaRef ds:uri="ecb52637-8fa6-4d20-bbce-87a70a7903fe"/>
    <ds:schemaRef ds:uri="03c429ca-80a9-4fb4-a147-c708d200e16c"/>
  </ds:schemaRefs>
</ds:datastoreItem>
</file>

<file path=customXml/itemProps2.xml><?xml version="1.0" encoding="utf-8"?>
<ds:datastoreItem xmlns:ds="http://schemas.openxmlformats.org/officeDocument/2006/customXml" ds:itemID="{B010BFB7-6711-4582-8002-DDE2D2F8C9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429ca-80a9-4fb4-a147-c708d200e16c"/>
    <ds:schemaRef ds:uri="ecb52637-8fa6-4d20-bbce-87a70a7903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C9B558-8190-41B4-8509-8B5B424909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3218</Words>
  <Application>Microsoft Office PowerPoint</Application>
  <PresentationFormat>Diavetítés a képernyőre (16:9 oldalarány)</PresentationFormat>
  <Paragraphs>135</Paragraphs>
  <Slides>13</Slides>
  <Notes>13</Notes>
  <HiddenSlides>0</HiddenSlides>
  <MMClips>0</MMClips>
  <ScaleCrop>false</ScaleCrop>
  <HeadingPairs>
    <vt:vector size="6" baseType="variant">
      <vt:variant>
        <vt:lpstr>Használt betűtípusok</vt:lpstr>
      </vt:variant>
      <vt:variant>
        <vt:i4>1</vt:i4>
      </vt:variant>
      <vt:variant>
        <vt:lpstr>Téma</vt:lpstr>
      </vt:variant>
      <vt:variant>
        <vt:i4>1</vt:i4>
      </vt:variant>
      <vt:variant>
        <vt:lpstr>Diacímek</vt:lpstr>
      </vt:variant>
      <vt:variant>
        <vt:i4>13</vt:i4>
      </vt:variant>
    </vt:vector>
  </HeadingPairs>
  <TitlesOfParts>
    <vt:vector size="15" baseType="lpstr">
      <vt:lpstr>Arial</vt:lpstr>
      <vt:lpstr>Saját világos</vt:lpstr>
      <vt:lpstr>A mesterséges intelligencia alapjai</vt:lpstr>
      <vt:lpstr>Áttekintés</vt:lpstr>
      <vt:lpstr>Folyamatos javítás</vt:lpstr>
      <vt:lpstr>Példa: utazó ügynök probléma</vt:lpstr>
      <vt:lpstr>Példa: n vezér</vt:lpstr>
      <vt:lpstr>Hegymászó algoritmus (legmeredekebb emelkedő)</vt:lpstr>
      <vt:lpstr>Hegymászó algoritmus – állapottérfelszín</vt:lpstr>
      <vt:lpstr>Szimulált hűtés</vt:lpstr>
      <vt:lpstr>Szimulált hűtés tulajdonságai, felhasználása</vt:lpstr>
      <vt:lpstr>Lokális nyaláb keresés</vt:lpstr>
      <vt:lpstr>Genetikus algoritmus</vt:lpstr>
      <vt:lpstr>Genetikus algoritmus</vt:lpstr>
      <vt:lpstr>Folytonos állapottér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mesterséges intelligencia alapjai</dc:title>
  <cp:lastModifiedBy>Beregi-Kovács Marcell</cp:lastModifiedBy>
  <cp:revision>2</cp:revision>
  <dcterms:modified xsi:type="dcterms:W3CDTF">2024-09-30T09:30:05Z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0x010100C2B28C322A3F81428926FA4EAB1230EC</vt:lpwstr>
  </property>
  <property fmtid="{D5CDD505-2E9C-101B-9397-08002B2CF9AE}" pid="3" name="MediaServiceImageTags">
    <vt:lpwstr/>
  </property>
</Properties>
</file>