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18FDED-6B50-2918-586F-F2B8A5F77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5B5EDFA-A13E-BAFC-2C24-DAF7ACE0F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A330502-548D-2FFD-A97C-3E4F396C9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A54C-7DF3-4FA7-BC73-36662CCACB63}" type="datetimeFigureOut">
              <a:rPr lang="hu-HU" smtClean="0"/>
              <a:t>2025. 04. 08.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C434960-1616-5E96-12E2-E9CD35391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E0B8D28-AAAB-9AD1-959B-410A50118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8AD7-F0B4-4FBB-8149-60F88672AE1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1564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B892C4-371E-EFF5-BB30-681233AAF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4771663-72C6-89AE-1228-898F93853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7BE1A67-D962-0068-B52F-43195A7F5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A54C-7DF3-4FA7-BC73-36662CCACB63}" type="datetimeFigureOut">
              <a:rPr lang="hu-HU" smtClean="0"/>
              <a:t>2025. 04. 08.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B4CC577-E0E1-A1CF-BA02-B293BF704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03CB087-334E-3466-7976-699FA0AC9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8AD7-F0B4-4FBB-8149-60F88672AE1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349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97C3AB2C-75A4-61AD-1480-C11717337D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1084E78-9BAA-48C2-5D89-AED49DCAE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AA4CAC8-2F44-F5D1-7AB0-69098644E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A54C-7DF3-4FA7-BC73-36662CCACB63}" type="datetimeFigureOut">
              <a:rPr lang="hu-HU" smtClean="0"/>
              <a:t>2025. 04. 08.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86EC06-4460-484E-867A-5D9860E22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0C561E8-CDA9-EC44-599D-3A9B230A2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8AD7-F0B4-4FBB-8149-60F88672AE1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4288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A582E9-471C-8E10-7900-C0A7BCCDF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1983201-2E96-42D4-6AFA-B903309FB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6724B68-6CF2-EB67-D97A-31BBAAB8E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A54C-7DF3-4FA7-BC73-36662CCACB63}" type="datetimeFigureOut">
              <a:rPr lang="hu-HU" smtClean="0"/>
              <a:t>2025. 04. 08.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E431209-C922-3A94-D43F-61D5A803F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FF9AC96-325A-D873-2A02-865B4176B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8AD7-F0B4-4FBB-8149-60F88672AE1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0128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E49A03-E2FB-FF6C-E9DE-26612EA3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C21B439-E9BF-B223-99C3-D9E4AEEBD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00584C7-0247-13E4-EB1F-F7B7655D9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A54C-7DF3-4FA7-BC73-36662CCACB63}" type="datetimeFigureOut">
              <a:rPr lang="hu-HU" smtClean="0"/>
              <a:t>2025. 04. 08.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AB33D01-568C-B18E-F09E-3BDD33D00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EF8F101-5A21-6370-1F71-9B73A10B4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8AD7-F0B4-4FBB-8149-60F88672AE1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1197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9355F7-93AA-CDDF-FE61-2B5102829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22A4549-0E1C-75DC-FC66-73AA9B5867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2FB6330-5849-FD2E-7C5C-D9346EBF7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050F968-C6B9-D6CD-D0AA-3C9F6EB7D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A54C-7DF3-4FA7-BC73-36662CCACB63}" type="datetimeFigureOut">
              <a:rPr lang="hu-HU" smtClean="0"/>
              <a:t>2025. 04. 08.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EED32C4-A45A-EE45-6073-D38BF0B74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C9B5478-3D7F-8094-5FFC-2AD696526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8AD7-F0B4-4FBB-8149-60F88672AE1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594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26A3793-A825-844D-A705-7B1BDC563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7FACD50-5358-EEC9-DDD1-C271DB3A1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329F911-F877-0DB4-59CA-C271D9FA1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947DAAD-81A8-D908-9120-9EA2EF7491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F6C85890-3563-1D52-8A14-D3CF2BD69E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B3392EEF-8E66-172B-90D6-3D5F2EB33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A54C-7DF3-4FA7-BC73-36662CCACB63}" type="datetimeFigureOut">
              <a:rPr lang="hu-HU" smtClean="0"/>
              <a:t>2025. 04. 08.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E9138939-3512-54D8-0158-2B43C7DAB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7832D03E-D45A-3101-D73D-7598EA96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8AD7-F0B4-4FBB-8149-60F88672AE1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5423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8EB61C-3848-50D4-A731-E6A501429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E476E7FE-5FCB-0C95-1984-47655F005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A54C-7DF3-4FA7-BC73-36662CCACB63}" type="datetimeFigureOut">
              <a:rPr lang="hu-HU" smtClean="0"/>
              <a:t>2025. 04. 08.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44DDCBB-C2F5-89D0-FD0C-78A4B5FD9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1FE7193B-364B-EC27-0A1D-8A26A00B0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8AD7-F0B4-4FBB-8149-60F88672AE1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193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EF092873-1D5C-D52A-A839-B9CDFD388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A54C-7DF3-4FA7-BC73-36662CCACB63}" type="datetimeFigureOut">
              <a:rPr lang="hu-HU" smtClean="0"/>
              <a:t>2025. 04. 08.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D7774490-1506-D2DC-D469-75725DA7B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0F79DD1-79C9-843B-36E4-AAEE34B28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8AD7-F0B4-4FBB-8149-60F88672AE1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3200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982E587-D811-C6E7-623E-04DE016D4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3E73556-CC1F-4671-CFA9-9C6583021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87F7946-1CEF-5A0F-6BAE-D06F39891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353C604-CEC5-F5A8-82C0-CCAEB35AA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A54C-7DF3-4FA7-BC73-36662CCACB63}" type="datetimeFigureOut">
              <a:rPr lang="hu-HU" smtClean="0"/>
              <a:t>2025. 04. 08.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F270242-CBD0-0ED7-A878-BCD3BDAE8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AD17CC8-6188-5047-8537-BAFD44D33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8AD7-F0B4-4FBB-8149-60F88672AE1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349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4E5EA5-8483-78D8-8392-6EB32DF25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1EBB8875-543C-A056-6915-ED7AB5F268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67B17ED-82EE-B578-2722-7BB482C97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E5949A1-464D-CC7C-AD89-F43B463F9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6A54C-7DF3-4FA7-BC73-36662CCACB63}" type="datetimeFigureOut">
              <a:rPr lang="hu-HU" smtClean="0"/>
              <a:t>2025. 04. 08.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60CB3A3-57AB-1916-F669-E314AED4A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2044331-A8C2-63E7-38A5-D7AB019C5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58AD7-F0B4-4FBB-8149-60F88672AE1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9639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1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75F281D4-D0B7-B13C-A72F-6C724CA45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37418EE-6426-647A-30A4-C15B0FC21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A27021B-9909-41BD-3E0C-513C3EFA0F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B6A54C-7DF3-4FA7-BC73-36662CCACB63}" type="datetimeFigureOut">
              <a:rPr lang="hu-HU" smtClean="0"/>
              <a:t>2025. 04. 08.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083A9E2-1E2E-149B-49A9-8ED785686F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A79B1CF-1604-5A37-0700-6634B419B3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158AD7-F0B4-4FBB-8149-60F88672AE1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8846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25DF14E-BEDA-414F-22DE-0DA3E5C04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2973" y="726257"/>
            <a:ext cx="7827640" cy="1017702"/>
          </a:xfrm>
        </p:spPr>
        <p:txBody>
          <a:bodyPr anchor="t">
            <a:normAutofit/>
          </a:bodyPr>
          <a:lstStyle/>
          <a:p>
            <a:pPr algn="l"/>
            <a:r>
              <a:rPr lang="hu-HU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sterama" panose="020B0504020200020000" pitchFamily="34" charset="0"/>
                <a:cs typeface="Posterama" panose="020B0504020200020000" pitchFamily="34" charset="0"/>
              </a:rPr>
              <a:t>Bevezetés a projektbe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13" name="Freeform: Shape 12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" name="Szövegdoboz 7">
            <a:extLst>
              <a:ext uri="{FF2B5EF4-FFF2-40B4-BE49-F238E27FC236}">
                <a16:creationId xmlns:a16="http://schemas.microsoft.com/office/drawing/2014/main" id="{ACA738B6-CEBC-F8F3-46DA-99E75C2AC301}"/>
              </a:ext>
            </a:extLst>
          </p:cNvPr>
          <p:cNvSpPr txBox="1"/>
          <p:nvPr/>
        </p:nvSpPr>
        <p:spPr>
          <a:xfrm>
            <a:off x="1055801" y="2046066"/>
            <a:ext cx="9625169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hu-HU" altLang="hu-HU" sz="25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Cél: Innovatív társkereső applikáció fejlesztése fiatal felnőttek számára.</a:t>
            </a:r>
          </a:p>
          <a:p>
            <a:pPr marL="0"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hu-HU" altLang="hu-HU" sz="25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Fő funkció: Felhasználók párosítása érdeklődési körök és értékrendek alapján.</a:t>
            </a:r>
          </a:p>
          <a:p>
            <a:pPr marL="0"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hu-HU" altLang="hu-HU" sz="25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Egyediség: Saját fejlesztésű algoritmus a mélyebb kapcsolatok elősegítésére.</a:t>
            </a:r>
          </a:p>
          <a:p>
            <a:pPr marL="0"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hu-HU" altLang="hu-HU" sz="25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Célcsoport: 18–25 éves egyetemisták, akik érték-alapú párkapcsolatot keresnek.</a:t>
            </a:r>
          </a:p>
          <a:p>
            <a:pPr marL="0"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hu-HU" altLang="hu-HU" sz="25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Hatás: Nagyobb esély valódi, tartós kapcsolatok kialakulására.</a:t>
            </a:r>
          </a:p>
        </p:txBody>
      </p:sp>
    </p:spTree>
    <p:extLst>
      <p:ext uri="{BB962C8B-B14F-4D97-AF65-F5344CB8AC3E}">
        <p14:creationId xmlns:p14="http://schemas.microsoft.com/office/powerpoint/2010/main" val="324215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94D831-DA0F-A0AA-6244-22B96CCE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sterama" panose="020B0504020200020000" pitchFamily="34" charset="0"/>
                <a:cs typeface="Posterama" panose="020B0504020200020000" pitchFamily="34" charset="0"/>
              </a:rPr>
              <a:t>Bevételi Modellek</a:t>
            </a:r>
            <a:br>
              <a:rPr lang="hu-HU" b="0" i="0" dirty="0">
                <a:solidFill>
                  <a:srgbClr val="F8FAFF"/>
                </a:solidFill>
                <a:effectLst/>
                <a:latin typeface="DeepSeek-CJK-patch"/>
              </a:rPr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86714FB-3D5D-13D9-CEEC-0420AE53E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59111" cy="4351338"/>
          </a:xfrm>
        </p:spPr>
        <p:txBody>
          <a:bodyPr>
            <a:normAutofit/>
          </a:bodyPr>
          <a:lstStyle/>
          <a:p>
            <a:pPr marL="457200" indent="-457200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+mj-lt"/>
              <a:buAutoNum type="arabicPeriod"/>
            </a:pPr>
            <a:r>
              <a:rPr lang="hu-HU" sz="25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Ingyenes alapmodell (kezdeti stratégia)</a:t>
            </a:r>
          </a:p>
          <a:p>
            <a:pPr marL="457200" indent="-457200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hu-HU" sz="25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Prémium szolgáltatások (pl. további párosítási lehetőségek)</a:t>
            </a:r>
          </a:p>
          <a:p>
            <a:pPr marL="457200" indent="-457200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hu-HU" sz="25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Együttműködések (egyetemi események, helyi vállalkozások)</a:t>
            </a:r>
          </a:p>
        </p:txBody>
      </p:sp>
    </p:spTree>
    <p:extLst>
      <p:ext uri="{BB962C8B-B14F-4D97-AF65-F5344CB8AC3E}">
        <p14:creationId xmlns:p14="http://schemas.microsoft.com/office/powerpoint/2010/main" val="3183329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1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A782435-5D30-E481-BD38-2787DD5DE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sterama" panose="020B0504020200020000" pitchFamily="34" charset="0"/>
                <a:cs typeface="Posterama" panose="020B0504020200020000" pitchFamily="34" charset="0"/>
              </a:rPr>
              <a:t>Projekt leírása</a:t>
            </a:r>
            <a:br>
              <a:rPr lang="hu-HU" b="1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C8CE0CE-C6E1-E924-ABF0-6243DFEDF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227979" cy="4351338"/>
          </a:xfrm>
        </p:spPr>
        <p:txBody>
          <a:bodyPr/>
          <a:lstStyle/>
          <a:p>
            <a:pPr marL="0" indent="0">
              <a:buNone/>
            </a:pPr>
            <a:r>
              <a:rPr lang="hu-HU" sz="25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Projekt címe: </a:t>
            </a:r>
            <a:r>
              <a:rPr lang="hu-HU" sz="2500" dirty="0" err="1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uni.love</a:t>
            </a:r>
            <a:r>
              <a:rPr lang="hu-HU" sz="25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 – Érték-alapú randiapplikáció fejlesztése</a:t>
            </a:r>
            <a:br>
              <a:rPr lang="hu-HU" sz="25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</a:br>
            <a:r>
              <a:rPr lang="hu-HU" sz="25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Projekt típusa: Szoftverfejlesztés (mobil alkalmazás)</a:t>
            </a:r>
            <a:br>
              <a:rPr lang="hu-HU" sz="25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</a:br>
            <a:r>
              <a:rPr lang="hu-HU" sz="25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Célcsoport: 18–25 éves fiatal egyetemisták, akik értékalapú, mélyebb kapcsolatokra vágynak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977462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B2495-BA5E-5D98-1220-946F392E8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7BABC6E-170F-7DB4-4475-B651B1E76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684725B-13FC-9DA2-2A32-F1D18A359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6241" y="413562"/>
            <a:ext cx="10337376" cy="1017702"/>
          </a:xfrm>
        </p:spPr>
        <p:txBody>
          <a:bodyPr anchor="t">
            <a:noAutofit/>
          </a:bodyPr>
          <a:lstStyle/>
          <a:p>
            <a:pPr algn="l"/>
            <a:r>
              <a:rPr lang="hu-HU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sterama" panose="020B0504020200020000" pitchFamily="34" charset="0"/>
                <a:cs typeface="Posterama" panose="020B0504020200020000" pitchFamily="34" charset="0"/>
              </a:rPr>
              <a:t>Pályázati kiírás bemutatása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DD4829-C371-6F55-F69B-CEAD217BA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13" name="Freeform: Shape 12">
              <a:extLst>
                <a:ext uri="{FF2B5EF4-FFF2-40B4-BE49-F238E27FC236}">
                  <a16:creationId xmlns:a16="http://schemas.microsoft.com/office/drawing/2014/main" id="{2F1C57B6-4CBE-184E-1F42-DF2DEBBD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097D647-B6D3-BDBF-C844-7A8D0FCC6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8D69393-F18D-34F6-AB27-BAB25C9D4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0CD117A-6D2B-71E6-476D-CB1EC2CC2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" name="Szövegdoboz 7">
            <a:extLst>
              <a:ext uri="{FF2B5EF4-FFF2-40B4-BE49-F238E27FC236}">
                <a16:creationId xmlns:a16="http://schemas.microsoft.com/office/drawing/2014/main" id="{9E8F0CE1-8640-D62B-A590-13084DBA6DF0}"/>
              </a:ext>
            </a:extLst>
          </p:cNvPr>
          <p:cNvSpPr txBox="1"/>
          <p:nvPr/>
        </p:nvSpPr>
        <p:spPr>
          <a:xfrm>
            <a:off x="1055802" y="2046066"/>
            <a:ext cx="706679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hu-HU" altLang="hu-HU" sz="2000" u="sng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Címe: </a:t>
            </a:r>
            <a:r>
              <a:rPr lang="hu-HU" altLang="hu-HU" sz="2000" u="sng" dirty="0" err="1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Hungarian</a:t>
            </a:r>
            <a:r>
              <a:rPr lang="hu-HU" altLang="hu-HU" sz="2000" u="sng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 Startup University Program – 2025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000" u="sng" dirty="0">
              <a:solidFill>
                <a:schemeClr val="accent5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hu-HU" altLang="hu-HU" sz="2000" u="sng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Kiíró szervezet: Nemzeti Innovációs Ügynökség Nonprofit Zrt.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000" dirty="0">
              <a:solidFill>
                <a:schemeClr val="accent5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pPr marL="342900" marR="0" lvl="0" indent="-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hu-HU" altLang="hu-HU" sz="2000" u="sng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Beadási határidő: 2025. április 11.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hu-HU" sz="2000" dirty="0">
              <a:solidFill>
                <a:schemeClr val="accent5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hu-HU" altLang="hu-HU" sz="2000" u="sng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Pályázat futamideje: 2025. február 1. – 2025. június 30.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hu-HU" altLang="hu-HU" sz="2000" u="sng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Cél: A hazai egyetemisták innovációs és vállalkozói kedvének ösztönzése, valamint az általuk indított innovatív vállalkozások számának növelése.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56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87E597-137F-D4C3-D251-380B507D9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sterama" panose="020B0504020200020000" pitchFamily="34" charset="0"/>
                <a:cs typeface="Posterama" panose="020B0504020200020000" pitchFamily="34" charset="0"/>
              </a:rPr>
              <a:t>Projekt célja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15C776F-5E5A-81ED-3D5C-3BFEB2B21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hu-HU" sz="20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A projekt célja egy olyan randiapplikáció fejlesztése, amely:</a:t>
            </a:r>
          </a:p>
          <a:p>
            <a:r>
              <a:rPr lang="hu-HU" sz="20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Specifikus (</a:t>
            </a:r>
            <a:r>
              <a:rPr lang="hu-HU" sz="2000" dirty="0" err="1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Specific</a:t>
            </a:r>
            <a:r>
              <a:rPr lang="hu-HU" sz="20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): Egyedi algoritmusokkal párosítja a felhasználókat az érdeklődési körök és értékrendek alapján.</a:t>
            </a:r>
          </a:p>
          <a:p>
            <a:r>
              <a:rPr lang="hu-HU" sz="20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Mérhető (</a:t>
            </a:r>
            <a:r>
              <a:rPr lang="hu-HU" sz="2000" dirty="0" err="1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Measurable</a:t>
            </a:r>
            <a:r>
              <a:rPr lang="hu-HU" sz="20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): A fejlesztés végére egy működőképes MVP (Minimum </a:t>
            </a:r>
            <a:r>
              <a:rPr lang="hu-HU" sz="2000" dirty="0" err="1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Viable</a:t>
            </a:r>
            <a:r>
              <a:rPr lang="hu-HU" sz="20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hu-HU" sz="2000" dirty="0" err="1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Product</a:t>
            </a:r>
            <a:r>
              <a:rPr lang="hu-HU" sz="20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) létrehozása, legalább 100 tesztfelhasználó bevonásával.</a:t>
            </a:r>
          </a:p>
          <a:p>
            <a:r>
              <a:rPr lang="hu-HU" sz="20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Elérhető (</a:t>
            </a:r>
            <a:r>
              <a:rPr lang="hu-HU" sz="2000" dirty="0" err="1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Achievable</a:t>
            </a:r>
            <a:r>
              <a:rPr lang="hu-HU" sz="20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): Egy 5 fős fejlesztőcsapat bevonásával, agilis módszertan alkalmazásával, heti két találkozóval.</a:t>
            </a:r>
          </a:p>
          <a:p>
            <a:r>
              <a:rPr lang="hu-HU" sz="20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Releváns (</a:t>
            </a:r>
            <a:r>
              <a:rPr lang="hu-HU" sz="2000" dirty="0" err="1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Relevant</a:t>
            </a:r>
            <a:r>
              <a:rPr lang="hu-HU" sz="20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): A digitális társkereső piac igényeire reagálva, a fiatal felnőttek körében egyre növekvő online ismerkedési trendekhez igazodva.</a:t>
            </a:r>
          </a:p>
          <a:p>
            <a:r>
              <a:rPr lang="hu-HU" sz="20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Időhöz kötött (Time-</a:t>
            </a:r>
            <a:r>
              <a:rPr lang="hu-HU" sz="2000" dirty="0" err="1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bound</a:t>
            </a:r>
            <a:r>
              <a:rPr lang="hu-HU" sz="20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): A projekt megvalósítása 2025. február 1. és 2025. június 30. között.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66143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08ADA7-A1C1-6C48-5598-504C3A742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12813" cy="1325563"/>
          </a:xfrm>
        </p:spPr>
        <p:txBody>
          <a:bodyPr>
            <a:normAutofit/>
          </a:bodyPr>
          <a:lstStyle/>
          <a:p>
            <a:r>
              <a:rPr lang="hu-HU" sz="4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sterama" panose="020B0504020200020000" pitchFamily="34" charset="0"/>
                <a:cs typeface="Posterama" panose="020B0504020200020000" pitchFamily="34" charset="0"/>
              </a:rPr>
              <a:t>Indokolás, illeszkedés a pályázathoz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837A143-7E26-4512-88CA-2E73932D3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0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A projekt szorosan illeszkedik a </a:t>
            </a:r>
            <a:r>
              <a:rPr lang="hu-HU" sz="2000" dirty="0" err="1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Hungarian</a:t>
            </a:r>
            <a:r>
              <a:rPr lang="hu-HU" sz="20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 Startup University Program célkitűzéseihez, mivel: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hu-HU" sz="20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Innováció: Az alkalmazás egyedi algoritmusokat alkalmaz a párkeresésben, ami újszerű megközelítést jelent a piacon.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hu-HU" sz="20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Vállalkozói szemlélet: Az egyetemi hallgatók bevonásával ösztönzi a fiatalok vállalkozói kedvét és innovációs készségeit.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hu-HU" sz="20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Piaci igény: A fiatal felnőttek körében egyre növekvő igény mutatkozik az online társkereső alkalmazások iránt, így a projekt releváns és időszerű.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16368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89CC13-D364-298E-8D6A-3E80833CD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372"/>
              </a:spcBef>
              <a:spcAft>
                <a:spcPts val="1029"/>
              </a:spcAft>
            </a:pPr>
            <a:r>
              <a:rPr lang="hu-HU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sterama" panose="020B0504020200020000" pitchFamily="34" charset="0"/>
                <a:cs typeface="Posterama" panose="020B0504020200020000" pitchFamily="34" charset="0"/>
              </a:rPr>
              <a:t>Piaci Megvalósíthatóság</a:t>
            </a:r>
            <a:br>
              <a:rPr lang="hu-HU" sz="1050" b="0" i="0" dirty="0">
                <a:solidFill>
                  <a:srgbClr val="F8FAFF"/>
                </a:solidFill>
                <a:effectLst/>
                <a:latin typeface="DeepSeek-CJK-patch"/>
              </a:rPr>
            </a:br>
            <a:endParaRPr lang="hu-HU" sz="2400" b="0" i="0" dirty="0">
              <a:effectLst/>
              <a:latin typeface="DeepSeek-CJK-patch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DCAA46D-D5D3-E998-2B33-8184E055B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r>
              <a:rPr lang="hu-HU" sz="20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Célközönség: 18-25 éves magyar egyetemisták (~200.000 fős potenciális célközönség)</a:t>
            </a:r>
          </a:p>
          <a:p>
            <a:pPr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hu-HU" sz="20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Piaci igény: Erős digitalizációs trend az egyetemisták körében, közösségi igény</a:t>
            </a:r>
          </a:p>
          <a:p>
            <a:pPr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hu-HU" sz="20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Egyediség: Az országban első ilyen applikáció kifejezetten egyetemistáknak</a:t>
            </a:r>
          </a:p>
        </p:txBody>
      </p:sp>
    </p:spTree>
    <p:extLst>
      <p:ext uri="{BB962C8B-B14F-4D97-AF65-F5344CB8AC3E}">
        <p14:creationId xmlns:p14="http://schemas.microsoft.com/office/powerpoint/2010/main" val="1854333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7546F8-D0D5-E22F-8490-C2CAE1B3F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4FF390-EC61-467E-2BA7-EB80B9891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Bef>
                <a:spcPts val="1372"/>
              </a:spcBef>
              <a:spcAft>
                <a:spcPts val="1029"/>
              </a:spcAft>
              <a:buNone/>
            </a:pPr>
            <a:r>
              <a:rPr lang="hu-HU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sterama" panose="020B0504020200020000" pitchFamily="34" charset="0"/>
                <a:cs typeface="Posterama" panose="020B0504020200020000" pitchFamily="34" charset="0"/>
              </a:rPr>
              <a:t>Versenyképesség</a:t>
            </a:r>
            <a:br>
              <a:rPr lang="hu-HU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sterama" panose="020B0504020200020000" pitchFamily="34" charset="0"/>
                <a:cs typeface="Posterama" panose="020B0504020200020000" pitchFamily="34" charset="0"/>
              </a:rPr>
            </a:br>
            <a:br>
              <a:rPr lang="hu-HU" sz="1050" b="0" i="0" dirty="0">
                <a:effectLst/>
                <a:latin typeface="DeepSeek-CJK-patch"/>
              </a:rPr>
            </a:br>
            <a:endParaRPr lang="hu-HU" sz="2400" b="0" i="0" dirty="0">
              <a:effectLst/>
              <a:latin typeface="DeepSeek-CJK-patch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13E64C6-9D2C-E338-1ACB-A215B4944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  <a:buNone/>
            </a:pPr>
            <a:r>
              <a:rPr lang="hu-HU" sz="22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Erősségek:</a:t>
            </a:r>
          </a:p>
          <a:p>
            <a:pPr marL="342900" lvl="1" indent="-342900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hu-HU" sz="22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Ingyenes elérhetőség</a:t>
            </a:r>
          </a:p>
          <a:p>
            <a:pPr marL="342900" lvl="1" indent="-342900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hu-HU" sz="22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Egyszerű, felhasználóbarát felület</a:t>
            </a:r>
          </a:p>
          <a:p>
            <a:pPr marL="342900" lvl="1" indent="-342900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hu-HU" sz="22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Egyedi algoritmus értékek és érdeklődési körök alapján</a:t>
            </a:r>
          </a:p>
          <a:p>
            <a:pPr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hu-HU" sz="22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Versenyelőny: Helyspecifikus megközelítés, egyetemi közösségre fókuszálás</a:t>
            </a:r>
          </a:p>
          <a:p>
            <a:pPr marL="0" indent="0">
              <a:spcBef>
                <a:spcPts val="1372"/>
              </a:spcBef>
              <a:spcAft>
                <a:spcPts val="1029"/>
              </a:spcAft>
              <a:buNone/>
            </a:pPr>
            <a:r>
              <a:rPr lang="hu-HU" sz="22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Kockázatok</a:t>
            </a:r>
          </a:p>
          <a:p>
            <a:pPr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r>
              <a:rPr lang="hu-HU" sz="22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Korlátozott kezdeti felhasználóbázis</a:t>
            </a:r>
          </a:p>
          <a:p>
            <a:pPr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hu-HU" sz="22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Marketing kihívások (korlátozott költségvetés)</a:t>
            </a:r>
          </a:p>
          <a:p>
            <a:pPr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hu-HU" sz="22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Konkurencia más randiapplikációkkal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endParaRPr lang="hu-HU" b="0" i="0" dirty="0">
              <a:solidFill>
                <a:srgbClr val="F8FAFF"/>
              </a:solidFill>
              <a:effectLst/>
              <a:latin typeface="DeepSeek-CJK-patch"/>
            </a:endParaRPr>
          </a:p>
        </p:txBody>
      </p:sp>
    </p:spTree>
    <p:extLst>
      <p:ext uri="{BB962C8B-B14F-4D97-AF65-F5344CB8AC3E}">
        <p14:creationId xmlns:p14="http://schemas.microsoft.com/office/powerpoint/2010/main" val="2956956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58F0E-FBB8-CA83-44FC-42FFF34CA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A99DE7-E46F-38FC-E3F1-F91C57DC3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Aft>
                <a:spcPts val="1029"/>
              </a:spcAft>
            </a:pPr>
            <a:r>
              <a:rPr lang="hu-HU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sterama" panose="020B0504020200020000" pitchFamily="34" charset="0"/>
                <a:cs typeface="Posterama" panose="020B0504020200020000" pitchFamily="34" charset="0"/>
              </a:rPr>
              <a:t>Technikai Megvalósíthatóság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D2464FA-2327-7FD6-BDA4-15AF3813A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spcBef>
                <a:spcPts val="1372"/>
              </a:spcBef>
              <a:spcAft>
                <a:spcPts val="1029"/>
              </a:spcAft>
              <a:buNone/>
            </a:pPr>
            <a:r>
              <a:rPr lang="hu-HU" sz="22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Fejlesztési Keretek</a:t>
            </a:r>
          </a:p>
          <a:p>
            <a:pPr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r>
              <a:rPr lang="hu-HU" sz="22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Technológiai </a:t>
            </a:r>
            <a:r>
              <a:rPr lang="hu-HU" sz="2200" dirty="0" err="1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stack</a:t>
            </a:r>
            <a:r>
              <a:rPr lang="hu-HU" sz="22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: </a:t>
            </a:r>
            <a:r>
              <a:rPr lang="hu-HU" sz="2200" dirty="0" err="1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React</a:t>
            </a:r>
            <a:r>
              <a:rPr lang="hu-HU" sz="22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hu-HU" sz="2200" dirty="0" err="1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Native</a:t>
            </a:r>
            <a:r>
              <a:rPr lang="hu-HU" sz="22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 vagy </a:t>
            </a:r>
            <a:r>
              <a:rPr lang="hu-HU" sz="2200" dirty="0" err="1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Flutter</a:t>
            </a:r>
            <a:r>
              <a:rPr lang="hu-HU" sz="22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 keretrendszer használata</a:t>
            </a:r>
          </a:p>
          <a:p>
            <a:pPr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hu-HU" sz="22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Backend: Skálázható felhőalapú megoldás (AWS, </a:t>
            </a:r>
            <a:r>
              <a:rPr lang="hu-HU" sz="2200" dirty="0" err="1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Firebase</a:t>
            </a:r>
            <a:r>
              <a:rPr lang="hu-HU" sz="22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)</a:t>
            </a:r>
          </a:p>
          <a:p>
            <a:pPr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hu-HU" sz="22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Adatvédelem: GDPR-kompatibilis adatkezelés</a:t>
            </a:r>
          </a:p>
          <a:p>
            <a:pPr marL="0" indent="0">
              <a:spcBef>
                <a:spcPts val="1372"/>
              </a:spcBef>
              <a:spcAft>
                <a:spcPts val="1029"/>
              </a:spcAft>
              <a:buNone/>
            </a:pPr>
            <a:r>
              <a:rPr lang="hu-HU" sz="22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Erőforrások</a:t>
            </a:r>
          </a:p>
          <a:p>
            <a:pPr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r>
              <a:rPr lang="hu-HU" sz="22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Csapat: 5 fős fejlesztőcsapat (backend, frontend, UX/UI, projektmenedzser)</a:t>
            </a:r>
          </a:p>
          <a:p>
            <a:pPr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hu-HU" sz="22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Szaktudás: Megfelelő informatikai háttér megléte a csapatban</a:t>
            </a:r>
          </a:p>
          <a:p>
            <a:pPr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hu-HU" sz="22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Eszközök: Elérhető fejlesztői eszközök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endParaRPr lang="hu-HU" b="0" i="0" dirty="0">
              <a:solidFill>
                <a:srgbClr val="F8FAFF"/>
              </a:solidFill>
              <a:effectLst/>
              <a:latin typeface="DeepSeek-CJK-patch"/>
            </a:endParaRPr>
          </a:p>
        </p:txBody>
      </p:sp>
    </p:spTree>
    <p:extLst>
      <p:ext uri="{BB962C8B-B14F-4D97-AF65-F5344CB8AC3E}">
        <p14:creationId xmlns:p14="http://schemas.microsoft.com/office/powerpoint/2010/main" val="4258356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E491BE-34CF-4182-EE64-24DF3AE1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>
            <a:noAutofit/>
          </a:bodyPr>
          <a:lstStyle/>
          <a:p>
            <a:pPr>
              <a:spcBef>
                <a:spcPts val="1372"/>
              </a:spcBef>
              <a:spcAft>
                <a:spcPts val="1029"/>
              </a:spcAft>
            </a:pPr>
            <a:r>
              <a:rPr lang="hu-HU" sz="42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rPr>
              <a:t>Pénzügyi Megvalósíthatóság</a:t>
            </a:r>
            <a:br>
              <a:rPr lang="hu-HU" sz="42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  <a:ea typeface="+mn-ea"/>
                <a:cs typeface="+mn-cs"/>
              </a:rPr>
            </a:br>
            <a:endParaRPr lang="hu-HU" sz="4200" dirty="0">
              <a:solidFill>
                <a:schemeClr val="accent5">
                  <a:lumMod val="50000"/>
                </a:schemeClr>
              </a:solidFill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EBFEB6D-7080-7015-31BB-A907617FD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372"/>
              </a:spcBef>
              <a:spcAft>
                <a:spcPts val="1029"/>
              </a:spcAft>
              <a:buNone/>
            </a:pPr>
            <a:r>
              <a:rPr lang="hu-HU" sz="20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Költségvetés</a:t>
            </a:r>
          </a:p>
          <a:p>
            <a:pPr marL="342900" indent="-342900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Wingdings" panose="05000000000000000000" pitchFamily="2" charset="2"/>
              <a:buChar char="ü"/>
            </a:pPr>
            <a:r>
              <a:rPr lang="hu-HU" sz="20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Fejlesztés: ~15-20 millió HUF (csapatköltségek, technológiai költségek)</a:t>
            </a:r>
          </a:p>
          <a:p>
            <a:pPr marL="342900" indent="-342900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Wingdings" panose="05000000000000000000" pitchFamily="2" charset="2"/>
              <a:buChar char="ü"/>
            </a:pPr>
            <a:r>
              <a:rPr lang="hu-HU" sz="20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Marketing: ~5 millió HUF (főként online és közösségi média)</a:t>
            </a:r>
          </a:p>
          <a:p>
            <a:pPr marL="342900" indent="-342900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Wingdings" panose="05000000000000000000" pitchFamily="2" charset="2"/>
              <a:buChar char="ü"/>
            </a:pPr>
            <a:r>
              <a:rPr lang="hu-HU" sz="20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Üzemeltetés: ~2 millió HUF/év</a:t>
            </a:r>
          </a:p>
          <a:p>
            <a:pPr marL="0" indent="0">
              <a:spcBef>
                <a:spcPts val="1372"/>
              </a:spcBef>
              <a:spcAft>
                <a:spcPts val="1029"/>
              </a:spcAft>
              <a:buNone/>
            </a:pPr>
            <a:r>
              <a:rPr lang="hu-HU" sz="20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Finanszírozási Források</a:t>
            </a:r>
          </a:p>
          <a:p>
            <a:pPr marL="342900" indent="-342900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Wingdings" panose="05000000000000000000" pitchFamily="2" charset="2"/>
              <a:buChar char="ü"/>
            </a:pPr>
            <a:r>
              <a:rPr lang="hu-HU" sz="20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Pályázati lehetőség: </a:t>
            </a:r>
            <a:r>
              <a:rPr lang="hu-HU" sz="2000" dirty="0" err="1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Hungarian</a:t>
            </a:r>
            <a:r>
              <a:rPr lang="hu-HU" sz="20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 Startup University Program (2025)</a:t>
            </a:r>
          </a:p>
          <a:p>
            <a:pPr marL="342900" indent="-342900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Wingdings" panose="05000000000000000000" pitchFamily="2" charset="2"/>
              <a:buChar char="ü"/>
            </a:pPr>
            <a:r>
              <a:rPr lang="hu-HU" sz="20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Egyéb lehetőségek: Angyal befektetők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47938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Words>551</Words>
  <Application>Microsoft Office PowerPoint</Application>
  <PresentationFormat>Szélesvásznú</PresentationFormat>
  <Paragraphs>64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8" baseType="lpstr">
      <vt:lpstr>Aptos</vt:lpstr>
      <vt:lpstr>Aptos Display</vt:lpstr>
      <vt:lpstr>Arial</vt:lpstr>
      <vt:lpstr>Arial Black</vt:lpstr>
      <vt:lpstr>DeepSeek-CJK-patch</vt:lpstr>
      <vt:lpstr>Posterama</vt:lpstr>
      <vt:lpstr>Wingdings</vt:lpstr>
      <vt:lpstr>Office-téma</vt:lpstr>
      <vt:lpstr>Bevezetés a projektbe</vt:lpstr>
      <vt:lpstr>Projekt leírása </vt:lpstr>
      <vt:lpstr>Pályázati kiírás bemutatása</vt:lpstr>
      <vt:lpstr>Projekt célja</vt:lpstr>
      <vt:lpstr>Indokolás, illeszkedés a pályázathoz</vt:lpstr>
      <vt:lpstr>Piaci Megvalósíthatóság </vt:lpstr>
      <vt:lpstr>Versenyképesség  </vt:lpstr>
      <vt:lpstr>Technikai Megvalósíthatóság</vt:lpstr>
      <vt:lpstr>Pénzügyi Megvalósíthatóság </vt:lpstr>
      <vt:lpstr>Bevételi Modellek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Nagy Ádám</dc:creator>
  <cp:lastModifiedBy>Szemán László</cp:lastModifiedBy>
  <cp:revision>18</cp:revision>
  <dcterms:created xsi:type="dcterms:W3CDTF">2025-04-08T14:17:26Z</dcterms:created>
  <dcterms:modified xsi:type="dcterms:W3CDTF">2025-04-08T17:41:14Z</dcterms:modified>
</cp:coreProperties>
</file>