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9" r:id="rId3"/>
    <p:sldId id="287" r:id="rId4"/>
    <p:sldId id="289" r:id="rId5"/>
    <p:sldId id="290" r:id="rId6"/>
    <p:sldId id="275" r:id="rId7"/>
    <p:sldId id="323" r:id="rId8"/>
    <p:sldId id="324" r:id="rId9"/>
    <p:sldId id="325" r:id="rId10"/>
    <p:sldId id="326" r:id="rId11"/>
    <p:sldId id="327" r:id="rId12"/>
    <p:sldId id="328" r:id="rId13"/>
    <p:sldId id="340" r:id="rId14"/>
    <p:sldId id="341" r:id="rId15"/>
    <p:sldId id="273" r:id="rId16"/>
    <p:sldId id="329" r:id="rId17"/>
    <p:sldId id="330" r:id="rId18"/>
    <p:sldId id="331" r:id="rId19"/>
    <p:sldId id="322" r:id="rId20"/>
    <p:sldId id="332" r:id="rId21"/>
    <p:sldId id="333" r:id="rId22"/>
    <p:sldId id="334" r:id="rId23"/>
    <p:sldId id="335" r:id="rId24"/>
    <p:sldId id="336" r:id="rId25"/>
    <p:sldId id="337" r:id="rId26"/>
    <p:sldId id="339" r:id="rId27"/>
    <p:sldId id="342" r:id="rId28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ándor Pecsora" initials="SP" lastIdx="1" clrIdx="0">
    <p:extLst>
      <p:ext uri="{19B8F6BF-5375-455C-9EA6-DF929625EA0E}">
        <p15:presenceInfo xmlns:p15="http://schemas.microsoft.com/office/powerpoint/2012/main" userId="810b1d013327c237" providerId="Windows Live"/>
      </p:ext>
    </p:extLst>
  </p:cmAuthor>
  <p:cmAuthor id="2" name="Windows 10" initials="W1" lastIdx="9" clrIdx="1">
    <p:extLst>
      <p:ext uri="{19B8F6BF-5375-455C-9EA6-DF929625EA0E}">
        <p15:presenceInfo xmlns:p15="http://schemas.microsoft.com/office/powerpoint/2012/main" userId="Windows 10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2376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ándor Pecsora" userId="810b1d013327c237" providerId="LiveId" clId="{0B44023C-DE7E-4535-ADC6-A96FF3BED5A2}"/>
    <pc:docChg chg="custSel">
      <pc:chgData name="Sándor Pecsora" userId="810b1d013327c237" providerId="LiveId" clId="{0B44023C-DE7E-4535-ADC6-A96FF3BED5A2}" dt="2023-02-27T06:43:08.334" v="7" actId="1592"/>
      <pc:docMkLst>
        <pc:docMk/>
      </pc:docMkLst>
      <pc:sldChg chg="delCm">
        <pc:chgData name="Sándor Pecsora" userId="810b1d013327c237" providerId="LiveId" clId="{0B44023C-DE7E-4535-ADC6-A96FF3BED5A2}" dt="2023-02-27T06:40:39.433" v="0" actId="1592"/>
        <pc:sldMkLst>
          <pc:docMk/>
          <pc:sldMk cId="3686646452" sldId="259"/>
        </pc:sldMkLst>
      </pc:sldChg>
      <pc:sldChg chg="delCm">
        <pc:chgData name="Sándor Pecsora" userId="810b1d013327c237" providerId="LiveId" clId="{0B44023C-DE7E-4535-ADC6-A96FF3BED5A2}" dt="2023-02-27T06:42:36.227" v="5" actId="1592"/>
        <pc:sldMkLst>
          <pc:docMk/>
          <pc:sldMk cId="3204513900" sldId="273"/>
        </pc:sldMkLst>
      </pc:sldChg>
      <pc:sldChg chg="delCm">
        <pc:chgData name="Sándor Pecsora" userId="810b1d013327c237" providerId="LiveId" clId="{0B44023C-DE7E-4535-ADC6-A96FF3BED5A2}" dt="2023-02-27T06:41:23.109" v="3" actId="1592"/>
        <pc:sldMkLst>
          <pc:docMk/>
          <pc:sldMk cId="2711013642" sldId="275"/>
        </pc:sldMkLst>
      </pc:sldChg>
      <pc:sldChg chg="delCm">
        <pc:chgData name="Sándor Pecsora" userId="810b1d013327c237" providerId="LiveId" clId="{0B44023C-DE7E-4535-ADC6-A96FF3BED5A2}" dt="2023-02-27T06:40:51.493" v="1" actId="1592"/>
        <pc:sldMkLst>
          <pc:docMk/>
          <pc:sldMk cId="465662924" sldId="289"/>
        </pc:sldMkLst>
      </pc:sldChg>
      <pc:sldChg chg="delCm">
        <pc:chgData name="Sándor Pecsora" userId="810b1d013327c237" providerId="LiveId" clId="{0B44023C-DE7E-4535-ADC6-A96FF3BED5A2}" dt="2023-02-27T06:41:17.410" v="2" actId="1592"/>
        <pc:sldMkLst>
          <pc:docMk/>
          <pc:sldMk cId="2019515812" sldId="290"/>
        </pc:sldMkLst>
      </pc:sldChg>
      <pc:sldChg chg="delCm">
        <pc:chgData name="Sándor Pecsora" userId="810b1d013327c237" providerId="LiveId" clId="{0B44023C-DE7E-4535-ADC6-A96FF3BED5A2}" dt="2023-02-27T06:42:52.627" v="6" actId="1592"/>
        <pc:sldMkLst>
          <pc:docMk/>
          <pc:sldMk cId="40076976" sldId="322"/>
        </pc:sldMkLst>
      </pc:sldChg>
      <pc:sldChg chg="delCm">
        <pc:chgData name="Sándor Pecsora" userId="810b1d013327c237" providerId="LiveId" clId="{0B44023C-DE7E-4535-ADC6-A96FF3BED5A2}" dt="2023-02-27T06:42:11.409" v="4" actId="1592"/>
        <pc:sldMkLst>
          <pc:docMk/>
          <pc:sldMk cId="3703613322" sldId="323"/>
        </pc:sldMkLst>
      </pc:sldChg>
      <pc:sldChg chg="delCm">
        <pc:chgData name="Sándor Pecsora" userId="810b1d013327c237" providerId="LiveId" clId="{0B44023C-DE7E-4535-ADC6-A96FF3BED5A2}" dt="2023-02-27T06:43:08.334" v="7" actId="1592"/>
        <pc:sldMkLst>
          <pc:docMk/>
          <pc:sldMk cId="2072900848" sldId="34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Alcím mintájának szerkesztése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4328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65608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612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5498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9537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158048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797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405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346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77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4959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8227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5365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793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18526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4646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F1712-C64E-4F61-B502-AB290D776865}" type="datetimeFigureOut">
              <a:rPr lang="hu-HU" smtClean="0"/>
              <a:t>2023. 02. 27.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62BAC93-1FB9-480E-9AF6-F9851DA0EF7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8823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L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abor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Ismerkedés a </a:t>
            </a:r>
            <a:r>
              <a:rPr lang="hu-H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Task</a:t>
            </a:r>
            <a:r>
              <a:rPr lang="hu-H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-okkal I.</a:t>
            </a:r>
            <a:endParaRPr lang="en-GB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Cím 1">
            <a:extLst>
              <a:ext uri="{FF2B5EF4-FFF2-40B4-BE49-F238E27FC236}">
                <a16:creationId xmlns:a16="http://schemas.microsoft.com/office/drawing/2014/main" id="{96D822B1-932F-A458-2E0B-E245F742C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2532" y="1494824"/>
            <a:ext cx="7766936" cy="1646302"/>
          </a:xfrm>
        </p:spPr>
        <p:txBody>
          <a:bodyPr/>
          <a:lstStyle/>
          <a:p>
            <a:pPr algn="ctr"/>
            <a:r>
              <a:rPr lang="hu-HU" dirty="0"/>
              <a:t>Üzleti intelligencia a gyakorlatban</a:t>
            </a:r>
            <a:endParaRPr lang="en-GB" dirty="0"/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9490705-CDFC-5361-AA66-BD515EDFA99D}"/>
              </a:ext>
            </a:extLst>
          </p:cNvPr>
          <p:cNvSpPr txBox="1"/>
          <p:nvPr/>
        </p:nvSpPr>
        <p:spPr>
          <a:xfrm>
            <a:off x="4547828" y="3314997"/>
            <a:ext cx="30963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Pecsora Sándor</a:t>
            </a:r>
          </a:p>
        </p:txBody>
      </p:sp>
    </p:spTree>
    <p:extLst>
      <p:ext uri="{BB962C8B-B14F-4D97-AF65-F5344CB8AC3E}">
        <p14:creationId xmlns:p14="http://schemas.microsoft.com/office/powerpoint/2010/main" val="39169688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4448" y="188640"/>
            <a:ext cx="12192000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hu-HU" dirty="0"/>
              <a:t>2) Vizsgáljuk meg az EMPLOYEE_ORGANIZATION adattábla </a:t>
            </a:r>
            <a:r>
              <a:rPr lang="hu-HU" b="1" dirty="0"/>
              <a:t>részlegek (</a:t>
            </a:r>
            <a:r>
              <a:rPr lang="hu-HU" b="1" dirty="0" err="1"/>
              <a:t>Department</a:t>
            </a:r>
            <a:r>
              <a:rPr lang="hu-HU" b="1" dirty="0"/>
              <a:t>)</a:t>
            </a:r>
            <a:r>
              <a:rPr lang="hu-HU" dirty="0"/>
              <a:t> változóját </a:t>
            </a:r>
            <a:r>
              <a:rPr lang="hu-HU" u="sng" dirty="0"/>
              <a:t>megoszlási gyakoriság és százalékos arány szerint</a:t>
            </a:r>
            <a:r>
              <a:rPr lang="hu-HU" dirty="0"/>
              <a:t>! Az elemzés tartalmazzon egy </a:t>
            </a:r>
            <a:r>
              <a:rPr lang="hu-HU" u="sng"/>
              <a:t>vízszintes oszlopdiagramot </a:t>
            </a:r>
            <a:r>
              <a:rPr lang="hu-HU" dirty="0"/>
              <a:t>is! (Címe: </a:t>
            </a:r>
            <a:r>
              <a:rPr lang="hu-HU" dirty="0" err="1"/>
              <a:t>Employee</a:t>
            </a:r>
            <a:r>
              <a:rPr lang="hu-HU" dirty="0"/>
              <a:t> </a:t>
            </a:r>
            <a:r>
              <a:rPr lang="hu-HU" dirty="0" err="1"/>
              <a:t>Counts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Department</a:t>
            </a:r>
            <a:r>
              <a:rPr lang="hu-HU" dirty="0"/>
              <a:t>, </a:t>
            </a:r>
            <a:r>
              <a:rPr lang="hu-HU" dirty="0" err="1"/>
              <a:t>Task</a:t>
            </a:r>
            <a:r>
              <a:rPr lang="hu-HU" dirty="0"/>
              <a:t> neve: </a:t>
            </a:r>
            <a:r>
              <a:rPr lang="hu-HU" dirty="0" err="1"/>
              <a:t>Dept</a:t>
            </a:r>
            <a:r>
              <a:rPr lang="hu-HU" dirty="0"/>
              <a:t> </a:t>
            </a:r>
            <a:r>
              <a:rPr lang="hu-HU" dirty="0" err="1"/>
              <a:t>Freq</a:t>
            </a:r>
            <a:r>
              <a:rPr lang="hu-HU" dirty="0"/>
              <a:t> </a:t>
            </a:r>
            <a:r>
              <a:rPr lang="hu-HU" dirty="0" err="1"/>
              <a:t>Report</a:t>
            </a:r>
            <a:r>
              <a:rPr lang="hu-HU" dirty="0"/>
              <a:t>) Miután elkészültünk módosítsuk úgy a </a:t>
            </a:r>
            <a:r>
              <a:rPr lang="hu-HU" dirty="0" err="1"/>
              <a:t>Task-ot</a:t>
            </a:r>
            <a:r>
              <a:rPr lang="hu-HU" dirty="0"/>
              <a:t>, hogy csak a gyakoriságok és a százalékos megoszlások szerepeljenek a riportban! 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14867F1E-1EFF-457D-BCFF-A3047F1BD943}"/>
              </a:ext>
            </a:extLst>
          </p:cNvPr>
          <p:cNvGrpSpPr/>
          <p:nvPr/>
        </p:nvGrpSpPr>
        <p:grpSpPr>
          <a:xfrm>
            <a:off x="406447" y="1721400"/>
            <a:ext cx="11378185" cy="4929847"/>
            <a:chOff x="406447" y="1721400"/>
            <a:chExt cx="11378185" cy="4929847"/>
          </a:xfrm>
        </p:grpSpPr>
        <p:pic>
          <p:nvPicPr>
            <p:cNvPr id="14" name="Kép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4232" y="1721400"/>
              <a:ext cx="3600400" cy="4140896"/>
            </a:xfrm>
            <a:prstGeom prst="rect">
              <a:avLst/>
            </a:prstGeom>
          </p:spPr>
        </p:pic>
        <p:cxnSp>
          <p:nvCxnSpPr>
            <p:cNvPr id="16" name="Szögletes összekötő 15"/>
            <p:cNvCxnSpPr>
              <a:cxnSpLocks/>
            </p:cNvCxnSpPr>
            <p:nvPr/>
          </p:nvCxnSpPr>
          <p:spPr>
            <a:xfrm flipH="1">
              <a:off x="6600056" y="2520566"/>
              <a:ext cx="1080120" cy="2441193"/>
            </a:xfrm>
            <a:prstGeom prst="bentConnector4">
              <a:avLst>
                <a:gd name="adj1" fmla="val -21164"/>
                <a:gd name="adj2" fmla="val 100454"/>
              </a:avLst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5" name="Kép 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6447" y="4253083"/>
              <a:ext cx="3171961" cy="2398164"/>
            </a:xfrm>
            <a:prstGeom prst="rect">
              <a:avLst/>
            </a:prstGeom>
          </p:spPr>
        </p:pic>
        <p:pic>
          <p:nvPicPr>
            <p:cNvPr id="27" name="Kép 2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880937" y="3999734"/>
              <a:ext cx="2657475" cy="1924050"/>
            </a:xfrm>
            <a:prstGeom prst="rect">
              <a:avLst/>
            </a:prstGeom>
          </p:spPr>
        </p:pic>
        <p:pic>
          <p:nvPicPr>
            <p:cNvPr id="28" name="Kép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598" y="1725191"/>
              <a:ext cx="2040334" cy="2361392"/>
            </a:xfrm>
            <a:prstGeom prst="rect">
              <a:avLst/>
            </a:prstGeom>
          </p:spPr>
        </p:pic>
        <p:pic>
          <p:nvPicPr>
            <p:cNvPr id="3" name="Kép 4">
              <a:extLst>
                <a:ext uri="{FF2B5EF4-FFF2-40B4-BE49-F238E27FC236}">
                  <a16:creationId xmlns:a16="http://schemas.microsoft.com/office/drawing/2014/main" id="{EF76A81E-EF3C-45C7-8C3C-A8DDF6AC0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05300" y="1759268"/>
              <a:ext cx="3305175" cy="17964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0144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-21288" y="188640"/>
            <a:ext cx="12192000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hu-HU" dirty="0"/>
              <a:t>3) Készítsük el az EMPLOYEE_ORGANIZATION adathalmaz alapján a </a:t>
            </a:r>
            <a:r>
              <a:rPr lang="hu-HU" b="1" dirty="0" err="1">
                <a:solidFill>
                  <a:srgbClr val="C00000"/>
                </a:solidFill>
              </a:rPr>
              <a:t>részlegenkénti</a:t>
            </a:r>
            <a:r>
              <a:rPr lang="hu-HU" dirty="0"/>
              <a:t> (</a:t>
            </a:r>
            <a:r>
              <a:rPr lang="hu-HU" dirty="0" err="1"/>
              <a:t>Department</a:t>
            </a:r>
            <a:r>
              <a:rPr lang="hu-HU" dirty="0"/>
              <a:t>) </a:t>
            </a:r>
            <a:r>
              <a:rPr lang="hu-HU" b="1" dirty="0">
                <a:solidFill>
                  <a:srgbClr val="C00000"/>
                </a:solidFill>
              </a:rPr>
              <a:t>beosztások</a:t>
            </a:r>
            <a:r>
              <a:rPr lang="hu-HU" dirty="0"/>
              <a:t> (</a:t>
            </a:r>
            <a:r>
              <a:rPr lang="hu-HU" dirty="0" err="1"/>
              <a:t>Job_Title</a:t>
            </a:r>
            <a:r>
              <a:rPr lang="hu-HU" dirty="0"/>
              <a:t>) </a:t>
            </a:r>
            <a:r>
              <a:rPr lang="hu-HU" u="sng" dirty="0"/>
              <a:t>gyakoriságát és százalékos arányát</a:t>
            </a:r>
            <a:r>
              <a:rPr lang="hu-HU" dirty="0"/>
              <a:t>! Figyeljünk arra, hogy a </a:t>
            </a:r>
            <a:r>
              <a:rPr lang="hu-HU" u="sng" dirty="0"/>
              <a:t>gyakoriságok csökkenő sorrendben szerepeljenek a riportban</a:t>
            </a:r>
            <a:r>
              <a:rPr lang="hu-HU" dirty="0"/>
              <a:t>! (Címe: </a:t>
            </a:r>
            <a:r>
              <a:rPr lang="hu-HU" dirty="0" err="1"/>
              <a:t>Employees</a:t>
            </a:r>
            <a:r>
              <a:rPr lang="hu-HU" dirty="0"/>
              <a:t> Job </a:t>
            </a:r>
            <a:r>
              <a:rPr lang="hu-HU" dirty="0" err="1"/>
              <a:t>Title</a:t>
            </a:r>
            <a:r>
              <a:rPr lang="hu-HU" dirty="0"/>
              <a:t>, </a:t>
            </a:r>
            <a:r>
              <a:rPr lang="hu-HU" dirty="0" err="1"/>
              <a:t>Task</a:t>
            </a:r>
            <a:r>
              <a:rPr lang="hu-HU" dirty="0"/>
              <a:t> neve: </a:t>
            </a:r>
            <a:r>
              <a:rPr lang="hu-HU" dirty="0" err="1"/>
              <a:t>Jobs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Dept</a:t>
            </a:r>
            <a:r>
              <a:rPr lang="hu-HU" dirty="0"/>
              <a:t> </a:t>
            </a:r>
            <a:r>
              <a:rPr lang="hu-HU" dirty="0" err="1"/>
              <a:t>Freq</a:t>
            </a:r>
            <a:r>
              <a:rPr lang="hu-HU" dirty="0"/>
              <a:t> </a:t>
            </a:r>
            <a:r>
              <a:rPr lang="hu-HU" dirty="0" err="1"/>
              <a:t>Report</a:t>
            </a:r>
            <a:r>
              <a:rPr lang="hu-HU" dirty="0"/>
              <a:t>) </a:t>
            </a:r>
          </a:p>
        </p:txBody>
      </p:sp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57E50F66-7243-4C85-B1FD-F05F0BF13CBE}"/>
              </a:ext>
            </a:extLst>
          </p:cNvPr>
          <p:cNvGrpSpPr/>
          <p:nvPr/>
        </p:nvGrpSpPr>
        <p:grpSpPr>
          <a:xfrm>
            <a:off x="119336" y="1472943"/>
            <a:ext cx="12008640" cy="5127882"/>
            <a:chOff x="119336" y="1472943"/>
            <a:chExt cx="12008640" cy="5127882"/>
          </a:xfrm>
        </p:grpSpPr>
        <p:pic>
          <p:nvPicPr>
            <p:cNvPr id="6" name="Kép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80672" y="1630710"/>
              <a:ext cx="2535573" cy="1546081"/>
            </a:xfrm>
            <a:prstGeom prst="rect">
              <a:avLst/>
            </a:prstGeom>
          </p:spPr>
        </p:pic>
        <p:pic>
          <p:nvPicPr>
            <p:cNvPr id="8" name="Kép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36391" y="1631854"/>
              <a:ext cx="3391585" cy="3263255"/>
            </a:xfrm>
            <a:prstGeom prst="rect">
              <a:avLst/>
            </a:prstGeom>
          </p:spPr>
        </p:pic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9336" y="3646934"/>
              <a:ext cx="3914373" cy="1152128"/>
            </a:xfrm>
            <a:prstGeom prst="rect">
              <a:avLst/>
            </a:prstGeom>
          </p:spPr>
        </p:pic>
        <p:pic>
          <p:nvPicPr>
            <p:cNvPr id="11" name="Kép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48847" y="5087094"/>
              <a:ext cx="5925865" cy="1374652"/>
            </a:xfrm>
            <a:prstGeom prst="rect">
              <a:avLst/>
            </a:prstGeom>
          </p:spPr>
        </p:pic>
        <p:pic>
          <p:nvPicPr>
            <p:cNvPr id="2" name="Kép 2" descr="A képen szöveg látható&#10;&#10;Automatikusan generált leírás">
              <a:extLst>
                <a:ext uri="{FF2B5EF4-FFF2-40B4-BE49-F238E27FC236}">
                  <a16:creationId xmlns:a16="http://schemas.microsoft.com/office/drawing/2014/main" id="{FF49B509-2516-45B3-BAF2-7D70258D8C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52400" y="1472943"/>
              <a:ext cx="3333750" cy="2092838"/>
            </a:xfrm>
            <a:prstGeom prst="rect">
              <a:avLst/>
            </a:prstGeom>
          </p:spPr>
        </p:pic>
        <p:pic>
          <p:nvPicPr>
            <p:cNvPr id="3" name="Kép 8" descr="A képen szöveg látható&#10;&#10;Automatikusan generált leírás">
              <a:extLst>
                <a:ext uri="{FF2B5EF4-FFF2-40B4-BE49-F238E27FC236}">
                  <a16:creationId xmlns:a16="http://schemas.microsoft.com/office/drawing/2014/main" id="{AFB89078-ACB9-4BBD-868B-067092AAD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38550" y="1954429"/>
              <a:ext cx="2333625" cy="1225117"/>
            </a:xfrm>
            <a:prstGeom prst="rect">
              <a:avLst/>
            </a:prstGeom>
          </p:spPr>
        </p:pic>
        <p:pic>
          <p:nvPicPr>
            <p:cNvPr id="9" name="Kép 12" descr="A képen asztal látható&#10;&#10;Automatikusan generált leírás">
              <a:extLst>
                <a:ext uri="{FF2B5EF4-FFF2-40B4-BE49-F238E27FC236}">
                  <a16:creationId xmlns:a16="http://schemas.microsoft.com/office/drawing/2014/main" id="{1B8072DB-196B-4F15-8403-897A1E2E9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24575" y="3819525"/>
              <a:ext cx="3133725" cy="278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49547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2424" y="116632"/>
            <a:ext cx="12192000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hu-HU" dirty="0"/>
              <a:t>3) Készítsük el az EMPLOYEE_ORGANIZATION adathalmaz alapján a </a:t>
            </a:r>
            <a:r>
              <a:rPr lang="hu-HU" b="1" dirty="0" err="1">
                <a:solidFill>
                  <a:srgbClr val="C00000"/>
                </a:solidFill>
              </a:rPr>
              <a:t>részlegenkénti</a:t>
            </a:r>
            <a:r>
              <a:rPr lang="hu-HU" dirty="0"/>
              <a:t> (</a:t>
            </a:r>
            <a:r>
              <a:rPr lang="hu-HU" dirty="0" err="1"/>
              <a:t>Department</a:t>
            </a:r>
            <a:r>
              <a:rPr lang="hu-HU" dirty="0"/>
              <a:t>) </a:t>
            </a:r>
            <a:r>
              <a:rPr lang="hu-HU" b="1" dirty="0">
                <a:solidFill>
                  <a:srgbClr val="C00000"/>
                </a:solidFill>
              </a:rPr>
              <a:t>beosztások</a:t>
            </a:r>
            <a:r>
              <a:rPr lang="hu-HU" dirty="0"/>
              <a:t> (</a:t>
            </a:r>
            <a:r>
              <a:rPr lang="hu-HU" dirty="0" err="1"/>
              <a:t>Job_Title</a:t>
            </a:r>
            <a:r>
              <a:rPr lang="hu-HU" dirty="0"/>
              <a:t>) </a:t>
            </a:r>
            <a:r>
              <a:rPr lang="hu-HU" u="sng" dirty="0"/>
              <a:t>gyakoriságát és százalékos arányát</a:t>
            </a:r>
            <a:r>
              <a:rPr lang="hu-HU" dirty="0"/>
              <a:t>! Figyeljünk arra, hogy a </a:t>
            </a:r>
            <a:r>
              <a:rPr lang="hu-HU" u="sng" dirty="0"/>
              <a:t>gyakoriságok csökkenő sorrendben szerepeljenek a riportban</a:t>
            </a:r>
            <a:r>
              <a:rPr lang="hu-HU" dirty="0"/>
              <a:t>! (Címe: </a:t>
            </a:r>
            <a:r>
              <a:rPr lang="hu-HU" dirty="0" err="1"/>
              <a:t>Employees</a:t>
            </a:r>
            <a:r>
              <a:rPr lang="hu-HU" dirty="0"/>
              <a:t> Job </a:t>
            </a:r>
            <a:r>
              <a:rPr lang="hu-HU" dirty="0" err="1"/>
              <a:t>Title</a:t>
            </a:r>
            <a:r>
              <a:rPr lang="hu-HU" dirty="0"/>
              <a:t>, </a:t>
            </a:r>
            <a:r>
              <a:rPr lang="hu-HU" dirty="0" err="1"/>
              <a:t>Task</a:t>
            </a:r>
            <a:r>
              <a:rPr lang="hu-HU" dirty="0"/>
              <a:t> neve: </a:t>
            </a:r>
            <a:r>
              <a:rPr lang="hu-HU" dirty="0" err="1"/>
              <a:t>Jobs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Dept</a:t>
            </a:r>
            <a:r>
              <a:rPr lang="hu-HU" dirty="0"/>
              <a:t> </a:t>
            </a:r>
            <a:r>
              <a:rPr lang="hu-HU" dirty="0" err="1"/>
              <a:t>Freq</a:t>
            </a:r>
            <a:r>
              <a:rPr lang="hu-HU" dirty="0"/>
              <a:t> </a:t>
            </a:r>
            <a:r>
              <a:rPr lang="hu-HU" dirty="0" err="1"/>
              <a:t>Report</a:t>
            </a:r>
            <a:r>
              <a:rPr lang="hu-HU" dirty="0"/>
              <a:t>) </a:t>
            </a:r>
          </a:p>
        </p:txBody>
      </p:sp>
      <p:sp>
        <p:nvSpPr>
          <p:cNvPr id="6" name="Téglalap 5"/>
          <p:cNvSpPr/>
          <p:nvPr/>
        </p:nvSpPr>
        <p:spPr>
          <a:xfrm>
            <a:off x="0" y="1174686"/>
            <a:ext cx="12192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/>
              <a:t>Megjegyzés: </a:t>
            </a:r>
            <a:r>
              <a:rPr lang="hu-HU" i="1"/>
              <a:t>ha ki szeretnénk íratni az egyes részlegek neveit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4E800195-800B-4046-B6FA-25AF02202CE1}"/>
              </a:ext>
            </a:extLst>
          </p:cNvPr>
          <p:cNvGrpSpPr/>
          <p:nvPr/>
        </p:nvGrpSpPr>
        <p:grpSpPr>
          <a:xfrm>
            <a:off x="479377" y="1803300"/>
            <a:ext cx="10919552" cy="4516896"/>
            <a:chOff x="479377" y="1803300"/>
            <a:chExt cx="10919552" cy="4516896"/>
          </a:xfrm>
        </p:grpSpPr>
        <p:pic>
          <p:nvPicPr>
            <p:cNvPr id="14" name="Kép 1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56040" y="1803300"/>
              <a:ext cx="4942889" cy="4516895"/>
            </a:xfrm>
            <a:prstGeom prst="rect">
              <a:avLst/>
            </a:prstGeom>
          </p:spPr>
        </p:pic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377" y="4530313"/>
              <a:ext cx="5472608" cy="1789883"/>
            </a:xfrm>
            <a:prstGeom prst="rect">
              <a:avLst/>
            </a:prstGeom>
          </p:spPr>
        </p:pic>
        <p:cxnSp>
          <p:nvCxnSpPr>
            <p:cNvPr id="10" name="Egyenes összekötő 9"/>
            <p:cNvCxnSpPr/>
            <p:nvPr/>
          </p:nvCxnSpPr>
          <p:spPr>
            <a:xfrm>
              <a:off x="9192344" y="2019325"/>
              <a:ext cx="648072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gyenes összekötő 11"/>
            <p:cNvCxnSpPr/>
            <p:nvPr/>
          </p:nvCxnSpPr>
          <p:spPr>
            <a:xfrm>
              <a:off x="8760296" y="4755629"/>
              <a:ext cx="1512168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" name="Kép 2">
              <a:extLst>
                <a:ext uri="{FF2B5EF4-FFF2-40B4-BE49-F238E27FC236}">
                  <a16:creationId xmlns:a16="http://schemas.microsoft.com/office/drawing/2014/main" id="{07B29F55-B71A-4340-B6E4-4C99083E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3400" y="1935480"/>
              <a:ext cx="3048000" cy="24726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760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1630526" cy="1320800"/>
          </a:xfrm>
        </p:spPr>
        <p:txBody>
          <a:bodyPr>
            <a:normAutofit/>
          </a:bodyPr>
          <a:lstStyle/>
          <a:p>
            <a:r>
              <a:rPr lang="en-US" b="1"/>
              <a:t>HTML, PDF,</a:t>
            </a:r>
            <a:r>
              <a:rPr lang="hu-HU" b="1"/>
              <a:t> és</a:t>
            </a:r>
            <a:r>
              <a:rPr lang="en-US" b="1"/>
              <a:t> RTF </a:t>
            </a:r>
            <a:r>
              <a:rPr lang="hu-HU" b="1"/>
              <a:t>outputok </a:t>
            </a:r>
            <a:br>
              <a:rPr lang="hu-HU" b="1"/>
            </a:br>
            <a:r>
              <a:rPr lang="hu-HU" b="1"/>
              <a:t>generálása</a:t>
            </a:r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476BF702-7F40-4978-8CC3-2B082AFE7465}"/>
              </a:ext>
            </a:extLst>
          </p:cNvPr>
          <p:cNvSpPr txBox="1">
            <a:spLocks/>
          </p:cNvSpPr>
          <p:nvPr/>
        </p:nvSpPr>
        <p:spPr>
          <a:xfrm>
            <a:off x="0" y="1320800"/>
            <a:ext cx="11424592" cy="4347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/>
              <a:t>A SAS Enterprise </a:t>
            </a:r>
            <a:r>
              <a:rPr lang="hu-HU" err="1"/>
              <a:t>Guide</a:t>
            </a:r>
            <a:r>
              <a:rPr lang="hu-HU"/>
              <a:t> alapértelmezés szerinte HTML, PDF, RTF és egyszerű szöveges output formátumokat kezel, ezek közül nem minden érhető el az OnDemand verzióban.</a:t>
            </a:r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endParaRPr lang="hu-HU"/>
          </a:p>
          <a:p>
            <a:r>
              <a:rPr lang="hu-HU"/>
              <a:t>Az output formátumok elérése: </a:t>
            </a:r>
            <a:r>
              <a:rPr lang="hu-HU" b="1" err="1"/>
              <a:t>Tools</a:t>
            </a:r>
            <a:r>
              <a:rPr lang="hu-HU"/>
              <a:t> </a:t>
            </a:r>
            <a:r>
              <a:rPr lang="en-US">
                <a:sym typeface="Wingdings" panose="05000000000000000000" pitchFamily="2" charset="2"/>
              </a:rPr>
              <a:t></a:t>
            </a:r>
            <a:r>
              <a:rPr lang="hu-HU"/>
              <a:t> </a:t>
            </a:r>
            <a:r>
              <a:rPr lang="hu-HU" b="1" err="1"/>
              <a:t>Options</a:t>
            </a:r>
            <a:r>
              <a:rPr lang="hu-HU"/>
              <a:t> </a:t>
            </a:r>
            <a:r>
              <a:rPr lang="en-US">
                <a:sym typeface="Wingdings" panose="05000000000000000000" pitchFamily="2" charset="2"/>
              </a:rPr>
              <a:t></a:t>
            </a:r>
            <a:r>
              <a:rPr lang="hu-HU"/>
              <a:t> </a:t>
            </a:r>
            <a:r>
              <a:rPr lang="hu-HU" b="1" err="1"/>
              <a:t>Results</a:t>
            </a:r>
            <a:endParaRPr lang="hu-HU" b="1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BA977A0D-0E0B-44DA-9BB6-7670C08E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332" y="2000529"/>
            <a:ext cx="4188418" cy="2324764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F28E32C4-697F-46CB-A928-2DA3B5489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287" y="4857471"/>
            <a:ext cx="6477904" cy="200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860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1630526" cy="1320800"/>
          </a:xfrm>
        </p:spPr>
        <p:txBody>
          <a:bodyPr>
            <a:normAutofit/>
          </a:bodyPr>
          <a:lstStyle/>
          <a:p>
            <a:r>
              <a:rPr lang="hu-HU" b="1"/>
              <a:t>A különböző outputok tulajdonságai</a:t>
            </a:r>
            <a:endParaRPr lang="en-US"/>
          </a:p>
        </p:txBody>
      </p:sp>
      <p:graphicFrame>
        <p:nvGraphicFramePr>
          <p:cNvPr id="8" name="Táblázat 7">
            <a:extLst>
              <a:ext uri="{FF2B5EF4-FFF2-40B4-BE49-F238E27FC236}">
                <a16:creationId xmlns:a16="http://schemas.microsoft.com/office/drawing/2014/main" id="{C4867CC2-5F2D-48FB-B8ED-4675C8A92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05620"/>
              </p:ext>
            </p:extLst>
          </p:nvPr>
        </p:nvGraphicFramePr>
        <p:xfrm>
          <a:off x="1859212" y="1542097"/>
          <a:ext cx="7912102" cy="37738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28122">
                  <a:extLst>
                    <a:ext uri="{9D8B030D-6E8A-4147-A177-3AD203B41FA5}">
                      <a16:colId xmlns:a16="http://schemas.microsoft.com/office/drawing/2014/main" val="1124225273"/>
                    </a:ext>
                  </a:extLst>
                </a:gridCol>
                <a:gridCol w="1256796">
                  <a:extLst>
                    <a:ext uri="{9D8B030D-6E8A-4147-A177-3AD203B41FA5}">
                      <a16:colId xmlns:a16="http://schemas.microsoft.com/office/drawing/2014/main" val="3539715322"/>
                    </a:ext>
                  </a:extLst>
                </a:gridCol>
                <a:gridCol w="1256796">
                  <a:extLst>
                    <a:ext uri="{9D8B030D-6E8A-4147-A177-3AD203B41FA5}">
                      <a16:colId xmlns:a16="http://schemas.microsoft.com/office/drawing/2014/main" val="2824125726"/>
                    </a:ext>
                  </a:extLst>
                </a:gridCol>
                <a:gridCol w="1256796">
                  <a:extLst>
                    <a:ext uri="{9D8B030D-6E8A-4147-A177-3AD203B41FA5}">
                      <a16:colId xmlns:a16="http://schemas.microsoft.com/office/drawing/2014/main" val="4180806371"/>
                    </a:ext>
                  </a:extLst>
                </a:gridCol>
                <a:gridCol w="1256796">
                  <a:extLst>
                    <a:ext uri="{9D8B030D-6E8A-4147-A177-3AD203B41FA5}">
                      <a16:colId xmlns:a16="http://schemas.microsoft.com/office/drawing/2014/main" val="1265217138"/>
                    </a:ext>
                  </a:extLst>
                </a:gridCol>
                <a:gridCol w="1256796">
                  <a:extLst>
                    <a:ext uri="{9D8B030D-6E8A-4147-A177-3AD203B41FA5}">
                      <a16:colId xmlns:a16="http://schemas.microsoft.com/office/drawing/2014/main" val="4259981005"/>
                    </a:ext>
                  </a:extLst>
                </a:gridCol>
              </a:tblGrid>
              <a:tr h="295275"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 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u="none" strike="noStrike">
                          <a:effectLst/>
                        </a:rPr>
                        <a:t>SAS Report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u="none" strike="noStrike">
                          <a:effectLst/>
                        </a:rPr>
                        <a:t>HTML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u="none" strike="noStrike">
                          <a:effectLst/>
                        </a:rPr>
                        <a:t>RTF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u="none" strike="noStrike">
                          <a:effectLst/>
                        </a:rPr>
                        <a:t>PDF 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hu-HU" sz="1800" u="none" strike="noStrike">
                          <a:effectLst/>
                        </a:rPr>
                        <a:t>Text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0215486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Megtekintéshez szükséges szoftver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SAS szoftver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Tetszőleges böngésző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Pl.: LibreOffice,         MS Office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</a:rPr>
                        <a:t>Pl.: Acrobat reader,    Foxit reader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Pl.: Jegyzettömb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515582"/>
                  </a:ext>
                </a:extLst>
              </a:tr>
              <a:tr h="885825"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Eredmények összesítése egy dokumentumba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Igen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Igen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Nem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Nem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Nem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506813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Eredmények szerkesztése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Igen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Nem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Igen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Nem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Igen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075033"/>
                  </a:ext>
                </a:extLst>
              </a:tr>
              <a:tr h="895350">
                <a:tc>
                  <a:txBody>
                    <a:bodyPr/>
                    <a:lstStyle/>
                    <a:p>
                      <a:pPr algn="l" fontAlgn="b"/>
                      <a:r>
                        <a:rPr lang="hu-HU" sz="1800" u="none" strike="noStrike">
                          <a:effectLst/>
                        </a:rPr>
                        <a:t>Nyomtastáshoz megfelelő elrendezés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Igen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Nem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Igen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Igen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hu-HU" sz="1800" u="none" strike="noStrike">
                          <a:effectLst/>
                        </a:rPr>
                        <a:t>Igen</a:t>
                      </a:r>
                      <a:endParaRPr lang="hu-HU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376789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67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30864" y="0"/>
            <a:ext cx="8596668" cy="1320800"/>
          </a:xfrm>
        </p:spPr>
        <p:txBody>
          <a:bodyPr/>
          <a:lstStyle/>
          <a:p>
            <a:r>
              <a:rPr lang="en-US"/>
              <a:t>List Data Task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0" y="723900"/>
            <a:ext cx="8596668" cy="3880773"/>
          </a:xfrm>
        </p:spPr>
        <p:txBody>
          <a:bodyPr/>
          <a:lstStyle/>
          <a:p>
            <a:r>
              <a:rPr lang="hu-HU" dirty="0"/>
              <a:t>A</a:t>
            </a:r>
            <a:r>
              <a:rPr lang="en-GB" dirty="0"/>
              <a:t> List Data task </a:t>
            </a:r>
            <a:r>
              <a:rPr lang="hu-HU" dirty="0"/>
              <a:t>az adatállomány sorait jeleníti meg</a:t>
            </a:r>
            <a:r>
              <a:rPr lang="en-GB" dirty="0"/>
              <a:t>,</a:t>
            </a:r>
            <a:r>
              <a:rPr lang="hu-HU" dirty="0"/>
              <a:t> beleértve az oszlopok csoportosításának vagy összegzésének lehetőségét. </a:t>
            </a:r>
            <a:endParaRPr lang="en-US" dirty="0"/>
          </a:p>
        </p:txBody>
      </p:sp>
      <p:pic>
        <p:nvPicPr>
          <p:cNvPr id="5" name="Kép 5" descr="A képen szöveg látható&#10;&#10;Automatikusan generált leírás">
            <a:extLst>
              <a:ext uri="{FF2B5EF4-FFF2-40B4-BE49-F238E27FC236}">
                <a16:creationId xmlns:a16="http://schemas.microsoft.com/office/drawing/2014/main" id="{019D5130-D64F-4897-9B6D-CA98FEB5E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1548429"/>
            <a:ext cx="9144000" cy="471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5139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30152" y="116632"/>
            <a:ext cx="12192000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hu-HU" dirty="0"/>
              <a:t>4) A CUSTOMER adattáblát használva készítsünk </a:t>
            </a:r>
            <a:r>
              <a:rPr lang="hu-HU" dirty="0" err="1"/>
              <a:t>országonkénti</a:t>
            </a:r>
            <a:r>
              <a:rPr lang="hu-HU" dirty="0"/>
              <a:t> vásárlói </a:t>
            </a:r>
            <a:r>
              <a:rPr lang="hu-HU" b="1" dirty="0">
                <a:solidFill>
                  <a:srgbClr val="C00000"/>
                </a:solidFill>
              </a:rPr>
              <a:t>listákat</a:t>
            </a:r>
            <a:r>
              <a:rPr lang="hu-HU" dirty="0"/>
              <a:t>, amelyek tartalmazzák a </a:t>
            </a:r>
            <a:r>
              <a:rPr lang="hu-HU" b="1" dirty="0"/>
              <a:t>vásárlói azonosítókat </a:t>
            </a:r>
            <a:r>
              <a:rPr lang="hu-HU" dirty="0"/>
              <a:t>(</a:t>
            </a:r>
            <a:r>
              <a:rPr lang="hu-HU" dirty="0" err="1"/>
              <a:t>Customer_ID</a:t>
            </a:r>
            <a:r>
              <a:rPr lang="hu-HU" dirty="0"/>
              <a:t>), </a:t>
            </a:r>
            <a:r>
              <a:rPr lang="hu-HU" b="1" dirty="0"/>
              <a:t>neveket</a:t>
            </a:r>
            <a:r>
              <a:rPr lang="hu-HU" dirty="0"/>
              <a:t> (</a:t>
            </a:r>
            <a:r>
              <a:rPr lang="hu-HU" dirty="0" err="1"/>
              <a:t>Customer_Name</a:t>
            </a:r>
            <a:r>
              <a:rPr lang="hu-HU" dirty="0"/>
              <a:t>) és a </a:t>
            </a:r>
            <a:r>
              <a:rPr lang="hu-HU" b="1" dirty="0"/>
              <a:t>korosztályokat</a:t>
            </a:r>
            <a:r>
              <a:rPr lang="hu-HU" dirty="0"/>
              <a:t> (</a:t>
            </a:r>
            <a:r>
              <a:rPr lang="hu-HU" dirty="0" err="1"/>
              <a:t>Customer_Age_Group</a:t>
            </a:r>
            <a:r>
              <a:rPr lang="hu-HU" dirty="0"/>
              <a:t>)! (Címe: Orion Star </a:t>
            </a:r>
            <a:r>
              <a:rPr lang="hu-HU" dirty="0" err="1"/>
              <a:t>Customer</a:t>
            </a:r>
            <a:r>
              <a:rPr lang="hu-HU" dirty="0"/>
              <a:t> List) Ezt követően pedig hajtsuk végre az alábbi módosításokat: </a:t>
            </a:r>
          </a:p>
          <a:p>
            <a:pPr marL="629920" algn="just"/>
            <a:r>
              <a:rPr lang="hu-HU" dirty="0"/>
              <a:t>a) az első oszlop sorszám helyett a Vásárlói Azonosító (</a:t>
            </a:r>
            <a:r>
              <a:rPr lang="hu-HU" dirty="0" err="1"/>
              <a:t>Customer_ID</a:t>
            </a:r>
            <a:r>
              <a:rPr lang="hu-HU" dirty="0"/>
              <a:t>) legyen; </a:t>
            </a:r>
          </a:p>
          <a:p>
            <a:pPr marL="629920" algn="just"/>
            <a:r>
              <a:rPr lang="hu-HU" dirty="0"/>
              <a:t>b) a </a:t>
            </a:r>
            <a:r>
              <a:rPr lang="hu-HU" dirty="0" err="1"/>
              <a:t>Customer_Name</a:t>
            </a:r>
            <a:r>
              <a:rPr lang="hu-HU" dirty="0"/>
              <a:t> címkézését módosítsuk </a:t>
            </a:r>
            <a:r>
              <a:rPr lang="hu-HU" dirty="0" err="1"/>
              <a:t>Name</a:t>
            </a:r>
            <a:r>
              <a:rPr lang="hu-HU" dirty="0"/>
              <a:t>-re; </a:t>
            </a:r>
          </a:p>
          <a:p>
            <a:pPr marL="629920" algn="just"/>
            <a:r>
              <a:rPr lang="hu-HU" dirty="0"/>
              <a:t>c) a </a:t>
            </a:r>
            <a:r>
              <a:rPr lang="hu-HU" dirty="0" err="1"/>
              <a:t>Customer_Age_Group</a:t>
            </a:r>
            <a:r>
              <a:rPr lang="hu-HU" dirty="0"/>
              <a:t> címkézését módosítsuk </a:t>
            </a:r>
            <a:r>
              <a:rPr lang="hu-HU" dirty="0" err="1"/>
              <a:t>Age</a:t>
            </a:r>
            <a:r>
              <a:rPr lang="hu-HU" dirty="0"/>
              <a:t> Group-</a:t>
            </a:r>
            <a:r>
              <a:rPr lang="hu-HU" dirty="0" err="1"/>
              <a:t>ra</a:t>
            </a:r>
            <a:r>
              <a:rPr lang="hu-HU" dirty="0"/>
              <a:t>; </a:t>
            </a:r>
          </a:p>
          <a:p>
            <a:pPr marL="629920" algn="just"/>
            <a:r>
              <a:rPr lang="hu-HU" dirty="0"/>
              <a:t>d) a </a:t>
            </a:r>
            <a:r>
              <a:rPr lang="hu-HU" dirty="0" err="1"/>
              <a:t>Task</a:t>
            </a:r>
            <a:r>
              <a:rPr lang="hu-HU" dirty="0"/>
              <a:t> neve legyen </a:t>
            </a:r>
            <a:r>
              <a:rPr lang="hu-HU" dirty="0" err="1"/>
              <a:t>Customer</a:t>
            </a:r>
            <a:r>
              <a:rPr lang="hu-HU" dirty="0"/>
              <a:t> List </a:t>
            </a:r>
            <a:r>
              <a:rPr lang="hu-HU" dirty="0" err="1"/>
              <a:t>by</a:t>
            </a:r>
            <a:r>
              <a:rPr lang="hu-HU" dirty="0"/>
              <a:t> Country!</a:t>
            </a:r>
            <a:endParaRPr lang="hu-HU" b="1" dirty="0"/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E6319557-92A6-4024-8B04-54629F066888}"/>
              </a:ext>
            </a:extLst>
          </p:cNvPr>
          <p:cNvGrpSpPr/>
          <p:nvPr/>
        </p:nvGrpSpPr>
        <p:grpSpPr>
          <a:xfrm>
            <a:off x="419100" y="2147957"/>
            <a:ext cx="11627919" cy="4638868"/>
            <a:chOff x="419100" y="2147957"/>
            <a:chExt cx="11627919" cy="4638868"/>
          </a:xfrm>
        </p:grpSpPr>
        <p:pic>
          <p:nvPicPr>
            <p:cNvPr id="7" name="Kép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1153" y="2195582"/>
              <a:ext cx="1815760" cy="1972141"/>
            </a:xfrm>
            <a:prstGeom prst="rect">
              <a:avLst/>
            </a:prstGeom>
          </p:spPr>
        </p:pic>
        <p:pic>
          <p:nvPicPr>
            <p:cNvPr id="8" name="Kép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31933" y="2147957"/>
              <a:ext cx="4815086" cy="1301605"/>
            </a:xfrm>
            <a:prstGeom prst="rect">
              <a:avLst/>
            </a:prstGeom>
          </p:spPr>
        </p:pic>
        <p:pic>
          <p:nvPicPr>
            <p:cNvPr id="9" name="Kép 8"/>
            <p:cNvPicPr>
              <a:picLocks noChangeAspect="1"/>
            </p:cNvPicPr>
            <p:nvPr/>
          </p:nvPicPr>
          <p:blipFill rotWithShape="1">
            <a:blip r:embed="rId4"/>
            <a:srcRect r="298" b="14557"/>
            <a:stretch/>
          </p:blipFill>
          <p:spPr>
            <a:xfrm>
              <a:off x="1142461" y="4214242"/>
              <a:ext cx="3185837" cy="2572583"/>
            </a:xfrm>
            <a:prstGeom prst="rect">
              <a:avLst/>
            </a:prstGeom>
          </p:spPr>
        </p:pic>
        <p:pic>
          <p:nvPicPr>
            <p:cNvPr id="2" name="Kép 2">
              <a:extLst>
                <a:ext uri="{FF2B5EF4-FFF2-40B4-BE49-F238E27FC236}">
                  <a16:creationId xmlns:a16="http://schemas.microsoft.com/office/drawing/2014/main" id="{4A6F27F2-A69E-4858-9756-BE1F3E923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00775" y="4252129"/>
              <a:ext cx="3343275" cy="2439967"/>
            </a:xfrm>
            <a:prstGeom prst="rect">
              <a:avLst/>
            </a:prstGeom>
          </p:spPr>
        </p:pic>
        <p:pic>
          <p:nvPicPr>
            <p:cNvPr id="3" name="Kép 5">
              <a:extLst>
                <a:ext uri="{FF2B5EF4-FFF2-40B4-BE49-F238E27FC236}">
                  <a16:creationId xmlns:a16="http://schemas.microsoft.com/office/drawing/2014/main" id="{CCA11FB5-B473-44A6-86E3-46E6C3E9F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9100" y="2193222"/>
              <a:ext cx="3771900" cy="19667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74901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Csoportba foglalás 13">
            <a:extLst>
              <a:ext uri="{FF2B5EF4-FFF2-40B4-BE49-F238E27FC236}">
                <a16:creationId xmlns:a16="http://schemas.microsoft.com/office/drawing/2014/main" id="{0EAEF16A-5988-42CE-A146-C0F0FC35165C}"/>
              </a:ext>
            </a:extLst>
          </p:cNvPr>
          <p:cNvGrpSpPr/>
          <p:nvPr/>
        </p:nvGrpSpPr>
        <p:grpSpPr>
          <a:xfrm>
            <a:off x="119336" y="2084832"/>
            <a:ext cx="12036994" cy="4656963"/>
            <a:chOff x="119336" y="2084832"/>
            <a:chExt cx="12036994" cy="4656963"/>
          </a:xfrm>
        </p:grpSpPr>
        <p:pic>
          <p:nvPicPr>
            <p:cNvPr id="5" name="Kép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9336" y="2276872"/>
              <a:ext cx="4326172" cy="1800200"/>
            </a:xfrm>
            <a:prstGeom prst="rect">
              <a:avLst/>
            </a:prstGeom>
          </p:spPr>
        </p:pic>
        <p:pic>
          <p:nvPicPr>
            <p:cNvPr id="10" name="Kép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58152" y="4577704"/>
              <a:ext cx="3198178" cy="1803624"/>
            </a:xfrm>
            <a:prstGeom prst="rect">
              <a:avLst/>
            </a:prstGeom>
          </p:spPr>
        </p:pic>
        <p:pic>
          <p:nvPicPr>
            <p:cNvPr id="2" name="Kép 2">
              <a:extLst>
                <a:ext uri="{FF2B5EF4-FFF2-40B4-BE49-F238E27FC236}">
                  <a16:creationId xmlns:a16="http://schemas.microsoft.com/office/drawing/2014/main" id="{73E9636D-342B-448E-8616-367D7D40E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95850" y="2320787"/>
              <a:ext cx="2743200" cy="1759226"/>
            </a:xfrm>
            <a:prstGeom prst="rect">
              <a:avLst/>
            </a:prstGeom>
          </p:spPr>
        </p:pic>
        <p:pic>
          <p:nvPicPr>
            <p:cNvPr id="3" name="Kép 11" descr="A képen szöveg látható&#10;&#10;Automatikusan generált leírás">
              <a:extLst>
                <a:ext uri="{FF2B5EF4-FFF2-40B4-BE49-F238E27FC236}">
                  <a16:creationId xmlns:a16="http://schemas.microsoft.com/office/drawing/2014/main" id="{E422945D-3DB7-4602-86A0-7F0E0CC92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62950" y="2084832"/>
              <a:ext cx="2743200" cy="2231136"/>
            </a:xfrm>
            <a:prstGeom prst="rect">
              <a:avLst/>
            </a:prstGeom>
          </p:spPr>
        </p:pic>
        <p:pic>
          <p:nvPicPr>
            <p:cNvPr id="12" name="Kép 12">
              <a:extLst>
                <a:ext uri="{FF2B5EF4-FFF2-40B4-BE49-F238E27FC236}">
                  <a16:creationId xmlns:a16="http://schemas.microsoft.com/office/drawing/2014/main" id="{3E759554-D911-4236-9213-8464EC0B27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3375" y="4516755"/>
              <a:ext cx="2743200" cy="2225040"/>
            </a:xfrm>
            <a:prstGeom prst="rect">
              <a:avLst/>
            </a:prstGeom>
          </p:spPr>
        </p:pic>
        <p:pic>
          <p:nvPicPr>
            <p:cNvPr id="13" name="Kép 13" descr="A képen szöveg látható&#10;&#10;Automatikusan generált leírás">
              <a:extLst>
                <a:ext uri="{FF2B5EF4-FFF2-40B4-BE49-F238E27FC236}">
                  <a16:creationId xmlns:a16="http://schemas.microsoft.com/office/drawing/2014/main" id="{C7A694DF-8757-47C8-9E47-2A041EF2DB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409950" y="4763315"/>
              <a:ext cx="5276850" cy="1427121"/>
            </a:xfrm>
            <a:prstGeom prst="rect">
              <a:avLst/>
            </a:prstGeom>
          </p:spPr>
        </p:pic>
        <p:sp>
          <p:nvSpPr>
            <p:cNvPr id="11" name="Ellipszis 10"/>
            <p:cNvSpPr/>
            <p:nvPr/>
          </p:nvSpPr>
          <p:spPr>
            <a:xfrm rot="21032887">
              <a:off x="7782828" y="5079726"/>
              <a:ext cx="718916" cy="339896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7" name="Téglalap 6">
            <a:extLst>
              <a:ext uri="{FF2B5EF4-FFF2-40B4-BE49-F238E27FC236}">
                <a16:creationId xmlns:a16="http://schemas.microsoft.com/office/drawing/2014/main" id="{5DC90A8D-B197-43AC-B987-A535FC210485}"/>
              </a:ext>
            </a:extLst>
          </p:cNvPr>
          <p:cNvSpPr/>
          <p:nvPr/>
        </p:nvSpPr>
        <p:spPr>
          <a:xfrm>
            <a:off x="30152" y="116632"/>
            <a:ext cx="12192000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hu-HU" dirty="0"/>
              <a:t>4) A CUSTOMER adattáblát használva készítsünk </a:t>
            </a:r>
            <a:r>
              <a:rPr lang="hu-HU" dirty="0" err="1"/>
              <a:t>országonkénti</a:t>
            </a:r>
            <a:r>
              <a:rPr lang="hu-HU" dirty="0"/>
              <a:t> vásárlói </a:t>
            </a:r>
            <a:r>
              <a:rPr lang="hu-HU" b="1" dirty="0">
                <a:solidFill>
                  <a:srgbClr val="C00000"/>
                </a:solidFill>
              </a:rPr>
              <a:t>listákat</a:t>
            </a:r>
            <a:r>
              <a:rPr lang="hu-HU" dirty="0"/>
              <a:t>, amelyek tartalmazzák a </a:t>
            </a:r>
            <a:r>
              <a:rPr lang="hu-HU" b="1" dirty="0"/>
              <a:t>vásárlói azonosítókat </a:t>
            </a:r>
            <a:r>
              <a:rPr lang="hu-HU" dirty="0"/>
              <a:t>(</a:t>
            </a:r>
            <a:r>
              <a:rPr lang="hu-HU" dirty="0" err="1"/>
              <a:t>Customer_ID</a:t>
            </a:r>
            <a:r>
              <a:rPr lang="hu-HU" dirty="0"/>
              <a:t>), </a:t>
            </a:r>
            <a:r>
              <a:rPr lang="hu-HU" b="1" dirty="0"/>
              <a:t>neveket</a:t>
            </a:r>
            <a:r>
              <a:rPr lang="hu-HU" dirty="0"/>
              <a:t> (</a:t>
            </a:r>
            <a:r>
              <a:rPr lang="hu-HU" dirty="0" err="1"/>
              <a:t>Customer_Name</a:t>
            </a:r>
            <a:r>
              <a:rPr lang="hu-HU" dirty="0"/>
              <a:t>) és a </a:t>
            </a:r>
            <a:r>
              <a:rPr lang="hu-HU" b="1" dirty="0"/>
              <a:t>korosztályokat</a:t>
            </a:r>
            <a:r>
              <a:rPr lang="hu-HU" dirty="0"/>
              <a:t> (</a:t>
            </a:r>
            <a:r>
              <a:rPr lang="hu-HU" dirty="0" err="1"/>
              <a:t>Customer_Age_Group</a:t>
            </a:r>
            <a:r>
              <a:rPr lang="hu-HU" dirty="0"/>
              <a:t>)! (Címe: Orion Star </a:t>
            </a:r>
            <a:r>
              <a:rPr lang="hu-HU" dirty="0" err="1"/>
              <a:t>Customer</a:t>
            </a:r>
            <a:r>
              <a:rPr lang="hu-HU" dirty="0"/>
              <a:t> List) Ezt követően pedig hajtsuk végre az alábbi módosításokat: </a:t>
            </a:r>
          </a:p>
          <a:p>
            <a:pPr marL="629920" algn="just"/>
            <a:r>
              <a:rPr lang="hu-HU" dirty="0"/>
              <a:t>a) az első oszlop sorszám helyett a Vásárlói Azonosító (</a:t>
            </a:r>
            <a:r>
              <a:rPr lang="hu-HU" dirty="0" err="1"/>
              <a:t>Customer_ID</a:t>
            </a:r>
            <a:r>
              <a:rPr lang="hu-HU" dirty="0"/>
              <a:t>) legyen; </a:t>
            </a:r>
          </a:p>
          <a:p>
            <a:pPr marL="629920" algn="just"/>
            <a:r>
              <a:rPr lang="hu-HU" dirty="0"/>
              <a:t>b) a </a:t>
            </a:r>
            <a:r>
              <a:rPr lang="hu-HU" dirty="0" err="1"/>
              <a:t>Customer_Name</a:t>
            </a:r>
            <a:r>
              <a:rPr lang="hu-HU" dirty="0"/>
              <a:t> címkézését módosítsuk </a:t>
            </a:r>
            <a:r>
              <a:rPr lang="hu-HU" dirty="0" err="1"/>
              <a:t>Name</a:t>
            </a:r>
            <a:r>
              <a:rPr lang="hu-HU" dirty="0"/>
              <a:t>-re; </a:t>
            </a:r>
          </a:p>
          <a:p>
            <a:pPr marL="629920" algn="just"/>
            <a:r>
              <a:rPr lang="hu-HU" dirty="0"/>
              <a:t>c) a </a:t>
            </a:r>
            <a:r>
              <a:rPr lang="hu-HU" dirty="0" err="1"/>
              <a:t>Customer_Age_Group</a:t>
            </a:r>
            <a:r>
              <a:rPr lang="hu-HU" dirty="0"/>
              <a:t> címkézését módosítsuk </a:t>
            </a:r>
            <a:r>
              <a:rPr lang="hu-HU" dirty="0" err="1"/>
              <a:t>Age</a:t>
            </a:r>
            <a:r>
              <a:rPr lang="hu-HU" dirty="0"/>
              <a:t> Group-</a:t>
            </a:r>
            <a:r>
              <a:rPr lang="hu-HU" dirty="0" err="1"/>
              <a:t>ra</a:t>
            </a:r>
            <a:r>
              <a:rPr lang="hu-HU" dirty="0"/>
              <a:t>; </a:t>
            </a:r>
          </a:p>
          <a:p>
            <a:pPr marL="629920" algn="just"/>
            <a:r>
              <a:rPr lang="hu-HU" dirty="0"/>
              <a:t>d) a </a:t>
            </a:r>
            <a:r>
              <a:rPr lang="hu-HU" dirty="0" err="1"/>
              <a:t>Task</a:t>
            </a:r>
            <a:r>
              <a:rPr lang="hu-HU" dirty="0"/>
              <a:t> neve legyen </a:t>
            </a:r>
            <a:r>
              <a:rPr lang="hu-HU" dirty="0" err="1"/>
              <a:t>Customer</a:t>
            </a:r>
            <a:r>
              <a:rPr lang="hu-HU" dirty="0"/>
              <a:t> List </a:t>
            </a:r>
            <a:r>
              <a:rPr lang="hu-HU" dirty="0" err="1"/>
              <a:t>by</a:t>
            </a:r>
            <a:r>
              <a:rPr lang="hu-HU" dirty="0"/>
              <a:t> Country!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4432864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F5C5C2A2-AA98-48F7-A9D1-920466B3A4ED}"/>
              </a:ext>
            </a:extLst>
          </p:cNvPr>
          <p:cNvGrpSpPr/>
          <p:nvPr/>
        </p:nvGrpSpPr>
        <p:grpSpPr>
          <a:xfrm>
            <a:off x="119337" y="692696"/>
            <a:ext cx="11953327" cy="5222216"/>
            <a:chOff x="119337" y="692696"/>
            <a:chExt cx="11953327" cy="5222216"/>
          </a:xfrm>
        </p:grpSpPr>
        <p:pic>
          <p:nvPicPr>
            <p:cNvPr id="7" name="Kép 7">
              <a:extLst>
                <a:ext uri="{FF2B5EF4-FFF2-40B4-BE49-F238E27FC236}">
                  <a16:creationId xmlns:a16="http://schemas.microsoft.com/office/drawing/2014/main" id="{6578CE91-51B9-4536-8D1D-CE7BED7B0E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7925" y="4905489"/>
              <a:ext cx="2743200" cy="1009423"/>
            </a:xfrm>
            <a:prstGeom prst="rect">
              <a:avLst/>
            </a:prstGeom>
          </p:spPr>
        </p:pic>
        <p:pic>
          <p:nvPicPr>
            <p:cNvPr id="6" name="Kép 6" descr="A képen szöveg látható&#10;&#10;Automatikusan generált leírás">
              <a:extLst>
                <a:ext uri="{FF2B5EF4-FFF2-40B4-BE49-F238E27FC236}">
                  <a16:creationId xmlns:a16="http://schemas.microsoft.com/office/drawing/2014/main" id="{27F581EA-6415-46E5-8D45-7FFC9BFC89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86175" y="2420181"/>
              <a:ext cx="2743200" cy="2189087"/>
            </a:xfrm>
            <a:prstGeom prst="rect">
              <a:avLst/>
            </a:prstGeom>
          </p:spPr>
        </p:pic>
        <p:pic>
          <p:nvPicPr>
            <p:cNvPr id="15" name="Kép 1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92344" y="2156315"/>
              <a:ext cx="2761329" cy="3756403"/>
            </a:xfrm>
            <a:prstGeom prst="rect">
              <a:avLst/>
            </a:prstGeom>
          </p:spPr>
        </p:pic>
        <p:pic>
          <p:nvPicPr>
            <p:cNvPr id="16" name="Kép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51784" y="5222155"/>
              <a:ext cx="1733550" cy="409575"/>
            </a:xfrm>
            <a:prstGeom prst="rect">
              <a:avLst/>
            </a:prstGeom>
          </p:spPr>
        </p:pic>
        <p:cxnSp>
          <p:nvCxnSpPr>
            <p:cNvPr id="17" name="Egyenes összekötő nyíllal 16"/>
            <p:cNvCxnSpPr/>
            <p:nvPr/>
          </p:nvCxnSpPr>
          <p:spPr>
            <a:xfrm flipH="1">
              <a:off x="10848528" y="692696"/>
              <a:ext cx="576064" cy="1455261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Egyenes összekötő nyíllal 18"/>
            <p:cNvCxnSpPr/>
            <p:nvPr/>
          </p:nvCxnSpPr>
          <p:spPr>
            <a:xfrm>
              <a:off x="4694580" y="2089301"/>
              <a:ext cx="2769572" cy="2851867"/>
            </a:xfrm>
            <a:prstGeom prst="straightConnector1">
              <a:avLst/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Egyenes összekötő 20"/>
            <p:cNvCxnSpPr/>
            <p:nvPr/>
          </p:nvCxnSpPr>
          <p:spPr>
            <a:xfrm>
              <a:off x="11057905" y="692696"/>
              <a:ext cx="1014759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gyenes összekötő 22"/>
            <p:cNvCxnSpPr/>
            <p:nvPr/>
          </p:nvCxnSpPr>
          <p:spPr>
            <a:xfrm>
              <a:off x="119337" y="980728"/>
              <a:ext cx="1296143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gyenes összekötő 24"/>
            <p:cNvCxnSpPr/>
            <p:nvPr/>
          </p:nvCxnSpPr>
          <p:spPr>
            <a:xfrm>
              <a:off x="2783633" y="2089301"/>
              <a:ext cx="2448271" cy="0"/>
            </a:xfrm>
            <a:prstGeom prst="line">
              <a:avLst/>
            </a:prstGeom>
            <a:ln w="381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Egyenes összekötő 26"/>
            <p:cNvCxnSpPr/>
            <p:nvPr/>
          </p:nvCxnSpPr>
          <p:spPr>
            <a:xfrm>
              <a:off x="9768408" y="2348880"/>
              <a:ext cx="1656184" cy="0"/>
            </a:xfrm>
            <a:prstGeom prst="line">
              <a:avLst/>
            </a:prstGeom>
            <a:ln w="19050">
              <a:solidFill>
                <a:srgbClr val="C00000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Ellipszis 33"/>
            <p:cNvSpPr/>
            <p:nvPr/>
          </p:nvSpPr>
          <p:spPr>
            <a:xfrm rot="21032887">
              <a:off x="7188487" y="5297209"/>
              <a:ext cx="809728" cy="578467"/>
            </a:xfrm>
            <a:prstGeom prst="ellipse">
              <a:avLst/>
            </a:prstGeom>
            <a:noFill/>
            <a:ln w="12700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pic>
          <p:nvPicPr>
            <p:cNvPr id="5" name="Kép 5" descr="A képen szöveg látható&#10;&#10;Automatikusan generált leírás">
              <a:extLst>
                <a:ext uri="{FF2B5EF4-FFF2-40B4-BE49-F238E27FC236}">
                  <a16:creationId xmlns:a16="http://schemas.microsoft.com/office/drawing/2014/main" id="{5F95D176-BFDE-4588-8B0D-95F8DA30A31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9550" y="2504899"/>
              <a:ext cx="3133725" cy="1848201"/>
            </a:xfrm>
            <a:prstGeom prst="rect">
              <a:avLst/>
            </a:prstGeom>
          </p:spPr>
        </p:pic>
        <p:cxnSp>
          <p:nvCxnSpPr>
            <p:cNvPr id="13" name="Egyenes összekötő nyíllal 12"/>
            <p:cNvCxnSpPr/>
            <p:nvPr/>
          </p:nvCxnSpPr>
          <p:spPr>
            <a:xfrm>
              <a:off x="1575496" y="2900561"/>
              <a:ext cx="2422747" cy="9525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églalap 1">
            <a:extLst>
              <a:ext uri="{FF2B5EF4-FFF2-40B4-BE49-F238E27FC236}">
                <a16:creationId xmlns:a16="http://schemas.microsoft.com/office/drawing/2014/main" id="{1ED3B1FC-EE27-45E1-BFE2-A22AF40429D2}"/>
              </a:ext>
            </a:extLst>
          </p:cNvPr>
          <p:cNvSpPr/>
          <p:nvPr/>
        </p:nvSpPr>
        <p:spPr>
          <a:xfrm>
            <a:off x="30152" y="116632"/>
            <a:ext cx="12192000" cy="203132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hu-HU" dirty="0"/>
              <a:t>4) A CUSTOMER adattáblát használva készítsünk </a:t>
            </a:r>
            <a:r>
              <a:rPr lang="hu-HU" dirty="0" err="1"/>
              <a:t>országonkénti</a:t>
            </a:r>
            <a:r>
              <a:rPr lang="hu-HU" dirty="0"/>
              <a:t> vásárlói </a:t>
            </a:r>
            <a:r>
              <a:rPr lang="hu-HU" b="1" dirty="0">
                <a:solidFill>
                  <a:srgbClr val="C00000"/>
                </a:solidFill>
              </a:rPr>
              <a:t>listákat</a:t>
            </a:r>
            <a:r>
              <a:rPr lang="hu-HU" dirty="0"/>
              <a:t>, amelyek tartalmazzák a </a:t>
            </a:r>
            <a:r>
              <a:rPr lang="hu-HU" b="1" dirty="0"/>
              <a:t>vásárlói azonosítókat </a:t>
            </a:r>
            <a:r>
              <a:rPr lang="hu-HU" dirty="0"/>
              <a:t>(</a:t>
            </a:r>
            <a:r>
              <a:rPr lang="hu-HU" dirty="0" err="1"/>
              <a:t>Customer_ID</a:t>
            </a:r>
            <a:r>
              <a:rPr lang="hu-HU" dirty="0"/>
              <a:t>), </a:t>
            </a:r>
            <a:r>
              <a:rPr lang="hu-HU" b="1" dirty="0"/>
              <a:t>neveket</a:t>
            </a:r>
            <a:r>
              <a:rPr lang="hu-HU" dirty="0"/>
              <a:t> (</a:t>
            </a:r>
            <a:r>
              <a:rPr lang="hu-HU" dirty="0" err="1"/>
              <a:t>Customer_Name</a:t>
            </a:r>
            <a:r>
              <a:rPr lang="hu-HU" dirty="0"/>
              <a:t>) és a </a:t>
            </a:r>
            <a:r>
              <a:rPr lang="hu-HU" b="1" dirty="0"/>
              <a:t>korosztályokat</a:t>
            </a:r>
            <a:r>
              <a:rPr lang="hu-HU" dirty="0"/>
              <a:t> (</a:t>
            </a:r>
            <a:r>
              <a:rPr lang="hu-HU" dirty="0" err="1"/>
              <a:t>Customer_Age_Group</a:t>
            </a:r>
            <a:r>
              <a:rPr lang="hu-HU" dirty="0"/>
              <a:t>)! (Címe: Orion Star </a:t>
            </a:r>
            <a:r>
              <a:rPr lang="hu-HU" dirty="0" err="1"/>
              <a:t>Customer</a:t>
            </a:r>
            <a:r>
              <a:rPr lang="hu-HU" dirty="0"/>
              <a:t> List) Ezt követően pedig hajtsuk végre az alábbi módosításokat: </a:t>
            </a:r>
          </a:p>
          <a:p>
            <a:pPr marL="629920" algn="just"/>
            <a:r>
              <a:rPr lang="hu-HU" dirty="0"/>
              <a:t>a) az első oszlop sorszám helyett a Vásárlói Azonosító (</a:t>
            </a:r>
            <a:r>
              <a:rPr lang="hu-HU" dirty="0" err="1"/>
              <a:t>Customer_ID</a:t>
            </a:r>
            <a:r>
              <a:rPr lang="hu-HU" dirty="0"/>
              <a:t>) legyen; </a:t>
            </a:r>
          </a:p>
          <a:p>
            <a:pPr marL="629920" algn="just"/>
            <a:r>
              <a:rPr lang="hu-HU" dirty="0"/>
              <a:t>b) a </a:t>
            </a:r>
            <a:r>
              <a:rPr lang="hu-HU" dirty="0" err="1"/>
              <a:t>Customer_Name</a:t>
            </a:r>
            <a:r>
              <a:rPr lang="hu-HU" dirty="0"/>
              <a:t> címkézését módosítsuk </a:t>
            </a:r>
            <a:r>
              <a:rPr lang="hu-HU" dirty="0" err="1"/>
              <a:t>Name</a:t>
            </a:r>
            <a:r>
              <a:rPr lang="hu-HU" dirty="0"/>
              <a:t>-re; </a:t>
            </a:r>
          </a:p>
          <a:p>
            <a:pPr marL="629920" algn="just"/>
            <a:r>
              <a:rPr lang="hu-HU" dirty="0"/>
              <a:t>c) a </a:t>
            </a:r>
            <a:r>
              <a:rPr lang="hu-HU" dirty="0" err="1"/>
              <a:t>Customer_Age_Group</a:t>
            </a:r>
            <a:r>
              <a:rPr lang="hu-HU" dirty="0"/>
              <a:t> címkézését módosítsuk </a:t>
            </a:r>
            <a:r>
              <a:rPr lang="hu-HU" dirty="0" err="1"/>
              <a:t>Age</a:t>
            </a:r>
            <a:r>
              <a:rPr lang="hu-HU" dirty="0"/>
              <a:t> Group-</a:t>
            </a:r>
            <a:r>
              <a:rPr lang="hu-HU" dirty="0" err="1"/>
              <a:t>ra</a:t>
            </a:r>
            <a:r>
              <a:rPr lang="hu-HU" dirty="0"/>
              <a:t>; </a:t>
            </a:r>
          </a:p>
          <a:p>
            <a:pPr marL="629920" algn="just"/>
            <a:r>
              <a:rPr lang="hu-HU" dirty="0"/>
              <a:t>d) a </a:t>
            </a:r>
            <a:r>
              <a:rPr lang="hu-HU" dirty="0" err="1"/>
              <a:t>Task</a:t>
            </a:r>
            <a:r>
              <a:rPr lang="hu-HU" dirty="0"/>
              <a:t> neve legyen </a:t>
            </a:r>
            <a:r>
              <a:rPr lang="hu-HU" dirty="0" err="1"/>
              <a:t>Customer</a:t>
            </a:r>
            <a:r>
              <a:rPr lang="hu-HU" dirty="0"/>
              <a:t> List </a:t>
            </a:r>
            <a:r>
              <a:rPr lang="hu-HU" dirty="0" err="1"/>
              <a:t>by</a:t>
            </a:r>
            <a:r>
              <a:rPr lang="hu-HU" dirty="0"/>
              <a:t> Country!</a:t>
            </a:r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872815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/>
          <p:cNvSpPr/>
          <p:nvPr/>
        </p:nvSpPr>
        <p:spPr>
          <a:xfrm>
            <a:off x="186032" y="476071"/>
            <a:ext cx="11233248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UcPeriod" startAt="5"/>
            </a:pPr>
            <a:r>
              <a:rPr lang="hu-HU" dirty="0"/>
              <a:t>Egy speciális promócióhoz szükségünk van a CUSTOMER adattábla alapján egy olyan vásárlói listára, amelyben csak az 1970-ben vagy azután születtek szerepelnek és ráadásul még az Orion Club legaktívabb tagjai is (</a:t>
            </a:r>
            <a:r>
              <a:rPr lang="hu-HU" dirty="0" err="1"/>
              <a:t>high-activity</a:t>
            </a:r>
            <a:r>
              <a:rPr lang="hu-HU" dirty="0"/>
              <a:t> </a:t>
            </a:r>
            <a:r>
              <a:rPr lang="hu-HU" dirty="0" err="1"/>
              <a:t>members</a:t>
            </a:r>
            <a:r>
              <a:rPr lang="hu-HU" dirty="0"/>
              <a:t>)! A listában csak a </a:t>
            </a:r>
            <a:r>
              <a:rPr lang="hu-HU" dirty="0" err="1"/>
              <a:t>Customer_ID</a:t>
            </a:r>
            <a:r>
              <a:rPr lang="hu-HU" dirty="0"/>
              <a:t> (sor azonosító), </a:t>
            </a:r>
            <a:r>
              <a:rPr lang="hu-HU" dirty="0" err="1"/>
              <a:t>Customer_Name</a:t>
            </a:r>
            <a:r>
              <a:rPr lang="hu-HU" dirty="0"/>
              <a:t> és a </a:t>
            </a:r>
            <a:r>
              <a:rPr lang="hu-HU" dirty="0" err="1"/>
              <a:t>Customer_Type</a:t>
            </a:r>
            <a:r>
              <a:rPr lang="hu-HU" dirty="0"/>
              <a:t> változók szerepeljenek. (Címe: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Activity</a:t>
            </a:r>
            <a:r>
              <a:rPr lang="hu-HU" dirty="0"/>
              <a:t> </a:t>
            </a:r>
            <a:r>
              <a:rPr lang="hu-HU" dirty="0" err="1"/>
              <a:t>Customers</a:t>
            </a:r>
            <a:r>
              <a:rPr lang="hu-HU" dirty="0"/>
              <a:t> </a:t>
            </a:r>
            <a:r>
              <a:rPr lang="hu-HU" dirty="0" err="1"/>
              <a:t>Born</a:t>
            </a:r>
            <a:r>
              <a:rPr lang="hu-HU" dirty="0"/>
              <a:t> 1970 </a:t>
            </a:r>
            <a:r>
              <a:rPr lang="hu-HU" dirty="0" err="1"/>
              <a:t>or</a:t>
            </a:r>
            <a:r>
              <a:rPr lang="hu-HU" dirty="0"/>
              <a:t> </a:t>
            </a:r>
            <a:r>
              <a:rPr lang="hu-HU" dirty="0" err="1"/>
              <a:t>Later</a:t>
            </a:r>
            <a:r>
              <a:rPr lang="hu-HU" dirty="0"/>
              <a:t>, </a:t>
            </a:r>
            <a:r>
              <a:rPr lang="hu-HU" dirty="0" err="1"/>
              <a:t>Task</a:t>
            </a:r>
            <a:r>
              <a:rPr lang="hu-HU" dirty="0"/>
              <a:t> neve: </a:t>
            </a:r>
            <a:r>
              <a:rPr lang="hu-HU" dirty="0" err="1"/>
              <a:t>High</a:t>
            </a:r>
            <a:r>
              <a:rPr lang="hu-HU" dirty="0"/>
              <a:t> </a:t>
            </a:r>
            <a:r>
              <a:rPr lang="hu-HU" dirty="0" err="1"/>
              <a:t>Act</a:t>
            </a:r>
            <a:r>
              <a:rPr lang="hu-HU" dirty="0"/>
              <a:t>/1970+) Készítsünk egy magyarázó jegyzetet a </a:t>
            </a:r>
            <a:r>
              <a:rPr lang="hu-HU" dirty="0" err="1"/>
              <a:t>Task</a:t>
            </a:r>
            <a:r>
              <a:rPr lang="hu-HU" dirty="0"/>
              <a:t>-hoz! </a:t>
            </a:r>
          </a:p>
          <a:p>
            <a:pPr marL="400050" indent="-400050">
              <a:buAutoNum type="romanUcPeriod" startAt="5"/>
            </a:pPr>
            <a:r>
              <a:rPr lang="hu-HU" dirty="0"/>
              <a:t>A menedzser szeretne látni az EMPLOYEE_ADDRESSES adathalmazból egy listát, amely tartalmazza az </a:t>
            </a:r>
            <a:r>
              <a:rPr lang="hu-HU" dirty="0" err="1"/>
              <a:t>Employee_ID</a:t>
            </a:r>
            <a:r>
              <a:rPr lang="hu-HU" dirty="0"/>
              <a:t> (sor azonosító), </a:t>
            </a:r>
            <a:r>
              <a:rPr lang="hu-HU" dirty="0" err="1"/>
              <a:t>Employee_Name</a:t>
            </a:r>
            <a:r>
              <a:rPr lang="hu-HU" dirty="0"/>
              <a:t>, </a:t>
            </a:r>
            <a:r>
              <a:rPr lang="hu-HU" dirty="0" err="1"/>
              <a:t>Street_Number</a:t>
            </a:r>
            <a:r>
              <a:rPr lang="hu-HU" dirty="0"/>
              <a:t>, </a:t>
            </a:r>
            <a:r>
              <a:rPr lang="hu-HU" dirty="0" err="1"/>
              <a:t>Street_Name</a:t>
            </a:r>
            <a:r>
              <a:rPr lang="hu-HU" dirty="0"/>
              <a:t>, City, </a:t>
            </a:r>
            <a:r>
              <a:rPr lang="hu-HU" dirty="0" err="1"/>
              <a:t>Postal_Code</a:t>
            </a:r>
            <a:r>
              <a:rPr lang="hu-HU" dirty="0"/>
              <a:t> változókat, melyeknek a nevei _ nélkül szerepeljenek a listában. Ezt követően </a:t>
            </a:r>
            <a:r>
              <a:rPr lang="hu-HU" dirty="0" err="1"/>
              <a:t>hajtsunk</a:t>
            </a:r>
            <a:r>
              <a:rPr lang="hu-HU" dirty="0"/>
              <a:t> végre egy módosítást oly módon, hogy csak a San Diego-i alkalmazottak adatai szerepeljenek a listában a City változó feltüntetése nélkül! Az új lista címe legyen </a:t>
            </a:r>
            <a:r>
              <a:rPr lang="hu-HU" dirty="0" err="1"/>
              <a:t>Employee</a:t>
            </a:r>
            <a:r>
              <a:rPr lang="hu-HU" dirty="0"/>
              <a:t> List </a:t>
            </a:r>
            <a:r>
              <a:rPr lang="hu-HU" dirty="0" err="1"/>
              <a:t>for</a:t>
            </a:r>
            <a:r>
              <a:rPr lang="hu-HU" dirty="0"/>
              <a:t> San Diego, a </a:t>
            </a:r>
            <a:r>
              <a:rPr lang="hu-HU" dirty="0" err="1"/>
              <a:t>Task</a:t>
            </a:r>
            <a:r>
              <a:rPr lang="hu-HU" dirty="0"/>
              <a:t> neve pedig San Diego List!</a:t>
            </a:r>
          </a:p>
          <a:p>
            <a:pPr marL="400050" indent="-400050">
              <a:buAutoNum type="romanUcPeriod" startAt="5"/>
            </a:pPr>
            <a:r>
              <a:rPr lang="hu-HU" dirty="0"/>
              <a:t>A menedzser szeretne látni az EMPLOYEE_ADDRESSES adathalmazból egy listát, amely tartalmazza az </a:t>
            </a:r>
            <a:r>
              <a:rPr lang="hu-HU" dirty="0" err="1"/>
              <a:t>Employee_ID</a:t>
            </a:r>
            <a:r>
              <a:rPr lang="hu-HU" dirty="0"/>
              <a:t> (sor azonosító), </a:t>
            </a:r>
            <a:r>
              <a:rPr lang="hu-HU" dirty="0" err="1"/>
              <a:t>Employee_Name</a:t>
            </a:r>
            <a:r>
              <a:rPr lang="hu-HU" dirty="0"/>
              <a:t>, </a:t>
            </a:r>
            <a:r>
              <a:rPr lang="hu-HU" dirty="0" err="1"/>
              <a:t>Street_Number</a:t>
            </a:r>
            <a:r>
              <a:rPr lang="hu-HU" dirty="0"/>
              <a:t>, </a:t>
            </a:r>
            <a:r>
              <a:rPr lang="hu-HU" dirty="0" err="1"/>
              <a:t>Street_Name</a:t>
            </a:r>
            <a:r>
              <a:rPr lang="hu-HU" dirty="0"/>
              <a:t>, </a:t>
            </a:r>
            <a:r>
              <a:rPr lang="hu-HU" dirty="0" err="1"/>
              <a:t>Postal_Code</a:t>
            </a:r>
            <a:r>
              <a:rPr lang="hu-HU" dirty="0"/>
              <a:t> változókat, melyeknek a nevei _ nélkül szerepeljenek a listában. Ezt követően </a:t>
            </a:r>
            <a:r>
              <a:rPr lang="hu-HU" dirty="0" err="1"/>
              <a:t>hajtsunk</a:t>
            </a:r>
            <a:r>
              <a:rPr lang="hu-HU" dirty="0"/>
              <a:t> végre egy módosítást oly módon, hogy csak az ausztráliai alkalmazottak adatai szerepeljenek a listában a City változó szerint csoportosítva (sor azonosító)! Az új lista címe legyen </a:t>
            </a:r>
            <a:r>
              <a:rPr lang="hu-HU" dirty="0" err="1"/>
              <a:t>Employee</a:t>
            </a:r>
            <a:r>
              <a:rPr lang="hu-HU" dirty="0"/>
              <a:t> List </a:t>
            </a:r>
            <a:r>
              <a:rPr lang="hu-HU" dirty="0" err="1"/>
              <a:t>for</a:t>
            </a:r>
            <a:r>
              <a:rPr lang="hu-HU" dirty="0"/>
              <a:t> </a:t>
            </a:r>
            <a:r>
              <a:rPr lang="hu-HU" dirty="0" err="1"/>
              <a:t>Australia</a:t>
            </a:r>
            <a:r>
              <a:rPr lang="hu-HU" dirty="0"/>
              <a:t>, a </a:t>
            </a:r>
            <a:r>
              <a:rPr lang="hu-HU" dirty="0" err="1"/>
              <a:t>Task</a:t>
            </a:r>
            <a:r>
              <a:rPr lang="hu-HU" dirty="0"/>
              <a:t> neve pedig AU List!</a:t>
            </a:r>
          </a:p>
          <a:p>
            <a:pPr marL="400050" indent="-400050">
              <a:buFontTx/>
              <a:buAutoNum type="romanUcPeriod" startAt="5"/>
            </a:pPr>
            <a:r>
              <a:rPr lang="hu-HU" dirty="0"/>
              <a:t>Készítsük el az ORDERS adathalmaz felhasználásával a rendelési típusok (</a:t>
            </a:r>
            <a:r>
              <a:rPr lang="hu-HU" dirty="0" err="1"/>
              <a:t>Order_Type</a:t>
            </a:r>
            <a:r>
              <a:rPr lang="hu-HU" dirty="0"/>
              <a:t>) szerinti mennyiségek (</a:t>
            </a:r>
            <a:r>
              <a:rPr lang="hu-HU" dirty="0" err="1"/>
              <a:t>Quantity</a:t>
            </a:r>
            <a:r>
              <a:rPr lang="hu-HU" dirty="0"/>
              <a:t>) gyakoriságát. Végezzen szűrést, hogy csak a 2008 előtt leadott rendelések szerepeljenek, amelyek internetes eladásokból (</a:t>
            </a:r>
            <a:r>
              <a:rPr lang="hu-HU" dirty="0" err="1"/>
              <a:t>Order_Type</a:t>
            </a:r>
            <a:r>
              <a:rPr lang="hu-HU" dirty="0"/>
              <a:t> = 3) illetve telefonos eladásokból (</a:t>
            </a:r>
            <a:r>
              <a:rPr lang="hu-HU" dirty="0" err="1"/>
              <a:t>Order_Type</a:t>
            </a:r>
            <a:r>
              <a:rPr lang="hu-HU" dirty="0"/>
              <a:t> = 2) származnak. Az elemzés tartalmazzon egy vízszintes oszlopdiagrammot is. (Címe: </a:t>
            </a:r>
            <a:r>
              <a:rPr lang="hu-HU" dirty="0" err="1"/>
              <a:t>Quantity</a:t>
            </a:r>
            <a:r>
              <a:rPr lang="hu-HU" dirty="0"/>
              <a:t> per </a:t>
            </a:r>
            <a:r>
              <a:rPr lang="hu-HU" dirty="0" err="1"/>
              <a:t>Order</a:t>
            </a:r>
            <a:r>
              <a:rPr lang="hu-HU" dirty="0"/>
              <a:t> </a:t>
            </a:r>
            <a:r>
              <a:rPr lang="hu-HU" dirty="0" err="1"/>
              <a:t>type</a:t>
            </a:r>
            <a:r>
              <a:rPr lang="hu-HU" dirty="0"/>
              <a:t>, </a:t>
            </a:r>
            <a:r>
              <a:rPr lang="hu-HU" dirty="0" err="1"/>
              <a:t>Task</a:t>
            </a:r>
            <a:r>
              <a:rPr lang="hu-HU" dirty="0"/>
              <a:t> neve: Internet &amp; </a:t>
            </a:r>
            <a:r>
              <a:rPr lang="hu-HU" dirty="0" err="1"/>
              <a:t>Phone</a:t>
            </a:r>
            <a:r>
              <a:rPr lang="hu-HU" dirty="0"/>
              <a:t> </a:t>
            </a:r>
            <a:r>
              <a:rPr lang="hu-HU" dirty="0" err="1"/>
              <a:t>orders</a:t>
            </a:r>
            <a:r>
              <a:rPr lang="hu-HU" dirty="0"/>
              <a:t> </a:t>
            </a:r>
            <a:r>
              <a:rPr lang="hu-HU" dirty="0" err="1"/>
              <a:t>before</a:t>
            </a:r>
            <a:r>
              <a:rPr lang="hu-HU" dirty="0"/>
              <a:t> 2008, keletkezett adattábla neve: </a:t>
            </a:r>
            <a:r>
              <a:rPr lang="hu-HU" dirty="0" err="1"/>
              <a:t>QuantityCounts</a:t>
            </a:r>
            <a:r>
              <a:rPr lang="hu-HU" dirty="0"/>
              <a:t>)</a:t>
            </a:r>
          </a:p>
          <a:p>
            <a:pPr marL="400050" indent="-400050">
              <a:buAutoNum type="romanUcPeriod" startAt="5"/>
            </a:pPr>
            <a:endParaRPr lang="hu-HU" b="1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75CD8A-3016-4CFB-A136-EDEE2276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" y="1057"/>
            <a:ext cx="2757843" cy="473075"/>
          </a:xfrm>
        </p:spPr>
        <p:txBody>
          <a:bodyPr>
            <a:noAutofit/>
          </a:bodyPr>
          <a:lstStyle/>
          <a:p>
            <a:r>
              <a:rPr lang="hu-HU" sz="2800"/>
              <a:t>Gyakorlatok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40076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hu-HU"/>
              <a:t>Mik is a Task-ok</a:t>
            </a:r>
            <a:endParaRPr lang="en-US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3D4F16C-4ED3-47DC-9051-BAF143E2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17" y="666750"/>
            <a:ext cx="9110133" cy="132397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hu-HU" sz="1600" dirty="0">
                <a:solidFill>
                  <a:schemeClr val="tx1"/>
                </a:solidFill>
              </a:rPr>
              <a:t>A </a:t>
            </a:r>
            <a:r>
              <a:rPr lang="hu-HU" sz="1600" dirty="0" err="1">
                <a:solidFill>
                  <a:schemeClr val="tx1"/>
                </a:solidFill>
              </a:rPr>
              <a:t>Task</a:t>
            </a:r>
            <a:r>
              <a:rPr lang="hu-HU" sz="1600" dirty="0">
                <a:solidFill>
                  <a:schemeClr val="tx1"/>
                </a:solidFill>
              </a:rPr>
              <a:t> egy adott típusú elemzés, jelentés vagy adatmanipuláció, amelyet a projektben lévő adatokon végezhet el. Beállíthatjuk a kedvenc </a:t>
            </a:r>
            <a:r>
              <a:rPr lang="hu-HU" sz="1600" dirty="0" err="1">
                <a:solidFill>
                  <a:schemeClr val="tx1"/>
                </a:solidFill>
              </a:rPr>
              <a:t>Task-jainkat</a:t>
            </a:r>
            <a:r>
              <a:rPr lang="hu-HU" sz="1600" dirty="0">
                <a:solidFill>
                  <a:schemeClr val="tx1"/>
                </a:solidFill>
              </a:rPr>
              <a:t>: </a:t>
            </a:r>
            <a:r>
              <a:rPr lang="hu-HU" sz="1600" b="1" dirty="0" err="1">
                <a:solidFill>
                  <a:schemeClr val="tx1"/>
                </a:solidFill>
              </a:rPr>
              <a:t>Favorite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  <a:r>
              <a:rPr lang="hu-HU" sz="1600" b="1" dirty="0" err="1">
                <a:solidFill>
                  <a:schemeClr val="tx1"/>
                </a:solidFill>
              </a:rPr>
              <a:t>Tasks</a:t>
            </a:r>
            <a:endParaRPr lang="hu-HU" b="1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hu-HU" sz="1600" dirty="0">
                <a:solidFill>
                  <a:schemeClr val="tx1"/>
                </a:solidFill>
              </a:rPr>
              <a:t>A bal alsó panel </a:t>
            </a:r>
            <a:r>
              <a:rPr lang="hu-HU" sz="1600" b="1" dirty="0" err="1">
                <a:solidFill>
                  <a:schemeClr val="tx1"/>
                </a:solidFill>
              </a:rPr>
              <a:t>Tasks</a:t>
            </a:r>
            <a:r>
              <a:rPr lang="hu-HU" sz="1600" dirty="0">
                <a:solidFill>
                  <a:schemeClr val="tx1"/>
                </a:solidFill>
              </a:rPr>
              <a:t> menüjéből: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571C4888-E2C3-4D82-A849-7F3698EE0655}"/>
              </a:ext>
            </a:extLst>
          </p:cNvPr>
          <p:cNvSpPr txBox="1"/>
          <p:nvPr/>
        </p:nvSpPr>
        <p:spPr>
          <a:xfrm>
            <a:off x="5248275" y="1514475"/>
            <a:ext cx="4029075" cy="41646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 defTabSz="457200">
              <a:lnSpc>
                <a:spcPct val="15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hu-HU" sz="1600"/>
              <a:t>Illetve a </a:t>
            </a:r>
            <a:r>
              <a:rPr lang="hu-HU" sz="1600" b="1"/>
              <a:t>Data </a:t>
            </a:r>
            <a:r>
              <a:rPr lang="hu-HU" sz="1600" b="1" err="1"/>
              <a:t>Grid</a:t>
            </a:r>
            <a:r>
              <a:rPr lang="hu-HU" sz="1600" err="1"/>
              <a:t>-ről</a:t>
            </a:r>
            <a:r>
              <a:rPr lang="hu-HU" sz="1600"/>
              <a:t> érhetőek el:</a:t>
            </a:r>
          </a:p>
        </p:txBody>
      </p:sp>
      <p:grpSp>
        <p:nvGrpSpPr>
          <p:cNvPr id="3" name="Csoportba foglalás 2">
            <a:extLst>
              <a:ext uri="{FF2B5EF4-FFF2-40B4-BE49-F238E27FC236}">
                <a16:creationId xmlns:a16="http://schemas.microsoft.com/office/drawing/2014/main" id="{A1CC67F3-770D-4AF8-94E7-503F6EEDBF8A}"/>
              </a:ext>
            </a:extLst>
          </p:cNvPr>
          <p:cNvGrpSpPr/>
          <p:nvPr/>
        </p:nvGrpSpPr>
        <p:grpSpPr>
          <a:xfrm>
            <a:off x="872183" y="1989634"/>
            <a:ext cx="10948342" cy="4849316"/>
            <a:chOff x="872183" y="1989634"/>
            <a:chExt cx="10948342" cy="4849316"/>
          </a:xfrm>
        </p:grpSpPr>
        <p:pic>
          <p:nvPicPr>
            <p:cNvPr id="4" name="Kép 7" descr="A képen szöveg látható&#10;&#10;Automatikusan generált leírás">
              <a:extLst>
                <a:ext uri="{FF2B5EF4-FFF2-40B4-BE49-F238E27FC236}">
                  <a16:creationId xmlns:a16="http://schemas.microsoft.com/office/drawing/2014/main" id="{42100BC4-7A98-4535-AE60-54BCED9DE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2542" y="1990725"/>
              <a:ext cx="3084090" cy="4848225"/>
            </a:xfrm>
            <a:prstGeom prst="rect">
              <a:avLst/>
            </a:prstGeom>
          </p:spPr>
        </p:pic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7E704397-722D-4282-9A08-BD6CFA73F24A}"/>
                </a:ext>
              </a:extLst>
            </p:cNvPr>
            <p:cNvSpPr/>
            <p:nvPr/>
          </p:nvSpPr>
          <p:spPr>
            <a:xfrm>
              <a:off x="872183" y="4538115"/>
              <a:ext cx="259212" cy="3600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/>
            </a:p>
          </p:txBody>
        </p:sp>
        <p:pic>
          <p:nvPicPr>
            <p:cNvPr id="12" name="Kép 12" descr="A képen szöveg látható&#10;&#10;Automatikusan generált leírás">
              <a:extLst>
                <a:ext uri="{FF2B5EF4-FFF2-40B4-BE49-F238E27FC236}">
                  <a16:creationId xmlns:a16="http://schemas.microsoft.com/office/drawing/2014/main" id="{BF6F9187-FBE1-4913-BBED-9FADF6EB5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05475" y="1991515"/>
              <a:ext cx="3781425" cy="4846646"/>
            </a:xfrm>
            <a:prstGeom prst="rect">
              <a:avLst/>
            </a:prstGeom>
          </p:spPr>
        </p:pic>
        <p:pic>
          <p:nvPicPr>
            <p:cNvPr id="11" name="Kép 11">
              <a:extLst>
                <a:ext uri="{FF2B5EF4-FFF2-40B4-BE49-F238E27FC236}">
                  <a16:creationId xmlns:a16="http://schemas.microsoft.com/office/drawing/2014/main" id="{A4631970-7D8D-4A7E-B98E-C2E36B1E69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3300" y="1989634"/>
              <a:ext cx="4467225" cy="1554757"/>
            </a:xfrm>
            <a:prstGeom prst="rect">
              <a:avLst/>
            </a:prstGeom>
          </p:spPr>
        </p:pic>
        <p:sp>
          <p:nvSpPr>
            <p:cNvPr id="10" name="Téglalap: lekerekített 9">
              <a:extLst>
                <a:ext uri="{FF2B5EF4-FFF2-40B4-BE49-F238E27FC236}">
                  <a16:creationId xmlns:a16="http://schemas.microsoft.com/office/drawing/2014/main" id="{7E704397-722D-4282-9A08-BD6CFA73F24A}"/>
                </a:ext>
              </a:extLst>
            </p:cNvPr>
            <p:cNvSpPr/>
            <p:nvPr/>
          </p:nvSpPr>
          <p:spPr>
            <a:xfrm>
              <a:off x="9054158" y="2242590"/>
              <a:ext cx="754512" cy="49339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/>
            </a:p>
          </p:txBody>
        </p:sp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288EB195-B834-498D-A9E0-A3B14492A074}"/>
                </a:ext>
              </a:extLst>
            </p:cNvPr>
            <p:cNvSpPr/>
            <p:nvPr/>
          </p:nvSpPr>
          <p:spPr>
            <a:xfrm>
              <a:off x="9206558" y="2766465"/>
              <a:ext cx="859287" cy="27431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686646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116632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buAutoNum type="romanUcPeriod" startAt="5"/>
            </a:pPr>
            <a:r>
              <a:rPr lang="hu-HU"/>
              <a:t>Egy speciális promócióhoz szükségünk van a CUSTOMER adattábla alapján egy olyan </a:t>
            </a:r>
            <a:r>
              <a:rPr lang="hu-HU" b="1">
                <a:solidFill>
                  <a:srgbClr val="C00000"/>
                </a:solidFill>
              </a:rPr>
              <a:t>vásárlói listára</a:t>
            </a:r>
            <a:r>
              <a:rPr lang="hu-HU"/>
              <a:t>, amelyben csak az </a:t>
            </a:r>
            <a:r>
              <a:rPr lang="hu-HU" u="sng"/>
              <a:t>1970-ben vagy azután születtek szerepelnek </a:t>
            </a:r>
            <a:r>
              <a:rPr lang="hu-HU"/>
              <a:t>és ráadásul még az Orion Club legaktívabb tagjai is (</a:t>
            </a:r>
            <a:r>
              <a:rPr lang="hu-HU" u="sng" err="1"/>
              <a:t>high-activity</a:t>
            </a:r>
            <a:r>
              <a:rPr lang="hu-HU" u="sng"/>
              <a:t> </a:t>
            </a:r>
            <a:r>
              <a:rPr lang="hu-HU" u="sng" err="1"/>
              <a:t>members</a:t>
            </a:r>
            <a:r>
              <a:rPr lang="hu-HU"/>
              <a:t>)! A listában csak a </a:t>
            </a:r>
            <a:r>
              <a:rPr lang="hu-HU" u="sng" err="1"/>
              <a:t>Customer_ID</a:t>
            </a:r>
            <a:r>
              <a:rPr lang="hu-HU" u="sng"/>
              <a:t> (sor azonosító), </a:t>
            </a:r>
            <a:r>
              <a:rPr lang="hu-HU" u="sng" err="1"/>
              <a:t>Customer_Name</a:t>
            </a:r>
            <a:r>
              <a:rPr lang="hu-HU" u="sng"/>
              <a:t> és a </a:t>
            </a:r>
            <a:r>
              <a:rPr lang="hu-HU" u="sng" err="1"/>
              <a:t>Customer_Type</a:t>
            </a:r>
            <a:r>
              <a:rPr lang="hu-HU" u="sng"/>
              <a:t> változók szerepeljenek</a:t>
            </a:r>
            <a:r>
              <a:rPr lang="hu-HU"/>
              <a:t>. (Címe: </a:t>
            </a:r>
            <a:r>
              <a:rPr lang="hu-HU" err="1"/>
              <a:t>High</a:t>
            </a:r>
            <a:r>
              <a:rPr lang="hu-HU"/>
              <a:t> </a:t>
            </a:r>
            <a:r>
              <a:rPr lang="hu-HU" err="1"/>
              <a:t>Activity</a:t>
            </a:r>
            <a:r>
              <a:rPr lang="hu-HU"/>
              <a:t> </a:t>
            </a:r>
            <a:r>
              <a:rPr lang="hu-HU" err="1"/>
              <a:t>Customers</a:t>
            </a:r>
            <a:r>
              <a:rPr lang="hu-HU"/>
              <a:t> </a:t>
            </a:r>
            <a:r>
              <a:rPr lang="hu-HU" err="1"/>
              <a:t>Born</a:t>
            </a:r>
            <a:r>
              <a:rPr lang="hu-HU"/>
              <a:t> 1970 </a:t>
            </a:r>
            <a:r>
              <a:rPr lang="hu-HU" err="1"/>
              <a:t>or</a:t>
            </a:r>
            <a:r>
              <a:rPr lang="hu-HU"/>
              <a:t> </a:t>
            </a:r>
            <a:r>
              <a:rPr lang="hu-HU" err="1"/>
              <a:t>Later</a:t>
            </a:r>
            <a:r>
              <a:rPr lang="hu-HU"/>
              <a:t>, </a:t>
            </a:r>
            <a:r>
              <a:rPr lang="hu-HU" err="1"/>
              <a:t>Task</a:t>
            </a:r>
            <a:r>
              <a:rPr lang="hu-HU"/>
              <a:t> neve: </a:t>
            </a:r>
            <a:r>
              <a:rPr lang="hu-HU" err="1"/>
              <a:t>High</a:t>
            </a:r>
            <a:r>
              <a:rPr lang="hu-HU"/>
              <a:t> </a:t>
            </a:r>
            <a:r>
              <a:rPr lang="hu-HU" err="1"/>
              <a:t>Act</a:t>
            </a:r>
            <a:r>
              <a:rPr lang="hu-HU"/>
              <a:t>/1970+) Készítsünk egy magyarázó jegyzetet a </a:t>
            </a:r>
            <a:r>
              <a:rPr lang="hu-HU" err="1"/>
              <a:t>Task</a:t>
            </a:r>
            <a:r>
              <a:rPr lang="hu-HU"/>
              <a:t>-hoz! </a:t>
            </a:r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D3B2F63B-E790-4F36-BFF9-406267791942}"/>
              </a:ext>
            </a:extLst>
          </p:cNvPr>
          <p:cNvGrpSpPr/>
          <p:nvPr/>
        </p:nvGrpSpPr>
        <p:grpSpPr>
          <a:xfrm>
            <a:off x="495300" y="1612197"/>
            <a:ext cx="10099852" cy="4693243"/>
            <a:chOff x="495300" y="1612197"/>
            <a:chExt cx="10099852" cy="4693243"/>
          </a:xfrm>
        </p:grpSpPr>
        <p:pic>
          <p:nvPicPr>
            <p:cNvPr id="2" name="Kép 2">
              <a:extLst>
                <a:ext uri="{FF2B5EF4-FFF2-40B4-BE49-F238E27FC236}">
                  <a16:creationId xmlns:a16="http://schemas.microsoft.com/office/drawing/2014/main" id="{DD14179A-38D4-49EA-9DF0-8112A42E22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5300" y="1612197"/>
              <a:ext cx="3933825" cy="2042931"/>
            </a:xfrm>
            <a:prstGeom prst="rect">
              <a:avLst/>
            </a:prstGeom>
          </p:spPr>
        </p:pic>
        <p:pic>
          <p:nvPicPr>
            <p:cNvPr id="3" name="Kép 5">
              <a:extLst>
                <a:ext uri="{FF2B5EF4-FFF2-40B4-BE49-F238E27FC236}">
                  <a16:creationId xmlns:a16="http://schemas.microsoft.com/office/drawing/2014/main" id="{7D370268-7BBC-4DC8-A6A6-5AD7BBB6A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57800" y="1688726"/>
              <a:ext cx="5305425" cy="4118722"/>
            </a:xfrm>
            <a:prstGeom prst="rect">
              <a:avLst/>
            </a:prstGeom>
          </p:spPr>
        </p:pic>
        <p:pic>
          <p:nvPicPr>
            <p:cNvPr id="18" name="Kép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43472" y="4073192"/>
              <a:ext cx="4975619" cy="2232248"/>
            </a:xfrm>
            <a:prstGeom prst="rect">
              <a:avLst/>
            </a:prstGeom>
          </p:spPr>
        </p:pic>
        <p:cxnSp>
          <p:nvCxnSpPr>
            <p:cNvPr id="9" name="Szögletes összekötő 8"/>
            <p:cNvCxnSpPr>
              <a:cxnSpLocks/>
              <a:stCxn id="8" idx="0"/>
            </p:cNvCxnSpPr>
            <p:nvPr/>
          </p:nvCxnSpPr>
          <p:spPr>
            <a:xfrm rot="16200000" flipH="1" flipV="1">
              <a:off x="4549735" y="-579131"/>
              <a:ext cx="2972029" cy="8243837"/>
            </a:xfrm>
            <a:prstGeom prst="bentConnector4">
              <a:avLst>
                <a:gd name="adj1" fmla="val -7692"/>
                <a:gd name="adj2" fmla="val 113099"/>
              </a:avLst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Ellipszis 7"/>
            <p:cNvSpPr/>
            <p:nvPr/>
          </p:nvSpPr>
          <p:spPr>
            <a:xfrm rot="21032887">
              <a:off x="9794350" y="2053708"/>
              <a:ext cx="800802" cy="451626"/>
            </a:xfrm>
            <a:prstGeom prst="ellipse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0717029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116632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buAutoNum type="romanUcPeriod" startAt="5"/>
            </a:pPr>
            <a:r>
              <a:rPr lang="hu-HU"/>
              <a:t>Egy speciális promócióhoz szükségünk van a CUSTOMER adattábla alapján egy olyan </a:t>
            </a:r>
            <a:r>
              <a:rPr lang="hu-HU" b="1">
                <a:solidFill>
                  <a:srgbClr val="C00000"/>
                </a:solidFill>
              </a:rPr>
              <a:t>vásárlói listára</a:t>
            </a:r>
            <a:r>
              <a:rPr lang="hu-HU"/>
              <a:t>, amelyben csak az </a:t>
            </a:r>
            <a:r>
              <a:rPr lang="hu-HU" u="sng"/>
              <a:t>1970-ben vagy azután születtek szerepelnek </a:t>
            </a:r>
            <a:r>
              <a:rPr lang="hu-HU"/>
              <a:t>és ráadásul még az Orion Club legaktívabb tagjai is (</a:t>
            </a:r>
            <a:r>
              <a:rPr lang="hu-HU" u="sng" err="1"/>
              <a:t>high-activity</a:t>
            </a:r>
            <a:r>
              <a:rPr lang="hu-HU" u="sng"/>
              <a:t> </a:t>
            </a:r>
            <a:r>
              <a:rPr lang="hu-HU" u="sng" err="1"/>
              <a:t>members</a:t>
            </a:r>
            <a:r>
              <a:rPr lang="hu-HU"/>
              <a:t>)! A listában csak a </a:t>
            </a:r>
            <a:r>
              <a:rPr lang="hu-HU" u="sng" err="1"/>
              <a:t>Customer_ID</a:t>
            </a:r>
            <a:r>
              <a:rPr lang="hu-HU" u="sng"/>
              <a:t> (sor azonosító), </a:t>
            </a:r>
            <a:r>
              <a:rPr lang="hu-HU" u="sng" err="1"/>
              <a:t>Customer_Name</a:t>
            </a:r>
            <a:r>
              <a:rPr lang="hu-HU" u="sng"/>
              <a:t> és a </a:t>
            </a:r>
            <a:r>
              <a:rPr lang="hu-HU" u="sng" err="1"/>
              <a:t>Customer_Type</a:t>
            </a:r>
            <a:r>
              <a:rPr lang="hu-HU" u="sng"/>
              <a:t> változók szerepeljenek</a:t>
            </a:r>
            <a:r>
              <a:rPr lang="hu-HU"/>
              <a:t>. (Címe: </a:t>
            </a:r>
            <a:r>
              <a:rPr lang="hu-HU" err="1"/>
              <a:t>High</a:t>
            </a:r>
            <a:r>
              <a:rPr lang="hu-HU"/>
              <a:t> </a:t>
            </a:r>
            <a:r>
              <a:rPr lang="hu-HU" err="1"/>
              <a:t>Activity</a:t>
            </a:r>
            <a:r>
              <a:rPr lang="hu-HU"/>
              <a:t> </a:t>
            </a:r>
            <a:r>
              <a:rPr lang="hu-HU" err="1"/>
              <a:t>Customers</a:t>
            </a:r>
            <a:r>
              <a:rPr lang="hu-HU"/>
              <a:t> </a:t>
            </a:r>
            <a:r>
              <a:rPr lang="hu-HU" err="1"/>
              <a:t>Born</a:t>
            </a:r>
            <a:r>
              <a:rPr lang="hu-HU"/>
              <a:t> 1970 </a:t>
            </a:r>
            <a:r>
              <a:rPr lang="hu-HU" err="1"/>
              <a:t>or</a:t>
            </a:r>
            <a:r>
              <a:rPr lang="hu-HU"/>
              <a:t> </a:t>
            </a:r>
            <a:r>
              <a:rPr lang="hu-HU" err="1"/>
              <a:t>Later</a:t>
            </a:r>
            <a:r>
              <a:rPr lang="hu-HU"/>
              <a:t>, </a:t>
            </a:r>
            <a:r>
              <a:rPr lang="hu-HU" err="1"/>
              <a:t>Task</a:t>
            </a:r>
            <a:r>
              <a:rPr lang="hu-HU"/>
              <a:t> neve: </a:t>
            </a:r>
            <a:r>
              <a:rPr lang="hu-HU" err="1"/>
              <a:t>High</a:t>
            </a:r>
            <a:r>
              <a:rPr lang="hu-HU"/>
              <a:t> </a:t>
            </a:r>
            <a:r>
              <a:rPr lang="hu-HU" err="1"/>
              <a:t>Act</a:t>
            </a:r>
            <a:r>
              <a:rPr lang="hu-HU"/>
              <a:t>/1970+) Készítsünk egy magyarázó jegyzetet a </a:t>
            </a:r>
            <a:r>
              <a:rPr lang="hu-HU" err="1"/>
              <a:t>Task</a:t>
            </a:r>
            <a:r>
              <a:rPr lang="hu-HU"/>
              <a:t>-hoz! </a:t>
            </a:r>
          </a:p>
        </p:txBody>
      </p:sp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201" y="1662649"/>
            <a:ext cx="8352928" cy="4370647"/>
          </a:xfrm>
          <a:prstGeom prst="rect">
            <a:avLst/>
          </a:prstGeom>
        </p:spPr>
      </p:pic>
      <p:sp>
        <p:nvSpPr>
          <p:cNvPr id="10" name="Ellipszis 9"/>
          <p:cNvSpPr/>
          <p:nvPr/>
        </p:nvSpPr>
        <p:spPr>
          <a:xfrm rot="21032887">
            <a:off x="5013021" y="3957383"/>
            <a:ext cx="561081" cy="31807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12209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116632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buAutoNum type="romanUcPeriod" startAt="5"/>
            </a:pPr>
            <a:r>
              <a:rPr lang="hu-HU"/>
              <a:t>Egy speciális promócióhoz szükségünk van a CUSTOMER adattábla alapján egy olyan </a:t>
            </a:r>
            <a:r>
              <a:rPr lang="hu-HU" b="1">
                <a:solidFill>
                  <a:srgbClr val="C00000"/>
                </a:solidFill>
              </a:rPr>
              <a:t>vásárlói listára</a:t>
            </a:r>
            <a:r>
              <a:rPr lang="hu-HU"/>
              <a:t>, amelyben csak az </a:t>
            </a:r>
            <a:r>
              <a:rPr lang="hu-HU" u="sng"/>
              <a:t>1970-ben vagy azután születtek szerepelnek </a:t>
            </a:r>
            <a:r>
              <a:rPr lang="hu-HU"/>
              <a:t>és ráadásul még az Orion Club legaktívabb tagjai is (</a:t>
            </a:r>
            <a:r>
              <a:rPr lang="hu-HU" u="sng" err="1"/>
              <a:t>high-activity</a:t>
            </a:r>
            <a:r>
              <a:rPr lang="hu-HU" u="sng"/>
              <a:t> </a:t>
            </a:r>
            <a:r>
              <a:rPr lang="hu-HU" u="sng" err="1"/>
              <a:t>members</a:t>
            </a:r>
            <a:r>
              <a:rPr lang="hu-HU"/>
              <a:t>)! A listában csak a </a:t>
            </a:r>
            <a:r>
              <a:rPr lang="hu-HU" u="sng" err="1"/>
              <a:t>Customer_ID</a:t>
            </a:r>
            <a:r>
              <a:rPr lang="hu-HU" u="sng"/>
              <a:t> (sor azonosító), </a:t>
            </a:r>
            <a:r>
              <a:rPr lang="hu-HU" u="sng" err="1"/>
              <a:t>Customer_Name</a:t>
            </a:r>
            <a:r>
              <a:rPr lang="hu-HU" u="sng"/>
              <a:t> és a </a:t>
            </a:r>
            <a:r>
              <a:rPr lang="hu-HU" u="sng" err="1"/>
              <a:t>Customer_Type</a:t>
            </a:r>
            <a:r>
              <a:rPr lang="hu-HU" u="sng"/>
              <a:t> változók szerepeljenek</a:t>
            </a:r>
            <a:r>
              <a:rPr lang="hu-HU"/>
              <a:t>. (Címe: </a:t>
            </a:r>
            <a:r>
              <a:rPr lang="hu-HU" err="1"/>
              <a:t>High</a:t>
            </a:r>
            <a:r>
              <a:rPr lang="hu-HU"/>
              <a:t> </a:t>
            </a:r>
            <a:r>
              <a:rPr lang="hu-HU" err="1"/>
              <a:t>Activity</a:t>
            </a:r>
            <a:r>
              <a:rPr lang="hu-HU"/>
              <a:t> </a:t>
            </a:r>
            <a:r>
              <a:rPr lang="hu-HU" err="1"/>
              <a:t>Customers</a:t>
            </a:r>
            <a:r>
              <a:rPr lang="hu-HU"/>
              <a:t> </a:t>
            </a:r>
            <a:r>
              <a:rPr lang="hu-HU" err="1"/>
              <a:t>Born</a:t>
            </a:r>
            <a:r>
              <a:rPr lang="hu-HU"/>
              <a:t> 1970 </a:t>
            </a:r>
            <a:r>
              <a:rPr lang="hu-HU" err="1"/>
              <a:t>or</a:t>
            </a:r>
            <a:r>
              <a:rPr lang="hu-HU"/>
              <a:t> </a:t>
            </a:r>
            <a:r>
              <a:rPr lang="hu-HU" err="1"/>
              <a:t>Later</a:t>
            </a:r>
            <a:r>
              <a:rPr lang="hu-HU"/>
              <a:t>, </a:t>
            </a:r>
            <a:r>
              <a:rPr lang="hu-HU" err="1"/>
              <a:t>Task</a:t>
            </a:r>
            <a:r>
              <a:rPr lang="hu-HU"/>
              <a:t> neve: </a:t>
            </a:r>
            <a:r>
              <a:rPr lang="hu-HU" err="1"/>
              <a:t>High</a:t>
            </a:r>
            <a:r>
              <a:rPr lang="hu-HU"/>
              <a:t> </a:t>
            </a:r>
            <a:r>
              <a:rPr lang="hu-HU" err="1"/>
              <a:t>Act</a:t>
            </a:r>
            <a:r>
              <a:rPr lang="hu-HU"/>
              <a:t>/1970+) Készítsünk egy magyarázó jegyzetet a </a:t>
            </a:r>
            <a:r>
              <a:rPr lang="hu-HU" err="1"/>
              <a:t>Task</a:t>
            </a:r>
            <a:r>
              <a:rPr lang="hu-HU"/>
              <a:t>-hoz! </a:t>
            </a:r>
          </a:p>
        </p:txBody>
      </p:sp>
      <p:pic>
        <p:nvPicPr>
          <p:cNvPr id="3" name="Kép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556792"/>
            <a:ext cx="5497064" cy="2448272"/>
          </a:xfrm>
          <a:prstGeom prst="rect">
            <a:avLst/>
          </a:prstGeom>
        </p:spPr>
      </p:pic>
      <p:pic>
        <p:nvPicPr>
          <p:cNvPr id="5" name="Kép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1556792"/>
            <a:ext cx="4608512" cy="1670760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352" y="4365104"/>
            <a:ext cx="5747569" cy="1278978"/>
          </a:xfrm>
          <a:prstGeom prst="rect">
            <a:avLst/>
          </a:prstGeom>
        </p:spPr>
      </p:pic>
      <p:sp>
        <p:nvSpPr>
          <p:cNvPr id="8" name="Ellipszis 7"/>
          <p:cNvSpPr/>
          <p:nvPr/>
        </p:nvSpPr>
        <p:spPr>
          <a:xfrm rot="21032887">
            <a:off x="3886060" y="3697934"/>
            <a:ext cx="561081" cy="31807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 rot="21032887">
            <a:off x="5368594" y="4642606"/>
            <a:ext cx="561081" cy="318076"/>
          </a:xfrm>
          <a:prstGeom prst="ellipse">
            <a:avLst/>
          </a:prstGeom>
          <a:noFill/>
          <a:ln w="28575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1" name="Kép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670" y="4005064"/>
            <a:ext cx="5226290" cy="1969428"/>
          </a:xfrm>
          <a:prstGeom prst="rect">
            <a:avLst/>
          </a:prstGeom>
        </p:spPr>
      </p:pic>
      <p:pic>
        <p:nvPicPr>
          <p:cNvPr id="2" name="Kép 9" descr="A képen szöveg látható&#10;&#10;Automatikusan generált leírás">
            <a:extLst>
              <a:ext uri="{FF2B5EF4-FFF2-40B4-BE49-F238E27FC236}">
                <a16:creationId xmlns:a16="http://schemas.microsoft.com/office/drawing/2014/main" id="{8B1BA9FE-BCDF-483F-87D2-07EEA0CD10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6725" y="5148866"/>
            <a:ext cx="2133600" cy="153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029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0" y="116632"/>
            <a:ext cx="12192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 algn="just">
              <a:buAutoNum type="romanUcPeriod" startAt="5"/>
            </a:pPr>
            <a:r>
              <a:rPr lang="hu-HU"/>
              <a:t>Egy speciális promócióhoz szükségünk van a CUSTOMER adattábla alapján egy olyan </a:t>
            </a:r>
            <a:r>
              <a:rPr lang="hu-HU" b="1">
                <a:solidFill>
                  <a:srgbClr val="C00000"/>
                </a:solidFill>
              </a:rPr>
              <a:t>vásárlói listára</a:t>
            </a:r>
            <a:r>
              <a:rPr lang="hu-HU"/>
              <a:t>, amelyben csak az </a:t>
            </a:r>
            <a:r>
              <a:rPr lang="hu-HU" u="sng"/>
              <a:t>1970-ben vagy azután születtek szerepelnek </a:t>
            </a:r>
            <a:r>
              <a:rPr lang="hu-HU"/>
              <a:t>és ráadásul még az Orion Club legaktívabb tagjai is (</a:t>
            </a:r>
            <a:r>
              <a:rPr lang="hu-HU" u="sng" err="1"/>
              <a:t>high-activity</a:t>
            </a:r>
            <a:r>
              <a:rPr lang="hu-HU" u="sng"/>
              <a:t> </a:t>
            </a:r>
            <a:r>
              <a:rPr lang="hu-HU" u="sng" err="1"/>
              <a:t>members</a:t>
            </a:r>
            <a:r>
              <a:rPr lang="hu-HU"/>
              <a:t>)! A listában csak a </a:t>
            </a:r>
            <a:r>
              <a:rPr lang="hu-HU" u="sng" err="1"/>
              <a:t>Customer_ID</a:t>
            </a:r>
            <a:r>
              <a:rPr lang="hu-HU" u="sng"/>
              <a:t> (sor azonosító), </a:t>
            </a:r>
            <a:r>
              <a:rPr lang="hu-HU" u="sng" err="1"/>
              <a:t>Customer_Name</a:t>
            </a:r>
            <a:r>
              <a:rPr lang="hu-HU" u="sng"/>
              <a:t> és a </a:t>
            </a:r>
            <a:r>
              <a:rPr lang="hu-HU" u="sng" err="1"/>
              <a:t>Customer_Type</a:t>
            </a:r>
            <a:r>
              <a:rPr lang="hu-HU" u="sng"/>
              <a:t> változók szerepeljenek</a:t>
            </a:r>
            <a:r>
              <a:rPr lang="hu-HU"/>
              <a:t>. (Címe: </a:t>
            </a:r>
            <a:r>
              <a:rPr lang="hu-HU" err="1"/>
              <a:t>High</a:t>
            </a:r>
            <a:r>
              <a:rPr lang="hu-HU"/>
              <a:t> </a:t>
            </a:r>
            <a:r>
              <a:rPr lang="hu-HU" err="1"/>
              <a:t>Activity</a:t>
            </a:r>
            <a:r>
              <a:rPr lang="hu-HU"/>
              <a:t> </a:t>
            </a:r>
            <a:r>
              <a:rPr lang="hu-HU" err="1"/>
              <a:t>Customers</a:t>
            </a:r>
            <a:r>
              <a:rPr lang="hu-HU"/>
              <a:t> </a:t>
            </a:r>
            <a:r>
              <a:rPr lang="hu-HU" err="1"/>
              <a:t>Born</a:t>
            </a:r>
            <a:r>
              <a:rPr lang="hu-HU"/>
              <a:t> 1970 </a:t>
            </a:r>
            <a:r>
              <a:rPr lang="hu-HU" err="1"/>
              <a:t>or</a:t>
            </a:r>
            <a:r>
              <a:rPr lang="hu-HU"/>
              <a:t> </a:t>
            </a:r>
            <a:r>
              <a:rPr lang="hu-HU" err="1"/>
              <a:t>Later</a:t>
            </a:r>
            <a:r>
              <a:rPr lang="hu-HU"/>
              <a:t>, </a:t>
            </a:r>
            <a:r>
              <a:rPr lang="hu-HU" err="1"/>
              <a:t>Task</a:t>
            </a:r>
            <a:r>
              <a:rPr lang="hu-HU"/>
              <a:t> neve: </a:t>
            </a:r>
            <a:r>
              <a:rPr lang="hu-HU" err="1"/>
              <a:t>High</a:t>
            </a:r>
            <a:r>
              <a:rPr lang="hu-HU"/>
              <a:t> </a:t>
            </a:r>
            <a:r>
              <a:rPr lang="hu-HU" err="1"/>
              <a:t>Act</a:t>
            </a:r>
            <a:r>
              <a:rPr lang="hu-HU"/>
              <a:t>/1970+) Készítsünk egy </a:t>
            </a:r>
            <a:r>
              <a:rPr lang="hu-HU" b="1"/>
              <a:t>magyarázó jegyzetet a </a:t>
            </a:r>
            <a:r>
              <a:rPr lang="hu-HU" b="1" err="1"/>
              <a:t>Task</a:t>
            </a:r>
            <a:r>
              <a:rPr lang="hu-HU" b="1"/>
              <a:t>-hoz</a:t>
            </a:r>
            <a:r>
              <a:rPr lang="hu-HU"/>
              <a:t>! </a:t>
            </a:r>
          </a:p>
        </p:txBody>
      </p:sp>
      <p:pic>
        <p:nvPicPr>
          <p:cNvPr id="2" name="Kép 2">
            <a:extLst>
              <a:ext uri="{FF2B5EF4-FFF2-40B4-BE49-F238E27FC236}">
                <a16:creationId xmlns:a16="http://schemas.microsoft.com/office/drawing/2014/main" id="{00439679-4F07-4266-B409-69F9B0044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2925" y="1487611"/>
            <a:ext cx="7058025" cy="2692153"/>
          </a:xfrm>
          <a:prstGeom prst="rect">
            <a:avLst/>
          </a:prstGeom>
        </p:spPr>
      </p:pic>
      <p:cxnSp>
        <p:nvCxnSpPr>
          <p:cNvPr id="10" name="Szögletes összekötő 9"/>
          <p:cNvCxnSpPr/>
          <p:nvPr/>
        </p:nvCxnSpPr>
        <p:spPr>
          <a:xfrm>
            <a:off x="557710" y="1573557"/>
            <a:ext cx="6134223" cy="1440163"/>
          </a:xfrm>
          <a:prstGeom prst="bentConnector3">
            <a:avLst>
              <a:gd name="adj1" fmla="val 36793"/>
            </a:avLst>
          </a:prstGeom>
          <a:ln w="38100">
            <a:solidFill>
              <a:srgbClr val="C0000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Kép 4" descr="A képen szöveg látható&#10;&#10;Automatikusan generált leírás">
            <a:extLst>
              <a:ext uri="{FF2B5EF4-FFF2-40B4-BE49-F238E27FC236}">
                <a16:creationId xmlns:a16="http://schemas.microsoft.com/office/drawing/2014/main" id="{38E0DCB8-716C-4F06-AD59-84A4F3DBA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4722668"/>
            <a:ext cx="8124825" cy="147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6965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-5304" y="908720"/>
            <a:ext cx="5741264" cy="4493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200" dirty="0"/>
              <a:t>VI. A menedzser szeretne látni az EMPLOYEE_ADDRESSES adathalmazból egy </a:t>
            </a:r>
            <a:r>
              <a:rPr lang="hu-HU" sz="2200" b="1" dirty="0">
                <a:solidFill>
                  <a:srgbClr val="C00000"/>
                </a:solidFill>
              </a:rPr>
              <a:t>listát</a:t>
            </a:r>
            <a:r>
              <a:rPr lang="hu-HU" sz="2200" dirty="0"/>
              <a:t>, amely tartalmazza az </a:t>
            </a:r>
            <a:r>
              <a:rPr lang="hu-HU" sz="2200" dirty="0" err="1"/>
              <a:t>Employee_ID</a:t>
            </a:r>
            <a:r>
              <a:rPr lang="hu-HU" sz="2200" dirty="0"/>
              <a:t> (sor azonosító), </a:t>
            </a:r>
            <a:r>
              <a:rPr lang="hu-HU" sz="2200" dirty="0" err="1"/>
              <a:t>Employee_Name</a:t>
            </a:r>
            <a:r>
              <a:rPr lang="hu-HU" sz="2200" dirty="0"/>
              <a:t>, </a:t>
            </a:r>
            <a:r>
              <a:rPr lang="hu-HU" sz="2200" dirty="0" err="1"/>
              <a:t>Street_Number</a:t>
            </a:r>
            <a:r>
              <a:rPr lang="hu-HU" sz="2200" dirty="0"/>
              <a:t>, </a:t>
            </a:r>
            <a:r>
              <a:rPr lang="hu-HU" sz="2200" dirty="0" err="1"/>
              <a:t>Street_Name</a:t>
            </a:r>
            <a:r>
              <a:rPr lang="hu-HU" sz="2200" dirty="0"/>
              <a:t>, City, </a:t>
            </a:r>
            <a:r>
              <a:rPr lang="hu-HU" sz="2200" dirty="0" err="1"/>
              <a:t>Postal_Code</a:t>
            </a:r>
            <a:r>
              <a:rPr lang="hu-HU" sz="2200" dirty="0"/>
              <a:t> változókat, melyeknek a </a:t>
            </a:r>
            <a:r>
              <a:rPr lang="hu-HU" sz="2200" dirty="0">
                <a:solidFill>
                  <a:srgbClr val="C00000"/>
                </a:solidFill>
              </a:rPr>
              <a:t>nevei</a:t>
            </a:r>
            <a:r>
              <a:rPr lang="hu-HU" sz="2200" dirty="0"/>
              <a:t> </a:t>
            </a:r>
            <a:r>
              <a:rPr lang="hu-HU" sz="2200" dirty="0">
                <a:solidFill>
                  <a:srgbClr val="C00000"/>
                </a:solidFill>
              </a:rPr>
              <a:t>_ nélkül szerepeljenek a listában</a:t>
            </a:r>
            <a:r>
              <a:rPr lang="hu-HU" sz="2200" dirty="0"/>
              <a:t>. Ezt követően </a:t>
            </a:r>
            <a:r>
              <a:rPr lang="hu-HU" sz="2200" dirty="0" err="1"/>
              <a:t>hajtsunk</a:t>
            </a:r>
            <a:r>
              <a:rPr lang="hu-HU" sz="2200" dirty="0"/>
              <a:t> végre egy módosítást oly módon, hogy </a:t>
            </a:r>
            <a:r>
              <a:rPr lang="hu-HU" sz="2200" b="1" dirty="0"/>
              <a:t>csak</a:t>
            </a:r>
            <a:r>
              <a:rPr lang="hu-HU" sz="2200" dirty="0"/>
              <a:t> a </a:t>
            </a:r>
            <a:r>
              <a:rPr lang="hu-HU" sz="2200" u="sng" dirty="0"/>
              <a:t>San Diego-i alkalmazottak</a:t>
            </a:r>
            <a:r>
              <a:rPr lang="hu-HU" sz="2200" dirty="0"/>
              <a:t> adatai szerepeljenek a listában a </a:t>
            </a:r>
            <a:r>
              <a:rPr lang="hu-HU" sz="2200" u="sng" dirty="0"/>
              <a:t>City változó feltüntetése nélkül</a:t>
            </a:r>
            <a:r>
              <a:rPr lang="hu-HU" sz="2200" dirty="0"/>
              <a:t>! Az új lista címe legyen </a:t>
            </a:r>
            <a:r>
              <a:rPr lang="hu-HU" sz="2200" dirty="0" err="1"/>
              <a:t>Employee</a:t>
            </a:r>
            <a:r>
              <a:rPr lang="hu-HU" sz="2200" dirty="0"/>
              <a:t> List </a:t>
            </a:r>
            <a:r>
              <a:rPr lang="hu-HU" sz="2200" dirty="0" err="1"/>
              <a:t>for</a:t>
            </a:r>
            <a:r>
              <a:rPr lang="hu-HU" sz="2200" dirty="0"/>
              <a:t> San Diego, a </a:t>
            </a:r>
            <a:r>
              <a:rPr lang="hu-HU" sz="2200" dirty="0" err="1"/>
              <a:t>Task</a:t>
            </a:r>
            <a:r>
              <a:rPr lang="hu-HU" sz="2200" dirty="0"/>
              <a:t> neve pedig San Diego List!</a:t>
            </a:r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228635"/>
            <a:ext cx="5892949" cy="2732527"/>
          </a:xfrm>
          <a:prstGeom prst="rect">
            <a:avLst/>
          </a:prstGeom>
        </p:spPr>
      </p:pic>
      <p:pic>
        <p:nvPicPr>
          <p:cNvPr id="6" name="Kép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320" y="3501008"/>
            <a:ext cx="5969552" cy="2448272"/>
          </a:xfrm>
          <a:prstGeom prst="rect">
            <a:avLst/>
          </a:prstGeom>
        </p:spPr>
      </p:pic>
      <p:sp>
        <p:nvSpPr>
          <p:cNvPr id="7" name="Téglalap 6"/>
          <p:cNvSpPr/>
          <p:nvPr/>
        </p:nvSpPr>
        <p:spPr>
          <a:xfrm>
            <a:off x="8544272" y="2999054"/>
            <a:ext cx="5237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000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88694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7328" y="836712"/>
            <a:ext cx="5544616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200" dirty="0"/>
              <a:t>VII. A menedzser szeretne látni az EMPLOYEE_ADDRESSES adathalmazból egy </a:t>
            </a:r>
            <a:r>
              <a:rPr lang="hu-HU" sz="2200" b="1" dirty="0">
                <a:solidFill>
                  <a:srgbClr val="C00000"/>
                </a:solidFill>
              </a:rPr>
              <a:t>listát</a:t>
            </a:r>
            <a:r>
              <a:rPr lang="hu-HU" sz="2200" dirty="0"/>
              <a:t>, amely tartalmazza az </a:t>
            </a:r>
            <a:r>
              <a:rPr lang="hu-HU" sz="2200" dirty="0" err="1"/>
              <a:t>Employee_ID</a:t>
            </a:r>
            <a:r>
              <a:rPr lang="hu-HU" sz="2200" dirty="0"/>
              <a:t> (sor azonosító), </a:t>
            </a:r>
            <a:r>
              <a:rPr lang="hu-HU" sz="2200" dirty="0" err="1"/>
              <a:t>Employee_Name</a:t>
            </a:r>
            <a:r>
              <a:rPr lang="hu-HU" sz="2200" dirty="0"/>
              <a:t>, </a:t>
            </a:r>
            <a:r>
              <a:rPr lang="hu-HU" sz="2200" dirty="0" err="1"/>
              <a:t>Street_Number</a:t>
            </a:r>
            <a:r>
              <a:rPr lang="hu-HU" sz="2200" dirty="0"/>
              <a:t>, </a:t>
            </a:r>
            <a:r>
              <a:rPr lang="hu-HU" sz="2200" dirty="0" err="1"/>
              <a:t>Street_Name</a:t>
            </a:r>
            <a:r>
              <a:rPr lang="hu-HU" sz="2200" dirty="0"/>
              <a:t>, </a:t>
            </a:r>
            <a:r>
              <a:rPr lang="hu-HU" sz="2200" dirty="0" err="1"/>
              <a:t>Postal_Code</a:t>
            </a:r>
            <a:r>
              <a:rPr lang="hu-HU" sz="2200" dirty="0"/>
              <a:t> változókat, melyeknek a </a:t>
            </a:r>
            <a:r>
              <a:rPr lang="hu-HU" sz="2200" dirty="0">
                <a:solidFill>
                  <a:srgbClr val="C00000"/>
                </a:solidFill>
              </a:rPr>
              <a:t>nevei _ nélkül szerepeljenek a listában.</a:t>
            </a:r>
            <a:r>
              <a:rPr lang="hu-HU" sz="2200" dirty="0"/>
              <a:t> Ezt követően </a:t>
            </a:r>
            <a:r>
              <a:rPr lang="hu-HU" sz="2200" dirty="0" err="1"/>
              <a:t>hajtsunk</a:t>
            </a:r>
            <a:r>
              <a:rPr lang="hu-HU" sz="2200" dirty="0"/>
              <a:t> végre egy módosítást oly módon, hogy </a:t>
            </a:r>
            <a:r>
              <a:rPr lang="hu-HU" sz="2200" b="1" dirty="0"/>
              <a:t>csak</a:t>
            </a:r>
            <a:r>
              <a:rPr lang="hu-HU" sz="2200" dirty="0"/>
              <a:t> az </a:t>
            </a:r>
            <a:r>
              <a:rPr lang="hu-HU" sz="2200" u="sng" dirty="0"/>
              <a:t>ausztráliai alkalmazottak adatai szerepeljenek a listában a City változó szerint </a:t>
            </a:r>
            <a:r>
              <a:rPr lang="hu-HU" sz="2200" b="1" u="sng" dirty="0"/>
              <a:t>csoportosítva</a:t>
            </a:r>
            <a:r>
              <a:rPr lang="hu-HU" sz="2200" u="sng" dirty="0"/>
              <a:t> (</a:t>
            </a:r>
            <a:r>
              <a:rPr lang="hu-HU" sz="2200" u="sng" dirty="0">
                <a:solidFill>
                  <a:srgbClr val="C00000"/>
                </a:solidFill>
              </a:rPr>
              <a:t>sor azonosító</a:t>
            </a:r>
            <a:r>
              <a:rPr lang="hu-HU" sz="2200" u="sng" dirty="0"/>
              <a:t>)! </a:t>
            </a:r>
            <a:r>
              <a:rPr lang="hu-HU" sz="2200" dirty="0"/>
              <a:t>Az új lista címe legyen </a:t>
            </a:r>
            <a:r>
              <a:rPr lang="hu-HU" sz="2200" dirty="0" err="1"/>
              <a:t>Employee</a:t>
            </a:r>
            <a:r>
              <a:rPr lang="hu-HU" sz="2200" dirty="0"/>
              <a:t> List </a:t>
            </a:r>
            <a:r>
              <a:rPr lang="hu-HU" sz="2200" dirty="0" err="1"/>
              <a:t>for</a:t>
            </a:r>
            <a:r>
              <a:rPr lang="hu-HU" sz="2200" dirty="0"/>
              <a:t> </a:t>
            </a:r>
            <a:r>
              <a:rPr lang="hu-HU" sz="2200" dirty="0" err="1"/>
              <a:t>Australia</a:t>
            </a:r>
            <a:r>
              <a:rPr lang="hu-HU" sz="2200" dirty="0"/>
              <a:t>, a </a:t>
            </a:r>
            <a:r>
              <a:rPr lang="hu-HU" sz="2200" dirty="0" err="1"/>
              <a:t>Task</a:t>
            </a:r>
            <a:r>
              <a:rPr lang="hu-HU" sz="2200" dirty="0"/>
              <a:t> neve pedig AU List!</a:t>
            </a:r>
            <a:endParaRPr lang="hu-HU" sz="2200" b="1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94127"/>
            <a:ext cx="5322729" cy="2904927"/>
          </a:xfrm>
          <a:prstGeom prst="rect">
            <a:avLst/>
          </a:prstGeom>
        </p:spPr>
      </p:pic>
      <p:sp>
        <p:nvSpPr>
          <p:cNvPr id="6" name="Téglalap 5"/>
          <p:cNvSpPr/>
          <p:nvPr/>
        </p:nvSpPr>
        <p:spPr>
          <a:xfrm>
            <a:off x="8544272" y="2999054"/>
            <a:ext cx="5237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000" b="1"/>
              <a:t>…</a:t>
            </a:r>
          </a:p>
        </p:txBody>
      </p:sp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664" y="3501008"/>
            <a:ext cx="5344081" cy="2385420"/>
          </a:xfrm>
          <a:prstGeom prst="rect">
            <a:avLst/>
          </a:prstGeom>
        </p:spPr>
      </p:pic>
      <p:sp>
        <p:nvSpPr>
          <p:cNvPr id="8" name="Téglalap 7"/>
          <p:cNvSpPr/>
          <p:nvPr/>
        </p:nvSpPr>
        <p:spPr>
          <a:xfrm>
            <a:off x="8616280" y="5903981"/>
            <a:ext cx="523720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000" b="1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22588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-29288" y="548680"/>
            <a:ext cx="577669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hu-HU" sz="2200"/>
              <a:t>VIII. Készítsük el az ORDERS adathalmaz felhasználásával a rendelési típusok (</a:t>
            </a:r>
            <a:r>
              <a:rPr lang="hu-HU" sz="2200" err="1"/>
              <a:t>Order_Type</a:t>
            </a:r>
            <a:r>
              <a:rPr lang="hu-HU" sz="2200"/>
              <a:t>) szerinti mennyiségek (</a:t>
            </a:r>
            <a:r>
              <a:rPr lang="hu-HU" sz="2200" err="1"/>
              <a:t>Quantity</a:t>
            </a:r>
            <a:r>
              <a:rPr lang="hu-HU" sz="2200"/>
              <a:t>) </a:t>
            </a:r>
            <a:r>
              <a:rPr lang="hu-HU" sz="2200" b="1">
                <a:solidFill>
                  <a:srgbClr val="C00000"/>
                </a:solidFill>
              </a:rPr>
              <a:t>gyakoriságát</a:t>
            </a:r>
            <a:r>
              <a:rPr lang="hu-HU" sz="2200"/>
              <a:t>. Végezzen szűrést, hogy </a:t>
            </a:r>
            <a:r>
              <a:rPr lang="hu-HU" sz="2200" b="1">
                <a:solidFill>
                  <a:srgbClr val="C00000"/>
                </a:solidFill>
              </a:rPr>
              <a:t>csak</a:t>
            </a:r>
            <a:r>
              <a:rPr lang="hu-HU" sz="2200"/>
              <a:t> a </a:t>
            </a:r>
            <a:r>
              <a:rPr lang="hu-HU" sz="2200" u="sng"/>
              <a:t>2008 előtt leadott rendelések</a:t>
            </a:r>
            <a:r>
              <a:rPr lang="hu-HU" sz="2200"/>
              <a:t> szerepeljenek, amelyek </a:t>
            </a:r>
            <a:r>
              <a:rPr lang="hu-HU" sz="2200" u="sng"/>
              <a:t>internetes</a:t>
            </a:r>
            <a:r>
              <a:rPr lang="hu-HU" sz="2200"/>
              <a:t> eladásokból (</a:t>
            </a:r>
            <a:r>
              <a:rPr lang="hu-HU" sz="2200" err="1"/>
              <a:t>Order_Type</a:t>
            </a:r>
            <a:r>
              <a:rPr lang="hu-HU" sz="2200"/>
              <a:t> = 3) illetve </a:t>
            </a:r>
            <a:r>
              <a:rPr lang="hu-HU" sz="2200" u="sng"/>
              <a:t>telefonos</a:t>
            </a:r>
            <a:r>
              <a:rPr lang="hu-HU" sz="2200"/>
              <a:t> eladásokból (</a:t>
            </a:r>
            <a:r>
              <a:rPr lang="hu-HU" sz="2200" err="1"/>
              <a:t>Order_Type</a:t>
            </a:r>
            <a:r>
              <a:rPr lang="hu-HU" sz="2200"/>
              <a:t> = 2) származnak. Az elemzés tartalmazzon egy </a:t>
            </a:r>
            <a:r>
              <a:rPr lang="hu-HU" sz="2200" u="sng"/>
              <a:t>vízszintes oszlopdiagrammot is</a:t>
            </a:r>
            <a:r>
              <a:rPr lang="hu-HU" sz="2200"/>
              <a:t>. (Címe: </a:t>
            </a:r>
            <a:r>
              <a:rPr lang="hu-HU" sz="2200" err="1"/>
              <a:t>Quantity</a:t>
            </a:r>
            <a:r>
              <a:rPr lang="hu-HU" sz="2200"/>
              <a:t> per </a:t>
            </a:r>
            <a:r>
              <a:rPr lang="hu-HU" sz="2200" err="1"/>
              <a:t>Order</a:t>
            </a:r>
            <a:r>
              <a:rPr lang="hu-HU" sz="2200"/>
              <a:t> </a:t>
            </a:r>
            <a:r>
              <a:rPr lang="hu-HU" sz="2200" err="1"/>
              <a:t>type</a:t>
            </a:r>
            <a:r>
              <a:rPr lang="hu-HU" sz="2200"/>
              <a:t>, </a:t>
            </a:r>
            <a:r>
              <a:rPr lang="hu-HU" sz="2200" err="1"/>
              <a:t>Task</a:t>
            </a:r>
            <a:r>
              <a:rPr lang="hu-HU" sz="2200"/>
              <a:t> neve: Internet &amp; </a:t>
            </a:r>
            <a:r>
              <a:rPr lang="hu-HU" sz="2200" err="1"/>
              <a:t>Phone</a:t>
            </a:r>
            <a:r>
              <a:rPr lang="hu-HU" sz="2200"/>
              <a:t> </a:t>
            </a:r>
            <a:r>
              <a:rPr lang="hu-HU" sz="2200" err="1"/>
              <a:t>orders</a:t>
            </a:r>
            <a:r>
              <a:rPr lang="hu-HU" sz="2200"/>
              <a:t> </a:t>
            </a:r>
            <a:r>
              <a:rPr lang="hu-HU" sz="2200" err="1"/>
              <a:t>before</a:t>
            </a:r>
            <a:r>
              <a:rPr lang="hu-HU" sz="2200"/>
              <a:t> 2008, keletkezett adattábla neve: </a:t>
            </a:r>
            <a:r>
              <a:rPr lang="hu-HU" sz="2200" err="1"/>
              <a:t>QuantityCounts</a:t>
            </a:r>
            <a:r>
              <a:rPr lang="hu-HU" sz="2200"/>
              <a:t>)</a:t>
            </a:r>
          </a:p>
        </p:txBody>
      </p:sp>
      <p:pic>
        <p:nvPicPr>
          <p:cNvPr id="10" name="Kép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992" y="188640"/>
            <a:ext cx="3156083" cy="3573016"/>
          </a:xfrm>
          <a:prstGeom prst="rect">
            <a:avLst/>
          </a:prstGeom>
        </p:spPr>
      </p:pic>
      <p:pic>
        <p:nvPicPr>
          <p:cNvPr id="11" name="Kép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2264" y="2276872"/>
            <a:ext cx="3517788" cy="3975919"/>
          </a:xfrm>
          <a:prstGeom prst="rect">
            <a:avLst/>
          </a:prstGeom>
        </p:spPr>
      </p:pic>
      <p:pic>
        <p:nvPicPr>
          <p:cNvPr id="2" name="Kép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526" y="4703664"/>
            <a:ext cx="2580349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6101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B54C8-9A87-44F1-B7AF-FBA5B2009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/>
          <a:lstStyle/>
          <a:p>
            <a:r>
              <a:rPr lang="hu-HU"/>
              <a:t>Extra Gyakorlat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B82A5D0-87A3-4FA6-8F3F-C370F7B5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784" y="1093789"/>
            <a:ext cx="859666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dirty="0">
                <a:solidFill>
                  <a:schemeClr val="tx1"/>
                </a:solidFill>
              </a:rPr>
              <a:t>Nyissa meg az </a:t>
            </a:r>
            <a:r>
              <a:rPr lang="hu-HU" b="1" dirty="0" err="1">
                <a:solidFill>
                  <a:schemeClr val="tx1"/>
                </a:solidFill>
              </a:rPr>
              <a:t>Employee_Donations</a:t>
            </a:r>
            <a:r>
              <a:rPr lang="hu-HU" dirty="0">
                <a:solidFill>
                  <a:schemeClr val="tx1"/>
                </a:solidFill>
              </a:rPr>
              <a:t> táblát és készítsen két gyakorisági vizsgálatot.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Az első feladat célja, hogy kiderüljön, mely szervezetet támogatják a leggyakrabban</a:t>
            </a:r>
          </a:p>
          <a:p>
            <a:pPr lvl="2"/>
            <a:r>
              <a:rPr lang="hu-HU" dirty="0">
                <a:solidFill>
                  <a:schemeClr val="tx1"/>
                </a:solidFill>
              </a:rPr>
              <a:t>A kimeneti fájl legyen gyakoriság szerint csökkenő sorrendben</a:t>
            </a:r>
          </a:p>
          <a:p>
            <a:pPr lvl="2"/>
            <a:r>
              <a:rPr lang="hu-HU" dirty="0">
                <a:solidFill>
                  <a:schemeClr val="tx1"/>
                </a:solidFill>
              </a:rPr>
              <a:t>A riportban csak a gyakoriságok és a százalékok jelenjenek meg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A második kimutatás azt vizsgálja, hogy milyen fizetési módot preferálnak az adományozók.</a:t>
            </a:r>
          </a:p>
          <a:p>
            <a:pPr lvl="2"/>
            <a:r>
              <a:rPr lang="hu-HU" dirty="0">
                <a:solidFill>
                  <a:schemeClr val="tx1"/>
                </a:solidFill>
              </a:rPr>
              <a:t>A kimeneti fájl legyen gyakoriság szerint csökkenő sorrendben</a:t>
            </a:r>
          </a:p>
          <a:p>
            <a:pPr lvl="2"/>
            <a:r>
              <a:rPr lang="hu-HU" dirty="0">
                <a:solidFill>
                  <a:schemeClr val="tx1"/>
                </a:solidFill>
              </a:rPr>
              <a:t>Készítsen oszlopdiagramot a riporthoz</a:t>
            </a:r>
          </a:p>
          <a:p>
            <a:pPr lvl="2"/>
            <a:r>
              <a:rPr lang="hu-HU" dirty="0">
                <a:solidFill>
                  <a:schemeClr val="tx1"/>
                </a:solidFill>
              </a:rPr>
              <a:t>Állítson be megfelelő magyar címet</a:t>
            </a:r>
          </a:p>
        </p:txBody>
      </p:sp>
    </p:spTree>
    <p:extLst>
      <p:ext uri="{BB962C8B-B14F-4D97-AF65-F5344CB8AC3E}">
        <p14:creationId xmlns:p14="http://schemas.microsoft.com/office/powerpoint/2010/main" val="2072900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8596668" cy="1320800"/>
          </a:xfrm>
        </p:spPr>
        <p:txBody>
          <a:bodyPr>
            <a:normAutofit/>
          </a:bodyPr>
          <a:lstStyle/>
          <a:p>
            <a:r>
              <a:rPr lang="hu-HU"/>
              <a:t>Task-ok különálló futtatása</a:t>
            </a:r>
            <a:endParaRPr lang="en-US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93D4F16C-4ED3-47DC-9051-BAF143E29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667" y="657225"/>
            <a:ext cx="9872133" cy="620077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>
                <a:solidFill>
                  <a:schemeClr val="tx1"/>
                </a:solidFill>
              </a:rPr>
              <a:t>A </a:t>
            </a:r>
            <a:r>
              <a:rPr lang="hu-HU" err="1">
                <a:solidFill>
                  <a:schemeClr val="tx1"/>
                </a:solidFill>
              </a:rPr>
              <a:t>taskok</a:t>
            </a:r>
            <a:r>
              <a:rPr lang="hu-HU">
                <a:solidFill>
                  <a:schemeClr val="tx1"/>
                </a:solidFill>
              </a:rPr>
              <a:t> futtathatók a </a:t>
            </a:r>
            <a:r>
              <a:rPr lang="hu-HU" b="1">
                <a:solidFill>
                  <a:schemeClr val="tx1"/>
                </a:solidFill>
              </a:rPr>
              <a:t>Projekt </a:t>
            </a:r>
            <a:r>
              <a:rPr lang="hu-HU" b="1" err="1">
                <a:solidFill>
                  <a:schemeClr val="tx1"/>
                </a:solidFill>
              </a:rPr>
              <a:t>Tree</a:t>
            </a:r>
            <a:r>
              <a:rPr lang="hu-HU" err="1">
                <a:solidFill>
                  <a:schemeClr val="tx1"/>
                </a:solidFill>
              </a:rPr>
              <a:t>-ből</a:t>
            </a:r>
            <a:r>
              <a:rPr lang="hu-HU">
                <a:solidFill>
                  <a:schemeClr val="tx1"/>
                </a:solidFill>
              </a:rPr>
              <a:t> illetve a </a:t>
            </a:r>
            <a:r>
              <a:rPr lang="hu-HU" b="1" err="1">
                <a:solidFill>
                  <a:schemeClr val="tx1"/>
                </a:solidFill>
              </a:rPr>
              <a:t>Process</a:t>
            </a:r>
            <a:r>
              <a:rPr lang="hu-HU" b="1">
                <a:solidFill>
                  <a:schemeClr val="tx1"/>
                </a:solidFill>
              </a:rPr>
              <a:t> Flow</a:t>
            </a:r>
            <a:r>
              <a:rPr lang="hu-HU">
                <a:solidFill>
                  <a:schemeClr val="tx1"/>
                </a:solidFill>
              </a:rPr>
              <a:t>-</a:t>
            </a:r>
            <a:r>
              <a:rPr lang="hu-HU" err="1">
                <a:solidFill>
                  <a:schemeClr val="tx1"/>
                </a:solidFill>
              </a:rPr>
              <a:t>ból</a:t>
            </a:r>
            <a:r>
              <a:rPr lang="hu-HU">
                <a:solidFill>
                  <a:schemeClr val="tx1"/>
                </a:solidFill>
              </a:rPr>
              <a:t> is</a:t>
            </a:r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D33B84C3-92BE-4737-9E98-9B6A6A532581}"/>
              </a:ext>
            </a:extLst>
          </p:cNvPr>
          <p:cNvGrpSpPr/>
          <p:nvPr/>
        </p:nvGrpSpPr>
        <p:grpSpPr>
          <a:xfrm>
            <a:off x="527099" y="1232750"/>
            <a:ext cx="8483551" cy="5049726"/>
            <a:chOff x="527099" y="1232750"/>
            <a:chExt cx="8483551" cy="5049726"/>
          </a:xfrm>
        </p:grpSpPr>
        <p:pic>
          <p:nvPicPr>
            <p:cNvPr id="3" name="Kép 2" descr="A képen szöveg látható&#10;&#10;Automatikusan generált leírás">
              <a:extLst>
                <a:ext uri="{FF2B5EF4-FFF2-40B4-BE49-F238E27FC236}">
                  <a16:creationId xmlns:a16="http://schemas.microsoft.com/office/drawing/2014/main" id="{0E1A124B-B18C-47F6-A32F-1C5B3511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099" y="1582025"/>
              <a:ext cx="4077269" cy="3449995"/>
            </a:xfrm>
            <a:prstGeom prst="rect">
              <a:avLst/>
            </a:prstGeom>
          </p:spPr>
        </p:pic>
        <p:pic>
          <p:nvPicPr>
            <p:cNvPr id="6" name="Kép 6">
              <a:extLst>
                <a:ext uri="{FF2B5EF4-FFF2-40B4-BE49-F238E27FC236}">
                  <a16:creationId xmlns:a16="http://schemas.microsoft.com/office/drawing/2014/main" id="{3B7FEDDB-B4FC-4361-A9E6-5822ED0425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95875" y="1232750"/>
              <a:ext cx="3914775" cy="504972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26520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1630526" cy="1320800"/>
          </a:xfrm>
        </p:spPr>
        <p:txBody>
          <a:bodyPr>
            <a:normAutofit/>
          </a:bodyPr>
          <a:lstStyle/>
          <a:p>
            <a:r>
              <a:rPr lang="hu-HU" err="1"/>
              <a:t>One-Way</a:t>
            </a:r>
            <a:r>
              <a:rPr lang="hu-HU"/>
              <a:t> </a:t>
            </a:r>
            <a:r>
              <a:rPr lang="hu-HU" err="1"/>
              <a:t>Frequencies</a:t>
            </a:r>
            <a:r>
              <a:rPr lang="hu-HU"/>
              <a:t> Report</a:t>
            </a:r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476BF702-7F40-4978-8CC3-2B082AFE7465}"/>
              </a:ext>
            </a:extLst>
          </p:cNvPr>
          <p:cNvSpPr txBox="1">
            <a:spLocks/>
          </p:cNvSpPr>
          <p:nvPr/>
        </p:nvSpPr>
        <p:spPr>
          <a:xfrm>
            <a:off x="390525" y="755179"/>
            <a:ext cx="11424592" cy="49033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1600" dirty="0">
                <a:solidFill>
                  <a:schemeClr val="tx1"/>
                </a:solidFill>
                <a:ea typeface="+mn-lt"/>
                <a:cs typeface="+mn-lt"/>
              </a:rPr>
              <a:t>A </a:t>
            </a:r>
            <a:r>
              <a:rPr lang="hu-HU" sz="1600" b="1" dirty="0" err="1">
                <a:solidFill>
                  <a:schemeClr val="tx1"/>
                </a:solidFill>
                <a:ea typeface="+mn-lt"/>
                <a:cs typeface="+mn-lt"/>
              </a:rPr>
              <a:t>One-Way</a:t>
            </a:r>
            <a:r>
              <a:rPr lang="hu-HU" sz="1600" b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hu-HU" sz="1600" b="1" dirty="0" err="1">
                <a:solidFill>
                  <a:schemeClr val="tx1"/>
                </a:solidFill>
                <a:ea typeface="+mn-lt"/>
                <a:cs typeface="+mn-lt"/>
              </a:rPr>
              <a:t>Frequencies</a:t>
            </a:r>
            <a:r>
              <a:rPr lang="hu-HU" sz="1600" b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hu-HU" sz="1600" b="1" dirty="0" err="1">
                <a:solidFill>
                  <a:schemeClr val="tx1"/>
                </a:solidFill>
                <a:ea typeface="+mn-lt"/>
                <a:cs typeface="+mn-lt"/>
              </a:rPr>
              <a:t>Report</a:t>
            </a:r>
            <a:r>
              <a:rPr lang="hu-HU" sz="1600" dirty="0">
                <a:solidFill>
                  <a:schemeClr val="tx1"/>
                </a:solidFill>
                <a:ea typeface="+mn-lt"/>
                <a:cs typeface="+mn-lt"/>
              </a:rPr>
              <a:t> egy változó értékeinek a gyakoriságát adja vissza</a:t>
            </a:r>
            <a:endParaRPr lang="hu-HU" sz="16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hu-HU" sz="1600" dirty="0">
                <a:solidFill>
                  <a:schemeClr val="tx1"/>
                </a:solidFill>
                <a:ea typeface="+mn-lt"/>
                <a:cs typeface="+mn-lt"/>
              </a:rPr>
              <a:t>A </a:t>
            </a:r>
            <a:r>
              <a:rPr lang="hu-HU" sz="1600" dirty="0" err="1">
                <a:solidFill>
                  <a:schemeClr val="tx1"/>
                </a:solidFill>
                <a:ea typeface="+mn-lt"/>
                <a:cs typeface="+mn-lt"/>
              </a:rPr>
              <a:t>task</a:t>
            </a:r>
            <a:r>
              <a:rPr lang="hu-HU" sz="1600" dirty="0">
                <a:solidFill>
                  <a:schemeClr val="tx1"/>
                </a:solidFill>
                <a:ea typeface="+mn-lt"/>
                <a:cs typeface="+mn-lt"/>
              </a:rPr>
              <a:t> elérésének módja:</a:t>
            </a:r>
            <a:endParaRPr lang="en-US" sz="1600" dirty="0">
              <a:solidFill>
                <a:schemeClr val="tx1"/>
              </a:solidFill>
              <a:ea typeface="+mn-lt"/>
              <a:cs typeface="+mn-lt"/>
            </a:endParaRPr>
          </a:p>
          <a:p>
            <a:pPr lvl="1">
              <a:buFont typeface="Wingdings 3"/>
              <a:buChar char=""/>
            </a:pP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Tasks</a:t>
            </a:r>
            <a:r>
              <a:rPr lang="en-US" dirty="0">
                <a:solidFill>
                  <a:schemeClr val="tx1"/>
                </a:solidFill>
              </a:rPr>
              <a:t> -&gt; </a:t>
            </a:r>
            <a:r>
              <a:rPr lang="hu-HU" dirty="0" err="1">
                <a:solidFill>
                  <a:schemeClr val="tx1"/>
                </a:solidFill>
                <a:ea typeface="+mn-lt"/>
                <a:cs typeface="+mn-lt"/>
              </a:rPr>
              <a:t>Describe</a:t>
            </a:r>
            <a:r>
              <a:rPr lang="en-US" dirty="0">
                <a:solidFill>
                  <a:schemeClr val="tx1"/>
                </a:solidFill>
              </a:rPr>
              <a:t> -&gt; </a:t>
            </a:r>
            <a:r>
              <a:rPr lang="hu-HU" b="1" dirty="0" err="1">
                <a:solidFill>
                  <a:schemeClr val="tx1"/>
                </a:solidFill>
                <a:ea typeface="+mn-lt"/>
                <a:cs typeface="+mn-lt"/>
              </a:rPr>
              <a:t>One-Way</a:t>
            </a:r>
            <a:r>
              <a:rPr lang="hu-HU" b="1" dirty="0">
                <a:solidFill>
                  <a:schemeClr val="tx1"/>
                </a:solidFill>
                <a:ea typeface="+mn-lt"/>
                <a:cs typeface="+mn-lt"/>
              </a:rPr>
              <a:t> </a:t>
            </a:r>
            <a:r>
              <a:rPr lang="hu-HU" b="1" dirty="0" err="1">
                <a:solidFill>
                  <a:schemeClr val="tx1"/>
                </a:solidFill>
                <a:ea typeface="+mn-lt"/>
                <a:cs typeface="+mn-lt"/>
              </a:rPr>
              <a:t>Frequencies</a:t>
            </a:r>
            <a:endParaRPr lang="hu-HU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hu-HU" sz="1600" b="1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hu-HU" sz="1600" b="1" dirty="0" err="1">
                <a:solidFill>
                  <a:schemeClr val="tx1"/>
                </a:solidFill>
              </a:rPr>
              <a:t>One-Way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  <a:r>
              <a:rPr lang="hu-HU" sz="1600" b="1" dirty="0" err="1">
                <a:solidFill>
                  <a:schemeClr val="tx1"/>
                </a:solidFill>
              </a:rPr>
              <a:t>Frequencies</a:t>
            </a:r>
            <a:endParaRPr lang="hu-HU" sz="1600" b="1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hu-HU" sz="1600" dirty="0">
                <a:solidFill>
                  <a:schemeClr val="tx1"/>
                </a:solidFill>
              </a:rPr>
              <a:t>Az adatokból generál 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gyakoriságokat (</a:t>
            </a:r>
            <a:r>
              <a:rPr lang="hu-HU" i="1" dirty="0" err="1">
                <a:solidFill>
                  <a:schemeClr val="tx1"/>
                </a:solidFill>
              </a:rPr>
              <a:t>frequencies</a:t>
            </a:r>
            <a:r>
              <a:rPr lang="hu-HU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relatív gyakoriságokat (</a:t>
            </a:r>
            <a:r>
              <a:rPr lang="hu-HU" i="1" dirty="0" err="1">
                <a:solidFill>
                  <a:schemeClr val="tx1"/>
                </a:solidFill>
              </a:rPr>
              <a:t>percentages</a:t>
            </a:r>
            <a:r>
              <a:rPr lang="hu-HU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az eloszlásra vonatkozó statisztikai próbákat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grafikonokat (</a:t>
            </a:r>
            <a:r>
              <a:rPr lang="hu-HU" i="1" dirty="0" err="1">
                <a:solidFill>
                  <a:schemeClr val="tx1"/>
                </a:solidFill>
              </a:rPr>
              <a:t>plots</a:t>
            </a:r>
            <a:r>
              <a:rPr lang="hu-HU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hu-HU" sz="1600" dirty="0">
              <a:solidFill>
                <a:schemeClr val="tx1"/>
              </a:solidFill>
            </a:endParaRPr>
          </a:p>
          <a:p>
            <a:pPr marL="0" indent="0">
              <a:buFont typeface="Wingdings 3" charset="2"/>
              <a:buNone/>
            </a:pPr>
            <a:r>
              <a:rPr lang="hu-HU" sz="1600" b="1" dirty="0">
                <a:solidFill>
                  <a:schemeClr val="tx1"/>
                </a:solidFill>
              </a:rPr>
              <a:t>Formátumok (output) előnyei: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SAS riport: ha több riport eredményét szeretnénk kombinálni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HTML: könnyebben megtekinthető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RTF: szövegszerkesztővel módosítható és megtekinthető</a:t>
            </a:r>
          </a:p>
          <a:p>
            <a:pPr lvl="1"/>
            <a:r>
              <a:rPr lang="hu-HU" dirty="0">
                <a:solidFill>
                  <a:schemeClr val="tx1"/>
                </a:solidFill>
              </a:rPr>
              <a:t>PDF: ha az eredményeket nyomtatni vagy megosztani szeretnénk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3F1980A9-E0FE-4FBC-9880-6ECB5870D524}"/>
              </a:ext>
            </a:extLst>
          </p:cNvPr>
          <p:cNvGrpSpPr/>
          <p:nvPr/>
        </p:nvGrpSpPr>
        <p:grpSpPr>
          <a:xfrm>
            <a:off x="6193525" y="1411069"/>
            <a:ext cx="5702916" cy="5261308"/>
            <a:chOff x="6193525" y="1411069"/>
            <a:chExt cx="5702916" cy="5261308"/>
          </a:xfrm>
        </p:grpSpPr>
        <p:pic>
          <p:nvPicPr>
            <p:cNvPr id="3" name="Kép 3">
              <a:extLst>
                <a:ext uri="{FF2B5EF4-FFF2-40B4-BE49-F238E27FC236}">
                  <a16:creationId xmlns:a16="http://schemas.microsoft.com/office/drawing/2014/main" id="{8B144726-D6C1-483B-BAA6-FC869D08429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31796" b="243"/>
            <a:stretch/>
          </p:blipFill>
          <p:spPr>
            <a:xfrm>
              <a:off x="7391116" y="3617380"/>
              <a:ext cx="4505325" cy="3054997"/>
            </a:xfrm>
            <a:prstGeom prst="rect">
              <a:avLst/>
            </a:prstGeom>
          </p:spPr>
        </p:pic>
        <p:pic>
          <p:nvPicPr>
            <p:cNvPr id="4" name="Kép 4">
              <a:extLst>
                <a:ext uri="{FF2B5EF4-FFF2-40B4-BE49-F238E27FC236}">
                  <a16:creationId xmlns:a16="http://schemas.microsoft.com/office/drawing/2014/main" id="{562F4172-5B19-455E-B2CF-B521B953C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569" r="21181" b="65565"/>
            <a:stretch/>
          </p:blipFill>
          <p:spPr>
            <a:xfrm>
              <a:off x="6193525" y="1411069"/>
              <a:ext cx="3085065" cy="18855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5662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0" y="0"/>
            <a:ext cx="11630526" cy="1320800"/>
          </a:xfrm>
        </p:spPr>
        <p:txBody>
          <a:bodyPr>
            <a:normAutofit/>
          </a:bodyPr>
          <a:lstStyle/>
          <a:p>
            <a:r>
              <a:rPr lang="hu-HU"/>
              <a:t>Kvíz</a:t>
            </a:r>
            <a:endParaRPr lang="en-US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476BF702-7F40-4978-8CC3-2B082AFE7465}"/>
              </a:ext>
            </a:extLst>
          </p:cNvPr>
          <p:cNvSpPr txBox="1">
            <a:spLocks/>
          </p:cNvSpPr>
          <p:nvPr/>
        </p:nvSpPr>
        <p:spPr>
          <a:xfrm>
            <a:off x="0" y="764704"/>
            <a:ext cx="10100617" cy="49033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hu-HU" dirty="0">
                <a:solidFill>
                  <a:schemeClr val="tx1"/>
                </a:solidFill>
              </a:rPr>
              <a:t>Jelölj ki egy táblát és végezz egy </a:t>
            </a:r>
            <a:r>
              <a:rPr lang="hu-HU" b="1" dirty="0" err="1">
                <a:solidFill>
                  <a:schemeClr val="tx1"/>
                </a:solidFill>
              </a:rPr>
              <a:t>One-Way</a:t>
            </a:r>
            <a:r>
              <a:rPr lang="hu-HU" b="1" dirty="0">
                <a:solidFill>
                  <a:schemeClr val="tx1"/>
                </a:solidFill>
              </a:rPr>
              <a:t> </a:t>
            </a:r>
            <a:r>
              <a:rPr lang="hu-HU" b="1" dirty="0" err="1">
                <a:solidFill>
                  <a:schemeClr val="tx1"/>
                </a:solidFill>
              </a:rPr>
              <a:t>Frequencies</a:t>
            </a:r>
            <a:r>
              <a:rPr lang="hu-HU" dirty="0">
                <a:solidFill>
                  <a:schemeClr val="tx1"/>
                </a:solidFill>
              </a:rPr>
              <a:t> taskot! Melyik feladat szerepkör igényel változó hozzárendelést?</a:t>
            </a:r>
            <a:endParaRPr lang="hu-HU" b="1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hu-HU" sz="1800" dirty="0" err="1">
                <a:solidFill>
                  <a:schemeClr val="tx1"/>
                </a:solidFill>
              </a:rPr>
              <a:t>Analysis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variables</a:t>
            </a:r>
            <a:endParaRPr lang="hu-HU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hu-HU" sz="1800" dirty="0" err="1">
                <a:solidFill>
                  <a:schemeClr val="tx1"/>
                </a:solidFill>
              </a:rPr>
              <a:t>Frequency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count</a:t>
            </a:r>
            <a:endParaRPr lang="hu-HU" sz="1800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</a:pPr>
            <a:r>
              <a:rPr lang="hu-HU" sz="1800" dirty="0">
                <a:solidFill>
                  <a:schemeClr val="tx1"/>
                </a:solidFill>
              </a:rPr>
              <a:t>Group </a:t>
            </a:r>
            <a:r>
              <a:rPr lang="hu-HU" sz="1800" dirty="0" err="1">
                <a:solidFill>
                  <a:schemeClr val="tx1"/>
                </a:solidFill>
              </a:rPr>
              <a:t>analysis</a:t>
            </a:r>
            <a:r>
              <a:rPr lang="hu-HU" sz="1800" dirty="0">
                <a:solidFill>
                  <a:schemeClr val="tx1"/>
                </a:solidFill>
              </a:rPr>
              <a:t> </a:t>
            </a:r>
            <a:r>
              <a:rPr lang="hu-HU" sz="1800" dirty="0" err="1">
                <a:solidFill>
                  <a:schemeClr val="tx1"/>
                </a:solidFill>
              </a:rPr>
              <a:t>by</a:t>
            </a:r>
            <a:endParaRPr lang="hu-HU" sz="1800" dirty="0">
              <a:solidFill>
                <a:schemeClr val="tx1"/>
              </a:solidFill>
            </a:endParaRPr>
          </a:p>
        </p:txBody>
      </p:sp>
      <p:pic>
        <p:nvPicPr>
          <p:cNvPr id="4" name="Kép 4">
            <a:extLst>
              <a:ext uri="{FF2B5EF4-FFF2-40B4-BE49-F238E27FC236}">
                <a16:creationId xmlns:a16="http://schemas.microsoft.com/office/drawing/2014/main" id="{8AAFA47A-DCD1-444D-BDC1-F8314E941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775" y="1567543"/>
            <a:ext cx="6296025" cy="4856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1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1">
            <a:extLst>
              <a:ext uri="{FF2B5EF4-FFF2-40B4-BE49-F238E27FC236}">
                <a16:creationId xmlns:a16="http://schemas.microsoft.com/office/drawing/2014/main" id="{7D63C6E2-EEAE-413F-8772-DE5F79D9E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9" y="1057"/>
            <a:ext cx="2757843" cy="701675"/>
          </a:xfrm>
        </p:spPr>
        <p:txBody>
          <a:bodyPr/>
          <a:lstStyle/>
          <a:p>
            <a:r>
              <a:rPr lang="hu-HU"/>
              <a:t>Gyakorlat</a:t>
            </a:r>
            <a:r>
              <a:rPr lang="en-US"/>
              <a:t> 1.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A9465328-B852-4789-97BE-4E3D64A1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42" y="766233"/>
            <a:ext cx="9967383" cy="6091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00050" indent="-400050">
              <a:lnSpc>
                <a:spcPct val="150000"/>
              </a:lnSpc>
              <a:buAutoNum type="arabicParenR"/>
            </a:pPr>
            <a:r>
              <a:rPr lang="hu-HU" dirty="0">
                <a:solidFill>
                  <a:schemeClr val="tx1"/>
                </a:solidFill>
              </a:rPr>
              <a:t>Határozzuk meg </a:t>
            </a:r>
            <a:r>
              <a:rPr lang="hu-HU" b="1" dirty="0">
                <a:solidFill>
                  <a:srgbClr val="C00000"/>
                </a:solidFill>
              </a:rPr>
              <a:t>kategóriánként </a:t>
            </a:r>
            <a:r>
              <a:rPr lang="hu-HU" dirty="0">
                <a:solidFill>
                  <a:schemeClr val="tx1"/>
                </a:solidFill>
              </a:rPr>
              <a:t>az </a:t>
            </a:r>
            <a:r>
              <a:rPr lang="hu-HU" b="1" dirty="0">
                <a:solidFill>
                  <a:schemeClr val="tx1"/>
                </a:solidFill>
              </a:rPr>
              <a:t>eladott termékek számát</a:t>
            </a:r>
            <a:r>
              <a:rPr lang="hu-HU" dirty="0">
                <a:solidFill>
                  <a:schemeClr val="tx1"/>
                </a:solidFill>
              </a:rPr>
              <a:t>! Használjuk ehhez a PRODUCTS adattáblát!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i="1" dirty="0">
                <a:solidFill>
                  <a:schemeClr val="tx1"/>
                </a:solidFill>
              </a:rPr>
              <a:t>(Címe: </a:t>
            </a:r>
            <a:r>
              <a:rPr lang="hu-HU" i="1" dirty="0" err="1">
                <a:solidFill>
                  <a:schemeClr val="tx1"/>
                </a:solidFill>
              </a:rPr>
              <a:t>Number</a:t>
            </a:r>
            <a:r>
              <a:rPr lang="hu-HU" i="1" dirty="0">
                <a:solidFill>
                  <a:schemeClr val="tx1"/>
                </a:solidFill>
              </a:rPr>
              <a:t> of Products per </a:t>
            </a:r>
            <a:r>
              <a:rPr lang="hu-HU" i="1" dirty="0" err="1">
                <a:solidFill>
                  <a:schemeClr val="tx1"/>
                </a:solidFill>
              </a:rPr>
              <a:t>Category</a:t>
            </a:r>
            <a:r>
              <a:rPr lang="hu-HU" i="1" dirty="0">
                <a:solidFill>
                  <a:schemeClr val="tx1"/>
                </a:solidFill>
              </a:rPr>
              <a:t>, </a:t>
            </a:r>
            <a:r>
              <a:rPr lang="hu-HU" i="1" dirty="0" err="1">
                <a:solidFill>
                  <a:schemeClr val="tx1"/>
                </a:solidFill>
              </a:rPr>
              <a:t>Task</a:t>
            </a:r>
            <a:r>
              <a:rPr lang="hu-HU" i="1" dirty="0">
                <a:solidFill>
                  <a:schemeClr val="tx1"/>
                </a:solidFill>
              </a:rPr>
              <a:t> neve: Products per </a:t>
            </a:r>
            <a:r>
              <a:rPr lang="hu-HU" i="1" dirty="0" err="1">
                <a:solidFill>
                  <a:schemeClr val="tx1"/>
                </a:solidFill>
              </a:rPr>
              <a:t>Category</a:t>
            </a:r>
            <a:r>
              <a:rPr lang="hu-HU" i="1" dirty="0">
                <a:solidFill>
                  <a:schemeClr val="tx1"/>
                </a:solidFill>
              </a:rPr>
              <a:t>, keletkezett adattábla neve: </a:t>
            </a:r>
            <a:r>
              <a:rPr lang="hu-HU" i="1" dirty="0" err="1">
                <a:solidFill>
                  <a:schemeClr val="tx1"/>
                </a:solidFill>
              </a:rPr>
              <a:t>ProductCounts</a:t>
            </a:r>
            <a:r>
              <a:rPr lang="hu-HU" i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hu-HU" dirty="0">
                <a:solidFill>
                  <a:schemeClr val="tx1"/>
                </a:solidFill>
              </a:rPr>
              <a:t>Vizsgáljuk meg az EMPLOYEE_ORGANIZATION adattábla Részlegek (</a:t>
            </a:r>
            <a:r>
              <a:rPr lang="hu-HU" dirty="0" err="1">
                <a:solidFill>
                  <a:schemeClr val="tx1"/>
                </a:solidFill>
              </a:rPr>
              <a:t>Department</a:t>
            </a:r>
            <a:r>
              <a:rPr lang="hu-HU" dirty="0">
                <a:solidFill>
                  <a:schemeClr val="tx1"/>
                </a:solidFill>
              </a:rPr>
              <a:t>) változóját megoszlási gyakoriság és százalékos arány szerint! Az elemzés tartalmazzon egy vízszintes oszlopdiagrammot is!  Miután elkészültünk módosítsuk úgy a </a:t>
            </a:r>
            <a:r>
              <a:rPr lang="hu-HU" dirty="0" err="1">
                <a:solidFill>
                  <a:schemeClr val="tx1"/>
                </a:solidFill>
              </a:rPr>
              <a:t>Task-ot</a:t>
            </a:r>
            <a:r>
              <a:rPr lang="hu-HU" dirty="0">
                <a:solidFill>
                  <a:schemeClr val="tx1"/>
                </a:solidFill>
              </a:rPr>
              <a:t>, hogy csak a gyakoriságok és a százalékos megoszlások szerepeljenek a riportban! </a:t>
            </a:r>
            <a:br>
              <a:rPr lang="hu-HU" dirty="0"/>
            </a:br>
            <a:r>
              <a:rPr lang="hu-HU" i="1" dirty="0">
                <a:solidFill>
                  <a:schemeClr val="tx1"/>
                </a:solidFill>
              </a:rPr>
              <a:t>(Címe: </a:t>
            </a:r>
            <a:r>
              <a:rPr lang="hu-HU" i="1" dirty="0" err="1">
                <a:solidFill>
                  <a:schemeClr val="tx1"/>
                </a:solidFill>
              </a:rPr>
              <a:t>Employee</a:t>
            </a:r>
            <a:r>
              <a:rPr lang="hu-HU" i="1" dirty="0">
                <a:solidFill>
                  <a:schemeClr val="tx1"/>
                </a:solidFill>
              </a:rPr>
              <a:t> </a:t>
            </a:r>
            <a:r>
              <a:rPr lang="hu-HU" i="1" dirty="0" err="1">
                <a:solidFill>
                  <a:schemeClr val="tx1"/>
                </a:solidFill>
              </a:rPr>
              <a:t>Counts</a:t>
            </a:r>
            <a:r>
              <a:rPr lang="hu-HU" i="1" dirty="0">
                <a:solidFill>
                  <a:schemeClr val="tx1"/>
                </a:solidFill>
              </a:rPr>
              <a:t> </a:t>
            </a:r>
            <a:r>
              <a:rPr lang="hu-HU" i="1" dirty="0" err="1">
                <a:solidFill>
                  <a:schemeClr val="tx1"/>
                </a:solidFill>
              </a:rPr>
              <a:t>by</a:t>
            </a:r>
            <a:r>
              <a:rPr lang="hu-HU" i="1" dirty="0">
                <a:solidFill>
                  <a:schemeClr val="tx1"/>
                </a:solidFill>
              </a:rPr>
              <a:t> </a:t>
            </a:r>
            <a:r>
              <a:rPr lang="hu-HU" i="1" dirty="0" err="1">
                <a:solidFill>
                  <a:schemeClr val="tx1"/>
                </a:solidFill>
              </a:rPr>
              <a:t>Department</a:t>
            </a:r>
            <a:r>
              <a:rPr lang="hu-HU" i="1" dirty="0">
                <a:solidFill>
                  <a:schemeClr val="tx1"/>
                </a:solidFill>
              </a:rPr>
              <a:t>, </a:t>
            </a:r>
            <a:r>
              <a:rPr lang="hu-HU" i="1" dirty="0" err="1">
                <a:solidFill>
                  <a:schemeClr val="tx1"/>
                </a:solidFill>
              </a:rPr>
              <a:t>Task</a:t>
            </a:r>
            <a:r>
              <a:rPr lang="hu-HU" i="1" dirty="0">
                <a:solidFill>
                  <a:schemeClr val="tx1"/>
                </a:solidFill>
              </a:rPr>
              <a:t> neve: </a:t>
            </a:r>
            <a:r>
              <a:rPr lang="hu-HU" i="1" dirty="0" err="1">
                <a:solidFill>
                  <a:schemeClr val="tx1"/>
                </a:solidFill>
              </a:rPr>
              <a:t>Dept</a:t>
            </a:r>
            <a:r>
              <a:rPr lang="hu-HU" i="1" dirty="0">
                <a:solidFill>
                  <a:schemeClr val="tx1"/>
                </a:solidFill>
              </a:rPr>
              <a:t> </a:t>
            </a:r>
            <a:r>
              <a:rPr lang="hu-HU" i="1" dirty="0" err="1">
                <a:solidFill>
                  <a:schemeClr val="tx1"/>
                </a:solidFill>
              </a:rPr>
              <a:t>Freq</a:t>
            </a:r>
            <a:r>
              <a:rPr lang="hu-HU" i="1" dirty="0">
                <a:solidFill>
                  <a:schemeClr val="tx1"/>
                </a:solidFill>
              </a:rPr>
              <a:t> </a:t>
            </a:r>
            <a:r>
              <a:rPr lang="hu-HU" i="1" dirty="0" err="1">
                <a:solidFill>
                  <a:schemeClr val="tx1"/>
                </a:solidFill>
              </a:rPr>
              <a:t>Report</a:t>
            </a:r>
            <a:r>
              <a:rPr lang="hu-HU" i="1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50000"/>
              </a:lnSpc>
              <a:buAutoNum type="arabicParenR"/>
            </a:pPr>
            <a:r>
              <a:rPr lang="hu-HU" dirty="0">
                <a:solidFill>
                  <a:schemeClr val="tx1"/>
                </a:solidFill>
              </a:rPr>
              <a:t>Készítsük el az EMPLOYEE_ORGANIZATION adathalmaz alapján a </a:t>
            </a:r>
            <a:r>
              <a:rPr lang="hu-HU" dirty="0" err="1">
                <a:solidFill>
                  <a:schemeClr val="tx1"/>
                </a:solidFill>
              </a:rPr>
              <a:t>részlegenkénti</a:t>
            </a:r>
            <a:r>
              <a:rPr lang="hu-HU" dirty="0">
                <a:solidFill>
                  <a:schemeClr val="tx1"/>
                </a:solidFill>
              </a:rPr>
              <a:t> (</a:t>
            </a:r>
            <a:r>
              <a:rPr lang="hu-HU" dirty="0" err="1">
                <a:solidFill>
                  <a:schemeClr val="tx1"/>
                </a:solidFill>
              </a:rPr>
              <a:t>Department</a:t>
            </a:r>
            <a:r>
              <a:rPr lang="hu-HU" dirty="0">
                <a:solidFill>
                  <a:schemeClr val="tx1"/>
                </a:solidFill>
              </a:rPr>
              <a:t>) beosztások (</a:t>
            </a:r>
            <a:r>
              <a:rPr lang="hu-HU" dirty="0" err="1">
                <a:solidFill>
                  <a:schemeClr val="tx1"/>
                </a:solidFill>
              </a:rPr>
              <a:t>Job_Title</a:t>
            </a:r>
            <a:r>
              <a:rPr lang="hu-HU" dirty="0">
                <a:solidFill>
                  <a:schemeClr val="tx1"/>
                </a:solidFill>
              </a:rPr>
              <a:t>) gyakoriságát és százalékos arányát! Figyeljünk arra, hogy a gyakoriságok csökkenő sorrendben szerepeljenek a riportban!</a:t>
            </a:r>
            <a:br>
              <a:rPr lang="hu-HU" dirty="0">
                <a:solidFill>
                  <a:schemeClr val="tx1"/>
                </a:solidFill>
              </a:rPr>
            </a:br>
            <a:r>
              <a:rPr lang="hu-HU" i="1" dirty="0">
                <a:solidFill>
                  <a:schemeClr val="tx1"/>
                </a:solidFill>
              </a:rPr>
              <a:t>(Címe: </a:t>
            </a:r>
            <a:r>
              <a:rPr lang="hu-HU" i="1" dirty="0" err="1">
                <a:solidFill>
                  <a:schemeClr val="tx1"/>
                </a:solidFill>
              </a:rPr>
              <a:t>Employees</a:t>
            </a:r>
            <a:r>
              <a:rPr lang="hu-HU" i="1" dirty="0">
                <a:solidFill>
                  <a:schemeClr val="tx1"/>
                </a:solidFill>
              </a:rPr>
              <a:t> Job </a:t>
            </a:r>
            <a:r>
              <a:rPr lang="hu-HU" i="1" dirty="0" err="1">
                <a:solidFill>
                  <a:schemeClr val="tx1"/>
                </a:solidFill>
              </a:rPr>
              <a:t>Title</a:t>
            </a:r>
            <a:r>
              <a:rPr lang="hu-HU" i="1" dirty="0">
                <a:solidFill>
                  <a:schemeClr val="tx1"/>
                </a:solidFill>
              </a:rPr>
              <a:t>, </a:t>
            </a:r>
            <a:r>
              <a:rPr lang="hu-HU" i="1" dirty="0" err="1">
                <a:solidFill>
                  <a:schemeClr val="tx1"/>
                </a:solidFill>
              </a:rPr>
              <a:t>Task</a:t>
            </a:r>
            <a:r>
              <a:rPr lang="hu-HU" i="1" dirty="0">
                <a:solidFill>
                  <a:schemeClr val="tx1"/>
                </a:solidFill>
              </a:rPr>
              <a:t> neve: </a:t>
            </a:r>
            <a:r>
              <a:rPr lang="hu-HU" i="1" dirty="0" err="1">
                <a:solidFill>
                  <a:schemeClr val="tx1"/>
                </a:solidFill>
              </a:rPr>
              <a:t>Jobs</a:t>
            </a:r>
            <a:r>
              <a:rPr lang="hu-HU" i="1" dirty="0">
                <a:solidFill>
                  <a:schemeClr val="tx1"/>
                </a:solidFill>
              </a:rPr>
              <a:t> </a:t>
            </a:r>
            <a:r>
              <a:rPr lang="hu-HU" i="1" dirty="0" err="1">
                <a:solidFill>
                  <a:schemeClr val="tx1"/>
                </a:solidFill>
              </a:rPr>
              <a:t>by</a:t>
            </a:r>
            <a:r>
              <a:rPr lang="hu-HU" i="1" dirty="0">
                <a:solidFill>
                  <a:schemeClr val="tx1"/>
                </a:solidFill>
              </a:rPr>
              <a:t> </a:t>
            </a:r>
            <a:r>
              <a:rPr lang="hu-HU" i="1" dirty="0" err="1">
                <a:solidFill>
                  <a:schemeClr val="tx1"/>
                </a:solidFill>
              </a:rPr>
              <a:t>Dept</a:t>
            </a:r>
            <a:r>
              <a:rPr lang="hu-HU" i="1" dirty="0">
                <a:solidFill>
                  <a:schemeClr val="tx1"/>
                </a:solidFill>
              </a:rPr>
              <a:t> </a:t>
            </a:r>
            <a:r>
              <a:rPr lang="hu-HU" i="1" dirty="0" err="1">
                <a:solidFill>
                  <a:schemeClr val="tx1"/>
                </a:solidFill>
              </a:rPr>
              <a:t>Freq</a:t>
            </a:r>
            <a:r>
              <a:rPr lang="hu-HU" i="1" dirty="0">
                <a:solidFill>
                  <a:schemeClr val="tx1"/>
                </a:solidFill>
              </a:rPr>
              <a:t> </a:t>
            </a:r>
            <a:r>
              <a:rPr lang="hu-HU" i="1" dirty="0" err="1">
                <a:solidFill>
                  <a:schemeClr val="tx1"/>
                </a:solidFill>
              </a:rPr>
              <a:t>Report</a:t>
            </a:r>
            <a:r>
              <a:rPr lang="hu-HU" i="1" dirty="0">
                <a:solidFill>
                  <a:schemeClr val="tx1"/>
                </a:solidFill>
              </a:rPr>
              <a:t>) </a:t>
            </a:r>
          </a:p>
        </p:txBody>
      </p:sp>
    </p:spTree>
    <p:extLst>
      <p:ext uri="{BB962C8B-B14F-4D97-AF65-F5344CB8AC3E}">
        <p14:creationId xmlns:p14="http://schemas.microsoft.com/office/powerpoint/2010/main" val="2711013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619" y="2332"/>
            <a:ext cx="9415606" cy="1287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00050" indent="-400050" algn="just">
              <a:lnSpc>
                <a:spcPct val="150000"/>
              </a:lnSpc>
              <a:buAutoNum type="arabicParenR"/>
            </a:pPr>
            <a:r>
              <a:rPr lang="hu-HU" dirty="0"/>
              <a:t>Határozzuk meg </a:t>
            </a:r>
            <a:r>
              <a:rPr lang="hu-HU" b="1" dirty="0">
                <a:solidFill>
                  <a:srgbClr val="C00000"/>
                </a:solidFill>
              </a:rPr>
              <a:t>kategóriánként</a:t>
            </a:r>
            <a:r>
              <a:rPr lang="hu-HU" dirty="0"/>
              <a:t> az </a:t>
            </a:r>
            <a:r>
              <a:rPr lang="hu-HU" b="1" dirty="0"/>
              <a:t>eladott termékek számát</a:t>
            </a:r>
            <a:r>
              <a:rPr lang="hu-HU" dirty="0"/>
              <a:t>! Használjuk ehhez a PRODUCTS adattáblát! </a:t>
            </a:r>
            <a:r>
              <a:rPr lang="hu-HU" i="1" dirty="0"/>
              <a:t>(Címe: </a:t>
            </a:r>
            <a:r>
              <a:rPr lang="hu-HU" i="1" dirty="0" err="1"/>
              <a:t>Number</a:t>
            </a:r>
            <a:r>
              <a:rPr lang="hu-HU" i="1" dirty="0"/>
              <a:t> of Products per </a:t>
            </a:r>
            <a:r>
              <a:rPr lang="hu-HU" i="1" dirty="0" err="1"/>
              <a:t>Category</a:t>
            </a:r>
            <a:r>
              <a:rPr lang="hu-HU" i="1" dirty="0"/>
              <a:t>,  </a:t>
            </a:r>
            <a:r>
              <a:rPr lang="hu-HU" i="1" dirty="0" err="1"/>
              <a:t>Task</a:t>
            </a:r>
            <a:r>
              <a:rPr lang="hu-HU" i="1" dirty="0"/>
              <a:t> neve: Products per </a:t>
            </a:r>
            <a:r>
              <a:rPr lang="hu-HU" i="1" dirty="0" err="1"/>
              <a:t>Category</a:t>
            </a:r>
            <a:r>
              <a:rPr lang="hu-HU" i="1" dirty="0"/>
              <a:t>, keletkezett adattábla neve: </a:t>
            </a:r>
            <a:r>
              <a:rPr lang="hu-HU" i="1" dirty="0" err="1"/>
              <a:t>ProductCounts</a:t>
            </a:r>
            <a:r>
              <a:rPr lang="hu-HU" i="1" dirty="0"/>
              <a:t>)</a:t>
            </a:r>
            <a:endParaRPr lang="hu-HU" dirty="0"/>
          </a:p>
        </p:txBody>
      </p:sp>
      <p:grpSp>
        <p:nvGrpSpPr>
          <p:cNvPr id="6" name="Csoportba foglalás 5">
            <a:extLst>
              <a:ext uri="{FF2B5EF4-FFF2-40B4-BE49-F238E27FC236}">
                <a16:creationId xmlns:a16="http://schemas.microsoft.com/office/drawing/2014/main" id="{3D8368A9-E155-4943-847C-C31D8C67B93B}"/>
              </a:ext>
            </a:extLst>
          </p:cNvPr>
          <p:cNvGrpSpPr/>
          <p:nvPr/>
        </p:nvGrpSpPr>
        <p:grpSpPr>
          <a:xfrm>
            <a:off x="197966" y="1406525"/>
            <a:ext cx="11917834" cy="5233070"/>
            <a:chOff x="197966" y="1406525"/>
            <a:chExt cx="11917834" cy="5233070"/>
          </a:xfrm>
        </p:grpSpPr>
        <p:pic>
          <p:nvPicPr>
            <p:cNvPr id="28" name="Kép 27" descr="A képen szöveg látható&#10;&#10;Automatikusan generált leírá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966" y="4149080"/>
              <a:ext cx="3596731" cy="2457450"/>
            </a:xfrm>
            <a:prstGeom prst="rect">
              <a:avLst/>
            </a:prstGeom>
          </p:spPr>
        </p:pic>
        <p:pic>
          <p:nvPicPr>
            <p:cNvPr id="29" name="Kép 28" descr="A képen szöveg látható&#10;&#10;Automatikusan generált leírás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51810" y="4182689"/>
              <a:ext cx="2996726" cy="2456906"/>
            </a:xfrm>
            <a:prstGeom prst="rect">
              <a:avLst/>
            </a:prstGeom>
          </p:spPr>
        </p:pic>
        <p:pic>
          <p:nvPicPr>
            <p:cNvPr id="2" name="Kép 2" descr="A képen szöveg látható&#10;&#10;Automatikusan generált leírás">
              <a:extLst>
                <a:ext uri="{FF2B5EF4-FFF2-40B4-BE49-F238E27FC236}">
                  <a16:creationId xmlns:a16="http://schemas.microsoft.com/office/drawing/2014/main" id="{66771322-1B0F-40D1-A591-2EC1C48CE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025" y="1408302"/>
              <a:ext cx="3848100" cy="2460246"/>
            </a:xfrm>
            <a:prstGeom prst="rect">
              <a:avLst/>
            </a:prstGeom>
          </p:spPr>
        </p:pic>
        <p:sp>
          <p:nvSpPr>
            <p:cNvPr id="3" name="Téglalap: lekerekített 2">
              <a:extLst>
                <a:ext uri="{FF2B5EF4-FFF2-40B4-BE49-F238E27FC236}">
                  <a16:creationId xmlns:a16="http://schemas.microsoft.com/office/drawing/2014/main" id="{F8EFC4D1-B38C-48C9-A74D-C75C024CC869}"/>
                </a:ext>
              </a:extLst>
            </p:cNvPr>
            <p:cNvSpPr/>
            <p:nvPr/>
          </p:nvSpPr>
          <p:spPr>
            <a:xfrm>
              <a:off x="1767533" y="1661565"/>
              <a:ext cx="583062" cy="2076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/>
            </a:p>
          </p:txBody>
        </p:sp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D5F46908-4A15-41F2-B869-E906C1B6F6B0}"/>
                </a:ext>
              </a:extLst>
            </p:cNvPr>
            <p:cNvSpPr/>
            <p:nvPr/>
          </p:nvSpPr>
          <p:spPr>
            <a:xfrm>
              <a:off x="1834208" y="3185565"/>
              <a:ext cx="1621287" cy="2076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/>
            </a:p>
          </p:txBody>
        </p:sp>
        <p:pic>
          <p:nvPicPr>
            <p:cNvPr id="5" name="Kép 7" descr="A képen szöveg látható&#10;&#10;Automatikusan generált leírás">
              <a:extLst>
                <a:ext uri="{FF2B5EF4-FFF2-40B4-BE49-F238E27FC236}">
                  <a16:creationId xmlns:a16="http://schemas.microsoft.com/office/drawing/2014/main" id="{4D1BFB8C-1AB1-4E18-896D-92B1CF3BF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9175" y="1406525"/>
              <a:ext cx="4619625" cy="2463800"/>
            </a:xfrm>
            <a:prstGeom prst="rect">
              <a:avLst/>
            </a:prstGeom>
          </p:spPr>
        </p:pic>
        <p:sp>
          <p:nvSpPr>
            <p:cNvPr id="12" name="Nyíl: jobbra mutató 11">
              <a:extLst>
                <a:ext uri="{FF2B5EF4-FFF2-40B4-BE49-F238E27FC236}">
                  <a16:creationId xmlns:a16="http://schemas.microsoft.com/office/drawing/2014/main" id="{3BD99352-7E8F-40BF-A1AB-562BA3242C57}"/>
                </a:ext>
              </a:extLst>
            </p:cNvPr>
            <p:cNvSpPr/>
            <p:nvPr/>
          </p:nvSpPr>
          <p:spPr>
            <a:xfrm>
              <a:off x="4152953" y="2633817"/>
              <a:ext cx="587879" cy="2939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/>
            </a:p>
          </p:txBody>
        </p:sp>
        <p:pic>
          <p:nvPicPr>
            <p:cNvPr id="8" name="Kép 8" descr="A képen szöveg látható&#10;&#10;Automatikusan generált leírás">
              <a:extLst>
                <a:ext uri="{FF2B5EF4-FFF2-40B4-BE49-F238E27FC236}">
                  <a16:creationId xmlns:a16="http://schemas.microsoft.com/office/drawing/2014/main" id="{804CDB7D-5F01-49BF-B5B7-CB0D4AA05EC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782175" y="2676525"/>
              <a:ext cx="2333625" cy="1009650"/>
            </a:xfrm>
            <a:prstGeom prst="rect">
              <a:avLst/>
            </a:prstGeom>
          </p:spPr>
        </p:pic>
        <p:cxnSp>
          <p:nvCxnSpPr>
            <p:cNvPr id="16" name="Szögletes összekötő 9">
              <a:extLst>
                <a:ext uri="{FF2B5EF4-FFF2-40B4-BE49-F238E27FC236}">
                  <a16:creationId xmlns:a16="http://schemas.microsoft.com/office/drawing/2014/main" id="{81D906FD-DA79-4D09-AA04-54F6EF148D02}"/>
                </a:ext>
              </a:extLst>
            </p:cNvPr>
            <p:cNvCxnSpPr>
              <a:cxnSpLocks/>
            </p:cNvCxnSpPr>
            <p:nvPr/>
          </p:nvCxnSpPr>
          <p:spPr>
            <a:xfrm>
              <a:off x="8702477" y="1942356"/>
              <a:ext cx="1022920" cy="1080145"/>
            </a:xfrm>
            <a:prstGeom prst="bentConnector3">
              <a:avLst>
                <a:gd name="adj1" fmla="val 87064"/>
              </a:avLst>
            </a:prstGeom>
            <a:ln w="38100">
              <a:solidFill>
                <a:srgbClr val="C00000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Kép 16">
              <a:extLst>
                <a:ext uri="{FF2B5EF4-FFF2-40B4-BE49-F238E27FC236}">
                  <a16:creationId xmlns:a16="http://schemas.microsoft.com/office/drawing/2014/main" id="{8885D583-2B28-4465-BA7B-FE4D4AB3E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905750" y="4150001"/>
              <a:ext cx="4181475" cy="2463248"/>
            </a:xfrm>
            <a:prstGeom prst="rect">
              <a:avLst/>
            </a:prstGeom>
          </p:spPr>
        </p:pic>
        <p:sp>
          <p:nvSpPr>
            <p:cNvPr id="22" name="Nyíl: jobbra mutató 21">
              <a:extLst>
                <a:ext uri="{FF2B5EF4-FFF2-40B4-BE49-F238E27FC236}">
                  <a16:creationId xmlns:a16="http://schemas.microsoft.com/office/drawing/2014/main" id="{FE29EBA7-4EC1-4058-BF7F-4711DB9A7DB4}"/>
                </a:ext>
              </a:extLst>
            </p:cNvPr>
            <p:cNvSpPr/>
            <p:nvPr/>
          </p:nvSpPr>
          <p:spPr>
            <a:xfrm>
              <a:off x="3848152" y="5729441"/>
              <a:ext cx="445004" cy="265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/>
            </a:p>
          </p:txBody>
        </p:sp>
        <p:sp>
          <p:nvSpPr>
            <p:cNvPr id="23" name="Nyíl: jobbra mutató 22">
              <a:extLst>
                <a:ext uri="{FF2B5EF4-FFF2-40B4-BE49-F238E27FC236}">
                  <a16:creationId xmlns:a16="http://schemas.microsoft.com/office/drawing/2014/main" id="{CF8520EF-7A1C-46BA-84DF-A592F307B519}"/>
                </a:ext>
              </a:extLst>
            </p:cNvPr>
            <p:cNvSpPr/>
            <p:nvPr/>
          </p:nvSpPr>
          <p:spPr>
            <a:xfrm>
              <a:off x="7400977" y="5729441"/>
              <a:ext cx="502154" cy="26541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70361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4619" y="2332"/>
            <a:ext cx="9406081" cy="128798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400050" indent="-400050" algn="just">
              <a:lnSpc>
                <a:spcPct val="150000"/>
              </a:lnSpc>
              <a:buAutoNum type="arabicParenR"/>
            </a:pPr>
            <a:r>
              <a:rPr lang="hu-HU"/>
              <a:t>Határozzuk meg </a:t>
            </a:r>
            <a:r>
              <a:rPr lang="hu-HU" b="1">
                <a:solidFill>
                  <a:srgbClr val="C00000"/>
                </a:solidFill>
              </a:rPr>
              <a:t>kategóriánként</a:t>
            </a:r>
            <a:r>
              <a:rPr lang="hu-HU"/>
              <a:t> az </a:t>
            </a:r>
            <a:r>
              <a:rPr lang="hu-HU" b="1"/>
              <a:t>eladott termékek számát</a:t>
            </a:r>
            <a:r>
              <a:rPr lang="hu-HU"/>
              <a:t>! Használjuk ehhez a PRODUCTS adattáblát! </a:t>
            </a:r>
            <a:r>
              <a:rPr lang="hu-HU" i="1"/>
              <a:t>(Címe: </a:t>
            </a:r>
            <a:r>
              <a:rPr lang="hu-HU" i="1" err="1"/>
              <a:t>Number</a:t>
            </a:r>
            <a:r>
              <a:rPr lang="hu-HU" i="1"/>
              <a:t> of Products per </a:t>
            </a:r>
            <a:r>
              <a:rPr lang="hu-HU" i="1" err="1"/>
              <a:t>Category</a:t>
            </a:r>
            <a:r>
              <a:rPr lang="hu-HU" i="1"/>
              <a:t>,  </a:t>
            </a:r>
            <a:r>
              <a:rPr lang="hu-HU" i="1" err="1"/>
              <a:t>Task</a:t>
            </a:r>
            <a:r>
              <a:rPr lang="hu-HU" i="1"/>
              <a:t> neve: Products per </a:t>
            </a:r>
            <a:r>
              <a:rPr lang="hu-HU" i="1" err="1"/>
              <a:t>Category</a:t>
            </a:r>
            <a:r>
              <a:rPr lang="hu-HU" i="1"/>
              <a:t>, keletkezett adattábla neve: </a:t>
            </a:r>
            <a:r>
              <a:rPr lang="hu-HU" i="1" err="1"/>
              <a:t>ProductCounts</a:t>
            </a:r>
            <a:r>
              <a:rPr lang="hu-HU" i="1"/>
              <a:t>)</a:t>
            </a:r>
          </a:p>
        </p:txBody>
      </p:sp>
      <p:grpSp>
        <p:nvGrpSpPr>
          <p:cNvPr id="5" name="Csoportba foglalás 4">
            <a:extLst>
              <a:ext uri="{FF2B5EF4-FFF2-40B4-BE49-F238E27FC236}">
                <a16:creationId xmlns:a16="http://schemas.microsoft.com/office/drawing/2014/main" id="{F3FF168C-692A-4A49-92E0-6341CB5296D4}"/>
              </a:ext>
            </a:extLst>
          </p:cNvPr>
          <p:cNvGrpSpPr/>
          <p:nvPr/>
        </p:nvGrpSpPr>
        <p:grpSpPr>
          <a:xfrm>
            <a:off x="143228" y="1445025"/>
            <a:ext cx="11953522" cy="5452154"/>
            <a:chOff x="143228" y="1445025"/>
            <a:chExt cx="11953522" cy="5452154"/>
          </a:xfrm>
        </p:grpSpPr>
        <p:pic>
          <p:nvPicPr>
            <p:cNvPr id="2" name="Kép 1" descr="A képen szöveg látható&#10;&#10;Automatikusan generált leírás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3228" y="1449735"/>
              <a:ext cx="5624328" cy="2318061"/>
            </a:xfrm>
            <a:prstGeom prst="rect">
              <a:avLst/>
            </a:prstGeom>
          </p:spPr>
        </p:pic>
        <p:pic>
          <p:nvPicPr>
            <p:cNvPr id="3" name="Kép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6353" y="1445025"/>
              <a:ext cx="4255528" cy="2330915"/>
            </a:xfrm>
            <a:prstGeom prst="rect">
              <a:avLst/>
            </a:prstGeom>
          </p:spPr>
        </p:pic>
        <p:pic>
          <p:nvPicPr>
            <p:cNvPr id="13" name="Kép 12" descr="A képen asztal látható&#10;&#10;Automatikusan generált leírás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05720" y="3939698"/>
              <a:ext cx="2622679" cy="2834333"/>
            </a:xfrm>
            <a:prstGeom prst="rect">
              <a:avLst/>
            </a:prstGeom>
          </p:spPr>
        </p:pic>
        <p:sp>
          <p:nvSpPr>
            <p:cNvPr id="6" name="Téglalap: lekerekített 5">
              <a:extLst>
                <a:ext uri="{FF2B5EF4-FFF2-40B4-BE49-F238E27FC236}">
                  <a16:creationId xmlns:a16="http://schemas.microsoft.com/office/drawing/2014/main" id="{00BFCD9B-3AAF-4979-BA24-0DA7963F0E27}"/>
                </a:ext>
              </a:extLst>
            </p:cNvPr>
            <p:cNvSpPr/>
            <p:nvPr/>
          </p:nvSpPr>
          <p:spPr>
            <a:xfrm>
              <a:off x="5034608" y="1833015"/>
              <a:ext cx="583062" cy="207640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rtl="0">
                <a:defRPr lang="hu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/>
            </a:p>
          </p:txBody>
        </p:sp>
        <p:sp>
          <p:nvSpPr>
            <p:cNvPr id="7" name="Nyíl: jobbra mutató 6">
              <a:extLst>
                <a:ext uri="{FF2B5EF4-FFF2-40B4-BE49-F238E27FC236}">
                  <a16:creationId xmlns:a16="http://schemas.microsoft.com/office/drawing/2014/main" id="{5780B65B-0D38-47AB-AEF1-8AFD790EB310}"/>
                </a:ext>
              </a:extLst>
            </p:cNvPr>
            <p:cNvSpPr/>
            <p:nvPr/>
          </p:nvSpPr>
          <p:spPr>
            <a:xfrm>
              <a:off x="5867453" y="2462367"/>
              <a:ext cx="587879" cy="293987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hu-HU"/>
            </a:p>
          </p:txBody>
        </p:sp>
        <p:pic>
          <p:nvPicPr>
            <p:cNvPr id="8" name="Kép 9">
              <a:extLst>
                <a:ext uri="{FF2B5EF4-FFF2-40B4-BE49-F238E27FC236}">
                  <a16:creationId xmlns:a16="http://schemas.microsoft.com/office/drawing/2014/main" id="{33AB5B84-A7CE-4D45-8BA5-8557895F5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010900" y="2614613"/>
              <a:ext cx="1085850" cy="285750"/>
            </a:xfrm>
            <a:prstGeom prst="rect">
              <a:avLst/>
            </a:prstGeom>
          </p:spPr>
        </p:pic>
        <p:pic>
          <p:nvPicPr>
            <p:cNvPr id="10" name="Kép 17">
              <a:extLst>
                <a:ext uri="{FF2B5EF4-FFF2-40B4-BE49-F238E27FC236}">
                  <a16:creationId xmlns:a16="http://schemas.microsoft.com/office/drawing/2014/main" id="{D3C01D8B-BBD1-4CFA-B71B-B0FF19149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495800" y="4002968"/>
              <a:ext cx="2743200" cy="2852563"/>
            </a:xfrm>
            <a:prstGeom prst="rect">
              <a:avLst/>
            </a:prstGeom>
          </p:spPr>
        </p:pic>
        <p:pic>
          <p:nvPicPr>
            <p:cNvPr id="21" name="Kép 21">
              <a:extLst>
                <a:ext uri="{FF2B5EF4-FFF2-40B4-BE49-F238E27FC236}">
                  <a16:creationId xmlns:a16="http://schemas.microsoft.com/office/drawing/2014/main" id="{B1A87EA9-DEC1-4C3D-86BB-7F8237C6C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781925" y="3808922"/>
              <a:ext cx="2743200" cy="30882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452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/>
          <p:cNvSpPr/>
          <p:nvPr/>
        </p:nvSpPr>
        <p:spPr>
          <a:xfrm>
            <a:off x="24448" y="188640"/>
            <a:ext cx="12192000" cy="1200329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hu-HU" dirty="0"/>
              <a:t>2) Vizsgáljuk meg az EMPLOYEE_ORGANIZATION adattábla </a:t>
            </a:r>
            <a:r>
              <a:rPr lang="hu-HU" b="1" dirty="0"/>
              <a:t>Részlegek (</a:t>
            </a:r>
            <a:r>
              <a:rPr lang="hu-HU" b="1" dirty="0" err="1"/>
              <a:t>Department</a:t>
            </a:r>
            <a:r>
              <a:rPr lang="hu-HU" b="1" dirty="0"/>
              <a:t>)</a:t>
            </a:r>
            <a:r>
              <a:rPr lang="hu-HU" dirty="0"/>
              <a:t> változóját </a:t>
            </a:r>
            <a:r>
              <a:rPr lang="hu-HU" u="sng" dirty="0"/>
              <a:t>megoszlási gyakoriság és százalékos arány szerint</a:t>
            </a:r>
            <a:r>
              <a:rPr lang="hu-HU" dirty="0"/>
              <a:t>! Az elemzés tartalmazzon egy </a:t>
            </a:r>
            <a:r>
              <a:rPr lang="hu-HU" u="sng" dirty="0"/>
              <a:t>vízszintes oszlopdiagramot </a:t>
            </a:r>
            <a:r>
              <a:rPr lang="hu-HU" dirty="0"/>
              <a:t>is! (Címe: </a:t>
            </a:r>
            <a:r>
              <a:rPr lang="hu-HU" dirty="0" err="1"/>
              <a:t>Employee</a:t>
            </a:r>
            <a:r>
              <a:rPr lang="hu-HU" dirty="0"/>
              <a:t> </a:t>
            </a:r>
            <a:r>
              <a:rPr lang="hu-HU" dirty="0" err="1"/>
              <a:t>Counts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 </a:t>
            </a:r>
            <a:r>
              <a:rPr lang="hu-HU" dirty="0" err="1"/>
              <a:t>Department</a:t>
            </a:r>
            <a:r>
              <a:rPr lang="hu-HU" dirty="0"/>
              <a:t>, </a:t>
            </a:r>
            <a:r>
              <a:rPr lang="hu-HU" dirty="0" err="1"/>
              <a:t>Task</a:t>
            </a:r>
            <a:r>
              <a:rPr lang="hu-HU" dirty="0"/>
              <a:t> neve: </a:t>
            </a:r>
            <a:r>
              <a:rPr lang="hu-HU" dirty="0" err="1"/>
              <a:t>Dept</a:t>
            </a:r>
            <a:r>
              <a:rPr lang="hu-HU" dirty="0"/>
              <a:t> </a:t>
            </a:r>
            <a:r>
              <a:rPr lang="hu-HU" dirty="0" err="1"/>
              <a:t>Freq</a:t>
            </a:r>
            <a:r>
              <a:rPr lang="hu-HU" dirty="0"/>
              <a:t> </a:t>
            </a:r>
            <a:r>
              <a:rPr lang="hu-HU" dirty="0" err="1"/>
              <a:t>Report</a:t>
            </a:r>
            <a:r>
              <a:rPr lang="hu-HU" dirty="0"/>
              <a:t>) Miután elkészültünk, módosítsuk úgy a </a:t>
            </a:r>
            <a:r>
              <a:rPr lang="hu-HU" dirty="0" err="1"/>
              <a:t>Task-ot</a:t>
            </a:r>
            <a:r>
              <a:rPr lang="hu-HU" dirty="0"/>
              <a:t>, hogy csak a gyakoriságok és a százalékos megoszlások szerepeljenek a riportban! </a:t>
            </a:r>
          </a:p>
        </p:txBody>
      </p:sp>
      <p:grpSp>
        <p:nvGrpSpPr>
          <p:cNvPr id="16" name="Csoportba foglalás 15">
            <a:extLst>
              <a:ext uri="{FF2B5EF4-FFF2-40B4-BE49-F238E27FC236}">
                <a16:creationId xmlns:a16="http://schemas.microsoft.com/office/drawing/2014/main" id="{62A641B6-CCD9-49E8-8C3F-A69BEAC71BB9}"/>
              </a:ext>
            </a:extLst>
          </p:cNvPr>
          <p:cNvGrpSpPr/>
          <p:nvPr/>
        </p:nvGrpSpPr>
        <p:grpSpPr>
          <a:xfrm>
            <a:off x="180975" y="1499108"/>
            <a:ext cx="11936685" cy="5270858"/>
            <a:chOff x="180975" y="1499108"/>
            <a:chExt cx="11936685" cy="5270858"/>
          </a:xfrm>
        </p:grpSpPr>
        <p:pic>
          <p:nvPicPr>
            <p:cNvPr id="8" name="Kép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36360" y="1628800"/>
              <a:ext cx="2781300" cy="1876425"/>
            </a:xfrm>
            <a:prstGeom prst="rect">
              <a:avLst/>
            </a:prstGeom>
          </p:spPr>
        </p:pic>
        <p:pic>
          <p:nvPicPr>
            <p:cNvPr id="18" name="Kép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59777" y="1611213"/>
              <a:ext cx="2592288" cy="1603404"/>
            </a:xfrm>
            <a:prstGeom prst="rect">
              <a:avLst/>
            </a:prstGeom>
          </p:spPr>
        </p:pic>
        <p:pic>
          <p:nvPicPr>
            <p:cNvPr id="3" name="Kép 6">
              <a:extLst>
                <a:ext uri="{FF2B5EF4-FFF2-40B4-BE49-F238E27FC236}">
                  <a16:creationId xmlns:a16="http://schemas.microsoft.com/office/drawing/2014/main" id="{D557F544-0B03-4E99-9610-B5FF27FDA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975" y="1499108"/>
              <a:ext cx="3609975" cy="2297684"/>
            </a:xfrm>
            <a:prstGeom prst="rect">
              <a:avLst/>
            </a:prstGeom>
          </p:spPr>
        </p:pic>
        <p:pic>
          <p:nvPicPr>
            <p:cNvPr id="9" name="Kép 13" descr="A képen szöveg látható&#10;&#10;Automatikusan generált leírás">
              <a:extLst>
                <a:ext uri="{FF2B5EF4-FFF2-40B4-BE49-F238E27FC236}">
                  <a16:creationId xmlns:a16="http://schemas.microsoft.com/office/drawing/2014/main" id="{E22168E4-DA9E-44C4-B786-4C4DD58E4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19575" y="1803956"/>
              <a:ext cx="1876425" cy="1268887"/>
            </a:xfrm>
            <a:prstGeom prst="rect">
              <a:avLst/>
            </a:prstGeom>
          </p:spPr>
        </p:pic>
        <p:pic>
          <p:nvPicPr>
            <p:cNvPr id="14" name="Kép 14">
              <a:extLst>
                <a:ext uri="{FF2B5EF4-FFF2-40B4-BE49-F238E27FC236}">
                  <a16:creationId xmlns:a16="http://schemas.microsoft.com/office/drawing/2014/main" id="{DB4719FF-D794-4A95-ADF0-D374F371738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0975" y="4040909"/>
              <a:ext cx="11934825" cy="2729057"/>
            </a:xfrm>
            <a:prstGeom prst="rect">
              <a:avLst/>
            </a:prstGeom>
          </p:spPr>
        </p:pic>
        <p:pic>
          <p:nvPicPr>
            <p:cNvPr id="15" name="Kép 15">
              <a:extLst>
                <a:ext uri="{FF2B5EF4-FFF2-40B4-BE49-F238E27FC236}">
                  <a16:creationId xmlns:a16="http://schemas.microsoft.com/office/drawing/2014/main" id="{008ECD74-93B7-4E59-A3B3-558DFBDDB0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01275" y="4348163"/>
              <a:ext cx="933450" cy="352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8913138"/>
      </p:ext>
    </p:extLst>
  </p:cSld>
  <p:clrMapOvr>
    <a:masterClrMapping/>
  </p:clrMapOvr>
</p:sld>
</file>

<file path=ppt/theme/theme1.xml><?xml version="1.0" encoding="utf-8"?>
<a:theme xmlns:a="http://schemas.openxmlformats.org/drawingml/2006/main" name="Fazetta">
  <a:themeElements>
    <a:clrScheme name="Fényújság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azet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zet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127</TotalTime>
  <Words>2142</Words>
  <Application>Microsoft Office PowerPoint</Application>
  <PresentationFormat>Szélesvásznú</PresentationFormat>
  <Paragraphs>124</Paragraphs>
  <Slides>27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Fazetta</vt:lpstr>
      <vt:lpstr>Üzleti intelligencia a gyakorlatban</vt:lpstr>
      <vt:lpstr>Mik is a Task-ok</vt:lpstr>
      <vt:lpstr>Task-ok különálló futtatása</vt:lpstr>
      <vt:lpstr>One-Way Frequencies Report</vt:lpstr>
      <vt:lpstr>Kvíz</vt:lpstr>
      <vt:lpstr>Gyakorlat 1.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HTML, PDF, és RTF outputok  generálása</vt:lpstr>
      <vt:lpstr>A különböző outputok tulajdonságai</vt:lpstr>
      <vt:lpstr>List Data Task </vt:lpstr>
      <vt:lpstr>PowerPoint-bemutató</vt:lpstr>
      <vt:lpstr>PowerPoint-bemutató</vt:lpstr>
      <vt:lpstr>PowerPoint-bemutató</vt:lpstr>
      <vt:lpstr>Gyakorlatok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Extra Gyakorlat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Adatelőkészítés</dc:title>
  <dc:creator>Pecsora Sándor</dc:creator>
  <cp:lastModifiedBy>Pecsora Sándor</cp:lastModifiedBy>
  <cp:revision>23</cp:revision>
  <dcterms:created xsi:type="dcterms:W3CDTF">2020-03-20T16:46:49Z</dcterms:created>
  <dcterms:modified xsi:type="dcterms:W3CDTF">2023-02-27T06:43:08Z</dcterms:modified>
</cp:coreProperties>
</file>