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300" r:id="rId4"/>
    <p:sldId id="286" r:id="rId5"/>
    <p:sldId id="287" r:id="rId6"/>
    <p:sldId id="282" r:id="rId7"/>
    <p:sldId id="332" r:id="rId8"/>
    <p:sldId id="337" r:id="rId9"/>
    <p:sldId id="334" r:id="rId10"/>
    <p:sldId id="335" r:id="rId11"/>
    <p:sldId id="336" r:id="rId12"/>
    <p:sldId id="295" r:id="rId13"/>
    <p:sldId id="341" r:id="rId14"/>
    <p:sldId id="342" r:id="rId15"/>
    <p:sldId id="343" r:id="rId16"/>
    <p:sldId id="345" r:id="rId17"/>
    <p:sldId id="346" r:id="rId18"/>
    <p:sldId id="347" r:id="rId19"/>
    <p:sldId id="348" r:id="rId20"/>
    <p:sldId id="349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741EB8-F5B9-F8DB-3BEE-FA5BE08F7065}" name="Nagymarczi Márton" initials="NM" userId="4b20641c3fa50a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2024. 03. 15.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551865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en-GB" dirty="0"/>
              <a:t>. </a:t>
            </a:r>
            <a:r>
              <a:rPr lang="en-GB"/>
              <a:t>Labor</a:t>
            </a:r>
            <a:endParaRPr lang="hu-HU" dirty="0"/>
          </a:p>
          <a:p>
            <a:r>
              <a:rPr lang="en-GB" sz="3200" dirty="0" err="1"/>
              <a:t>Egyszerű</a:t>
            </a:r>
            <a:r>
              <a:rPr lang="en-GB" sz="3200" dirty="0"/>
              <a:t> </a:t>
            </a:r>
            <a:r>
              <a:rPr lang="hu-HU" sz="3200" dirty="0" err="1"/>
              <a:t>Quer</a:t>
            </a:r>
            <a:r>
              <a:rPr lang="en-GB" sz="3200" dirty="0"/>
              <a:t>y </a:t>
            </a:r>
            <a:r>
              <a:rPr lang="en-GB" sz="3200" dirty="0" err="1"/>
              <a:t>készítése</a:t>
            </a:r>
            <a:endParaRPr lang="en-GB" sz="3200" dirty="0"/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E9490705-CDFC-5361-AA66-BD515EDFA99D}"/>
              </a:ext>
            </a:extLst>
          </p:cNvPr>
          <p:cNvSpPr txBox="1"/>
          <p:nvPr/>
        </p:nvSpPr>
        <p:spPr>
          <a:xfrm>
            <a:off x="3842363" y="319816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19336" y="188640"/>
            <a:ext cx="12072664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Az ORDERS adattáblát felhasználva készítsünk egy új adattáblát, amelyben a 2010 utáni internetes eladások (</a:t>
            </a:r>
            <a:r>
              <a:rPr lang="hu-HU" dirty="0" err="1"/>
              <a:t>Order_Type</a:t>
            </a:r>
            <a:r>
              <a:rPr lang="hu-HU" dirty="0"/>
              <a:t>=3) szerepelnek rendelési idő (</a:t>
            </a:r>
            <a:r>
              <a:rPr lang="hu-HU" dirty="0" err="1"/>
              <a:t>Order_Date</a:t>
            </a:r>
            <a:r>
              <a:rPr lang="hu-HU" dirty="0"/>
              <a:t>) szerint csökkenő sorrendben! Az új tábla tartalmazza az összes változót az </a:t>
            </a:r>
            <a:r>
              <a:rPr lang="hu-HU" dirty="0" err="1"/>
              <a:t>Employee_ID</a:t>
            </a:r>
            <a:r>
              <a:rPr lang="hu-HU" dirty="0"/>
              <a:t> kivételével! A </a:t>
            </a:r>
            <a:r>
              <a:rPr lang="hu-HU" dirty="0" err="1"/>
              <a:t>Task</a:t>
            </a:r>
            <a:r>
              <a:rPr lang="hu-HU" dirty="0"/>
              <a:t>, illetve az output tábla neve egyaránt InternetOrders2010+ legyen! </a:t>
            </a:r>
          </a:p>
        </p:txBody>
      </p:sp>
      <p:sp>
        <p:nvSpPr>
          <p:cNvPr id="5" name="Téglalap 4"/>
          <p:cNvSpPr/>
          <p:nvPr/>
        </p:nvSpPr>
        <p:spPr>
          <a:xfrm>
            <a:off x="119336" y="1332172"/>
            <a:ext cx="3383940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hu-HU" sz="1600" b="1" dirty="0"/>
              <a:t>b)     </a:t>
            </a:r>
            <a:r>
              <a:rPr lang="hu-HU" sz="1600" b="1" u="sng" dirty="0" err="1"/>
              <a:t>Query</a:t>
            </a:r>
            <a:r>
              <a:rPr lang="hu-HU" sz="1600" b="1" u="sng" dirty="0"/>
              <a:t> </a:t>
            </a:r>
            <a:r>
              <a:rPr lang="hu-HU" sz="1600" b="1" u="sng" dirty="0" err="1"/>
              <a:t>Builder</a:t>
            </a:r>
            <a:r>
              <a:rPr lang="hu-HU" sz="1600" b="1" u="sng" dirty="0"/>
              <a:t> használatával</a:t>
            </a:r>
            <a:endParaRPr lang="hu-HU" sz="1600" u="sng" dirty="0"/>
          </a:p>
        </p:txBody>
      </p:sp>
      <p:sp>
        <p:nvSpPr>
          <p:cNvPr id="6" name="Szövegdoboz 5"/>
          <p:cNvSpPr txBox="1"/>
          <p:nvPr/>
        </p:nvSpPr>
        <p:spPr>
          <a:xfrm>
            <a:off x="119336" y="1728496"/>
            <a:ext cx="4704817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Nyissuk meg az ORDERS adattáblát és válasszuk ki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Buildert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Select</a:t>
            </a:r>
            <a:r>
              <a:rPr lang="hu-HU" dirty="0"/>
              <a:t> Data fülön adjuk hozzá a feladat által kért változókat.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</a:t>
            </a:r>
            <a:r>
              <a:rPr lang="hu-HU" dirty="0" err="1"/>
              <a:t>Order_Date</a:t>
            </a:r>
            <a:r>
              <a:rPr lang="hu-HU" dirty="0"/>
              <a:t> formátumát változtassuk meg </a:t>
            </a:r>
            <a:r>
              <a:rPr lang="hu-HU" dirty="0" err="1"/>
              <a:t>MMDDYYw.d</a:t>
            </a:r>
            <a:r>
              <a:rPr lang="hu-HU" dirty="0"/>
              <a:t> formátumra, 10 szélességgel.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Filter Data fülön végezze el a kért szűréseket:</a:t>
            </a:r>
          </a:p>
          <a:p>
            <a:pPr marL="712788" indent="-103188">
              <a:buFont typeface="Gill Sans MT" panose="020B0502020104020203" pitchFamily="34" charset="-18"/>
              <a:buChar char="–"/>
            </a:pPr>
            <a:r>
              <a:rPr lang="hu-HU" dirty="0"/>
              <a:t>Először az </a:t>
            </a:r>
            <a:r>
              <a:rPr lang="hu-HU" dirty="0" err="1"/>
              <a:t>Order_Date</a:t>
            </a:r>
            <a:r>
              <a:rPr lang="hu-HU" dirty="0"/>
              <a:t> változót húzza be, majd a felugró ablaknál állítsa be a szűrési feltételt, hogy csak a 2010 utáni eladások szerepeljenek </a:t>
            </a:r>
            <a:r>
              <a:rPr lang="hu-HU" i="1" dirty="0"/>
              <a:t>(</a:t>
            </a:r>
            <a:r>
              <a:rPr lang="en-US" i="1" dirty="0"/>
              <a:t>Greater than or equal to</a:t>
            </a:r>
            <a:r>
              <a:rPr lang="hu-HU" dirty="0"/>
              <a:t>)</a:t>
            </a:r>
          </a:p>
          <a:p>
            <a:pPr marL="712788" indent="-103188">
              <a:buFont typeface="Gill Sans MT" panose="020B0502020104020203" pitchFamily="34" charset="-18"/>
              <a:buChar char="–"/>
            </a:pPr>
            <a:r>
              <a:rPr lang="hu-HU" dirty="0"/>
              <a:t>Majd az előzőhöz hasonlóan végezze el a szűrést az </a:t>
            </a:r>
            <a:r>
              <a:rPr lang="hu-HU" dirty="0" err="1"/>
              <a:t>Order_Type-ra</a:t>
            </a:r>
            <a:r>
              <a:rPr lang="hu-HU" dirty="0"/>
              <a:t> is (</a:t>
            </a:r>
            <a:r>
              <a:rPr lang="hu-HU" dirty="0" err="1"/>
              <a:t>equal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)!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15" y="3877470"/>
            <a:ext cx="3906320" cy="3457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Ellipszis 6"/>
          <p:cNvSpPr/>
          <p:nvPr/>
        </p:nvSpPr>
        <p:spPr>
          <a:xfrm>
            <a:off x="10437242" y="3771857"/>
            <a:ext cx="774749" cy="555184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4" name="Szögletes összekötő 13"/>
          <p:cNvCxnSpPr/>
          <p:nvPr/>
        </p:nvCxnSpPr>
        <p:spPr>
          <a:xfrm>
            <a:off x="551384" y="3666238"/>
            <a:ext cx="9940525" cy="34021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7" name="Kép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4578693"/>
            <a:ext cx="4299440" cy="16741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Ellipszis 17"/>
          <p:cNvSpPr/>
          <p:nvPr/>
        </p:nvSpPr>
        <p:spPr>
          <a:xfrm>
            <a:off x="8774366" y="5825641"/>
            <a:ext cx="498602" cy="226916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/>
          <p:cNvSpPr/>
          <p:nvPr/>
        </p:nvSpPr>
        <p:spPr>
          <a:xfrm>
            <a:off x="9014994" y="4489740"/>
            <a:ext cx="348037" cy="296273"/>
          </a:xfrm>
          <a:prstGeom prst="ellips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975" y="5130317"/>
            <a:ext cx="1256191" cy="12800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Egyenes összekötő nyíllal 20"/>
          <p:cNvCxnSpPr/>
          <p:nvPr/>
        </p:nvCxnSpPr>
        <p:spPr>
          <a:xfrm flipV="1">
            <a:off x="9243312" y="5817131"/>
            <a:ext cx="516143" cy="7639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églalap 25"/>
          <p:cNvSpPr/>
          <p:nvPr/>
        </p:nvSpPr>
        <p:spPr>
          <a:xfrm>
            <a:off x="4382399" y="6410360"/>
            <a:ext cx="810856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hu-HU" i="1" dirty="0"/>
              <a:t>(Megmutatja nekünk a (maximum 250) egyedi adatot az adott oszlopban.)</a:t>
            </a:r>
          </a:p>
        </p:txBody>
      </p:sp>
      <p:cxnSp>
        <p:nvCxnSpPr>
          <p:cNvPr id="27" name="Egyenes összekötő nyíllal 26"/>
          <p:cNvCxnSpPr>
            <a:stCxn id="18" idx="3"/>
          </p:cNvCxnSpPr>
          <p:nvPr/>
        </p:nvCxnSpPr>
        <p:spPr>
          <a:xfrm flipH="1">
            <a:off x="6859754" y="6019326"/>
            <a:ext cx="1987631" cy="46731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8">
            <a:extLst>
              <a:ext uri="{FF2B5EF4-FFF2-40B4-BE49-F238E27FC236}">
                <a16:creationId xmlns:a16="http://schemas.microsoft.com/office/drawing/2014/main" id="{2C350B28-4914-4837-A705-E15FB9C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1123171"/>
            <a:ext cx="2743200" cy="249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3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/>
          <p:cNvSpPr txBox="1"/>
          <p:nvPr/>
        </p:nvSpPr>
        <p:spPr>
          <a:xfrm>
            <a:off x="265312" y="605531"/>
            <a:ext cx="5415008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Sort Data fülön vigye be az </a:t>
            </a:r>
            <a:r>
              <a:rPr lang="hu-HU" dirty="0" err="1"/>
              <a:t>Order_Date</a:t>
            </a:r>
            <a:r>
              <a:rPr lang="hu-HU" dirty="0"/>
              <a:t> változót, és rendezze csökkenőbe.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Nevezze át a </a:t>
            </a:r>
            <a:r>
              <a:rPr lang="hu-HU" dirty="0" err="1"/>
              <a:t>task</a:t>
            </a:r>
            <a:r>
              <a:rPr lang="hu-HU" dirty="0"/>
              <a:t>, illetve output tábla nevét a feladat szövege szerint!</a:t>
            </a:r>
          </a:p>
        </p:txBody>
      </p:sp>
      <p:pic>
        <p:nvPicPr>
          <p:cNvPr id="14" name="Kép 13"/>
          <p:cNvPicPr>
            <a:picLocks noChangeAspect="1"/>
          </p:cNvPicPr>
          <p:nvPr/>
        </p:nvPicPr>
        <p:blipFill rotWithShape="1">
          <a:blip r:embed="rId2"/>
          <a:srcRect r="23915"/>
          <a:stretch/>
        </p:blipFill>
        <p:spPr>
          <a:xfrm>
            <a:off x="4115780" y="2780928"/>
            <a:ext cx="3384376" cy="1628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780" y="4949550"/>
            <a:ext cx="3448050" cy="12382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Szövegdoboz 23"/>
          <p:cNvSpPr txBox="1"/>
          <p:nvPr/>
        </p:nvSpPr>
        <p:spPr>
          <a:xfrm>
            <a:off x="5738854" y="4303219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/>
              <a:t>.</a:t>
            </a:r>
          </a:p>
          <a:p>
            <a:r>
              <a:rPr lang="hu-HU" sz="1200" b="1" dirty="0"/>
              <a:t>.</a:t>
            </a:r>
          </a:p>
          <a:p>
            <a:r>
              <a:rPr lang="hu-HU" sz="1200" b="1" dirty="0"/>
              <a:t>.</a:t>
            </a:r>
          </a:p>
        </p:txBody>
      </p:sp>
      <p:sp>
        <p:nvSpPr>
          <p:cNvPr id="26" name="Téglalap 25"/>
          <p:cNvSpPr/>
          <p:nvPr/>
        </p:nvSpPr>
        <p:spPr>
          <a:xfrm>
            <a:off x="2567608" y="270892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Output:</a:t>
            </a:r>
          </a:p>
        </p:txBody>
      </p:sp>
      <p:pic>
        <p:nvPicPr>
          <p:cNvPr id="2" name="Kép 2" descr="A képen szöveg, beltéri látható&#10;&#10;Automatikusan generált leírás">
            <a:extLst>
              <a:ext uri="{FF2B5EF4-FFF2-40B4-BE49-F238E27FC236}">
                <a16:creationId xmlns:a16="http://schemas.microsoft.com/office/drawing/2014/main" id="{4A7D0591-7CD7-476D-8CC5-FAC7575FD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25" y="1643063"/>
            <a:ext cx="2609850" cy="866775"/>
          </a:xfrm>
          <a:prstGeom prst="rect">
            <a:avLst/>
          </a:prstGeom>
        </p:spPr>
      </p:pic>
      <p:pic>
        <p:nvPicPr>
          <p:cNvPr id="3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4B6DBBC0-F8E9-47C3-AB10-58EB3F79E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34987"/>
            <a:ext cx="5638800" cy="14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7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 err="1"/>
              <a:t>Query</a:t>
            </a:r>
            <a:r>
              <a:rPr lang="hu-HU" dirty="0"/>
              <a:t> </a:t>
            </a:r>
            <a:r>
              <a:rPr lang="en-GB" dirty="0" err="1"/>
              <a:t>eszközök</a:t>
            </a:r>
            <a:r>
              <a:rPr lang="en-GB" dirty="0"/>
              <a:t> </a:t>
            </a:r>
            <a:r>
              <a:rPr lang="en-GB" dirty="0" err="1"/>
              <a:t>összehasonlítása</a:t>
            </a:r>
            <a:endParaRPr lang="hu-HU" dirty="0"/>
          </a:p>
        </p:txBody>
      </p: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972427DC-248D-4489-9D44-61B9BFF51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11072"/>
              </p:ext>
            </p:extLst>
          </p:nvPr>
        </p:nvGraphicFramePr>
        <p:xfrm>
          <a:off x="2350282" y="1879600"/>
          <a:ext cx="6639714" cy="390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82">
                  <a:extLst>
                    <a:ext uri="{9D8B030D-6E8A-4147-A177-3AD203B41FA5}">
                      <a16:colId xmlns:a16="http://schemas.microsoft.com/office/drawing/2014/main" val="2706796412"/>
                    </a:ext>
                  </a:extLst>
                </a:gridCol>
                <a:gridCol w="1764632">
                  <a:extLst>
                    <a:ext uri="{9D8B030D-6E8A-4147-A177-3AD203B41FA5}">
                      <a16:colId xmlns:a16="http://schemas.microsoft.com/office/drawing/2014/main" val="17907301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29255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Filter and Sort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r>
                        <a:rPr lang="hu-HU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Builder</a:t>
                      </a:r>
                      <a:r>
                        <a:rPr lang="hu-HU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10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rendezés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24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szűrés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53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új adattábla létrehozása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25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új oszlop létrehozása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7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táblák egyesítése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7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csoportosítás és összegzés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20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változók attribútum beállítása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84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 err="1">
                          <a:effectLst/>
                        </a:rPr>
                        <a:t>duplikációk</a:t>
                      </a:r>
                      <a:r>
                        <a:rPr lang="hu-HU" sz="1800" dirty="0">
                          <a:effectLst/>
                        </a:rPr>
                        <a:t> eltávolítása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00B050"/>
                          </a:solidFill>
                          <a:sym typeface="Webdings" panose="05030102010509060703" pitchFamily="18" charset="2"/>
                        </a:rPr>
                        <a:t></a:t>
                      </a:r>
                      <a:endParaRPr lang="hu-H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32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effectLst/>
                        </a:rPr>
                        <a:t>gyors statisztika</a:t>
                      </a:r>
                      <a:endParaRPr lang="hu-H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>
                          <a:solidFill>
                            <a:srgbClr val="FF0000"/>
                          </a:solidFill>
                          <a:sym typeface="Webdings" panose="05030102010509060703" pitchFamily="18" charset="2"/>
                        </a:rPr>
                        <a:t></a:t>
                      </a:r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17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19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21533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dirty="0"/>
              <a:t>Az </a:t>
            </a:r>
            <a:r>
              <a:rPr lang="hu-HU" b="1" dirty="0"/>
              <a:t>EMPLOYEE_ADDRESSES</a:t>
            </a:r>
            <a:r>
              <a:rPr lang="hu-HU" dirty="0"/>
              <a:t> adattáblát felhasználva készítsünk egy </a:t>
            </a:r>
            <a:r>
              <a:rPr lang="hu-HU" b="1" dirty="0">
                <a:solidFill>
                  <a:srgbClr val="C00000"/>
                </a:solidFill>
              </a:rPr>
              <a:t>új adattáblát</a:t>
            </a:r>
            <a:r>
              <a:rPr lang="hu-HU" dirty="0"/>
              <a:t>, amelyben a </a:t>
            </a:r>
            <a:r>
              <a:rPr lang="hu-HU" u="sng" dirty="0"/>
              <a:t>San Diego-i alkalmazottak szerepelnek az irányítószámuk (</a:t>
            </a:r>
            <a:r>
              <a:rPr lang="hu-HU" u="sng" dirty="0" err="1"/>
              <a:t>Postal_Code</a:t>
            </a:r>
            <a:r>
              <a:rPr lang="hu-HU" u="sng" dirty="0"/>
              <a:t>) szerint növekvő sorrendben</a:t>
            </a:r>
            <a:r>
              <a:rPr lang="hu-HU" dirty="0"/>
              <a:t>! Az új tábla </a:t>
            </a:r>
            <a:r>
              <a:rPr lang="hu-HU" u="sng" dirty="0"/>
              <a:t>tartalmazza a következő változókat</a:t>
            </a:r>
            <a:r>
              <a:rPr lang="hu-HU" dirty="0"/>
              <a:t>: </a:t>
            </a:r>
            <a:r>
              <a:rPr lang="hu-HU" dirty="0" err="1"/>
              <a:t>Employee_ID</a:t>
            </a:r>
            <a:r>
              <a:rPr lang="hu-HU" dirty="0"/>
              <a:t>, </a:t>
            </a:r>
            <a:r>
              <a:rPr lang="hu-HU" dirty="0" err="1"/>
              <a:t>Employee_Name</a:t>
            </a:r>
            <a:r>
              <a:rPr lang="hu-HU" dirty="0"/>
              <a:t>, </a:t>
            </a:r>
            <a:r>
              <a:rPr lang="hu-HU" dirty="0" err="1"/>
              <a:t>Street_Number</a:t>
            </a:r>
            <a:r>
              <a:rPr lang="hu-HU" dirty="0"/>
              <a:t>, </a:t>
            </a:r>
            <a:r>
              <a:rPr lang="hu-HU" dirty="0" err="1"/>
              <a:t>Street_Name</a:t>
            </a:r>
            <a:r>
              <a:rPr lang="hu-HU" dirty="0"/>
              <a:t>, </a:t>
            </a:r>
            <a:r>
              <a:rPr lang="hu-HU" dirty="0" err="1"/>
              <a:t>Postal_Code</a:t>
            </a:r>
            <a:r>
              <a:rPr lang="hu-HU" dirty="0"/>
              <a:t>! A </a:t>
            </a:r>
            <a:r>
              <a:rPr lang="hu-HU" dirty="0" err="1"/>
              <a:t>Task</a:t>
            </a:r>
            <a:r>
              <a:rPr lang="hu-HU" dirty="0"/>
              <a:t>, illetve az output tábla neve egyaránt </a:t>
            </a:r>
            <a:r>
              <a:rPr lang="hu-HU" i="1" u="sng" dirty="0" err="1"/>
              <a:t>SanDiegoEmployees</a:t>
            </a:r>
            <a:r>
              <a:rPr lang="hu-HU" dirty="0"/>
              <a:t> legyen!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19336" y="2553042"/>
            <a:ext cx="5415008" cy="36933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Nyissuk meg az EMPLOYEE_ADDRESSES adattáblát, és válasszuk ki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Buildert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Select</a:t>
            </a:r>
            <a:r>
              <a:rPr lang="hu-HU" dirty="0"/>
              <a:t> Data fülön adjuk hozzá a feladat által kért változókat.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Filter Data fülön végezze el a kért szűrést:</a:t>
            </a:r>
          </a:p>
          <a:p>
            <a:pPr marL="895350" indent="-285750">
              <a:buFont typeface="Courier New"/>
              <a:buChar char="o"/>
            </a:pPr>
            <a:r>
              <a:rPr lang="hu-HU" dirty="0"/>
              <a:t>Csak a San Diego-i alkalmazottak szerepeljenek (</a:t>
            </a:r>
            <a:r>
              <a:rPr lang="hu-HU" dirty="0" err="1"/>
              <a:t>equal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Sort Data fülön vigye be a </a:t>
            </a:r>
            <a:r>
              <a:rPr lang="hu-HU" dirty="0" err="1"/>
              <a:t>Postal_Code</a:t>
            </a:r>
            <a:r>
              <a:rPr lang="hu-HU" dirty="0"/>
              <a:t> változót, és rendezze növekvő sorrendbe.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Nevezze át a </a:t>
            </a:r>
            <a:r>
              <a:rPr lang="hu-HU" dirty="0" err="1"/>
              <a:t>task</a:t>
            </a:r>
            <a:r>
              <a:rPr lang="hu-HU" dirty="0"/>
              <a:t>, illetve output tábla nevét a feladat szerint! (</a:t>
            </a:r>
            <a:r>
              <a:rPr lang="hu-HU" i="1" u="sng" dirty="0" err="1"/>
              <a:t>SanDiegoEmployees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5831210" y="2631652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Output: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8E50DEF1-A837-4DD8-9AD7-B037DB79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24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2</a:t>
            </a:r>
            <a:r>
              <a:rPr lang="en-US" dirty="0"/>
              <a:t>.</a:t>
            </a:r>
          </a:p>
        </p:txBody>
      </p:sp>
      <p:pic>
        <p:nvPicPr>
          <p:cNvPr id="2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09ED28CE-0916-41EB-BA2B-54EC2670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3152686"/>
            <a:ext cx="6153150" cy="2133777"/>
          </a:xfrm>
          <a:prstGeom prst="rect">
            <a:avLst/>
          </a:prstGeom>
        </p:spPr>
      </p:pic>
      <p:pic>
        <p:nvPicPr>
          <p:cNvPr id="3" name="Kép 5">
            <a:extLst>
              <a:ext uri="{FF2B5EF4-FFF2-40B4-BE49-F238E27FC236}">
                <a16:creationId xmlns:a16="http://schemas.microsoft.com/office/drawing/2014/main" id="{71D4F306-E82F-4C57-BCD5-E86CEA6B9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5548313"/>
            <a:ext cx="38481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0" y="81951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EMPLOYEE_ORGANIZATION</a:t>
            </a:r>
            <a:r>
              <a:rPr lang="hu-HU" dirty="0"/>
              <a:t> adattáblát felhasználva készítsünk egy </a:t>
            </a:r>
            <a:r>
              <a:rPr lang="hu-HU" b="1" dirty="0">
                <a:solidFill>
                  <a:srgbClr val="C00000"/>
                </a:solidFill>
              </a:rPr>
              <a:t>új adattáblát</a:t>
            </a:r>
            <a:r>
              <a:rPr lang="hu-HU" dirty="0"/>
              <a:t>, amelyben az </a:t>
            </a:r>
            <a:r>
              <a:rPr lang="hu-HU" u="sng" dirty="0"/>
              <a:t>értékesítők (</a:t>
            </a:r>
            <a:r>
              <a:rPr lang="hu-HU" u="sng" dirty="0" err="1"/>
              <a:t>Sales</a:t>
            </a:r>
            <a:r>
              <a:rPr lang="hu-HU" u="sng" dirty="0"/>
              <a:t>) szerepelnek részlegek (</a:t>
            </a:r>
            <a:r>
              <a:rPr lang="hu-HU" u="sng" dirty="0" err="1"/>
              <a:t>Department</a:t>
            </a:r>
            <a:r>
              <a:rPr lang="hu-HU" u="sng" dirty="0"/>
              <a:t>) szerint rendezve</a:t>
            </a:r>
            <a:r>
              <a:rPr lang="hu-HU" dirty="0"/>
              <a:t>! Az új tábla tartalmazza az kiindulási tábla </a:t>
            </a:r>
            <a:r>
              <a:rPr lang="hu-HU" u="sng" dirty="0"/>
              <a:t>összes változóját</a:t>
            </a:r>
            <a:r>
              <a:rPr lang="hu-HU" dirty="0"/>
              <a:t>! A </a:t>
            </a:r>
            <a:r>
              <a:rPr lang="hu-HU" dirty="0" err="1"/>
              <a:t>Task</a:t>
            </a:r>
            <a:r>
              <a:rPr lang="hu-HU" dirty="0"/>
              <a:t>, illetve az output tábla neve egyaránt </a:t>
            </a:r>
            <a:r>
              <a:rPr lang="hu-HU" dirty="0" err="1"/>
              <a:t>Sales_Emps</a:t>
            </a:r>
            <a:r>
              <a:rPr lang="hu-HU" dirty="0"/>
              <a:t>!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9336" y="2157223"/>
            <a:ext cx="5415008" cy="39703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Nyissuk meg az EMPLOYEE_ORGANIZATION adattáblát, és válasszuk ki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Buildert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Select</a:t>
            </a:r>
            <a:r>
              <a:rPr lang="hu-HU" dirty="0"/>
              <a:t> Data fülön adjuk hozzá a feladat által kért változókat.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Filter Data fülön végezze el a kért szűrést:</a:t>
            </a:r>
          </a:p>
          <a:p>
            <a:pPr marL="895350" indent="-285750">
              <a:buFont typeface="Courier New"/>
              <a:buChar char="o"/>
            </a:pPr>
            <a:r>
              <a:rPr lang="hu-HU" dirty="0"/>
              <a:t>Azokra a munkákra végezzünk szűrést, amelyek tartalmazzák a „</a:t>
            </a:r>
            <a:r>
              <a:rPr lang="hu-HU" dirty="0" err="1"/>
              <a:t>Sales</a:t>
            </a:r>
            <a:r>
              <a:rPr lang="hu-HU" dirty="0"/>
              <a:t>”-t. (</a:t>
            </a:r>
            <a:r>
              <a:rPr lang="hu-HU" dirty="0" err="1"/>
              <a:t>Contains</a:t>
            </a:r>
            <a:r>
              <a:rPr lang="hu-H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Sort Data fülön vigye be a </a:t>
            </a:r>
            <a:r>
              <a:rPr lang="hu-HU" dirty="0" err="1"/>
              <a:t>Department</a:t>
            </a:r>
            <a:r>
              <a:rPr lang="hu-HU" dirty="0"/>
              <a:t> változót, és rendezze növekvő sorrendbe.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Nevezze át a </a:t>
            </a:r>
            <a:r>
              <a:rPr lang="hu-HU" dirty="0" err="1"/>
              <a:t>task</a:t>
            </a:r>
            <a:r>
              <a:rPr lang="hu-HU" dirty="0"/>
              <a:t>, illetve output tábla nevét a feladat szerint!</a:t>
            </a:r>
            <a:r>
              <a:rPr lang="hu-HU" i="1" dirty="0"/>
              <a:t> </a:t>
            </a:r>
            <a:r>
              <a:rPr lang="hu-HU" i="1" u="sng" dirty="0"/>
              <a:t>(</a:t>
            </a:r>
            <a:r>
              <a:rPr lang="hu-HU" i="1" u="sng" dirty="0" err="1"/>
              <a:t>Sales_Emps</a:t>
            </a:r>
            <a:r>
              <a:rPr lang="hu-HU" i="1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244" y="2016845"/>
            <a:ext cx="2304257" cy="9488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9" name="Egyenes összekötő nyíllal 8"/>
          <p:cNvCxnSpPr/>
          <p:nvPr/>
        </p:nvCxnSpPr>
        <p:spPr>
          <a:xfrm flipV="1">
            <a:off x="4943872" y="2719901"/>
            <a:ext cx="2685256" cy="128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églalap 11"/>
          <p:cNvSpPr/>
          <p:nvPr/>
        </p:nvSpPr>
        <p:spPr>
          <a:xfrm>
            <a:off x="7170051" y="3059159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Output: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C7747787-9B3B-4E08-B806-87AD9B76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23"/>
            <a:ext cx="8596668" cy="804891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3</a:t>
            </a:r>
            <a:r>
              <a:rPr lang="en-US" dirty="0"/>
              <a:t>.</a:t>
            </a:r>
          </a:p>
        </p:txBody>
      </p:sp>
      <p:pic>
        <p:nvPicPr>
          <p:cNvPr id="2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F54A2BF-0E58-4A54-9867-97FB8042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3483909"/>
            <a:ext cx="3933825" cy="2090457"/>
          </a:xfrm>
          <a:prstGeom prst="rect">
            <a:avLst/>
          </a:prstGeom>
        </p:spPr>
      </p:pic>
      <p:pic>
        <p:nvPicPr>
          <p:cNvPr id="3" name="Kép 3">
            <a:extLst>
              <a:ext uri="{FF2B5EF4-FFF2-40B4-BE49-F238E27FC236}">
                <a16:creationId xmlns:a16="http://schemas.microsoft.com/office/drawing/2014/main" id="{E6521B49-6E0D-462A-B708-9713D95E2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5778445"/>
            <a:ext cx="3067050" cy="98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9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-744" y="709187"/>
            <a:ext cx="12169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EMPLOYEE_ADDRESSES</a:t>
            </a:r>
            <a:r>
              <a:rPr lang="hu-HU" dirty="0"/>
              <a:t> adattáblát felhasználva készítsünk egy </a:t>
            </a:r>
            <a:r>
              <a:rPr lang="hu-HU" b="1" dirty="0">
                <a:solidFill>
                  <a:srgbClr val="C00000"/>
                </a:solidFill>
              </a:rPr>
              <a:t>új adattáblát</a:t>
            </a:r>
            <a:r>
              <a:rPr lang="hu-HU" dirty="0"/>
              <a:t>, amelyben azon </a:t>
            </a:r>
            <a:r>
              <a:rPr lang="hu-HU" u="sng" dirty="0"/>
              <a:t>San Diego-i alkalmazottak szerepelnek</a:t>
            </a:r>
            <a:r>
              <a:rPr lang="hu-HU" dirty="0"/>
              <a:t>, akiknek az </a:t>
            </a:r>
            <a:r>
              <a:rPr lang="hu-HU" u="sng" dirty="0"/>
              <a:t>irányítószámuk 920- </a:t>
            </a:r>
            <a:r>
              <a:rPr lang="hu-HU" u="sng" dirty="0" err="1"/>
              <a:t>al</a:t>
            </a:r>
            <a:r>
              <a:rPr lang="hu-HU" u="sng" dirty="0"/>
              <a:t> kezdődik </a:t>
            </a:r>
            <a:r>
              <a:rPr lang="hu-HU" dirty="0"/>
              <a:t>(segítség: </a:t>
            </a:r>
            <a:r>
              <a:rPr lang="hu-HU" dirty="0" err="1"/>
              <a:t>substr</a:t>
            </a:r>
            <a:r>
              <a:rPr lang="hu-HU" dirty="0"/>
              <a:t> függvényt kell használni)! Az új tábla </a:t>
            </a:r>
            <a:r>
              <a:rPr lang="hu-HU" u="sng" dirty="0"/>
              <a:t>tartalmazza a következő változókat</a:t>
            </a:r>
            <a:r>
              <a:rPr lang="hu-HU" dirty="0"/>
              <a:t>: </a:t>
            </a:r>
            <a:r>
              <a:rPr lang="hu-HU" dirty="0" err="1"/>
              <a:t>Employee_ID</a:t>
            </a:r>
            <a:r>
              <a:rPr lang="hu-HU" dirty="0"/>
              <a:t>, </a:t>
            </a:r>
            <a:r>
              <a:rPr lang="hu-HU" dirty="0" err="1"/>
              <a:t>Employee_Name</a:t>
            </a:r>
            <a:r>
              <a:rPr lang="hu-HU" dirty="0"/>
              <a:t>, </a:t>
            </a:r>
            <a:r>
              <a:rPr lang="hu-HU" dirty="0" err="1"/>
              <a:t>Street_Number</a:t>
            </a:r>
            <a:r>
              <a:rPr lang="hu-HU" dirty="0"/>
              <a:t>, </a:t>
            </a:r>
            <a:r>
              <a:rPr lang="hu-HU" dirty="0" err="1"/>
              <a:t>Street_Name</a:t>
            </a:r>
            <a:r>
              <a:rPr lang="hu-HU" dirty="0"/>
              <a:t>, </a:t>
            </a:r>
            <a:r>
              <a:rPr lang="hu-HU" dirty="0" err="1"/>
              <a:t>Postal_Code</a:t>
            </a:r>
            <a:r>
              <a:rPr lang="hu-HU" dirty="0"/>
              <a:t>! A </a:t>
            </a:r>
            <a:r>
              <a:rPr lang="hu-HU" dirty="0" err="1"/>
              <a:t>Task</a:t>
            </a:r>
            <a:r>
              <a:rPr lang="hu-HU" dirty="0"/>
              <a:t>, illetve az output tábla neve egyaránt Postal_Code920_Emps! Végezetül pedig </a:t>
            </a:r>
            <a:r>
              <a:rPr lang="hu-HU" u="sng" dirty="0"/>
              <a:t>rendezzük irányítószám (</a:t>
            </a:r>
            <a:r>
              <a:rPr lang="hu-HU" u="sng" dirty="0" err="1"/>
              <a:t>Postal_Code</a:t>
            </a:r>
            <a:r>
              <a:rPr lang="hu-HU" u="sng" dirty="0"/>
              <a:t>) szerint növekvő sorrendbe az adatokat</a:t>
            </a:r>
            <a:r>
              <a:rPr lang="hu-HU" dirty="0"/>
              <a:t>! 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-4489" y="2223637"/>
            <a:ext cx="5453108" cy="45243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Nyissuk meg az EMPLOYEE_ADDRESSES adattáblát, és válasszuk ki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Buildert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Select</a:t>
            </a:r>
            <a:r>
              <a:rPr lang="hu-HU" dirty="0"/>
              <a:t> Data fülön adjuk hozzá a feladat által kért változókat.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Filter Data fülön végezze el a kért szűrést:</a:t>
            </a:r>
          </a:p>
          <a:p>
            <a:pPr marL="895350" indent="-285750">
              <a:buFont typeface="Courier New"/>
              <a:buChar char="o"/>
            </a:pPr>
            <a:r>
              <a:rPr lang="hu-HU" dirty="0"/>
              <a:t>Csak a San Diego-i alkalmazottak szerepeljenek ÉS</a:t>
            </a:r>
          </a:p>
          <a:p>
            <a:pPr marL="895350" indent="-285750">
              <a:buFont typeface="Courier New"/>
              <a:buChar char="o"/>
            </a:pPr>
            <a:r>
              <a:rPr lang="hu-HU" dirty="0"/>
              <a:t>Irányítószámuk 920-al </a:t>
            </a:r>
            <a:r>
              <a:rPr lang="hu-HU" dirty="0" err="1"/>
              <a:t>kezdődjön</a:t>
            </a:r>
            <a:r>
              <a:rPr lang="hu-HU" dirty="0"/>
              <a:t> (</a:t>
            </a:r>
            <a:r>
              <a:rPr lang="hu-HU" dirty="0" err="1"/>
              <a:t>substr</a:t>
            </a:r>
            <a:r>
              <a:rPr lang="hu-HU" dirty="0"/>
              <a:t> függvény)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new</a:t>
            </a:r>
            <a:r>
              <a:rPr lang="hu-HU" dirty="0">
                <a:sym typeface="Wingdings" panose="05000000000000000000" pitchFamily="2" charset="2"/>
              </a:rPr>
              <a:t> filter  </a:t>
            </a:r>
            <a:r>
              <a:rPr lang="hu-HU" dirty="0" err="1">
                <a:sym typeface="Wingdings" panose="05000000000000000000" pitchFamily="2" charset="2"/>
              </a:rPr>
              <a:t>advanced</a:t>
            </a:r>
            <a:r>
              <a:rPr lang="hu-HU" dirty="0">
                <a:sym typeface="Wingdings" panose="05000000000000000000" pitchFamily="2" charset="2"/>
              </a:rPr>
              <a:t> filter. (keressük ki a </a:t>
            </a:r>
            <a:r>
              <a:rPr lang="hu-HU" dirty="0" err="1">
                <a:sym typeface="Wingdings" panose="05000000000000000000" pitchFamily="2" charset="2"/>
              </a:rPr>
              <a:t>functions</a:t>
            </a:r>
            <a:r>
              <a:rPr lang="hu-HU" dirty="0">
                <a:sym typeface="Wingdings" panose="05000000000000000000" pitchFamily="2" charset="2"/>
              </a:rPr>
              <a:t>-nél a leírást)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/>
              <a:t>A Sort Data fülön vigye be a </a:t>
            </a:r>
            <a:r>
              <a:rPr lang="hu-HU" dirty="0" err="1"/>
              <a:t>Postal_Code</a:t>
            </a:r>
            <a:r>
              <a:rPr lang="hu-HU" dirty="0"/>
              <a:t> változót, és rendezze növekvő sorrendbe.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Nevezze át a </a:t>
            </a:r>
            <a:r>
              <a:rPr lang="hu-HU" dirty="0" err="1"/>
              <a:t>task</a:t>
            </a:r>
            <a:r>
              <a:rPr lang="hu-HU" dirty="0"/>
              <a:t>, illetve output tábla nevét a feladat szerint!</a:t>
            </a:r>
            <a:r>
              <a:rPr lang="hu-HU" i="1" dirty="0"/>
              <a:t> </a:t>
            </a:r>
            <a:r>
              <a:rPr lang="hu-HU" i="1" u="sng" dirty="0"/>
              <a:t>(Postal_Code920_Emps)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31" y="4205138"/>
            <a:ext cx="1257300" cy="771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081" y="2500355"/>
            <a:ext cx="5028403" cy="18668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Jobb oldali kapcsos zárójel 10"/>
          <p:cNvSpPr/>
          <p:nvPr/>
        </p:nvSpPr>
        <p:spPr>
          <a:xfrm>
            <a:off x="8781256" y="4716544"/>
            <a:ext cx="360040" cy="1857375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9113170" y="5135849"/>
            <a:ext cx="31097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Ha hivatkozni szeretnénk a táblánkra, innen akár a függvénybe is meg tudjuk hívni.</a:t>
            </a: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3F678064-D0B6-4013-BD50-98364BFE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23"/>
            <a:ext cx="8596668" cy="804891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4</a:t>
            </a:r>
            <a:r>
              <a:rPr lang="en-US" dirty="0"/>
              <a:t>.</a:t>
            </a:r>
          </a:p>
        </p:txBody>
      </p:sp>
      <p:pic>
        <p:nvPicPr>
          <p:cNvPr id="2" name="Kép 2">
            <a:extLst>
              <a:ext uri="{FF2B5EF4-FFF2-40B4-BE49-F238E27FC236}">
                <a16:creationId xmlns:a16="http://schemas.microsoft.com/office/drawing/2014/main" id="{8A216AF3-9A18-43E6-A3ED-ECD32E0D8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519613"/>
            <a:ext cx="2000250" cy="2333625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4E42BDBE-729C-4CD6-9B46-A5330BB40170}"/>
              </a:ext>
            </a:extLst>
          </p:cNvPr>
          <p:cNvSpPr txBox="1"/>
          <p:nvPr/>
        </p:nvSpPr>
        <p:spPr>
          <a:xfrm>
            <a:off x="7543800" y="2133600"/>
            <a:ext cx="4086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/>
              <a:t>(SUBSTR(t1.Postal_Code,1,3)="920")​</a:t>
            </a:r>
          </a:p>
        </p:txBody>
      </p:sp>
    </p:spTree>
    <p:extLst>
      <p:ext uri="{BB962C8B-B14F-4D97-AF65-F5344CB8AC3E}">
        <p14:creationId xmlns:p14="http://schemas.microsoft.com/office/powerpoint/2010/main" val="267536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/>
          <p:cNvSpPr/>
          <p:nvPr/>
        </p:nvSpPr>
        <p:spPr>
          <a:xfrm>
            <a:off x="1021889" y="2349830"/>
            <a:ext cx="1277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Output:</a:t>
            </a: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910646BE-4FD7-4AAD-B5FC-4B1F5A1E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23"/>
            <a:ext cx="8596668" cy="804891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4.</a:t>
            </a:r>
            <a:endParaRPr lang="en-US" dirty="0"/>
          </a:p>
        </p:txBody>
      </p:sp>
      <p:pic>
        <p:nvPicPr>
          <p:cNvPr id="3" name="Kép 3" descr="A képen asztal látható&#10;&#10;Automatikusan generált leírás">
            <a:extLst>
              <a:ext uri="{FF2B5EF4-FFF2-40B4-BE49-F238E27FC236}">
                <a16:creationId xmlns:a16="http://schemas.microsoft.com/office/drawing/2014/main" id="{CA2372B8-3163-463D-83E6-A2634745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2429303"/>
            <a:ext cx="6134100" cy="289474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14FD6094-4B4F-421D-86BA-A7BA30DA380C}"/>
              </a:ext>
            </a:extLst>
          </p:cNvPr>
          <p:cNvSpPr/>
          <p:nvPr/>
        </p:nvSpPr>
        <p:spPr>
          <a:xfrm>
            <a:off x="-744" y="709187"/>
            <a:ext cx="12169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EMPLOYEE_ADDRESSES</a:t>
            </a:r>
            <a:r>
              <a:rPr lang="hu-HU" dirty="0"/>
              <a:t> adattáblát felhasználva készítsünk egy </a:t>
            </a:r>
            <a:r>
              <a:rPr lang="hu-HU" b="1" dirty="0">
                <a:solidFill>
                  <a:srgbClr val="C00000"/>
                </a:solidFill>
              </a:rPr>
              <a:t>új adattáblát</a:t>
            </a:r>
            <a:r>
              <a:rPr lang="hu-HU" dirty="0"/>
              <a:t>, amelyben azon </a:t>
            </a:r>
            <a:r>
              <a:rPr lang="hu-HU" u="sng" dirty="0"/>
              <a:t>San Diego-i alkalmazottak szerepelnek</a:t>
            </a:r>
            <a:r>
              <a:rPr lang="hu-HU" dirty="0"/>
              <a:t>, akiknek az </a:t>
            </a:r>
            <a:r>
              <a:rPr lang="hu-HU" u="sng" dirty="0"/>
              <a:t>irányítószámuk 920- </a:t>
            </a:r>
            <a:r>
              <a:rPr lang="hu-HU" u="sng" dirty="0" err="1"/>
              <a:t>al</a:t>
            </a:r>
            <a:r>
              <a:rPr lang="hu-HU" u="sng" dirty="0"/>
              <a:t> kezdődik </a:t>
            </a:r>
            <a:r>
              <a:rPr lang="hu-HU" dirty="0"/>
              <a:t>(segítség: </a:t>
            </a:r>
            <a:r>
              <a:rPr lang="hu-HU" dirty="0" err="1"/>
              <a:t>substr</a:t>
            </a:r>
            <a:r>
              <a:rPr lang="hu-HU" dirty="0"/>
              <a:t> függvényt kell használni)! Az új tábla </a:t>
            </a:r>
            <a:r>
              <a:rPr lang="hu-HU" u="sng" dirty="0"/>
              <a:t>tartalmazza a következő változókat</a:t>
            </a:r>
            <a:r>
              <a:rPr lang="hu-HU" dirty="0"/>
              <a:t>: </a:t>
            </a:r>
            <a:r>
              <a:rPr lang="hu-HU" dirty="0" err="1"/>
              <a:t>Employee_ID</a:t>
            </a:r>
            <a:r>
              <a:rPr lang="hu-HU" dirty="0"/>
              <a:t>, </a:t>
            </a:r>
            <a:r>
              <a:rPr lang="hu-HU" dirty="0" err="1"/>
              <a:t>Employee_Name</a:t>
            </a:r>
            <a:r>
              <a:rPr lang="hu-HU" dirty="0"/>
              <a:t>, </a:t>
            </a:r>
            <a:r>
              <a:rPr lang="hu-HU" dirty="0" err="1"/>
              <a:t>Street_Number</a:t>
            </a:r>
            <a:r>
              <a:rPr lang="hu-HU" dirty="0"/>
              <a:t>, </a:t>
            </a:r>
            <a:r>
              <a:rPr lang="hu-HU" dirty="0" err="1"/>
              <a:t>Street_Name</a:t>
            </a:r>
            <a:r>
              <a:rPr lang="hu-HU" dirty="0"/>
              <a:t>, </a:t>
            </a:r>
            <a:r>
              <a:rPr lang="hu-HU" dirty="0" err="1"/>
              <a:t>Postal_Code</a:t>
            </a:r>
            <a:r>
              <a:rPr lang="hu-HU" dirty="0"/>
              <a:t>! A </a:t>
            </a:r>
            <a:r>
              <a:rPr lang="hu-HU" dirty="0" err="1"/>
              <a:t>Task</a:t>
            </a:r>
            <a:r>
              <a:rPr lang="hu-HU" dirty="0"/>
              <a:t>, illetve az output tábla neve egyaránt Postal_Code920_Emps! Végezetül pedig </a:t>
            </a:r>
            <a:r>
              <a:rPr lang="hu-HU" u="sng" dirty="0"/>
              <a:t>rendezzük irányítószám (</a:t>
            </a:r>
            <a:r>
              <a:rPr lang="hu-HU" u="sng" dirty="0" err="1"/>
              <a:t>Postal_Code</a:t>
            </a:r>
            <a:r>
              <a:rPr lang="hu-HU" u="sng" dirty="0"/>
              <a:t>) szerint növekvő sorrendbe az adatokat</a:t>
            </a:r>
            <a:r>
              <a:rPr lang="hu-HU" dirty="0"/>
              <a:t>! </a:t>
            </a:r>
          </a:p>
        </p:txBody>
      </p:sp>
      <p:pic>
        <p:nvPicPr>
          <p:cNvPr id="8" name="Kép 8">
            <a:extLst>
              <a:ext uri="{FF2B5EF4-FFF2-40B4-BE49-F238E27FC236}">
                <a16:creationId xmlns:a16="http://schemas.microsoft.com/office/drawing/2014/main" id="{00C8B6FD-4900-483A-86B8-C9B68F1F3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5512254"/>
            <a:ext cx="3819525" cy="12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-744" y="902695"/>
            <a:ext cx="12169872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hu-HU" dirty="0"/>
              <a:t>Az </a:t>
            </a:r>
            <a:r>
              <a:rPr lang="hu-HU" b="1" dirty="0"/>
              <a:t>EMPLOYEE_MASTER</a:t>
            </a:r>
            <a:r>
              <a:rPr lang="hu-HU" dirty="0"/>
              <a:t> adattáblából készítsünk egy olyan résztáblát, amelyben a </a:t>
            </a:r>
            <a:r>
              <a:rPr lang="hu-HU" u="sng" dirty="0"/>
              <a:t>100.000$-</a:t>
            </a:r>
            <a:r>
              <a:rPr lang="hu-HU" u="sng" dirty="0" err="1"/>
              <a:t>nál</a:t>
            </a:r>
            <a:r>
              <a:rPr lang="hu-HU" u="sng" dirty="0"/>
              <a:t> kevesebbet kereső ausztráliai alkalmazottak</a:t>
            </a:r>
            <a:r>
              <a:rPr lang="hu-HU" dirty="0"/>
              <a:t> szerepelnek a </a:t>
            </a:r>
            <a:r>
              <a:rPr lang="hu-HU" u="sng" dirty="0"/>
              <a:t>nevek (</a:t>
            </a:r>
            <a:r>
              <a:rPr lang="hu-HU" u="sng" dirty="0" err="1"/>
              <a:t>Employee_Name</a:t>
            </a:r>
            <a:r>
              <a:rPr lang="hu-HU" u="sng" dirty="0"/>
              <a:t>) szerint legyenek növekvő sorrendben rendezve</a:t>
            </a:r>
            <a:r>
              <a:rPr lang="hu-HU" dirty="0"/>
              <a:t>! Az új tábla tartalmazza </a:t>
            </a:r>
            <a:r>
              <a:rPr lang="hu-HU" u="sng" dirty="0"/>
              <a:t>a következő változókat</a:t>
            </a:r>
            <a:r>
              <a:rPr lang="hu-HU" dirty="0"/>
              <a:t>: </a:t>
            </a:r>
            <a:r>
              <a:rPr lang="hu-HU" dirty="0" err="1"/>
              <a:t>Employee_ID</a:t>
            </a:r>
            <a:r>
              <a:rPr lang="hu-HU" dirty="0"/>
              <a:t>, </a:t>
            </a:r>
            <a:r>
              <a:rPr lang="hu-HU" dirty="0" err="1"/>
              <a:t>Employee_Name</a:t>
            </a:r>
            <a:r>
              <a:rPr lang="hu-HU" dirty="0"/>
              <a:t>, </a:t>
            </a:r>
            <a:r>
              <a:rPr lang="hu-HU" dirty="0" err="1"/>
              <a:t>Employee_Hire_Date</a:t>
            </a:r>
            <a:r>
              <a:rPr lang="hu-HU" dirty="0"/>
              <a:t>, </a:t>
            </a:r>
            <a:r>
              <a:rPr lang="hu-HU" dirty="0" err="1"/>
              <a:t>Salary</a:t>
            </a:r>
            <a:r>
              <a:rPr lang="hu-HU" dirty="0"/>
              <a:t>, City, </a:t>
            </a:r>
            <a:r>
              <a:rPr lang="hu-HU" dirty="0" err="1"/>
              <a:t>Department</a:t>
            </a:r>
            <a:r>
              <a:rPr lang="hu-HU" dirty="0"/>
              <a:t>, </a:t>
            </a:r>
            <a:r>
              <a:rPr lang="hu-HU" dirty="0" err="1"/>
              <a:t>Job_Title</a:t>
            </a:r>
            <a:r>
              <a:rPr lang="hu-HU" dirty="0"/>
              <a:t>! A </a:t>
            </a:r>
            <a:r>
              <a:rPr lang="hu-HU" dirty="0" err="1"/>
              <a:t>Task</a:t>
            </a:r>
            <a:r>
              <a:rPr lang="hu-HU" dirty="0"/>
              <a:t>, illetve az output tábla neve egyaránt </a:t>
            </a:r>
            <a:r>
              <a:rPr lang="hu-HU" i="1" dirty="0" err="1"/>
              <a:t>AU_Emps</a:t>
            </a:r>
            <a:r>
              <a:rPr lang="hu-HU" dirty="0"/>
              <a:t> legyen!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9336" y="2702895"/>
            <a:ext cx="5415008" cy="42473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Nyissuk meg az EMPLOYEE_MASTER adattáblát, és válasszuk ki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Buildert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Select</a:t>
            </a:r>
            <a:r>
              <a:rPr lang="hu-HU" dirty="0"/>
              <a:t> Data fülön adjuk hozzá a feladat által kért változókat.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Filter Data fülön végezze el a kért szűrést:</a:t>
            </a:r>
          </a:p>
          <a:p>
            <a:pPr marL="895350" indent="-285750">
              <a:buFont typeface="Courier New"/>
              <a:buChar char="o"/>
            </a:pPr>
            <a:r>
              <a:rPr lang="hu-HU" dirty="0"/>
              <a:t>Csak az ausztráliai alkalmazottak szerepeljenek ÉS</a:t>
            </a:r>
          </a:p>
          <a:p>
            <a:pPr marL="895350" indent="-285750">
              <a:buFont typeface="Courier New"/>
              <a:buChar char="o"/>
            </a:pPr>
            <a:r>
              <a:rPr lang="hu-HU" dirty="0"/>
              <a:t>100.000$-</a:t>
            </a:r>
            <a:r>
              <a:rPr lang="hu-HU" dirty="0" err="1"/>
              <a:t>nál</a:t>
            </a:r>
            <a:r>
              <a:rPr lang="hu-HU" dirty="0"/>
              <a:t> kevesebb legyen a fizetésük!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Sort Data fülön vigye be az </a:t>
            </a:r>
            <a:r>
              <a:rPr lang="hu-HU" dirty="0" err="1"/>
              <a:t>Employee_Name</a:t>
            </a:r>
            <a:r>
              <a:rPr lang="hu-HU" dirty="0"/>
              <a:t> változót, és rendezze növekvő sorrendbe.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Nevezze át a </a:t>
            </a:r>
            <a:r>
              <a:rPr lang="hu-HU" dirty="0" err="1"/>
              <a:t>task</a:t>
            </a:r>
            <a:r>
              <a:rPr lang="hu-HU" dirty="0"/>
              <a:t>, illetve output tábla nevét a feladat szerint!</a:t>
            </a:r>
            <a:r>
              <a:rPr lang="hu-HU" i="1" dirty="0"/>
              <a:t> </a:t>
            </a:r>
            <a:r>
              <a:rPr lang="hu-HU" i="1" u="sng" dirty="0"/>
              <a:t>(</a:t>
            </a:r>
            <a:r>
              <a:rPr lang="hu-HU" i="1" u="sng" dirty="0" err="1"/>
              <a:t>AU_Emps</a:t>
            </a:r>
            <a:r>
              <a:rPr lang="hu-HU" i="1" u="sng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520563" y="2204110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Output: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DE0C3CEF-87A2-48B1-919A-8FCDC76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23"/>
            <a:ext cx="8596668" cy="804891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5</a:t>
            </a:r>
            <a:r>
              <a:rPr lang="en-US" dirty="0"/>
              <a:t>.</a:t>
            </a:r>
          </a:p>
        </p:txBody>
      </p:sp>
      <p:pic>
        <p:nvPicPr>
          <p:cNvPr id="2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CAD6FCD1-4293-4D14-9046-3E182E66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2315370"/>
            <a:ext cx="5715000" cy="2817810"/>
          </a:xfrm>
          <a:prstGeom prst="rect">
            <a:avLst/>
          </a:prstGeom>
        </p:spPr>
      </p:pic>
      <p:pic>
        <p:nvPicPr>
          <p:cNvPr id="3" name="Kép 3" descr="A képen szöveg, fal, beltéri, csempézett látható&#10;&#10;Automatikusan generált leírás">
            <a:extLst>
              <a:ext uri="{FF2B5EF4-FFF2-40B4-BE49-F238E27FC236}">
                <a16:creationId xmlns:a16="http://schemas.microsoft.com/office/drawing/2014/main" id="{885D5AC3-DE15-4C38-A11D-F898D703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5343525"/>
            <a:ext cx="34004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066E61EF-BC04-4B9F-1B4C-BDF04939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623"/>
            <a:ext cx="8596668" cy="804891"/>
          </a:xfrm>
        </p:spPr>
        <p:txBody>
          <a:bodyPr>
            <a:normAutofit/>
          </a:bodyPr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en-GB" dirty="0"/>
              <a:t>6</a:t>
            </a:r>
            <a:r>
              <a:rPr lang="en-US" dirty="0"/>
              <a:t>.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72F926C-FFD5-6CC0-8878-26F8056D4514}"/>
              </a:ext>
            </a:extLst>
          </p:cNvPr>
          <p:cNvSpPr/>
          <p:nvPr/>
        </p:nvSpPr>
        <p:spPr>
          <a:xfrm>
            <a:off x="0" y="725141"/>
            <a:ext cx="12169872" cy="58477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sz="2200" dirty="0"/>
              <a:t>Az </a:t>
            </a:r>
            <a:r>
              <a:rPr lang="en-GB" sz="2200" b="1" dirty="0"/>
              <a:t>Airbnb </a:t>
            </a:r>
            <a:r>
              <a:rPr lang="en-GB" sz="2200" dirty="0"/>
              <a:t>Excel</a:t>
            </a:r>
            <a:r>
              <a:rPr lang="en-GB" sz="2200" b="1" dirty="0"/>
              <a:t> </a:t>
            </a:r>
            <a:r>
              <a:rPr lang="hu-HU" sz="2200" dirty="0"/>
              <a:t>adattáblából</a:t>
            </a:r>
            <a:r>
              <a:rPr lang="en-GB" sz="2200" dirty="0"/>
              <a:t> (import</a:t>
            </a:r>
            <a:r>
              <a:rPr lang="hu-HU" sz="2200" dirty="0"/>
              <a:t>álni kell) készítsünk résztáblát</a:t>
            </a:r>
            <a:r>
              <a:rPr lang="en-GB" sz="2200" dirty="0"/>
              <a:t>. </a:t>
            </a:r>
            <a:r>
              <a:rPr lang="hu-HU" sz="2200" dirty="0"/>
              <a:t>A kimeneti tábla neve legyen </a:t>
            </a:r>
            <a:r>
              <a:rPr lang="hu-HU" sz="2200" i="1" dirty="0"/>
              <a:t>LodgingInventory</a:t>
            </a:r>
            <a:r>
              <a:rPr lang="en-GB" sz="2200" dirty="0"/>
              <a:t>.</a:t>
            </a:r>
            <a:r>
              <a:rPr lang="hu-HU" sz="2200" dirty="0"/>
              <a:t> </a:t>
            </a:r>
            <a:r>
              <a:rPr lang="en-GB" sz="2200" dirty="0"/>
              <a:t>Ne </a:t>
            </a:r>
            <a:r>
              <a:rPr lang="en-GB" sz="2200" dirty="0" err="1"/>
              <a:t>szerepeljen</a:t>
            </a:r>
            <a:r>
              <a:rPr lang="hu-HU" sz="2200" dirty="0"/>
              <a:t>ek</a:t>
            </a:r>
            <a:r>
              <a:rPr lang="en-GB" sz="2200" dirty="0"/>
              <a:t> import</a:t>
            </a:r>
            <a:r>
              <a:rPr lang="hu-HU" sz="2200" dirty="0"/>
              <a:t>álás után a Number of Records, </a:t>
            </a:r>
            <a:r>
              <a:rPr lang="en-GB" sz="2200" dirty="0"/>
              <a:t>Reviews Scores Rating(bin) </a:t>
            </a:r>
            <a:r>
              <a:rPr lang="hu-HU" sz="2200" dirty="0"/>
              <a:t>változók. Változtasd meg a ”Name” oszlop nevét és címkéjét Description-re, a HostSince típusát DDMMYYw.d-re 10 szélességgel és a Price típusa legyen Currency DOLLARw.d 2</a:t>
            </a:r>
            <a:r>
              <a:rPr lang="en-GB" sz="2200" dirty="0"/>
              <a:t>-</a:t>
            </a:r>
            <a:r>
              <a:rPr lang="hu-HU" sz="2200" dirty="0"/>
              <a:t>tizedesjeggyel! </a:t>
            </a:r>
          </a:p>
          <a:p>
            <a:pPr algn="just"/>
            <a:r>
              <a:rPr lang="en-GB" sz="2200" dirty="0"/>
              <a:t>A </a:t>
            </a:r>
            <a:r>
              <a:rPr lang="en-GB" sz="2200" dirty="0" err="1"/>
              <a:t>kimeneti</a:t>
            </a:r>
            <a:r>
              <a:rPr lang="en-GB" sz="2200" dirty="0"/>
              <a:t> t</a:t>
            </a:r>
            <a:r>
              <a:rPr lang="hu-HU" sz="2200" dirty="0"/>
              <a:t>áblára alkalmazd a Query Buildert a következő utasításokkal: legalább 2 ágy legyen benne, típusa ”Apartment” és az értékelése ne legyen hiányos az adott szállásnak. Ezt követően rendezd csökkenő sorrendbe az értékelések alapján. Az új tábla tartalmazza </a:t>
            </a:r>
            <a:r>
              <a:rPr lang="hu-HU" sz="2200" u="sng" dirty="0"/>
              <a:t>a következő változókat</a:t>
            </a:r>
            <a:r>
              <a:rPr lang="hu-HU" sz="2200" dirty="0"/>
              <a:t>: HostID, </a:t>
            </a:r>
            <a:r>
              <a:rPr lang="en-GB" sz="2200" dirty="0"/>
              <a:t>Description</a:t>
            </a:r>
            <a:r>
              <a:rPr lang="hu-HU" sz="2200" dirty="0"/>
              <a:t>, </a:t>
            </a:r>
            <a:r>
              <a:rPr lang="en-GB" sz="2200" dirty="0"/>
              <a:t>Neighbourhood</a:t>
            </a:r>
            <a:r>
              <a:rPr lang="hu-HU" sz="2200" dirty="0"/>
              <a:t>, </a:t>
            </a:r>
            <a:r>
              <a:rPr lang="en-GB" sz="2200" dirty="0"/>
              <a:t>Room Type</a:t>
            </a:r>
            <a:r>
              <a:rPr lang="hu-HU" sz="2200" dirty="0"/>
              <a:t>, </a:t>
            </a:r>
            <a:r>
              <a:rPr lang="en-GB" sz="2200" dirty="0" err="1"/>
              <a:t>Zipcode</a:t>
            </a:r>
            <a:r>
              <a:rPr lang="hu-HU" sz="2200" dirty="0"/>
              <a:t>, </a:t>
            </a:r>
            <a:r>
              <a:rPr lang="en-GB" sz="2200" dirty="0"/>
              <a:t>Number of Reviews</a:t>
            </a:r>
            <a:r>
              <a:rPr lang="hu-HU" sz="2200" dirty="0"/>
              <a:t>, </a:t>
            </a:r>
            <a:r>
              <a:rPr lang="en-GB" sz="2200" dirty="0"/>
              <a:t>Price, Reviews Score Rating</a:t>
            </a:r>
            <a:r>
              <a:rPr lang="hu-HU" sz="2200" dirty="0"/>
              <a:t>! A Task</a:t>
            </a:r>
            <a:r>
              <a:rPr lang="en-GB" sz="2200" dirty="0"/>
              <a:t> </a:t>
            </a:r>
            <a:r>
              <a:rPr lang="hu-HU" sz="2200" dirty="0"/>
              <a:t>neve </a:t>
            </a:r>
            <a:r>
              <a:rPr lang="hu-HU" sz="2200" i="1" dirty="0"/>
              <a:t>Apar</a:t>
            </a:r>
            <a:r>
              <a:rPr lang="en-GB" sz="2200" i="1" dirty="0"/>
              <a:t>t</a:t>
            </a:r>
            <a:r>
              <a:rPr lang="hu-HU" sz="2200" i="1" dirty="0"/>
              <a:t>With2Bed </a:t>
            </a:r>
            <a:r>
              <a:rPr lang="hu-HU" sz="2200" dirty="0"/>
              <a:t>legyen</a:t>
            </a:r>
            <a:r>
              <a:rPr lang="en-GB" sz="2200" dirty="0"/>
              <a:t> </a:t>
            </a:r>
            <a:r>
              <a:rPr lang="hu-HU" sz="2200" dirty="0"/>
              <a:t>és az output tábla neve pedig </a:t>
            </a:r>
            <a:r>
              <a:rPr lang="hu-HU" sz="2200" i="1" dirty="0"/>
              <a:t>Apartmentsbedrooms2</a:t>
            </a:r>
            <a:r>
              <a:rPr lang="hu-HU" sz="2200" dirty="0"/>
              <a:t>!</a:t>
            </a:r>
            <a:endParaRPr lang="en-GB" sz="2200" dirty="0"/>
          </a:p>
          <a:p>
            <a:pPr algn="just"/>
            <a:r>
              <a:rPr lang="en-GB" sz="2200" dirty="0" err="1"/>
              <a:t>Ezt</a:t>
            </a:r>
            <a:r>
              <a:rPr lang="en-GB" sz="2200" dirty="0"/>
              <a:t> k</a:t>
            </a:r>
            <a:r>
              <a:rPr lang="hu-HU" sz="2200" dirty="0"/>
              <a:t>övetően a kapott leszűrt adattáblára Bar Chart segítségével készítsünk egy átlagár összehasonlítást a </a:t>
            </a:r>
            <a:r>
              <a:rPr lang="en-GB" sz="2200" dirty="0" err="1"/>
              <a:t>Neighbourhoodok</a:t>
            </a:r>
            <a:r>
              <a:rPr lang="en-GB" sz="2200" dirty="0"/>
              <a:t> </a:t>
            </a:r>
            <a:r>
              <a:rPr lang="hu-HU" sz="2200" dirty="0"/>
              <a:t>között. A Task neve legyen </a:t>
            </a:r>
            <a:r>
              <a:rPr lang="hu-HU" sz="2200" i="1" dirty="0"/>
              <a:t>AvgPriceComp </a:t>
            </a:r>
            <a:r>
              <a:rPr lang="hu-HU" sz="2200" dirty="0"/>
              <a:t>és a diagram neve legyen </a:t>
            </a:r>
            <a:r>
              <a:rPr lang="hu-HU" sz="2200" i="1" dirty="0"/>
              <a:t>Neighbourhood Pricing Comparison. </a:t>
            </a:r>
            <a:r>
              <a:rPr lang="hu-HU" sz="2200" dirty="0"/>
              <a:t>Cylinder típusú oszlopok legyenek csökkenő sorrendbe rendezve. X-tengely címkéje legyen </a:t>
            </a:r>
            <a:r>
              <a:rPr lang="ro-RO" sz="2200" dirty="0">
                <a:latin typeface="Microsoft Sans Serif" panose="020B0604020202020204" pitchFamily="34" charset="0"/>
              </a:rPr>
              <a:t>Locations és az Y-tengely címkéje legyen Prices. A kapott átlagárak </a:t>
            </a:r>
            <a:r>
              <a:rPr lang="hu-HU" sz="2200" dirty="0">
                <a:latin typeface="Microsoft Sans Serif" panose="020B0604020202020204" pitchFamily="34" charset="0"/>
              </a:rPr>
              <a:t>jelenjenek meg az oszlopok tetején. A kapott eredményről keszüljön HTML és SAS Report!</a:t>
            </a:r>
            <a:endParaRPr lang="hu-HU" sz="2200" i="1" dirty="0"/>
          </a:p>
        </p:txBody>
      </p:sp>
    </p:spTree>
    <p:extLst>
      <p:ext uri="{BB962C8B-B14F-4D97-AF65-F5344CB8AC3E}">
        <p14:creationId xmlns:p14="http://schemas.microsoft.com/office/powerpoint/2010/main" val="128638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D8148D-95C4-2D0E-7569-2CF34DEAC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89" y="725861"/>
            <a:ext cx="7642860" cy="5775960"/>
          </a:xfrm>
          <a:prstGeom prst="rect">
            <a:avLst/>
          </a:prstGeom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91AF12DE-1467-3797-0512-2F9442AD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21155"/>
            <a:ext cx="8596668" cy="804891"/>
          </a:xfrm>
        </p:spPr>
        <p:txBody>
          <a:bodyPr>
            <a:normAutofit/>
          </a:bodyPr>
          <a:lstStyle/>
          <a:p>
            <a:r>
              <a:rPr lang="hu-HU" dirty="0"/>
              <a:t>Query Builder utáni adattábla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2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Filtering</a:t>
            </a:r>
            <a:r>
              <a:rPr lang="hu-HU" b="1" dirty="0"/>
              <a:t> and </a:t>
            </a:r>
            <a:r>
              <a:rPr lang="hu-HU" b="1" dirty="0" err="1"/>
              <a:t>Sorting</a:t>
            </a:r>
            <a:r>
              <a:rPr lang="hu-HU" b="1" dirty="0"/>
              <a:t> 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4379" y="1488613"/>
            <a:ext cx="10459453" cy="4759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u-HU" dirty="0"/>
              <a:t>Gyakran az adatok manipulációjára van szükség, mielőtt közvetlenül felhasználhatnánk őket </a:t>
            </a:r>
            <a:r>
              <a:rPr lang="hu-HU" dirty="0" err="1"/>
              <a:t>taskok</a:t>
            </a:r>
            <a:r>
              <a:rPr lang="hu-HU" dirty="0"/>
              <a:t>-ban.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Enterprise </a:t>
            </a:r>
            <a:r>
              <a:rPr lang="hu-H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Guide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-ban három eszköz áll rendelkezésünkre az adatmanipuláció végrehajtásához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3E0743-5940-453D-B9BC-A120FC13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17" y="2081806"/>
            <a:ext cx="5558178" cy="1791807"/>
          </a:xfrm>
          <a:prstGeom prst="rect">
            <a:avLst/>
          </a:prstGeom>
        </p:spPr>
      </p:pic>
      <p:sp>
        <p:nvSpPr>
          <p:cNvPr id="5" name="Tartalom helye 2">
            <a:extLst>
              <a:ext uri="{FF2B5EF4-FFF2-40B4-BE49-F238E27FC236}">
                <a16:creationId xmlns:a16="http://schemas.microsoft.com/office/drawing/2014/main" id="{C9004D84-B45A-46E5-BE6E-34D6A3DCD71A}"/>
              </a:ext>
            </a:extLst>
          </p:cNvPr>
          <p:cNvSpPr txBox="1">
            <a:spLocks/>
          </p:cNvSpPr>
          <p:nvPr/>
        </p:nvSpPr>
        <p:spPr>
          <a:xfrm>
            <a:off x="219476" y="4389117"/>
            <a:ext cx="5112568" cy="17183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arenR"/>
            </a:pP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sym typeface="Segoe UI Emoji" panose="020B0502040204020203" pitchFamily="34" charset="0"/>
              </a:rPr>
              <a:t>→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sym typeface="Segoe UI Emoji" panose="020B0502040204020203" pitchFamily="34" charset="0"/>
              </a:rPr>
              <a:t>→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Filter and Sort</a:t>
            </a:r>
          </a:p>
          <a:p>
            <a:pPr algn="ctr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+mj-lt"/>
              <a:buAutoNum type="arabicParenR"/>
            </a:pP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sym typeface="Segoe UI Emoji" panose="020B0502040204020203" pitchFamily="34" charset="0"/>
              </a:rPr>
              <a:t>→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  <a:sym typeface="Segoe UI Emoji" panose="020B0502040204020203" pitchFamily="34" charset="0"/>
              </a:rPr>
              <a:t>→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Query</a:t>
            </a:r>
            <a:r>
              <a:rPr lang="hu-H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hu-HU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Builder</a:t>
            </a:r>
            <a:endParaRPr lang="hu-HU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Kép 8">
            <a:extLst>
              <a:ext uri="{FF2B5EF4-FFF2-40B4-BE49-F238E27FC236}">
                <a16:creationId xmlns:a16="http://schemas.microsoft.com/office/drawing/2014/main" id="{DF2E4FEB-B8D2-4CA3-ACA2-D8A676DA4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4394998"/>
            <a:ext cx="2390775" cy="1849430"/>
          </a:xfrm>
          <a:prstGeom prst="rect">
            <a:avLst/>
          </a:prstGeom>
        </p:spPr>
      </p:pic>
      <p:pic>
        <p:nvPicPr>
          <p:cNvPr id="10" name="Kép 10">
            <a:extLst>
              <a:ext uri="{FF2B5EF4-FFF2-40B4-BE49-F238E27FC236}">
                <a16:creationId xmlns:a16="http://schemas.microsoft.com/office/drawing/2014/main" id="{6B529CA5-ADB6-4EF0-BAA1-B40A20EC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3" y="5319713"/>
            <a:ext cx="819150" cy="3048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A0CA755-0D35-4ADC-8B44-DF7E34B33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5862637"/>
            <a:ext cx="819150" cy="304800"/>
          </a:xfrm>
          <a:prstGeom prst="rect">
            <a:avLst/>
          </a:prstGeom>
        </p:spPr>
      </p:pic>
      <p:pic>
        <p:nvPicPr>
          <p:cNvPr id="12" name="Kép 12" descr="A képen szöveg látható&#10;&#10;Automatikusan generált leírás">
            <a:extLst>
              <a:ext uri="{FF2B5EF4-FFF2-40B4-BE49-F238E27FC236}">
                <a16:creationId xmlns:a16="http://schemas.microsoft.com/office/drawing/2014/main" id="{3023FE86-85CF-476C-BE35-96B98E83E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4343867"/>
            <a:ext cx="3781425" cy="2256492"/>
          </a:xfrm>
          <a:prstGeom prst="rect">
            <a:avLst/>
          </a:prstGeom>
        </p:spPr>
      </p:pic>
      <p:pic>
        <p:nvPicPr>
          <p:cNvPr id="13" name="Kép 10">
            <a:extLst>
              <a:ext uri="{FF2B5EF4-FFF2-40B4-BE49-F238E27FC236}">
                <a16:creationId xmlns:a16="http://schemas.microsoft.com/office/drawing/2014/main" id="{0C84E5D2-4611-4B8C-8D1E-25BE20E7F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9387" y="5091112"/>
            <a:ext cx="8001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2023A-CD64-8970-DC56-4CAB11E2B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167" y="1165981"/>
            <a:ext cx="6743145" cy="5433494"/>
          </a:xfrm>
          <a:prstGeom prst="rect">
            <a:avLst/>
          </a:prstGeom>
        </p:spPr>
      </p:pic>
      <p:sp>
        <p:nvSpPr>
          <p:cNvPr id="6" name="Cím 1">
            <a:extLst>
              <a:ext uri="{FF2B5EF4-FFF2-40B4-BE49-F238E27FC236}">
                <a16:creationId xmlns:a16="http://schemas.microsoft.com/office/drawing/2014/main" id="{8DFC59EF-C827-AB21-5000-7D4BCB54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87" y="121155"/>
            <a:ext cx="8596668" cy="804891"/>
          </a:xfrm>
        </p:spPr>
        <p:txBody>
          <a:bodyPr>
            <a:normAutofit/>
          </a:bodyPr>
          <a:lstStyle/>
          <a:p>
            <a:r>
              <a:rPr lang="hu-HU" dirty="0"/>
              <a:t>Adatvizualizáció eredménye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Filtering</a:t>
            </a:r>
            <a:r>
              <a:rPr lang="hu-HU" b="1" dirty="0"/>
              <a:t> and </a:t>
            </a:r>
            <a:r>
              <a:rPr lang="hu-HU" b="1" dirty="0" err="1"/>
              <a:t>Sorting</a:t>
            </a:r>
            <a:r>
              <a:rPr lang="hu-HU" b="1" dirty="0"/>
              <a:t> Data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4379" y="1488613"/>
            <a:ext cx="10459453" cy="47597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hu-HU" dirty="0">
                <a:solidFill>
                  <a:schemeClr val="tx1"/>
                </a:solidFill>
              </a:rPr>
              <a:t>A Filter and Sort lehetővé teszi számunka, hogy új SAS táblát hozzunk létre bizonyos sorok, oszlopok kiválasztásával, leválogatásával, illetve azokat sorrendbe is rendezhetjük.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D8CD5D90-B0F4-41F2-A4F4-F377FF6A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2323403"/>
            <a:ext cx="5591175" cy="39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2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Builder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 (hasonlóan a Filter and Sorthoz) felajánlja a bizonyos sorok, oszlopok szűrésének, leválogatásának opcióját, és azok valamilyen szempont(ok) szerinti sorba rendezését. </a:t>
            </a:r>
            <a:endParaRPr lang="en-GB" dirty="0"/>
          </a:p>
          <a:p>
            <a:pPr lvl="1" algn="just"/>
            <a:r>
              <a:rPr lang="hu-HU" dirty="0"/>
              <a:t>Az oszlop tulajdonságainak módosítása</a:t>
            </a:r>
            <a:endParaRPr lang="en-GB" dirty="0"/>
          </a:p>
          <a:p>
            <a:pPr lvl="1" algn="just"/>
            <a:r>
              <a:rPr lang="hu-HU" dirty="0"/>
              <a:t>Adatok csoportosítása, összegzése</a:t>
            </a:r>
            <a:endParaRPr lang="en-GB" dirty="0"/>
          </a:p>
          <a:p>
            <a:pPr lvl="1" algn="just"/>
            <a:r>
              <a:rPr lang="hu-HU" dirty="0"/>
              <a:t>Formátumok alkalmazása</a:t>
            </a:r>
            <a:endParaRPr lang="en-GB" dirty="0"/>
          </a:p>
          <a:p>
            <a:pPr lvl="1" algn="just"/>
            <a:r>
              <a:rPr lang="hu-HU" dirty="0"/>
              <a:t>Táblák összekapcsolása</a:t>
            </a:r>
            <a:endParaRPr lang="en-GB" dirty="0"/>
          </a:p>
          <a:p>
            <a:pPr lvl="1" algn="just"/>
            <a:r>
              <a:rPr lang="hu-HU" dirty="0"/>
              <a:t>Új oszlopok létrehozása</a:t>
            </a:r>
            <a:endParaRPr lang="en-GB" dirty="0"/>
          </a:p>
          <a:p>
            <a:pPr lvl="1" algn="just"/>
            <a:r>
              <a:rPr lang="hu-HU" dirty="0"/>
              <a:t>Oszlopok, sorok leválogatása, rendezése</a:t>
            </a:r>
          </a:p>
        </p:txBody>
      </p:sp>
    </p:spTree>
    <p:extLst>
      <p:ext uri="{BB962C8B-B14F-4D97-AF65-F5344CB8AC3E}">
        <p14:creationId xmlns:p14="http://schemas.microsoft.com/office/powerpoint/2010/main" val="5961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Query Builder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93376" y="1320801"/>
            <a:ext cx="8596668" cy="74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 Edit Filter</a:t>
            </a:r>
            <a:r>
              <a:rPr lang="hu-HU" dirty="0"/>
              <a:t> </a:t>
            </a:r>
            <a:r>
              <a:rPr lang="en-US" dirty="0"/>
              <a:t>Condition </a:t>
            </a:r>
            <a:r>
              <a:rPr lang="en-US" dirty="0" err="1"/>
              <a:t>ablakban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operátorok</a:t>
            </a:r>
            <a:r>
              <a:rPr lang="en-US" dirty="0"/>
              <a:t>:</a:t>
            </a:r>
            <a:endParaRPr lang="hu-HU" dirty="0"/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66917668-5D36-4D8E-9EEF-62AAA169C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89976"/>
              </p:ext>
            </p:extLst>
          </p:nvPr>
        </p:nvGraphicFramePr>
        <p:xfrm>
          <a:off x="1406358" y="2837224"/>
          <a:ext cx="8128000" cy="2413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14358">
                  <a:extLst>
                    <a:ext uri="{9D8B030D-6E8A-4147-A177-3AD203B41FA5}">
                      <a16:colId xmlns:a16="http://schemas.microsoft.com/office/drawing/2014/main" val="1822306590"/>
                    </a:ext>
                  </a:extLst>
                </a:gridCol>
                <a:gridCol w="6213642">
                  <a:extLst>
                    <a:ext uri="{9D8B030D-6E8A-4147-A177-3AD203B41FA5}">
                      <a16:colId xmlns:a16="http://schemas.microsoft.com/office/drawing/2014/main" val="35097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cap="none" spc="0" baseline="0" noProof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IN (</a:t>
                      </a:r>
                      <a:r>
                        <a:rPr lang="en-GB" sz="1800" b="0" i="1" u="none" strike="noStrike" kern="1200" cap="none" spc="0" baseline="0" noProof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a list of values</a:t>
                      </a:r>
                      <a:r>
                        <a:rPr lang="en-GB" sz="1800" b="0" i="0" u="none" strike="noStrike" kern="1200" cap="none" spc="0" baseline="0" noProof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Megegyezik-e a lista egy elemével.</a:t>
                      </a:r>
                      <a:endParaRPr lang="en-GB" sz="1600" u="none" strike="noStrike" kern="1200" cap="none" spc="0" baseline="0" noProof="0" dirty="0">
                        <a:ln w="0"/>
                        <a:effectLst/>
                      </a:endParaRPr>
                    </a:p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Pl.</a:t>
                      </a:r>
                      <a:r>
                        <a:rPr lang="en-GB" sz="1600" u="none" strike="noStrike" kern="1200" cap="none" spc="0" baseline="0" noProof="0" dirty="0">
                          <a:ln w="0"/>
                          <a:effectLst/>
                        </a:rPr>
                        <a:t>: </a:t>
                      </a:r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 </a:t>
                      </a:r>
                      <a:r>
                        <a:rPr lang="en-GB" sz="1600" b="1" u="none" strike="noStrike" kern="1200" cap="none" spc="0" baseline="0" noProof="0" dirty="0">
                          <a:ln w="0"/>
                          <a:effectLst/>
                        </a:rPr>
                        <a:t>category in ("BREAD","MEAT")</a:t>
                      </a:r>
                      <a:endParaRPr lang="en-GB" sz="1600" b="1" i="0" u="none" strike="noStrike" kern="1200" cap="none" spc="0" baseline="0" noProof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56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cap="none" spc="0" baseline="0" noProof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Egy bizonyos tartományra vonatkozóan értékeli ki</a:t>
                      </a:r>
                      <a:r>
                        <a:rPr lang="en-GB" sz="1600" u="none" strike="noStrike" kern="1200" cap="none" spc="0" baseline="0" noProof="0" dirty="0">
                          <a:ln w="0"/>
                          <a:effectLst/>
                        </a:rPr>
                        <a:t>.</a:t>
                      </a:r>
                    </a:p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Pl.</a:t>
                      </a:r>
                      <a:r>
                        <a:rPr lang="en-GB" sz="1600" u="none" strike="noStrike" kern="1200" cap="none" spc="0" baseline="0" noProof="0" dirty="0">
                          <a:ln w="0"/>
                          <a:effectLst/>
                        </a:rPr>
                        <a:t>: </a:t>
                      </a:r>
                      <a:r>
                        <a:rPr lang="en-GB" sz="1600" b="1" u="none" strike="noStrike" kern="1200" cap="none" spc="0" baseline="0" noProof="0" dirty="0">
                          <a:ln w="0"/>
                          <a:effectLst/>
                        </a:rPr>
                        <a:t>income between 60000 and 80000</a:t>
                      </a:r>
                      <a:endParaRPr lang="en-GB" sz="1600" b="1" i="0" u="none" strike="noStrike" kern="1200" cap="none" spc="0" baseline="0" noProof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98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cap="none" spc="0" baseline="0" noProof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IS 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Hiányzó értékekre irányuló szűrés, teszt.</a:t>
                      </a:r>
                      <a:endParaRPr lang="en-GB" sz="1600" b="0" i="0" u="none" strike="noStrike" kern="1200" cap="none" spc="0" baseline="0" noProof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79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u="none" strike="noStrike" kern="1200" cap="none" spc="0" baseline="0" noProof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Tartalmaz-e egy bizonyos </a:t>
                      </a:r>
                      <a:r>
                        <a:rPr lang="hu-HU" sz="1600" u="none" strike="noStrike" kern="1200" cap="none" spc="0" baseline="0" noProof="0" dirty="0" err="1">
                          <a:ln w="0"/>
                          <a:effectLst/>
                        </a:rPr>
                        <a:t>stringet</a:t>
                      </a:r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.</a:t>
                      </a:r>
                      <a:endParaRPr lang="en-GB" sz="1600" u="none" strike="noStrike" kern="1200" cap="none" spc="0" baseline="0" noProof="0" dirty="0">
                        <a:ln w="0"/>
                        <a:effectLst/>
                      </a:endParaRPr>
                    </a:p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Pl.</a:t>
                      </a:r>
                      <a:r>
                        <a:rPr lang="en-GB" sz="1600" u="none" strike="noStrike" kern="1200" cap="none" spc="0" baseline="0" noProof="0" dirty="0">
                          <a:ln w="0"/>
                          <a:effectLst/>
                        </a:rPr>
                        <a:t>: </a:t>
                      </a:r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  </a:t>
                      </a:r>
                      <a:r>
                        <a:rPr lang="en-GB" sz="1600" b="1" u="none" strike="noStrike" kern="1200" cap="none" spc="0" baseline="0" noProof="0" dirty="0">
                          <a:ln w="0"/>
                          <a:effectLst/>
                        </a:rPr>
                        <a:t>country contains "US" </a:t>
                      </a:r>
                      <a:endParaRPr lang="hu-HU" sz="1600" b="1" u="none" strike="noStrike" kern="1200" cap="none" spc="0" baseline="0" noProof="0" dirty="0">
                        <a:ln w="0"/>
                        <a:effectLst/>
                      </a:endParaRPr>
                    </a:p>
                    <a:p>
                      <a:r>
                        <a:rPr lang="hu-HU" sz="1600" u="none" strike="noStrike" kern="1200" cap="none" spc="0" baseline="0" noProof="0" dirty="0">
                          <a:ln w="0"/>
                          <a:effectLst/>
                        </a:rPr>
                        <a:t>       </a:t>
                      </a:r>
                      <a:r>
                        <a:rPr lang="en-GB" sz="1600" u="none" strike="noStrike" kern="1200" cap="none" spc="0" baseline="0" noProof="0" dirty="0">
                          <a:ln w="0"/>
                          <a:effectLst/>
                        </a:rPr>
                        <a:t>matches "USA", "RUSSIA" 	</a:t>
                      </a:r>
                      <a:endParaRPr lang="en-GB" sz="1600" b="0" i="0" u="none" strike="noStrike" kern="1200" cap="none" spc="0" baseline="0" noProof="0" dirty="0">
                        <a:ln w="0"/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1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02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0</a:t>
            </a:r>
            <a:r>
              <a:rPr lang="en-US" dirty="0"/>
              <a:t>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933650"/>
            <a:ext cx="10414535" cy="592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Az</a:t>
            </a:r>
            <a:r>
              <a:rPr lang="hu-HU" dirty="0">
                <a:solidFill>
                  <a:schemeClr val="tx1"/>
                </a:solidFill>
              </a:rPr>
              <a:t> A</a:t>
            </a:r>
            <a:r>
              <a:rPr lang="en-US" dirty="0" err="1">
                <a:solidFill>
                  <a:schemeClr val="tx1"/>
                </a:solidFill>
              </a:rPr>
              <a:t>ssigning</a:t>
            </a:r>
            <a:r>
              <a:rPr lang="hu-HU" dirty="0">
                <a:solidFill>
                  <a:schemeClr val="tx1"/>
                </a:solidFill>
              </a:rPr>
              <a:t> Project </a:t>
            </a:r>
            <a:r>
              <a:rPr lang="hu-HU" dirty="0" err="1">
                <a:solidFill>
                  <a:schemeClr val="tx1"/>
                </a:solidFill>
              </a:rPr>
              <a:t>Library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Task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segítségével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adja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hozzá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az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orion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könyvtárat</a:t>
            </a:r>
            <a:r>
              <a:rPr lang="en-GB" dirty="0">
                <a:solidFill>
                  <a:schemeClr val="tx1"/>
                </a:solidFill>
              </a:rPr>
              <a:t> 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5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522" y="-529530"/>
            <a:ext cx="4780953" cy="2907937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119336" y="1031600"/>
            <a:ext cx="7104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Ahhoz, hogy az adataink „inputok” lehessenek különböző elemzési feladatokhoz </a:t>
            </a:r>
            <a:r>
              <a:rPr lang="hu-HU" dirty="0">
                <a:sym typeface="Wingdings" panose="05000000000000000000" pitchFamily="2" charset="2"/>
              </a:rPr>
              <a:t> új adatforrást kell generálni az </a:t>
            </a:r>
            <a:r>
              <a:rPr lang="hu-HU" dirty="0" err="1">
                <a:sym typeface="Wingdings" panose="05000000000000000000" pitchFamily="2" charset="2"/>
              </a:rPr>
              <a:t>Orders</a:t>
            </a:r>
            <a:r>
              <a:rPr lang="hu-HU" dirty="0">
                <a:sym typeface="Wingdings" panose="05000000000000000000" pitchFamily="2" charset="2"/>
              </a:rPr>
              <a:t> táblából.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Az új adathalmaz elkészítése csak szűrést és rendezést igényel, így bármelyik előzőekben említett 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adatmanipulációs</a:t>
            </a:r>
            <a:r>
              <a:rPr lang="hu-HU" dirty="0">
                <a:sym typeface="Wingdings" panose="05000000000000000000" pitchFamily="2" charset="2"/>
              </a:rPr>
              <a:t> eszköz használható.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3791744" y="2564904"/>
            <a:ext cx="8184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A Filter </a:t>
            </a:r>
            <a:r>
              <a:rPr lang="hu-HU" dirty="0" err="1">
                <a:sym typeface="Wingdings" panose="05000000000000000000" pitchFamily="2" charset="2"/>
              </a:rPr>
              <a:t>tab</a:t>
            </a:r>
            <a:r>
              <a:rPr lang="hu-HU" dirty="0">
                <a:sym typeface="Wingdings" panose="05000000000000000000" pitchFamily="2" charset="2"/>
              </a:rPr>
              <a:t>/Szűrő fül egy SQL WHERE kikötést hoz létre, ami megnéz minden adatsort, és csak azokat a sorokat adja vissza, amelyek megfelelnek a szűrési feltételeknek.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Ha egynél több szűrőt szeretnénk alkalmazni az adatokon, akkor megadhatjuk, hogy a szűrők közötti kapcsolat AND vagy OR legyen.</a:t>
            </a:r>
          </a:p>
        </p:txBody>
      </p:sp>
      <p:sp>
        <p:nvSpPr>
          <p:cNvPr id="17" name="Téglalap 16"/>
          <p:cNvSpPr/>
          <p:nvPr/>
        </p:nvSpPr>
        <p:spPr>
          <a:xfrm>
            <a:off x="4261892" y="4741912"/>
            <a:ext cx="5960665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hu-HU" sz="1600" i="1" dirty="0"/>
              <a:t>AND:  </a:t>
            </a:r>
            <a:r>
              <a:rPr lang="hu-HU" sz="1600" dirty="0"/>
              <a:t>abban az esetben adja vissza a sorokat, ha az összes AND által összekapcsolt kifejezés igaz.</a:t>
            </a:r>
          </a:p>
          <a:p>
            <a:pPr marL="285750" indent="-285750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hu-HU" sz="1600" i="1" dirty="0"/>
              <a:t>OR:  </a:t>
            </a:r>
            <a:r>
              <a:rPr lang="hu-HU" sz="1600" dirty="0"/>
              <a:t>abban az esetben adja vissza a sorokat, ha az OR által összekapcsolt kifejezések közül legalább egy igaz.</a:t>
            </a:r>
          </a:p>
          <a:p>
            <a:pPr marL="285750" indent="-285750" algn="just">
              <a:buClr>
                <a:srgbClr val="FFC000"/>
              </a:buClr>
              <a:buFont typeface="Arial" panose="020B0604020202020204" pitchFamily="34" charset="0"/>
              <a:buChar char="•"/>
            </a:pPr>
            <a:r>
              <a:rPr lang="hu-HU" sz="1600" i="1" dirty="0"/>
              <a:t>Ha AND-et, ha OR-t használunk </a:t>
            </a:r>
            <a:r>
              <a:rPr lang="hu-HU" sz="1600" i="1" dirty="0">
                <a:sym typeface="Wingdings" panose="05000000000000000000" pitchFamily="2" charset="2"/>
              </a:rPr>
              <a:t> </a:t>
            </a:r>
            <a:r>
              <a:rPr lang="hu-HU" sz="1600" i="1" dirty="0"/>
              <a:t>ha egyik kifejezés sem teljesül, akkor egyetlen adatsor sem kerül kiíratásra. </a:t>
            </a:r>
          </a:p>
        </p:txBody>
      </p:sp>
      <p:sp>
        <p:nvSpPr>
          <p:cNvPr id="19" name="Bal oldali kapcsos zárójel 18"/>
          <p:cNvSpPr/>
          <p:nvPr/>
        </p:nvSpPr>
        <p:spPr>
          <a:xfrm rot="16200000">
            <a:off x="6989649" y="3709533"/>
            <a:ext cx="732308" cy="1348431"/>
          </a:xfrm>
          <a:prstGeom prst="leftBrac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9" name="Kép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4437112"/>
            <a:ext cx="1514475" cy="13620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Kép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331" y="4867463"/>
            <a:ext cx="1504950" cy="13239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églalap 40"/>
          <p:cNvSpPr/>
          <p:nvPr/>
        </p:nvSpPr>
        <p:spPr>
          <a:xfrm>
            <a:off x="119335" y="208545"/>
            <a:ext cx="72917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i="1" dirty="0">
                <a:solidFill>
                  <a:schemeClr val="bg1">
                    <a:lumMod val="50000"/>
                  </a:schemeClr>
                </a:solidFill>
              </a:rPr>
              <a:t>„Az Orion Star elemezni kívánja a 2010 utáni internetes értékesítéseit.” </a:t>
            </a:r>
          </a:p>
        </p:txBody>
      </p:sp>
    </p:spTree>
    <p:extLst>
      <p:ext uri="{BB962C8B-B14F-4D97-AF65-F5344CB8AC3E}">
        <p14:creationId xmlns:p14="http://schemas.microsoft.com/office/powerpoint/2010/main" val="383136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095198"/>
            <a:ext cx="114492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400" dirty="0"/>
              <a:t>Az ORDERS adattáblát felhasználva készítsünk egy </a:t>
            </a:r>
            <a:r>
              <a:rPr lang="hu-HU" sz="2400" b="1" dirty="0">
                <a:solidFill>
                  <a:srgbClr val="C00000"/>
                </a:solidFill>
              </a:rPr>
              <a:t>új adattáblát</a:t>
            </a:r>
            <a:r>
              <a:rPr lang="hu-HU" sz="2400" dirty="0"/>
              <a:t>, amelyben a </a:t>
            </a:r>
            <a:r>
              <a:rPr lang="hu-HU" sz="2400" u="sng" dirty="0"/>
              <a:t>2010 utáni internetes eladások</a:t>
            </a:r>
            <a:r>
              <a:rPr lang="hu-HU" sz="2400" dirty="0"/>
              <a:t> (</a:t>
            </a:r>
            <a:r>
              <a:rPr lang="hu-HU" sz="2400" dirty="0" err="1"/>
              <a:t>Order_Type</a:t>
            </a:r>
            <a:r>
              <a:rPr lang="hu-HU" sz="2400" dirty="0"/>
              <a:t>=3) szerepelnek </a:t>
            </a:r>
            <a:r>
              <a:rPr lang="hu-HU" sz="2400" u="sng" dirty="0"/>
              <a:t>rendelési idő (</a:t>
            </a:r>
            <a:r>
              <a:rPr lang="hu-HU" sz="2400" u="sng" dirty="0" err="1"/>
              <a:t>Order_Date</a:t>
            </a:r>
            <a:r>
              <a:rPr lang="hu-HU" sz="2400" u="sng" dirty="0"/>
              <a:t>) szerint csökkenő sorrendben</a:t>
            </a:r>
            <a:r>
              <a:rPr lang="hu-HU" sz="2400" dirty="0"/>
              <a:t>! Az új tábla tartalmazza az </a:t>
            </a:r>
            <a:r>
              <a:rPr lang="hu-HU" sz="2400" u="sng" dirty="0"/>
              <a:t>összes változót az </a:t>
            </a:r>
            <a:r>
              <a:rPr lang="hu-HU" sz="2400" u="sng" dirty="0" err="1"/>
              <a:t>Employee_ID</a:t>
            </a:r>
            <a:r>
              <a:rPr lang="hu-HU" sz="2400" u="sng" dirty="0"/>
              <a:t> kivételével</a:t>
            </a:r>
            <a:r>
              <a:rPr lang="hu-HU" sz="2400" dirty="0"/>
              <a:t>! A </a:t>
            </a:r>
            <a:r>
              <a:rPr lang="hu-HU" sz="2400" dirty="0" err="1"/>
              <a:t>Task</a:t>
            </a:r>
            <a:r>
              <a:rPr lang="hu-HU" sz="2400" dirty="0"/>
              <a:t>, illetve az output tábla neve egyaránt </a:t>
            </a:r>
            <a:r>
              <a:rPr lang="hu-HU" sz="2400" i="1" dirty="0"/>
              <a:t>InternetOrders2010+</a:t>
            </a:r>
            <a:r>
              <a:rPr lang="hu-HU" sz="2400" dirty="0"/>
              <a:t> legyen! </a:t>
            </a:r>
          </a:p>
          <a:p>
            <a:pPr marL="1435100" indent="-631825" algn="just">
              <a:buAutoNum type="alphaLcParenR"/>
            </a:pPr>
            <a:r>
              <a:rPr lang="hu-HU" sz="2400" b="1" dirty="0"/>
              <a:t>Filter and Sort használatával</a:t>
            </a:r>
          </a:p>
          <a:p>
            <a:pPr marL="1435100" indent="-631825" algn="just">
              <a:buAutoNum type="alphaLcParenR"/>
            </a:pPr>
            <a:r>
              <a:rPr lang="hu-HU" sz="2400" b="1" dirty="0" err="1"/>
              <a:t>Query</a:t>
            </a:r>
            <a:r>
              <a:rPr lang="hu-HU" sz="2400" b="1" dirty="0"/>
              <a:t> </a:t>
            </a:r>
            <a:r>
              <a:rPr lang="hu-HU" sz="2400" b="1" dirty="0" err="1"/>
              <a:t>Builder</a:t>
            </a:r>
            <a:r>
              <a:rPr lang="hu-HU" sz="2400" b="1" dirty="0"/>
              <a:t> használatával</a:t>
            </a:r>
            <a:endParaRPr lang="hu-HU" sz="2400" i="1" dirty="0"/>
          </a:p>
          <a:p>
            <a:pPr marL="1435100" indent="-631825" algn="just">
              <a:buAutoNum type="alphaLcParenR"/>
            </a:pPr>
            <a:endParaRPr lang="hu-HU" sz="2400" dirty="0"/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E3DFC655-B218-4498-B3F3-31B40C35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 err="1"/>
              <a:t>Gyakorlat</a:t>
            </a:r>
            <a:r>
              <a:rPr lang="en-US" dirty="0"/>
              <a:t> </a:t>
            </a:r>
            <a:r>
              <a:rPr lang="hu-HU" dirty="0"/>
              <a:t>1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94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625263"/>
            <a:ext cx="12123692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hu-HU" dirty="0"/>
              <a:t>Az ORDERS adattáblát felhasználva készítsünk egy új adattáblát, amelyben a 2010 utáni internetes eladások (</a:t>
            </a:r>
            <a:r>
              <a:rPr lang="hu-HU" dirty="0" err="1"/>
              <a:t>Order_Type</a:t>
            </a:r>
            <a:r>
              <a:rPr lang="hu-HU" dirty="0"/>
              <a:t>=3) szerepelnek rendelési idő (</a:t>
            </a:r>
            <a:r>
              <a:rPr lang="hu-HU" dirty="0" err="1"/>
              <a:t>Order_Date</a:t>
            </a:r>
            <a:r>
              <a:rPr lang="hu-HU" dirty="0"/>
              <a:t>) szerint csökkenő sorrendben! Az új tábla tartalmazza az összes változót az </a:t>
            </a:r>
            <a:r>
              <a:rPr lang="hu-HU" dirty="0" err="1"/>
              <a:t>Employee_ID</a:t>
            </a:r>
            <a:r>
              <a:rPr lang="hu-HU" dirty="0"/>
              <a:t> kivételével! A </a:t>
            </a:r>
            <a:r>
              <a:rPr lang="hu-HU" dirty="0" err="1"/>
              <a:t>Task</a:t>
            </a:r>
            <a:r>
              <a:rPr lang="hu-HU" dirty="0"/>
              <a:t> neve InternetOrders2010+, az output tábla neve </a:t>
            </a:r>
            <a:r>
              <a:rPr lang="hu-HU" b="1" dirty="0"/>
              <a:t>InternetOrders2010+FilterAndSort</a:t>
            </a:r>
            <a:r>
              <a:rPr lang="hu-HU" dirty="0"/>
              <a:t> legyen! </a:t>
            </a:r>
          </a:p>
        </p:txBody>
      </p:sp>
      <p:sp>
        <p:nvSpPr>
          <p:cNvPr id="5" name="Téglalap 4"/>
          <p:cNvSpPr/>
          <p:nvPr/>
        </p:nvSpPr>
        <p:spPr>
          <a:xfrm>
            <a:off x="104928" y="1821207"/>
            <a:ext cx="33979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hu-HU" sz="1600" b="1" u="sng" dirty="0"/>
              <a:t>Filter and Sort használatával</a:t>
            </a:r>
            <a:endParaRPr lang="hu-HU" sz="1600" u="sng" dirty="0"/>
          </a:p>
        </p:txBody>
      </p:sp>
      <p:sp>
        <p:nvSpPr>
          <p:cNvPr id="6" name="Szövegdoboz 5"/>
          <p:cNvSpPr txBox="1"/>
          <p:nvPr/>
        </p:nvSpPr>
        <p:spPr>
          <a:xfrm>
            <a:off x="104928" y="2207571"/>
            <a:ext cx="5536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Nyissuk meg az ORDERS adattáblát, és válasszuk ki a Filter &amp; Sort-</a:t>
            </a:r>
            <a:r>
              <a:rPr lang="hu-HU" dirty="0" err="1"/>
              <a:t>ot</a:t>
            </a:r>
            <a:r>
              <a:rPr lang="hu-H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</a:t>
            </a:r>
            <a:r>
              <a:rPr lang="hu-HU" dirty="0" err="1"/>
              <a:t>Variables</a:t>
            </a:r>
            <a:r>
              <a:rPr lang="hu-HU" dirty="0"/>
              <a:t> fülön adjuk hozzá a feladat által kért változókat.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Filter fülön végezzük el a megfelelő szűréseket, melyek között a kapcsolat AND, hiszen egyszerre kell a két feltételnek teljesülnie.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Sort fülön pedig állítsuk be, hogy az </a:t>
            </a:r>
            <a:r>
              <a:rPr lang="hu-HU" dirty="0" err="1"/>
              <a:t>Order_Date</a:t>
            </a:r>
            <a:r>
              <a:rPr lang="hu-HU" dirty="0"/>
              <a:t> szerint legyenek csökkenő sorrendben az adatok.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Végezzük el a feladat által kért átnevezéseket a </a:t>
            </a:r>
            <a:r>
              <a:rPr lang="hu-HU" dirty="0" err="1"/>
              <a:t>Results</a:t>
            </a:r>
            <a:r>
              <a:rPr lang="hu-HU" dirty="0"/>
              <a:t> fülön!</a:t>
            </a:r>
          </a:p>
        </p:txBody>
      </p:sp>
      <p:cxnSp>
        <p:nvCxnSpPr>
          <p:cNvPr id="16" name="Szögletes összekötő 15"/>
          <p:cNvCxnSpPr>
            <a:cxnSpLocks/>
          </p:cNvCxnSpPr>
          <p:nvPr/>
        </p:nvCxnSpPr>
        <p:spPr>
          <a:xfrm>
            <a:off x="655840" y="5796077"/>
            <a:ext cx="5049569" cy="558138"/>
          </a:xfrm>
          <a:prstGeom prst="bentConnector3">
            <a:avLst>
              <a:gd name="adj1" fmla="val 7584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églalap 20"/>
          <p:cNvSpPr/>
          <p:nvPr/>
        </p:nvSpPr>
        <p:spPr>
          <a:xfrm>
            <a:off x="22724" y="54233"/>
            <a:ext cx="9264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800" b="1" dirty="0"/>
              <a:t>MEGOLDÁS</a:t>
            </a:r>
          </a:p>
        </p:txBody>
      </p:sp>
      <p:pic>
        <p:nvPicPr>
          <p:cNvPr id="2" name="Kép 2">
            <a:extLst>
              <a:ext uri="{FF2B5EF4-FFF2-40B4-BE49-F238E27FC236}">
                <a16:creationId xmlns:a16="http://schemas.microsoft.com/office/drawing/2014/main" id="{C34421E6-4725-4BA5-8AFE-2A5F8D6B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966" y="1617608"/>
            <a:ext cx="3858590" cy="2960174"/>
          </a:xfrm>
          <a:prstGeom prst="rect">
            <a:avLst/>
          </a:prstGeom>
        </p:spPr>
      </p:pic>
      <p:pic>
        <p:nvPicPr>
          <p:cNvPr id="3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24FA003C-2433-4F86-AB1D-32AE76A9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443" y="5024511"/>
            <a:ext cx="4819373" cy="17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3802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1037</TotalTime>
  <Words>1892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Microsoft Sans Serif</vt:lpstr>
      <vt:lpstr>Trebuchet MS</vt:lpstr>
      <vt:lpstr>Webdings</vt:lpstr>
      <vt:lpstr>Wingdings 3</vt:lpstr>
      <vt:lpstr>Fazetta</vt:lpstr>
      <vt:lpstr>Üzleti intelligencia a gyakorlatban</vt:lpstr>
      <vt:lpstr>Filtering and Sorting Data</vt:lpstr>
      <vt:lpstr>Filtering and Sorting Data</vt:lpstr>
      <vt:lpstr>Query Builder </vt:lpstr>
      <vt:lpstr>Query Builder </vt:lpstr>
      <vt:lpstr>Gyakorlat 0.</vt:lpstr>
      <vt:lpstr>PowerPoint Presentation</vt:lpstr>
      <vt:lpstr>Gyakorlat 1.</vt:lpstr>
      <vt:lpstr>PowerPoint Presentation</vt:lpstr>
      <vt:lpstr>PowerPoint Presentation</vt:lpstr>
      <vt:lpstr>PowerPoint Presentation</vt:lpstr>
      <vt:lpstr>Query eszközök összehasonlítása</vt:lpstr>
      <vt:lpstr>Gyakorlat 2.</vt:lpstr>
      <vt:lpstr>Gyakorlat 3.</vt:lpstr>
      <vt:lpstr>Gyakorlat 4.</vt:lpstr>
      <vt:lpstr>Gyakorlat 4.</vt:lpstr>
      <vt:lpstr>Gyakorlat 5.</vt:lpstr>
      <vt:lpstr>Gyakorlat 6.</vt:lpstr>
      <vt:lpstr>Query Builder utáni adattábla</vt:lpstr>
      <vt:lpstr>Adatvizualizáció eredménye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Gergely Sógor</cp:lastModifiedBy>
  <cp:revision>319</cp:revision>
  <dcterms:created xsi:type="dcterms:W3CDTF">2020-03-20T16:46:49Z</dcterms:created>
  <dcterms:modified xsi:type="dcterms:W3CDTF">2024-03-15T21:23:15Z</dcterms:modified>
</cp:coreProperties>
</file>