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7" r:id="rId2"/>
    <p:sldId id="285" r:id="rId3"/>
    <p:sldId id="302" r:id="rId4"/>
    <p:sldId id="303" r:id="rId5"/>
    <p:sldId id="304" r:id="rId6"/>
    <p:sldId id="290" r:id="rId7"/>
    <p:sldId id="305" r:id="rId8"/>
    <p:sldId id="306" r:id="rId9"/>
    <p:sldId id="307" r:id="rId10"/>
    <p:sldId id="308" r:id="rId11"/>
    <p:sldId id="309" r:id="rId1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15B45D-AFF5-4982-9757-1A55B00626B1}" v="1" dt="2023-03-19T09:56:35.3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0" d="100"/>
          <a:sy n="70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ymarczi Márton" userId="4b20641c3fa50a8a" providerId="Windows Live" clId="Web-{EAFB786A-2F52-4AFC-88DF-A08476712174}"/>
    <pc:docChg chg="modSld">
      <pc:chgData name="Nagymarczi Márton" userId="4b20641c3fa50a8a" providerId="Windows Live" clId="Web-{EAFB786A-2F52-4AFC-88DF-A08476712174}" dt="2022-01-28T14:51:10.027" v="15" actId="20577"/>
      <pc:docMkLst>
        <pc:docMk/>
      </pc:docMkLst>
      <pc:sldChg chg="modSp modTransition addAnim delAnim modAnim">
        <pc:chgData name="Nagymarczi Márton" userId="4b20641c3fa50a8a" providerId="Windows Live" clId="Web-{EAFB786A-2F52-4AFC-88DF-A08476712174}" dt="2022-01-28T14:51:10.027" v="15" actId="20577"/>
        <pc:sldMkLst>
          <pc:docMk/>
          <pc:sldMk cId="2445757146" sldId="303"/>
        </pc:sldMkLst>
        <pc:spChg chg="mod">
          <ac:chgData name="Nagymarczi Márton" userId="4b20641c3fa50a8a" providerId="Windows Live" clId="Web-{EAFB786A-2F52-4AFC-88DF-A08476712174}" dt="2022-01-28T14:51:10.027" v="15" actId="20577"/>
          <ac:spMkLst>
            <pc:docMk/>
            <pc:sldMk cId="2445757146" sldId="303"/>
            <ac:spMk id="2" creationId="{00000000-0000-0000-0000-000000000000}"/>
          </ac:spMkLst>
        </pc:spChg>
        <pc:picChg chg="mod">
          <ac:chgData name="Nagymarczi Márton" userId="4b20641c3fa50a8a" providerId="Windows Live" clId="Web-{EAFB786A-2F52-4AFC-88DF-A08476712174}" dt="2022-01-28T14:49:52.885" v="9" actId="14100"/>
          <ac:picMkLst>
            <pc:docMk/>
            <pc:sldMk cId="2445757146" sldId="303"/>
            <ac:picMk id="10" creationId="{D1BC170E-B136-4570-9DA0-A788A2640066}"/>
          </ac:picMkLst>
        </pc:picChg>
        <pc:picChg chg="mod">
          <ac:chgData name="Nagymarczi Márton" userId="4b20641c3fa50a8a" providerId="Windows Live" clId="Web-{EAFB786A-2F52-4AFC-88DF-A08476712174}" dt="2022-01-28T14:49:55.212" v="10" actId="1076"/>
          <ac:picMkLst>
            <pc:docMk/>
            <pc:sldMk cId="2445757146" sldId="303"/>
            <ac:picMk id="11" creationId="{042D5868-77C2-4A27-B34A-3918A47AB2BA}"/>
          </ac:picMkLst>
        </pc:picChg>
      </pc:sldChg>
    </pc:docChg>
  </pc:docChgLst>
  <pc:docChgLst>
    <pc:chgData name="Sándor Pecsora" userId="810b1d013327c237" providerId="LiveId" clId="{3BE876E2-334B-4B75-8ED9-B1300E0BA0A3}"/>
    <pc:docChg chg="custSel modSld">
      <pc:chgData name="Sándor Pecsora" userId="810b1d013327c237" providerId="LiveId" clId="{3BE876E2-334B-4B75-8ED9-B1300E0BA0A3}" dt="2022-03-25T09:13:18.123" v="7" actId="1076"/>
      <pc:docMkLst>
        <pc:docMk/>
      </pc:docMkLst>
      <pc:sldChg chg="modSp mod">
        <pc:chgData name="Sándor Pecsora" userId="810b1d013327c237" providerId="LiveId" clId="{3BE876E2-334B-4B75-8ED9-B1300E0BA0A3}" dt="2022-03-25T09:03:28.775" v="0" actId="20577"/>
        <pc:sldMkLst>
          <pc:docMk/>
          <pc:sldMk cId="2281330032" sldId="306"/>
        </pc:sldMkLst>
        <pc:spChg chg="mod">
          <ac:chgData name="Sándor Pecsora" userId="810b1d013327c237" providerId="LiveId" clId="{3BE876E2-334B-4B75-8ED9-B1300E0BA0A3}" dt="2022-03-25T09:03:28.775" v="0" actId="20577"/>
          <ac:spMkLst>
            <pc:docMk/>
            <pc:sldMk cId="2281330032" sldId="306"/>
            <ac:spMk id="3" creationId="{00000000-0000-0000-0000-000000000000}"/>
          </ac:spMkLst>
        </pc:spChg>
      </pc:sldChg>
      <pc:sldChg chg="addSp delSp modSp mod">
        <pc:chgData name="Sándor Pecsora" userId="810b1d013327c237" providerId="LiveId" clId="{3BE876E2-334B-4B75-8ED9-B1300E0BA0A3}" dt="2022-03-25T09:13:18.123" v="7" actId="1076"/>
        <pc:sldMkLst>
          <pc:docMk/>
          <pc:sldMk cId="224136652" sldId="307"/>
        </pc:sldMkLst>
        <pc:picChg chg="del">
          <ac:chgData name="Sándor Pecsora" userId="810b1d013327c237" providerId="LiveId" clId="{3BE876E2-334B-4B75-8ED9-B1300E0BA0A3}" dt="2022-03-25T09:13:07.756" v="3" actId="478"/>
          <ac:picMkLst>
            <pc:docMk/>
            <pc:sldMk cId="224136652" sldId="307"/>
            <ac:picMk id="4" creationId="{1F58B300-52E6-47E1-A3F8-1B3EF7F0E6FF}"/>
          </ac:picMkLst>
        </pc:picChg>
        <pc:picChg chg="add mod">
          <ac:chgData name="Sándor Pecsora" userId="810b1d013327c237" providerId="LiveId" clId="{3BE876E2-334B-4B75-8ED9-B1300E0BA0A3}" dt="2022-03-25T09:13:18.123" v="7" actId="1076"/>
          <ac:picMkLst>
            <pc:docMk/>
            <pc:sldMk cId="224136652" sldId="307"/>
            <ac:picMk id="6" creationId="{70847801-4E37-4C96-9C86-975B8FF575B5}"/>
          </ac:picMkLst>
        </pc:picChg>
      </pc:sldChg>
    </pc:docChg>
  </pc:docChgLst>
  <pc:docChgLst>
    <pc:chgData name="Nagymarczi Márton" userId="4b20641c3fa50a8a" providerId="Windows Live" clId="Web-{C310B04C-1480-4407-A5DF-4B29B20D93B3}"/>
    <pc:docChg chg="modSld">
      <pc:chgData name="Nagymarczi Márton" userId="4b20641c3fa50a8a" providerId="Windows Live" clId="Web-{C310B04C-1480-4407-A5DF-4B29B20D93B3}" dt="2022-01-28T15:00:33.091" v="25" actId="20577"/>
      <pc:docMkLst>
        <pc:docMk/>
      </pc:docMkLst>
      <pc:sldChg chg="modSp">
        <pc:chgData name="Nagymarczi Márton" userId="4b20641c3fa50a8a" providerId="Windows Live" clId="Web-{C310B04C-1480-4407-A5DF-4B29B20D93B3}" dt="2022-01-28T14:59:44.340" v="5" actId="20577"/>
        <pc:sldMkLst>
          <pc:docMk/>
          <pc:sldMk cId="181437091" sldId="290"/>
        </pc:sldMkLst>
        <pc:spChg chg="mod">
          <ac:chgData name="Nagymarczi Márton" userId="4b20641c3fa50a8a" providerId="Windows Live" clId="Web-{C310B04C-1480-4407-A5DF-4B29B20D93B3}" dt="2022-01-28T14:59:44.340" v="5" actId="20577"/>
          <ac:spMkLst>
            <pc:docMk/>
            <pc:sldMk cId="181437091" sldId="290"/>
            <ac:spMk id="2" creationId="{00000000-0000-0000-0000-000000000000}"/>
          </ac:spMkLst>
        </pc:spChg>
      </pc:sldChg>
      <pc:sldChg chg="addSp delSp modSp">
        <pc:chgData name="Nagymarczi Márton" userId="4b20641c3fa50a8a" providerId="Windows Live" clId="Web-{C310B04C-1480-4407-A5DF-4B29B20D93B3}" dt="2022-01-28T14:59:51.746" v="7"/>
        <pc:sldMkLst>
          <pc:docMk/>
          <pc:sldMk cId="4094789298" sldId="305"/>
        </pc:sldMkLst>
        <pc:spChg chg="del">
          <ac:chgData name="Nagymarczi Márton" userId="4b20641c3fa50a8a" providerId="Windows Live" clId="Web-{C310B04C-1480-4407-A5DF-4B29B20D93B3}" dt="2022-01-28T14:59:51.434" v="6"/>
          <ac:spMkLst>
            <pc:docMk/>
            <pc:sldMk cId="4094789298" sldId="305"/>
            <ac:spMk id="2" creationId="{00000000-0000-0000-0000-000000000000}"/>
          </ac:spMkLst>
        </pc:spChg>
        <pc:spChg chg="add mod">
          <ac:chgData name="Nagymarczi Márton" userId="4b20641c3fa50a8a" providerId="Windows Live" clId="Web-{C310B04C-1480-4407-A5DF-4B29B20D93B3}" dt="2022-01-28T14:59:51.434" v="6"/>
          <ac:spMkLst>
            <pc:docMk/>
            <pc:sldMk cId="4094789298" sldId="305"/>
            <ac:spMk id="7" creationId="{6A7C4CCA-BE47-4FB5-8806-236984C9509C}"/>
          </ac:spMkLst>
        </pc:spChg>
        <pc:spChg chg="add">
          <ac:chgData name="Nagymarczi Márton" userId="4b20641c3fa50a8a" providerId="Windows Live" clId="Web-{C310B04C-1480-4407-A5DF-4B29B20D93B3}" dt="2022-01-28T14:59:51.746" v="7"/>
          <ac:spMkLst>
            <pc:docMk/>
            <pc:sldMk cId="4094789298" sldId="305"/>
            <ac:spMk id="9" creationId="{1DAF2974-B365-420E-9330-05489977919B}"/>
          </ac:spMkLst>
        </pc:spChg>
      </pc:sldChg>
      <pc:sldChg chg="modSp">
        <pc:chgData name="Nagymarczi Márton" userId="4b20641c3fa50a8a" providerId="Windows Live" clId="Web-{C310B04C-1480-4407-A5DF-4B29B20D93B3}" dt="2022-01-28T15:00:01.246" v="10" actId="20577"/>
        <pc:sldMkLst>
          <pc:docMk/>
          <pc:sldMk cId="2281330032" sldId="306"/>
        </pc:sldMkLst>
        <pc:spChg chg="mod">
          <ac:chgData name="Nagymarczi Márton" userId="4b20641c3fa50a8a" providerId="Windows Live" clId="Web-{C310B04C-1480-4407-A5DF-4B29B20D93B3}" dt="2022-01-28T15:00:01.246" v="10" actId="20577"/>
          <ac:spMkLst>
            <pc:docMk/>
            <pc:sldMk cId="2281330032" sldId="306"/>
            <ac:spMk id="2" creationId="{00000000-0000-0000-0000-000000000000}"/>
          </ac:spMkLst>
        </pc:spChg>
      </pc:sldChg>
      <pc:sldChg chg="modSp">
        <pc:chgData name="Nagymarczi Márton" userId="4b20641c3fa50a8a" providerId="Windows Live" clId="Web-{C310B04C-1480-4407-A5DF-4B29B20D93B3}" dt="2022-01-28T15:00:10.215" v="13" actId="20577"/>
        <pc:sldMkLst>
          <pc:docMk/>
          <pc:sldMk cId="224136652" sldId="307"/>
        </pc:sldMkLst>
        <pc:spChg chg="mod">
          <ac:chgData name="Nagymarczi Márton" userId="4b20641c3fa50a8a" providerId="Windows Live" clId="Web-{C310B04C-1480-4407-A5DF-4B29B20D93B3}" dt="2022-01-28T15:00:10.215" v="13" actId="20577"/>
          <ac:spMkLst>
            <pc:docMk/>
            <pc:sldMk cId="224136652" sldId="307"/>
            <ac:spMk id="2" creationId="{00000000-0000-0000-0000-000000000000}"/>
          </ac:spMkLst>
        </pc:spChg>
      </pc:sldChg>
      <pc:sldChg chg="modSp">
        <pc:chgData name="Nagymarczi Márton" userId="4b20641c3fa50a8a" providerId="Windows Live" clId="Web-{C310B04C-1480-4407-A5DF-4B29B20D93B3}" dt="2022-01-28T15:00:19.778" v="19" actId="20577"/>
        <pc:sldMkLst>
          <pc:docMk/>
          <pc:sldMk cId="3993198890" sldId="308"/>
        </pc:sldMkLst>
        <pc:spChg chg="mod">
          <ac:chgData name="Nagymarczi Márton" userId="4b20641c3fa50a8a" providerId="Windows Live" clId="Web-{C310B04C-1480-4407-A5DF-4B29B20D93B3}" dt="2022-01-28T15:00:19.778" v="19" actId="20577"/>
          <ac:spMkLst>
            <pc:docMk/>
            <pc:sldMk cId="3993198890" sldId="308"/>
            <ac:spMk id="2" creationId="{00000000-0000-0000-0000-000000000000}"/>
          </ac:spMkLst>
        </pc:spChg>
      </pc:sldChg>
      <pc:sldChg chg="modSp">
        <pc:chgData name="Nagymarczi Márton" userId="4b20641c3fa50a8a" providerId="Windows Live" clId="Web-{C310B04C-1480-4407-A5DF-4B29B20D93B3}" dt="2022-01-28T15:00:33.091" v="25" actId="20577"/>
        <pc:sldMkLst>
          <pc:docMk/>
          <pc:sldMk cId="1207624087" sldId="309"/>
        </pc:sldMkLst>
        <pc:spChg chg="mod">
          <ac:chgData name="Nagymarczi Márton" userId="4b20641c3fa50a8a" providerId="Windows Live" clId="Web-{C310B04C-1480-4407-A5DF-4B29B20D93B3}" dt="2022-01-28T15:00:33.091" v="25" actId="20577"/>
          <ac:spMkLst>
            <pc:docMk/>
            <pc:sldMk cId="1207624087" sldId="309"/>
            <ac:spMk id="2" creationId="{00000000-0000-0000-0000-000000000000}"/>
          </ac:spMkLst>
        </pc:spChg>
      </pc:sldChg>
    </pc:docChg>
  </pc:docChgLst>
  <pc:docChgLst>
    <pc:chgData name="Nagymarczi Márton" userId="4b20641c3fa50a8a" providerId="Windows Live" clId="Web-{031F17ED-D750-4430-8DCD-50B71AC246DB}"/>
    <pc:docChg chg="modSld">
      <pc:chgData name="Nagymarczi Márton" userId="4b20641c3fa50a8a" providerId="Windows Live" clId="Web-{031F17ED-D750-4430-8DCD-50B71AC246DB}" dt="2022-01-29T18:54:27.919" v="3" actId="20577"/>
      <pc:docMkLst>
        <pc:docMk/>
      </pc:docMkLst>
      <pc:sldChg chg="modSp">
        <pc:chgData name="Nagymarczi Márton" userId="4b20641c3fa50a8a" providerId="Windows Live" clId="Web-{031F17ED-D750-4430-8DCD-50B71AC246DB}" dt="2022-01-29T18:54:27.919" v="3" actId="20577"/>
        <pc:sldMkLst>
          <pc:docMk/>
          <pc:sldMk cId="1689225154" sldId="257"/>
        </pc:sldMkLst>
        <pc:spChg chg="mod">
          <ac:chgData name="Nagymarczi Márton" userId="4b20641c3fa50a8a" providerId="Windows Live" clId="Web-{031F17ED-D750-4430-8DCD-50B71AC246DB}" dt="2022-01-29T18:54:27.919" v="3" actId="20577"/>
          <ac:spMkLst>
            <pc:docMk/>
            <pc:sldMk cId="1689225154" sldId="257"/>
            <ac:spMk id="3" creationId="{00000000-0000-0000-0000-000000000000}"/>
          </ac:spMkLst>
        </pc:spChg>
      </pc:sldChg>
    </pc:docChg>
  </pc:docChgLst>
  <pc:docChgLst>
    <pc:chgData name="Nagymarczi Márton" userId="4b20641c3fa50a8a" providerId="Windows Live" clId="Web-{D9858752-4B4B-4A4D-B162-1DF8DDED441B}"/>
    <pc:docChg chg="modSld">
      <pc:chgData name="Nagymarczi Márton" userId="4b20641c3fa50a8a" providerId="Windows Live" clId="Web-{D9858752-4B4B-4A4D-B162-1DF8DDED441B}" dt="2022-01-28T19:56:02.040" v="80" actId="1076"/>
      <pc:docMkLst>
        <pc:docMk/>
      </pc:docMkLst>
      <pc:sldChg chg="addSp delSp modSp">
        <pc:chgData name="Nagymarczi Márton" userId="4b20641c3fa50a8a" providerId="Windows Live" clId="Web-{D9858752-4B4B-4A4D-B162-1DF8DDED441B}" dt="2022-01-28T19:05:52.976" v="18" actId="1076"/>
        <pc:sldMkLst>
          <pc:docMk/>
          <pc:sldMk cId="181437091" sldId="290"/>
        </pc:sldMkLst>
        <pc:spChg chg="mod">
          <ac:chgData name="Nagymarczi Márton" userId="4b20641c3fa50a8a" providerId="Windows Live" clId="Web-{D9858752-4B4B-4A4D-B162-1DF8DDED441B}" dt="2022-01-28T19:05:50.960" v="17" actId="20577"/>
          <ac:spMkLst>
            <pc:docMk/>
            <pc:sldMk cId="181437091" sldId="290"/>
            <ac:spMk id="3" creationId="{00000000-0000-0000-0000-000000000000}"/>
          </ac:spMkLst>
        </pc:spChg>
        <pc:picChg chg="del">
          <ac:chgData name="Nagymarczi Márton" userId="4b20641c3fa50a8a" providerId="Windows Live" clId="Web-{D9858752-4B4B-4A4D-B162-1DF8DDED441B}" dt="2022-01-28T19:04:04.832" v="0"/>
          <ac:picMkLst>
            <pc:docMk/>
            <pc:sldMk cId="181437091" sldId="290"/>
            <ac:picMk id="4" creationId="{E40A62DD-664D-4423-8B9A-747E142FFBBB}"/>
          </ac:picMkLst>
        </pc:picChg>
        <pc:picChg chg="add del mod">
          <ac:chgData name="Nagymarczi Márton" userId="4b20641c3fa50a8a" providerId="Windows Live" clId="Web-{D9858752-4B4B-4A4D-B162-1DF8DDED441B}" dt="2022-01-28T19:04:18.942" v="5"/>
          <ac:picMkLst>
            <pc:docMk/>
            <pc:sldMk cId="181437091" sldId="290"/>
            <ac:picMk id="5" creationId="{7EB7997D-705C-4353-9DDC-64F31F85AA8F}"/>
          </ac:picMkLst>
        </pc:picChg>
        <pc:picChg chg="add mod">
          <ac:chgData name="Nagymarczi Márton" userId="4b20641c3fa50a8a" providerId="Windows Live" clId="Web-{D9858752-4B4B-4A4D-B162-1DF8DDED441B}" dt="2022-01-28T19:05:52.976" v="18" actId="1076"/>
          <ac:picMkLst>
            <pc:docMk/>
            <pc:sldMk cId="181437091" sldId="290"/>
            <ac:picMk id="6" creationId="{7E1598AE-D42A-49E8-9E00-AAB26690D4A8}"/>
          </ac:picMkLst>
        </pc:picChg>
      </pc:sldChg>
      <pc:sldChg chg="addSp delSp modSp">
        <pc:chgData name="Nagymarczi Márton" userId="4b20641c3fa50a8a" providerId="Windows Live" clId="Web-{D9858752-4B4B-4A4D-B162-1DF8DDED441B}" dt="2022-01-28T19:27:27.408" v="36"/>
        <pc:sldMkLst>
          <pc:docMk/>
          <pc:sldMk cId="4094789298" sldId="305"/>
        </pc:sldMkLst>
        <pc:spChg chg="mod">
          <ac:chgData name="Nagymarczi Márton" userId="4b20641c3fa50a8a" providerId="Windows Live" clId="Web-{D9858752-4B4B-4A4D-B162-1DF8DDED441B}" dt="2022-01-28T19:25:02.559" v="22" actId="20577"/>
          <ac:spMkLst>
            <pc:docMk/>
            <pc:sldMk cId="4094789298" sldId="305"/>
            <ac:spMk id="3" creationId="{00000000-0000-0000-0000-000000000000}"/>
          </ac:spMkLst>
        </pc:spChg>
        <pc:spChg chg="del">
          <ac:chgData name="Nagymarczi Márton" userId="4b20641c3fa50a8a" providerId="Windows Live" clId="Web-{D9858752-4B4B-4A4D-B162-1DF8DDED441B}" dt="2022-01-28T19:20:30.332" v="19"/>
          <ac:spMkLst>
            <pc:docMk/>
            <pc:sldMk cId="4094789298" sldId="305"/>
            <ac:spMk id="7" creationId="{6A7C4CCA-BE47-4FB5-8806-236984C9509C}"/>
          </ac:spMkLst>
        </pc:spChg>
        <pc:picChg chg="add mod">
          <ac:chgData name="Nagymarczi Márton" userId="4b20641c3fa50a8a" providerId="Windows Live" clId="Web-{D9858752-4B4B-4A4D-B162-1DF8DDED441B}" dt="2022-01-28T19:26:58.907" v="31" actId="1076"/>
          <ac:picMkLst>
            <pc:docMk/>
            <pc:sldMk cId="4094789298" sldId="305"/>
            <ac:picMk id="2" creationId="{BCD9E5C5-4C28-4646-B00A-26918AF13D92}"/>
          </ac:picMkLst>
        </pc:picChg>
        <pc:picChg chg="mod modCrop">
          <ac:chgData name="Nagymarczi Márton" userId="4b20641c3fa50a8a" providerId="Windows Live" clId="Web-{D9858752-4B4B-4A4D-B162-1DF8DDED441B}" dt="2022-01-28T19:25:17.107" v="26" actId="14100"/>
          <ac:picMkLst>
            <pc:docMk/>
            <pc:sldMk cId="4094789298" sldId="305"/>
            <ac:picMk id="4" creationId="{00000000-0000-0000-0000-000000000000}"/>
          </ac:picMkLst>
        </pc:picChg>
        <pc:picChg chg="del">
          <ac:chgData name="Nagymarczi Márton" userId="4b20641c3fa50a8a" providerId="Windows Live" clId="Web-{D9858752-4B4B-4A4D-B162-1DF8DDED441B}" dt="2022-01-28T19:26:44.375" v="27"/>
          <ac:picMkLst>
            <pc:docMk/>
            <pc:sldMk cId="4094789298" sldId="305"/>
            <ac:picMk id="5" creationId="{434E6992-3D10-435B-A567-CE4B733E2954}"/>
          </ac:picMkLst>
        </pc:picChg>
        <pc:picChg chg="add del mod">
          <ac:chgData name="Nagymarczi Márton" userId="4b20641c3fa50a8a" providerId="Windows Live" clId="Web-{D9858752-4B4B-4A4D-B162-1DF8DDED441B}" dt="2022-01-28T19:27:27.408" v="36"/>
          <ac:picMkLst>
            <pc:docMk/>
            <pc:sldMk cId="4094789298" sldId="305"/>
            <ac:picMk id="6" creationId="{DAECB90B-5B52-4B21-8B7E-916392EE73BE}"/>
          </ac:picMkLst>
        </pc:picChg>
      </pc:sldChg>
      <pc:sldChg chg="addSp delSp modSp">
        <pc:chgData name="Nagymarczi Márton" userId="4b20641c3fa50a8a" providerId="Windows Live" clId="Web-{D9858752-4B4B-4A4D-B162-1DF8DDED441B}" dt="2022-01-28T19:39:55.728" v="53" actId="1076"/>
        <pc:sldMkLst>
          <pc:docMk/>
          <pc:sldMk cId="2281330032" sldId="306"/>
        </pc:sldMkLst>
        <pc:picChg chg="add del mod">
          <ac:chgData name="Nagymarczi Márton" userId="4b20641c3fa50a8a" providerId="Windows Live" clId="Web-{D9858752-4B4B-4A4D-B162-1DF8DDED441B}" dt="2022-01-28T19:39:37.103" v="48"/>
          <ac:picMkLst>
            <pc:docMk/>
            <pc:sldMk cId="2281330032" sldId="306"/>
            <ac:picMk id="4" creationId="{3EC3ABBC-2A83-4D0B-A08A-3BCD1652211E}"/>
          </ac:picMkLst>
        </pc:picChg>
        <pc:picChg chg="add del mod">
          <ac:chgData name="Nagymarczi Márton" userId="4b20641c3fa50a8a" providerId="Windows Live" clId="Web-{D9858752-4B4B-4A4D-B162-1DF8DDED441B}" dt="2022-01-28T19:39:55.728" v="53" actId="1076"/>
          <ac:picMkLst>
            <pc:docMk/>
            <pc:sldMk cId="2281330032" sldId="306"/>
            <ac:picMk id="5" creationId="{958D94D7-AC01-4D9D-8CF1-CFB7EEB7F80C}"/>
          </ac:picMkLst>
        </pc:picChg>
      </pc:sldChg>
      <pc:sldChg chg="addSp delSp modSp">
        <pc:chgData name="Nagymarczi Márton" userId="4b20641c3fa50a8a" providerId="Windows Live" clId="Web-{D9858752-4B4B-4A4D-B162-1DF8DDED441B}" dt="2022-01-28T19:50:45.483" v="68" actId="1076"/>
        <pc:sldMkLst>
          <pc:docMk/>
          <pc:sldMk cId="224136652" sldId="307"/>
        </pc:sldMkLst>
        <pc:spChg chg="mod">
          <ac:chgData name="Nagymarczi Márton" userId="4b20641c3fa50a8a" providerId="Windows Live" clId="Web-{D9858752-4B4B-4A4D-B162-1DF8DDED441B}" dt="2022-01-28T19:46:34.975" v="57" actId="14100"/>
          <ac:spMkLst>
            <pc:docMk/>
            <pc:sldMk cId="224136652" sldId="307"/>
            <ac:spMk id="3" creationId="{00000000-0000-0000-0000-000000000000}"/>
          </ac:spMkLst>
        </pc:spChg>
        <pc:picChg chg="add mod">
          <ac:chgData name="Nagymarczi Márton" userId="4b20641c3fa50a8a" providerId="Windows Live" clId="Web-{D9858752-4B4B-4A4D-B162-1DF8DDED441B}" dt="2022-01-28T19:46:38.678" v="59" actId="14100"/>
          <ac:picMkLst>
            <pc:docMk/>
            <pc:sldMk cId="224136652" sldId="307"/>
            <ac:picMk id="4" creationId="{1F58B300-52E6-47E1-A3F8-1B3EF7F0E6FF}"/>
          </ac:picMkLst>
        </pc:picChg>
        <pc:picChg chg="del mod">
          <ac:chgData name="Nagymarczi Márton" userId="4b20641c3fa50a8a" providerId="Windows Live" clId="Web-{D9858752-4B4B-4A4D-B162-1DF8DDED441B}" dt="2022-01-28T19:50:20.060" v="62"/>
          <ac:picMkLst>
            <pc:docMk/>
            <pc:sldMk cId="224136652" sldId="307"/>
            <ac:picMk id="5" creationId="{99D2975E-4807-40B6-A405-854BA2277C4F}"/>
          </ac:picMkLst>
        </pc:picChg>
        <pc:picChg chg="add del mod">
          <ac:chgData name="Nagymarczi Márton" userId="4b20641c3fa50a8a" providerId="Windows Live" clId="Web-{D9858752-4B4B-4A4D-B162-1DF8DDED441B}" dt="2022-01-28T19:50:24.170" v="64"/>
          <ac:picMkLst>
            <pc:docMk/>
            <pc:sldMk cId="224136652" sldId="307"/>
            <ac:picMk id="6" creationId="{C037278E-D950-4719-92AB-91C715BFC848}"/>
          </ac:picMkLst>
        </pc:picChg>
        <pc:picChg chg="add mod">
          <ac:chgData name="Nagymarczi Márton" userId="4b20641c3fa50a8a" providerId="Windows Live" clId="Web-{D9858752-4B4B-4A4D-B162-1DF8DDED441B}" dt="2022-01-28T19:50:45.483" v="68" actId="1076"/>
          <ac:picMkLst>
            <pc:docMk/>
            <pc:sldMk cId="224136652" sldId="307"/>
            <ac:picMk id="7" creationId="{AF3E96CF-C4EA-4499-9D25-F1ED89D1427C}"/>
          </ac:picMkLst>
        </pc:picChg>
      </pc:sldChg>
      <pc:sldChg chg="addSp delSp modSp">
        <pc:chgData name="Nagymarczi Márton" userId="4b20641c3fa50a8a" providerId="Windows Live" clId="Web-{D9858752-4B4B-4A4D-B162-1DF8DDED441B}" dt="2022-01-28T19:56:02.040" v="80" actId="1076"/>
        <pc:sldMkLst>
          <pc:docMk/>
          <pc:sldMk cId="3993198890" sldId="308"/>
        </pc:sldMkLst>
        <pc:picChg chg="del">
          <ac:chgData name="Nagymarczi Márton" userId="4b20641c3fa50a8a" providerId="Windows Live" clId="Web-{D9858752-4B4B-4A4D-B162-1DF8DDED441B}" dt="2022-01-28T19:54:54.272" v="69"/>
          <ac:picMkLst>
            <pc:docMk/>
            <pc:sldMk cId="3993198890" sldId="308"/>
            <ac:picMk id="4" creationId="{41A50AFC-3948-4F76-8AFB-F5384CF18394}"/>
          </ac:picMkLst>
        </pc:picChg>
        <pc:picChg chg="add mod">
          <ac:chgData name="Nagymarczi Márton" userId="4b20641c3fa50a8a" providerId="Windows Live" clId="Web-{D9858752-4B4B-4A4D-B162-1DF8DDED441B}" dt="2022-01-28T19:55:24.570" v="76" actId="1076"/>
          <ac:picMkLst>
            <pc:docMk/>
            <pc:sldMk cId="3993198890" sldId="308"/>
            <ac:picMk id="5" creationId="{32666787-91A4-4B86-A357-B822C40007ED}"/>
          </ac:picMkLst>
        </pc:picChg>
        <pc:picChg chg="add mod">
          <ac:chgData name="Nagymarczi Márton" userId="4b20641c3fa50a8a" providerId="Windows Live" clId="Web-{D9858752-4B4B-4A4D-B162-1DF8DDED441B}" dt="2022-01-28T19:56:02.040" v="80" actId="1076"/>
          <ac:picMkLst>
            <pc:docMk/>
            <pc:sldMk cId="3993198890" sldId="308"/>
            <ac:picMk id="6" creationId="{D34C70B3-7785-4C0C-B470-D49945287DA2}"/>
          </ac:picMkLst>
        </pc:picChg>
      </pc:sldChg>
    </pc:docChg>
  </pc:docChgLst>
  <pc:docChgLst>
    <pc:chgData name="Sándor Pecsora" userId="810b1d013327c237" providerId="LiveId" clId="{E815B45D-AFF5-4982-9757-1A55B00626B1}"/>
    <pc:docChg chg="modSld">
      <pc:chgData name="Sándor Pecsora" userId="810b1d013327c237" providerId="LiveId" clId="{E815B45D-AFF5-4982-9757-1A55B00626B1}" dt="2023-03-19T09:56:40.300" v="2" actId="122"/>
      <pc:docMkLst>
        <pc:docMk/>
      </pc:docMkLst>
      <pc:sldChg chg="addSp modSp mod">
        <pc:chgData name="Sándor Pecsora" userId="810b1d013327c237" providerId="LiveId" clId="{E815B45D-AFF5-4982-9757-1A55B00626B1}" dt="2023-03-19T09:56:40.300" v="2" actId="122"/>
        <pc:sldMkLst>
          <pc:docMk/>
          <pc:sldMk cId="1689225154" sldId="257"/>
        </pc:sldMkLst>
        <pc:spChg chg="mod">
          <ac:chgData name="Sándor Pecsora" userId="810b1d013327c237" providerId="LiveId" clId="{E815B45D-AFF5-4982-9757-1A55B00626B1}" dt="2023-03-19T09:56:40.300" v="2" actId="122"/>
          <ac:spMkLst>
            <pc:docMk/>
            <pc:sldMk cId="1689225154" sldId="257"/>
            <ac:spMk id="2" creationId="{00000000-0000-0000-0000-000000000000}"/>
          </ac:spMkLst>
        </pc:spChg>
        <pc:spChg chg="add mod">
          <ac:chgData name="Sándor Pecsora" userId="810b1d013327c237" providerId="LiveId" clId="{E815B45D-AFF5-4982-9757-1A55B00626B1}" dt="2023-03-19T09:56:35.396" v="0"/>
          <ac:spMkLst>
            <pc:docMk/>
            <pc:sldMk cId="1689225154" sldId="257"/>
            <ac:spMk id="4" creationId="{69C6023A-ED75-843B-5C55-26F266DE88F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328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656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612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6549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3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5804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2797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4057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934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677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2023. 03. 19.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49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2023. 03. 19.</a:t>
            </a:fld>
            <a:endParaRPr lang="hu-H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82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2023. 03. 19.</a:t>
            </a:fld>
            <a:endParaRPr lang="hu-H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2536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2023. 03. 19.</a:t>
            </a:fld>
            <a:endParaRPr lang="hu-H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079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2023. 03. 19.</a:t>
            </a:fld>
            <a:endParaRPr lang="hu-H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1852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dirty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2023. 03. 19.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646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F1712-C64E-4F61-B502-AB290D776865}" type="datetimeFigureOut">
              <a:rPr lang="hu-HU" smtClean="0"/>
              <a:t>2023. 03. 19.</a:t>
            </a:fld>
            <a:endParaRPr lang="hu-H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2BAC93-1FB9-480E-9AF6-F9851DA0EF7B}" type="slidenum">
              <a:rPr lang="hu-HU" smtClean="0"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88823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07067" y="1551865"/>
            <a:ext cx="7766936" cy="1646302"/>
          </a:xfrm>
        </p:spPr>
        <p:txBody>
          <a:bodyPr/>
          <a:lstStyle/>
          <a:p>
            <a:pPr algn="ctr"/>
            <a:r>
              <a:rPr lang="hu-HU" dirty="0"/>
              <a:t>Üzleti intelligencia a</a:t>
            </a:r>
            <a:br>
              <a:rPr lang="hu-HU" dirty="0"/>
            </a:br>
            <a:r>
              <a:rPr lang="hu-HU" dirty="0"/>
              <a:t>gyakorlatban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7. Labor</a:t>
            </a:r>
            <a:endParaRPr lang="hu-HU" dirty="0"/>
          </a:p>
          <a:p>
            <a:r>
              <a:rPr lang="hu-HU" sz="3200" dirty="0"/>
              <a:t>Egyszerű </a:t>
            </a:r>
            <a:r>
              <a:rPr lang="hu-HU" sz="3200" dirty="0" err="1"/>
              <a:t>Query</a:t>
            </a:r>
            <a:r>
              <a:rPr lang="hu-HU" sz="3200" dirty="0"/>
              <a:t> készítése</a:t>
            </a:r>
            <a:r>
              <a:rPr lang="en-GB" sz="3200" dirty="0"/>
              <a:t> III.</a:t>
            </a:r>
          </a:p>
        </p:txBody>
      </p:sp>
      <p:sp>
        <p:nvSpPr>
          <p:cNvPr id="4" name="Szövegdoboz 6">
            <a:extLst>
              <a:ext uri="{FF2B5EF4-FFF2-40B4-BE49-F238E27FC236}">
                <a16:creationId xmlns:a16="http://schemas.microsoft.com/office/drawing/2014/main" id="{69C6023A-ED75-843B-5C55-26F266DE88F0}"/>
              </a:ext>
            </a:extLst>
          </p:cNvPr>
          <p:cNvSpPr txBox="1"/>
          <p:nvPr/>
        </p:nvSpPr>
        <p:spPr>
          <a:xfrm>
            <a:off x="3842363" y="319816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hu-H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Pecsora Sándor</a:t>
            </a:r>
          </a:p>
        </p:txBody>
      </p:sp>
    </p:spTree>
    <p:extLst>
      <p:ext uri="{BB962C8B-B14F-4D97-AF65-F5344CB8AC3E}">
        <p14:creationId xmlns:p14="http://schemas.microsoft.com/office/powerpoint/2010/main" val="1689225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 dirty="0"/>
              <a:t>Gyakorlat 4. </a:t>
            </a:r>
            <a:r>
              <a:rPr lang="hu-HU" sz="2000" b="1" i="1" dirty="0"/>
              <a:t>(Nem egyező elemek elkülönítése)</a:t>
            </a:r>
            <a:endParaRPr lang="en-US" sz="2000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780295" cy="6280484"/>
          </a:xfrm>
        </p:spPr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Builder</a:t>
            </a:r>
            <a:r>
              <a:rPr lang="hu-HU" dirty="0"/>
              <a:t> használatával azonosítsa azokat az alkalmazottakat, akik nem adományoztak.</a:t>
            </a:r>
          </a:p>
          <a:p>
            <a:r>
              <a:rPr lang="hu-HU" dirty="0"/>
              <a:t>Adja hozzá a projekthez az </a:t>
            </a:r>
            <a:r>
              <a:rPr lang="hu-HU" b="1" dirty="0" err="1"/>
              <a:t>employee_donations</a:t>
            </a:r>
            <a:r>
              <a:rPr lang="hu-HU" b="1" dirty="0"/>
              <a:t> </a:t>
            </a:r>
            <a:r>
              <a:rPr lang="hu-HU" dirty="0"/>
              <a:t>táblát </a:t>
            </a:r>
            <a:r>
              <a:rPr lang="hu-HU" i="1" dirty="0"/>
              <a:t>(ha még nincsen hozzáadva).</a:t>
            </a:r>
          </a:p>
          <a:p>
            <a:r>
              <a:rPr lang="hu-HU" dirty="0"/>
              <a:t>Kapcsolja össze az </a:t>
            </a:r>
            <a:r>
              <a:rPr lang="hu-HU" dirty="0" err="1"/>
              <a:t>employee_addresses</a:t>
            </a:r>
            <a:r>
              <a:rPr lang="hu-HU" dirty="0"/>
              <a:t> táblát az </a:t>
            </a:r>
            <a:r>
              <a:rPr lang="hu-HU" dirty="0" err="1"/>
              <a:t>employee_donations</a:t>
            </a:r>
            <a:r>
              <a:rPr lang="hu-HU" dirty="0"/>
              <a:t>-el. Nevezze el a </a:t>
            </a:r>
            <a:r>
              <a:rPr lang="hu-HU" dirty="0" err="1"/>
              <a:t>query</a:t>
            </a:r>
            <a:r>
              <a:rPr lang="hu-HU" dirty="0"/>
              <a:t>-t </a:t>
            </a:r>
            <a:r>
              <a:rPr lang="hu-HU" b="1" dirty="0" err="1"/>
              <a:t>Employees</a:t>
            </a:r>
            <a:r>
              <a:rPr lang="hu-HU" b="1" dirty="0"/>
              <a:t> </a:t>
            </a:r>
            <a:r>
              <a:rPr lang="hu-HU" b="1" dirty="0" err="1"/>
              <a:t>Without</a:t>
            </a:r>
            <a:r>
              <a:rPr lang="hu-HU" b="1" dirty="0"/>
              <a:t> </a:t>
            </a:r>
            <a:r>
              <a:rPr lang="hu-HU" b="1" dirty="0" err="1"/>
              <a:t>Donations</a:t>
            </a:r>
            <a:r>
              <a:rPr lang="hu-HU" b="1" dirty="0"/>
              <a:t> </a:t>
            </a:r>
            <a:r>
              <a:rPr lang="hu-HU" b="1" dirty="0" err="1"/>
              <a:t>Query</a:t>
            </a:r>
            <a:r>
              <a:rPr lang="hu-HU" dirty="0" err="1"/>
              <a:t>-nek</a:t>
            </a:r>
            <a:r>
              <a:rPr lang="hu-HU" dirty="0"/>
              <a:t>, a táblát pedig </a:t>
            </a:r>
            <a:r>
              <a:rPr lang="hu-HU" b="1" dirty="0" err="1"/>
              <a:t>no_donations</a:t>
            </a:r>
            <a:r>
              <a:rPr lang="hu-HU" dirty="0" err="1"/>
              <a:t>-nek</a:t>
            </a:r>
            <a:r>
              <a:rPr lang="hu-HU" dirty="0"/>
              <a:t>.</a:t>
            </a:r>
            <a:r>
              <a:rPr lang="en-US" dirty="0"/>
              <a:t> </a:t>
            </a:r>
            <a:endParaRPr lang="hu-HU" dirty="0"/>
          </a:p>
          <a:p>
            <a:r>
              <a:rPr lang="hu-HU" dirty="0"/>
              <a:t>Módosítsa úgy az összekapcsolás tulajdonságait, hogy az tartalmazza az </a:t>
            </a:r>
            <a:r>
              <a:rPr lang="hu-HU" b="1" dirty="0" err="1"/>
              <a:t>employee_addresses</a:t>
            </a:r>
            <a:r>
              <a:rPr lang="hu-HU" dirty="0"/>
              <a:t> tábla minden sorát!</a:t>
            </a:r>
          </a:p>
          <a:p>
            <a:r>
              <a:rPr lang="hu-HU" dirty="0"/>
              <a:t>Az </a:t>
            </a:r>
            <a:r>
              <a:rPr lang="hu-HU" b="1" dirty="0" err="1"/>
              <a:t>employee_addresses</a:t>
            </a:r>
            <a:r>
              <a:rPr lang="hu-HU" dirty="0"/>
              <a:t> tábla minden oszlopát tartalmazza az új tábla.</a:t>
            </a:r>
          </a:p>
          <a:p>
            <a:r>
              <a:rPr lang="hu-HU" dirty="0"/>
              <a:t>Végezzen szűrést, hogy azok az értékek szerepeljenek az új táblába, ahol az </a:t>
            </a:r>
            <a:r>
              <a:rPr lang="hu-HU" b="1" dirty="0" err="1"/>
              <a:t>Employee_ID</a:t>
            </a:r>
            <a:r>
              <a:rPr lang="hu-HU" dirty="0"/>
              <a:t> érték hiányzik az </a:t>
            </a:r>
            <a:r>
              <a:rPr lang="hu-HU" b="1" dirty="0" err="1"/>
              <a:t>employee_donations</a:t>
            </a:r>
            <a:r>
              <a:rPr lang="hu-HU" dirty="0"/>
              <a:t> táblából. Ez megszűri azokat az alkalmazottakat, akik nem jelennek meg az </a:t>
            </a:r>
            <a:r>
              <a:rPr lang="hu-HU" dirty="0" err="1"/>
              <a:t>employee_donations</a:t>
            </a:r>
            <a:r>
              <a:rPr lang="hu-HU" dirty="0"/>
              <a:t> táblába.</a:t>
            </a:r>
          </a:p>
          <a:p>
            <a:r>
              <a:rPr lang="hu-HU" dirty="0"/>
              <a:t>Futtassa, és ellenőrizze az eredményt.</a:t>
            </a:r>
          </a:p>
        </p:txBody>
      </p:sp>
      <p:pic>
        <p:nvPicPr>
          <p:cNvPr id="5" name="Kép 5">
            <a:extLst>
              <a:ext uri="{FF2B5EF4-FFF2-40B4-BE49-F238E27FC236}">
                <a16:creationId xmlns:a16="http://schemas.microsoft.com/office/drawing/2014/main" id="{32666787-91A4-4B86-A357-B822C4000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272" y="4538238"/>
            <a:ext cx="7943850" cy="2052990"/>
          </a:xfrm>
          <a:prstGeom prst="rect">
            <a:avLst/>
          </a:prstGeom>
        </p:spPr>
      </p:pic>
      <p:pic>
        <p:nvPicPr>
          <p:cNvPr id="6" name="Kép 6">
            <a:extLst>
              <a:ext uri="{FF2B5EF4-FFF2-40B4-BE49-F238E27FC236}">
                <a16:creationId xmlns:a16="http://schemas.microsoft.com/office/drawing/2014/main" id="{D34C70B3-7785-4C0C-B470-D49945287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950" y="4028780"/>
            <a:ext cx="2828925" cy="13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198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C0646D21-AFF4-49FF-8880-64971C3CE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9592" y="3808874"/>
            <a:ext cx="6928027" cy="241819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 fontScale="90000"/>
          </a:bodyPr>
          <a:lstStyle/>
          <a:p>
            <a:r>
              <a:rPr lang="hu-HU" dirty="0"/>
              <a:t>Önálló Feladat </a:t>
            </a:r>
            <a:r>
              <a:rPr lang="hu-HU" sz="2200" i="1" dirty="0"/>
              <a:t>(</a:t>
            </a:r>
            <a:r>
              <a:rPr lang="hu-HU" sz="2200" b="1" i="1" dirty="0"/>
              <a:t>tábla összekapcsolás </a:t>
            </a:r>
            <a:r>
              <a:rPr lang="en-US" sz="2200" b="1" i="1" dirty="0"/>
              <a:t>Non-Equijoin Condition</a:t>
            </a:r>
            <a:r>
              <a:rPr lang="hu-HU" sz="2200" b="1" i="1" dirty="0"/>
              <a:t> használatával)</a:t>
            </a:r>
            <a:br>
              <a:rPr lang="en-US" dirty="0"/>
            </a:b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1069053" cy="628048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Builder</a:t>
            </a:r>
            <a:r>
              <a:rPr lang="hu-HU" dirty="0"/>
              <a:t> használatával kapcsoljon össze két táblát, ahol az összekapcsolásnál „</a:t>
            </a:r>
            <a:r>
              <a:rPr lang="en-US" dirty="0"/>
              <a:t>non-equijoin</a:t>
            </a:r>
            <a:r>
              <a:rPr lang="hu-HU" dirty="0"/>
              <a:t>” </a:t>
            </a:r>
            <a:r>
              <a:rPr lang="en-US" dirty="0"/>
              <a:t>condition</a:t>
            </a:r>
            <a:r>
              <a:rPr lang="hu-HU" dirty="0"/>
              <a:t> szerepel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bonus_schedule</a:t>
            </a:r>
            <a:r>
              <a:rPr lang="en-US" dirty="0"/>
              <a:t> </a:t>
            </a:r>
            <a:r>
              <a:rPr lang="en-US" dirty="0" err="1"/>
              <a:t>adattábla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oszlopa</a:t>
            </a:r>
            <a:r>
              <a:rPr lang="en-US" dirty="0"/>
              <a:t>: </a:t>
            </a:r>
            <a:r>
              <a:rPr lang="en-US" dirty="0" err="1"/>
              <a:t>Employed_After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Employed_Before</a:t>
            </a:r>
            <a:r>
              <a:rPr lang="en-US" dirty="0"/>
              <a:t> </a:t>
            </a:r>
            <a:r>
              <a:rPr lang="en-US" dirty="0" err="1"/>
              <a:t>megadja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alkalmazás</a:t>
            </a:r>
            <a:r>
              <a:rPr lang="en-US" dirty="0"/>
              <a:t> </a:t>
            </a:r>
            <a:r>
              <a:rPr lang="en-US" dirty="0" err="1"/>
              <a:t>időtartamára</a:t>
            </a:r>
            <a:r>
              <a:rPr lang="en-US" dirty="0"/>
              <a:t> </a:t>
            </a:r>
            <a:r>
              <a:rPr lang="en-US" dirty="0" err="1"/>
              <a:t>vonatkozóan</a:t>
            </a:r>
            <a:r>
              <a:rPr lang="en-US" dirty="0"/>
              <a:t> a </a:t>
            </a:r>
            <a:r>
              <a:rPr lang="en-US" dirty="0" err="1"/>
              <a:t>kiadott</a:t>
            </a:r>
            <a:r>
              <a:rPr lang="en-US" dirty="0"/>
              <a:t> </a:t>
            </a:r>
            <a:r>
              <a:rPr lang="en-US" dirty="0" err="1"/>
              <a:t>bónuszokat</a:t>
            </a:r>
            <a:r>
              <a:rPr lang="en-US" dirty="0"/>
              <a:t> %-ban </a:t>
            </a:r>
            <a:r>
              <a:rPr lang="en-US" dirty="0" err="1"/>
              <a:t>kifejezve</a:t>
            </a:r>
            <a:r>
              <a:rPr lang="en-US" dirty="0"/>
              <a:t>.</a:t>
            </a:r>
            <a:r>
              <a:rPr lang="hu-HU" dirty="0"/>
              <a:t> </a:t>
            </a:r>
            <a:r>
              <a:rPr lang="en-US" dirty="0" err="1"/>
              <a:t>Ahhoz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megtaláljuk</a:t>
            </a:r>
            <a:r>
              <a:rPr lang="en-US" dirty="0"/>
              <a:t> a </a:t>
            </a:r>
            <a:r>
              <a:rPr lang="en-US" dirty="0" err="1"/>
              <a:t>megfelelő</a:t>
            </a:r>
            <a:r>
              <a:rPr lang="en-US" dirty="0"/>
              <a:t> </a:t>
            </a:r>
            <a:r>
              <a:rPr lang="en-US" dirty="0" err="1"/>
              <a:t>bónusz</a:t>
            </a:r>
            <a:r>
              <a:rPr lang="en-US" dirty="0"/>
              <a:t> </a:t>
            </a:r>
            <a:r>
              <a:rPr lang="en-US" dirty="0" err="1"/>
              <a:t>százalékot</a:t>
            </a:r>
            <a:r>
              <a:rPr lang="en-US" dirty="0"/>
              <a:t> </a:t>
            </a:r>
            <a:r>
              <a:rPr lang="en-US" dirty="0" err="1"/>
              <a:t>minden</a:t>
            </a:r>
            <a:r>
              <a:rPr lang="en-US" dirty="0"/>
              <a:t> </a:t>
            </a:r>
            <a:r>
              <a:rPr lang="en-US" dirty="0" err="1"/>
              <a:t>egyes</a:t>
            </a:r>
            <a:r>
              <a:rPr lang="en-US" dirty="0"/>
              <a:t> </a:t>
            </a:r>
            <a:r>
              <a:rPr lang="en-US" dirty="0" err="1"/>
              <a:t>alkalmazott</a:t>
            </a:r>
            <a:r>
              <a:rPr lang="en-US" dirty="0"/>
              <a:t> </a:t>
            </a:r>
            <a:r>
              <a:rPr lang="en-US" dirty="0" err="1"/>
              <a:t>számára</a:t>
            </a:r>
            <a:r>
              <a:rPr lang="en-US" dirty="0"/>
              <a:t>, </a:t>
            </a:r>
            <a:r>
              <a:rPr lang="en-US" dirty="0" err="1"/>
              <a:t>kapcsolja</a:t>
            </a:r>
            <a:r>
              <a:rPr lang="en-US" dirty="0"/>
              <a:t> </a:t>
            </a:r>
            <a:r>
              <a:rPr lang="en-US" dirty="0" err="1"/>
              <a:t>össze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 err="1"/>
              <a:t>Employee_Hire_Date</a:t>
            </a:r>
            <a:r>
              <a:rPr lang="en-US" dirty="0"/>
              <a:t> </a:t>
            </a:r>
            <a:r>
              <a:rPr lang="en-US" dirty="0" err="1"/>
              <a:t>oszlopot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 err="1"/>
              <a:t>Employed_After</a:t>
            </a:r>
            <a:r>
              <a:rPr lang="en-US" dirty="0"/>
              <a:t> </a:t>
            </a:r>
            <a:r>
              <a:rPr lang="en-US" dirty="0" err="1"/>
              <a:t>oszloppal</a:t>
            </a:r>
            <a:r>
              <a:rPr lang="en-US" dirty="0"/>
              <a:t>, </a:t>
            </a:r>
            <a:r>
              <a:rPr lang="en-US" dirty="0" err="1"/>
              <a:t>közéjük</a:t>
            </a:r>
            <a:r>
              <a:rPr lang="en-US" dirty="0"/>
              <a:t> </a:t>
            </a:r>
            <a:r>
              <a:rPr lang="en-US" dirty="0" err="1"/>
              <a:t>nagyobb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egyenlő</a:t>
            </a:r>
            <a:r>
              <a:rPr lang="en-US" dirty="0"/>
              <a:t> </a:t>
            </a:r>
            <a:r>
              <a:rPr lang="en-US" dirty="0" err="1"/>
              <a:t>operátort</a:t>
            </a:r>
            <a:r>
              <a:rPr lang="en-US" dirty="0"/>
              <a:t> </a:t>
            </a:r>
            <a:r>
              <a:rPr lang="en-US" dirty="0" err="1"/>
              <a:t>téve</a:t>
            </a:r>
            <a:r>
              <a:rPr lang="en-US" dirty="0"/>
              <a:t>. </a:t>
            </a:r>
            <a:r>
              <a:rPr lang="en-US" dirty="0" err="1"/>
              <a:t>Majd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előzőhez</a:t>
            </a:r>
            <a:r>
              <a:rPr lang="en-US" dirty="0"/>
              <a:t> </a:t>
            </a:r>
            <a:r>
              <a:rPr lang="en-US" dirty="0" err="1"/>
              <a:t>hasonlóan</a:t>
            </a:r>
            <a:r>
              <a:rPr lang="en-US" dirty="0"/>
              <a:t>, most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 err="1"/>
              <a:t>Employee_Hire_Date</a:t>
            </a:r>
            <a:r>
              <a:rPr lang="en-US" dirty="0"/>
              <a:t> </a:t>
            </a:r>
            <a:r>
              <a:rPr lang="en-US" dirty="0" err="1"/>
              <a:t>oszlopot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b="1" dirty="0" err="1"/>
              <a:t>Employed_Before</a:t>
            </a:r>
            <a:r>
              <a:rPr lang="en-US" dirty="0"/>
              <a:t> </a:t>
            </a:r>
            <a:r>
              <a:rPr lang="en-US" dirty="0" err="1"/>
              <a:t>oszloppal</a:t>
            </a:r>
            <a:r>
              <a:rPr lang="en-US" dirty="0"/>
              <a:t> </a:t>
            </a:r>
            <a:r>
              <a:rPr lang="en-US" dirty="0" err="1"/>
              <a:t>kapcsolja</a:t>
            </a:r>
            <a:r>
              <a:rPr lang="en-US" dirty="0"/>
              <a:t> </a:t>
            </a:r>
            <a:r>
              <a:rPr lang="en-US" dirty="0" err="1"/>
              <a:t>össze</a:t>
            </a:r>
            <a:r>
              <a:rPr lang="en-US" dirty="0"/>
              <a:t>, </a:t>
            </a:r>
            <a:r>
              <a:rPr lang="en-US" dirty="0" err="1"/>
              <a:t>közéjük</a:t>
            </a:r>
            <a:r>
              <a:rPr lang="en-US" dirty="0"/>
              <a:t> k</a:t>
            </a:r>
            <a:r>
              <a:rPr lang="hu-HU" dirty="0" err="1"/>
              <a:t>isebb</a:t>
            </a:r>
            <a:r>
              <a:rPr lang="en-US" dirty="0"/>
              <a:t> </a:t>
            </a:r>
            <a:r>
              <a:rPr lang="en-US" dirty="0" err="1"/>
              <a:t>vagy</a:t>
            </a:r>
            <a:r>
              <a:rPr lang="en-US" dirty="0"/>
              <a:t> </a:t>
            </a:r>
            <a:r>
              <a:rPr lang="en-US" dirty="0" err="1"/>
              <a:t>egyenlő</a:t>
            </a:r>
            <a:r>
              <a:rPr lang="en-US" dirty="0"/>
              <a:t> </a:t>
            </a:r>
            <a:r>
              <a:rPr lang="en-US" dirty="0" err="1"/>
              <a:t>operátort</a:t>
            </a:r>
            <a:r>
              <a:rPr lang="en-US" dirty="0"/>
              <a:t> </a:t>
            </a:r>
            <a:r>
              <a:rPr lang="en-US" dirty="0" err="1"/>
              <a:t>téve</a:t>
            </a:r>
            <a:r>
              <a:rPr lang="en-US" dirty="0"/>
              <a:t>.</a:t>
            </a:r>
          </a:p>
          <a:p>
            <a:r>
              <a:rPr lang="hu-HU" dirty="0"/>
              <a:t>Adja hozzá az </a:t>
            </a:r>
            <a:r>
              <a:rPr lang="hu-HU" dirty="0" err="1"/>
              <a:t>employee_payroll</a:t>
            </a:r>
            <a:r>
              <a:rPr lang="hu-HU" dirty="0"/>
              <a:t> és </a:t>
            </a:r>
            <a:r>
              <a:rPr lang="hu-HU" dirty="0" err="1"/>
              <a:t>bonus_schedule</a:t>
            </a:r>
            <a:r>
              <a:rPr lang="hu-HU" dirty="0"/>
              <a:t> táblákat a projekthez </a:t>
            </a:r>
          </a:p>
          <a:p>
            <a:r>
              <a:rPr lang="hu-HU" dirty="0"/>
              <a:t>Mivel nincsen egyező oszlop a két tábla között, emiatt manuálisan kell beállítanunk az összekapcsolást. Kapcsoljuk úgy össze az </a:t>
            </a:r>
            <a:r>
              <a:rPr lang="hu-HU" dirty="0" err="1"/>
              <a:t>employee_payroll</a:t>
            </a:r>
            <a:r>
              <a:rPr lang="hu-HU" dirty="0"/>
              <a:t> adattáblával, hogy csak azokat a sorokat tegyük bele az új táblázatba, melynél az alkalmazás dátuma (</a:t>
            </a:r>
            <a:r>
              <a:rPr lang="hu-HU" dirty="0" err="1"/>
              <a:t>Employee_Hire_Date</a:t>
            </a:r>
            <a:r>
              <a:rPr lang="hu-HU" dirty="0"/>
              <a:t>) az </a:t>
            </a:r>
            <a:r>
              <a:rPr lang="hu-HU" dirty="0" err="1"/>
              <a:t>Employee_After</a:t>
            </a:r>
            <a:r>
              <a:rPr lang="hu-HU" dirty="0"/>
              <a:t> után és az </a:t>
            </a:r>
            <a:r>
              <a:rPr lang="hu-HU" dirty="0" err="1"/>
              <a:t>Employee_Before</a:t>
            </a:r>
            <a:r>
              <a:rPr lang="hu-HU" dirty="0"/>
              <a:t> előtt van.</a:t>
            </a:r>
            <a:endParaRPr lang="en-US" dirty="0"/>
          </a:p>
          <a:p>
            <a:pPr defTabSz="431800"/>
            <a:r>
              <a:rPr lang="hu-HU" dirty="0"/>
              <a:t>Következő változókat tartalmazza: </a:t>
            </a:r>
            <a:r>
              <a:rPr lang="en-US" dirty="0"/>
              <a:t> </a:t>
            </a:r>
            <a:br>
              <a:rPr lang="hu-HU" dirty="0"/>
            </a:br>
            <a:r>
              <a:rPr lang="en-US" b="1" dirty="0" err="1"/>
              <a:t>Employee_ID</a:t>
            </a:r>
            <a:r>
              <a:rPr lang="en-US" dirty="0"/>
              <a:t>, </a:t>
            </a:r>
            <a:br>
              <a:rPr lang="hu-HU" dirty="0"/>
            </a:br>
            <a:r>
              <a:rPr lang="en-US" b="1" dirty="0" err="1"/>
              <a:t>Employee_Hire_Date</a:t>
            </a:r>
            <a:r>
              <a:rPr lang="en-US" dirty="0"/>
              <a:t>, </a:t>
            </a:r>
            <a:r>
              <a:rPr lang="en-US" b="1" dirty="0"/>
              <a:t>Salary</a:t>
            </a:r>
            <a:r>
              <a:rPr lang="en-US" dirty="0"/>
              <a:t>, </a:t>
            </a:r>
            <a:br>
              <a:rPr lang="hu-HU" dirty="0"/>
            </a:br>
            <a:r>
              <a:rPr lang="en-US" b="1" dirty="0" err="1"/>
              <a:t>Bonus_Percent</a:t>
            </a:r>
            <a:r>
              <a:rPr lang="en-US" b="1" dirty="0"/>
              <a:t> </a:t>
            </a:r>
            <a:endParaRPr lang="hu-HU" b="1" dirty="0"/>
          </a:p>
          <a:p>
            <a:r>
              <a:rPr lang="hu-HU" dirty="0"/>
              <a:t>Készítsen egy új oszlopot </a:t>
            </a:r>
            <a:r>
              <a:rPr lang="hu-HU" dirty="0" err="1"/>
              <a:t>Bonus_Amount</a:t>
            </a:r>
            <a:r>
              <a:rPr lang="hu-HU" dirty="0"/>
              <a:t> néven, </a:t>
            </a:r>
            <a:br>
              <a:rPr lang="hu-HU" dirty="0"/>
            </a:br>
            <a:r>
              <a:rPr lang="hu-HU" dirty="0"/>
              <a:t>mely a </a:t>
            </a:r>
            <a:r>
              <a:rPr lang="hu-HU" dirty="0" err="1"/>
              <a:t>Salary</a:t>
            </a:r>
            <a:r>
              <a:rPr lang="hu-HU" dirty="0"/>
              <a:t> változót a megfelelő </a:t>
            </a:r>
            <a:br>
              <a:rPr lang="hu-HU" dirty="0"/>
            </a:br>
            <a:r>
              <a:rPr lang="hu-HU" dirty="0" err="1"/>
              <a:t>Bonus_Percentage</a:t>
            </a:r>
            <a:r>
              <a:rPr lang="hu-HU" dirty="0"/>
              <a:t> változóval szorozza. </a:t>
            </a:r>
            <a:br>
              <a:rPr lang="hu-HU" dirty="0"/>
            </a:br>
            <a:r>
              <a:rPr lang="hu-HU" dirty="0"/>
              <a:t>Az új </a:t>
            </a:r>
            <a:r>
              <a:rPr lang="hu-HU" dirty="0" err="1"/>
              <a:t>Bonus_Amount</a:t>
            </a:r>
            <a:r>
              <a:rPr lang="hu-HU" dirty="0"/>
              <a:t> változónk formátuma</a:t>
            </a:r>
            <a:br>
              <a:rPr lang="hu-HU" dirty="0"/>
            </a:br>
            <a:r>
              <a:rPr lang="hu-HU" dirty="0"/>
              <a:t>legyen dollár, vesszővel elválasztva, </a:t>
            </a:r>
            <a:br>
              <a:rPr lang="hu-HU" dirty="0"/>
            </a:br>
            <a:r>
              <a:rPr lang="hu-HU" dirty="0"/>
              <a:t>két tizedest megengedve.</a:t>
            </a:r>
            <a:endParaRPr lang="en-US" dirty="0"/>
          </a:p>
          <a:p>
            <a:r>
              <a:rPr lang="hu-HU" dirty="0"/>
              <a:t>Futtassa, és ellenőrizze az eredményt.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24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/>
              <a:t>Táblák összekapcsolása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4300" y="1488613"/>
            <a:ext cx="5819969" cy="3880773"/>
          </a:xfrm>
        </p:spPr>
        <p:txBody>
          <a:bodyPr>
            <a:normAutofit/>
          </a:bodyPr>
          <a:lstStyle/>
          <a:p>
            <a:r>
              <a:rPr lang="hu-HU" dirty="0"/>
              <a:t>A táblák összekapcsolása egy közös oszlop alapján történik.</a:t>
            </a:r>
          </a:p>
          <a:p>
            <a:r>
              <a:rPr lang="hu-HU" dirty="0"/>
              <a:t>Csak az összeillő sorokat tartalmazza.</a:t>
            </a:r>
          </a:p>
          <a:p>
            <a:r>
              <a:rPr lang="hu-HU" dirty="0"/>
              <a:t>A táblák összekapcsolása lehetővé teszi, hogy több tábla adatait nyerjük ki, és dolgozzuk fel egyidejűleg.</a:t>
            </a:r>
          </a:p>
          <a:p>
            <a:r>
              <a:rPr lang="hu-HU" dirty="0"/>
              <a:t>Ahhoz, hogy megakadályozzuk a SAS Enterprise </a:t>
            </a:r>
            <a:r>
              <a:rPr lang="hu-HU" dirty="0" err="1"/>
              <a:t>Guide-ot</a:t>
            </a:r>
            <a:r>
              <a:rPr lang="hu-HU" dirty="0"/>
              <a:t>, hogy az összekapcsolást a megegyező oszlopok alapján végezze, válassza ki a </a:t>
            </a:r>
            <a:r>
              <a:rPr lang="en-US" b="1" i="1" dirty="0"/>
              <a:t>Tools </a:t>
            </a:r>
            <a:r>
              <a:rPr lang="en-US" i="1" dirty="0">
                <a:sym typeface="Wingdings" panose="05000000000000000000" pitchFamily="2" charset="2"/>
              </a:rPr>
              <a:t> </a:t>
            </a:r>
            <a:r>
              <a:rPr lang="en-US" b="1" i="1" dirty="0"/>
              <a:t>Options</a:t>
            </a:r>
            <a:r>
              <a:rPr lang="en-US" i="1" dirty="0">
                <a:sym typeface="Wingdings" panose="05000000000000000000" pitchFamily="2" charset="2"/>
              </a:rPr>
              <a:t>  </a:t>
            </a:r>
            <a:r>
              <a:rPr lang="en-US" b="1" i="1" dirty="0"/>
              <a:t>Query</a:t>
            </a:r>
            <a:r>
              <a:rPr lang="hu-HU" i="1" dirty="0"/>
              <a:t>,</a:t>
            </a:r>
            <a:r>
              <a:rPr lang="en-US" b="1" dirty="0"/>
              <a:t> </a:t>
            </a:r>
            <a:r>
              <a:rPr lang="hu-HU" dirty="0"/>
              <a:t>és törölje a pipát a </a:t>
            </a:r>
            <a:r>
              <a:rPr lang="hu-HU" dirty="0" err="1"/>
              <a:t>check</a:t>
            </a:r>
            <a:r>
              <a:rPr lang="hu-HU" dirty="0"/>
              <a:t> </a:t>
            </a:r>
            <a:r>
              <a:rPr lang="hu-HU" dirty="0" err="1"/>
              <a:t>box-ból</a:t>
            </a:r>
            <a:r>
              <a:rPr lang="hu-HU" dirty="0"/>
              <a:t>, hogy ne automatikusan kapcsolja össze a táblákat a lekérdezésben.</a:t>
            </a:r>
            <a:endParaRPr lang="hu-HU" b="1" i="1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A73D3786-C471-483B-AC69-CC5F2B311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32" y="1488613"/>
            <a:ext cx="6192336" cy="353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58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63986" y="116882"/>
            <a:ext cx="7804029" cy="578636"/>
          </a:xfrm>
        </p:spPr>
        <p:txBody>
          <a:bodyPr>
            <a:normAutofit fontScale="90000"/>
          </a:bodyPr>
          <a:lstStyle/>
          <a:p>
            <a:r>
              <a:rPr lang="hu-HU" dirty="0"/>
              <a:t>A táblák összekapcsolásának típusai: 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4143503-1698-48EC-8A2F-B970C5694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91" y="2194919"/>
            <a:ext cx="3603400" cy="2143449"/>
          </a:xfrm>
          <a:prstGeom prst="rect">
            <a:avLst/>
          </a:prstGeom>
        </p:spPr>
      </p:pic>
      <p:sp>
        <p:nvSpPr>
          <p:cNvPr id="7" name="Tartalom helye 2">
            <a:extLst>
              <a:ext uri="{FF2B5EF4-FFF2-40B4-BE49-F238E27FC236}">
                <a16:creationId xmlns:a16="http://schemas.microsoft.com/office/drawing/2014/main" id="{0988D4A6-2E5F-4E3D-BB19-A60168C3C0E4}"/>
              </a:ext>
            </a:extLst>
          </p:cNvPr>
          <p:cNvSpPr txBox="1">
            <a:spLocks/>
          </p:cNvSpPr>
          <p:nvPr/>
        </p:nvSpPr>
        <p:spPr>
          <a:xfrm>
            <a:off x="6034310" y="1012569"/>
            <a:ext cx="3750288" cy="844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hu-HU" dirty="0"/>
              <a:t>„</a:t>
            </a:r>
            <a:r>
              <a:rPr lang="en-US" b="1" dirty="0">
                <a:solidFill>
                  <a:srgbClr val="0070C0"/>
                </a:solidFill>
              </a:rPr>
              <a:t>full outer join</a:t>
            </a:r>
            <a:r>
              <a:rPr lang="hu-HU" dirty="0"/>
              <a:t>” a két tábla minden sorát beilleszti az új táblába.</a:t>
            </a:r>
          </a:p>
          <a:p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88C8F81-2686-48E8-8781-9233BCD3D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6646" y="1837233"/>
            <a:ext cx="3151322" cy="1898734"/>
          </a:xfrm>
          <a:prstGeom prst="rect">
            <a:avLst/>
          </a:prstGeom>
        </p:spPr>
      </p:pic>
      <p:sp>
        <p:nvSpPr>
          <p:cNvPr id="8" name="Tartalom helye 2">
            <a:extLst>
              <a:ext uri="{FF2B5EF4-FFF2-40B4-BE49-F238E27FC236}">
                <a16:creationId xmlns:a16="http://schemas.microsoft.com/office/drawing/2014/main" id="{E4360D17-4368-4CAA-86AD-A3BB9356D499}"/>
              </a:ext>
            </a:extLst>
          </p:cNvPr>
          <p:cNvSpPr txBox="1">
            <a:spLocks/>
          </p:cNvSpPr>
          <p:nvPr/>
        </p:nvSpPr>
        <p:spPr>
          <a:xfrm>
            <a:off x="3780667" y="3665459"/>
            <a:ext cx="3750288" cy="30756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hu-HU" dirty="0"/>
              <a:t>„</a:t>
            </a:r>
            <a:r>
              <a:rPr lang="en-US" b="1" dirty="0">
                <a:solidFill>
                  <a:srgbClr val="0070C0"/>
                </a:solidFill>
              </a:rPr>
              <a:t>left join</a:t>
            </a:r>
            <a:r>
              <a:rPr lang="hu-HU" dirty="0"/>
              <a:t>”</a:t>
            </a:r>
            <a:r>
              <a:rPr lang="en-US" dirty="0"/>
              <a:t> </a:t>
            </a:r>
            <a:r>
              <a:rPr lang="hu-HU" dirty="0"/>
              <a:t>az </a:t>
            </a:r>
            <a:r>
              <a:rPr lang="en-US" dirty="0" err="1"/>
              <a:t>Employee_Payroll</a:t>
            </a:r>
            <a:r>
              <a:rPr lang="hu-HU" dirty="0"/>
              <a:t> (bal oldali) tábla összes sorát tartalmazza</a:t>
            </a:r>
            <a:r>
              <a:rPr lang="en-US" dirty="0"/>
              <a:t>. 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184E7BDE-1CE3-4871-90E1-F0E8E8DF1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5291" y="4745467"/>
            <a:ext cx="3352291" cy="2042025"/>
          </a:xfrm>
          <a:prstGeom prst="rect">
            <a:avLst/>
          </a:prstGeom>
        </p:spPr>
      </p:pic>
      <p:sp>
        <p:nvSpPr>
          <p:cNvPr id="11" name="Tartalom helye 2"/>
          <p:cNvSpPr txBox="1">
            <a:spLocks/>
          </p:cNvSpPr>
          <p:nvPr/>
        </p:nvSpPr>
        <p:spPr>
          <a:xfrm>
            <a:off x="163986" y="1012569"/>
            <a:ext cx="4710990" cy="1828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Alapértelmezés szerint, a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Builder</a:t>
            </a:r>
            <a:r>
              <a:rPr lang="hu-HU" dirty="0"/>
              <a:t> „</a:t>
            </a:r>
            <a:r>
              <a:rPr lang="hu-HU" b="1" dirty="0" err="1">
                <a:solidFill>
                  <a:srgbClr val="0070C0"/>
                </a:solidFill>
              </a:rPr>
              <a:t>inner</a:t>
            </a:r>
            <a:r>
              <a:rPr lang="hu-HU" b="1" dirty="0">
                <a:solidFill>
                  <a:srgbClr val="0070C0"/>
                </a:solidFill>
              </a:rPr>
              <a:t> </a:t>
            </a:r>
            <a:r>
              <a:rPr lang="hu-HU" b="1" dirty="0" err="1">
                <a:solidFill>
                  <a:srgbClr val="0070C0"/>
                </a:solidFill>
              </a:rPr>
              <a:t>join</a:t>
            </a:r>
            <a:r>
              <a:rPr lang="hu-HU" dirty="0"/>
              <a:t>”-t hajt végre, amely csak a közös sorokat tartalmazza az eredményben.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7609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76281" y="167813"/>
            <a:ext cx="8596668" cy="1320800"/>
          </a:xfrm>
        </p:spPr>
        <p:txBody>
          <a:bodyPr/>
          <a:lstStyle/>
          <a:p>
            <a:r>
              <a:rPr lang="hu-HU" dirty="0"/>
              <a:t>Kvíz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63986" y="952270"/>
            <a:ext cx="7306662" cy="3880773"/>
          </a:xfrm>
        </p:spPr>
        <p:txBody>
          <a:bodyPr/>
          <a:lstStyle/>
          <a:p>
            <a:pPr marL="0" indent="0">
              <a:buNone/>
            </a:pPr>
            <a:r>
              <a:rPr lang="hu-HU" dirty="0"/>
              <a:t>Mely</a:t>
            </a:r>
            <a:r>
              <a:rPr lang="en-US" dirty="0"/>
              <a:t> </a:t>
            </a:r>
            <a:r>
              <a:rPr lang="en-US" dirty="0" err="1"/>
              <a:t>Employee_ID</a:t>
            </a:r>
            <a:r>
              <a:rPr lang="en-US" dirty="0"/>
              <a:t> </a:t>
            </a:r>
            <a:r>
              <a:rPr lang="hu-HU" dirty="0"/>
              <a:t>értékek szerepelnének egy </a:t>
            </a:r>
            <a:r>
              <a:rPr lang="hu-HU" b="1" dirty="0">
                <a:solidFill>
                  <a:srgbClr val="0070C0"/>
                </a:solidFill>
              </a:rPr>
              <a:t>„</a:t>
            </a:r>
            <a:r>
              <a:rPr lang="hu-HU" b="1" dirty="0" err="1">
                <a:solidFill>
                  <a:srgbClr val="0070C0"/>
                </a:solidFill>
              </a:rPr>
              <a:t>right</a:t>
            </a:r>
            <a:r>
              <a:rPr lang="hu-HU" b="1" dirty="0">
                <a:solidFill>
                  <a:srgbClr val="0070C0"/>
                </a:solidFill>
              </a:rPr>
              <a:t> </a:t>
            </a:r>
            <a:r>
              <a:rPr lang="hu-HU" b="1" dirty="0" err="1">
                <a:solidFill>
                  <a:srgbClr val="0070C0"/>
                </a:solidFill>
              </a:rPr>
              <a:t>join</a:t>
            </a:r>
            <a:r>
              <a:rPr lang="hu-HU" b="1" dirty="0">
                <a:solidFill>
                  <a:srgbClr val="0070C0"/>
                </a:solidFill>
              </a:rPr>
              <a:t>” </a:t>
            </a:r>
            <a:r>
              <a:rPr lang="hu-HU" dirty="0"/>
              <a:t>esetén?</a:t>
            </a:r>
          </a:p>
          <a:p>
            <a:pPr>
              <a:buFont typeface="+mj-lt"/>
              <a:buAutoNum type="alphaLcPeriod"/>
            </a:pPr>
            <a:r>
              <a:rPr lang="en-US" dirty="0"/>
              <a:t>120101</a:t>
            </a:r>
            <a:endParaRPr lang="hu-HU" dirty="0"/>
          </a:p>
          <a:p>
            <a:pPr>
              <a:buFont typeface="+mj-lt"/>
              <a:buAutoNum type="alphaLcPeriod"/>
            </a:pPr>
            <a:r>
              <a:rPr lang="en-US" dirty="0"/>
              <a:t>120102</a:t>
            </a:r>
            <a:endParaRPr lang="hu-HU" dirty="0"/>
          </a:p>
          <a:p>
            <a:pPr>
              <a:buFont typeface="+mj-lt"/>
              <a:buAutoNum type="alphaLcPeriod"/>
            </a:pPr>
            <a:r>
              <a:rPr lang="en-US" dirty="0"/>
              <a:t>120103</a:t>
            </a:r>
            <a:endParaRPr lang="hu-HU" dirty="0"/>
          </a:p>
          <a:p>
            <a:pPr>
              <a:buFont typeface="+mj-lt"/>
              <a:buAutoNum type="alphaLcPeriod"/>
            </a:pPr>
            <a:r>
              <a:rPr lang="en-US" dirty="0"/>
              <a:t>120104</a:t>
            </a:r>
            <a:endParaRPr lang="hu-HU" dirty="0"/>
          </a:p>
          <a:p>
            <a:pPr>
              <a:buFont typeface="+mj-lt"/>
              <a:buAutoNum type="alphaLcPeriod"/>
            </a:pPr>
            <a:r>
              <a:rPr lang="en-US" dirty="0"/>
              <a:t>120105 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D1BC170E-B136-4570-9DA0-A788A2640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32" y="1920554"/>
            <a:ext cx="7354461" cy="1371817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042D5868-77C2-4A27-B34A-3918A47AB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7165" y="4095543"/>
            <a:ext cx="5963335" cy="180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75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130519"/>
            <a:ext cx="8596668" cy="807026"/>
          </a:xfrm>
        </p:spPr>
        <p:txBody>
          <a:bodyPr>
            <a:normAutofit/>
          </a:bodyPr>
          <a:lstStyle/>
          <a:p>
            <a:r>
              <a:rPr lang="hu-HU" dirty="0" err="1"/>
              <a:t>Join</a:t>
            </a:r>
            <a:r>
              <a:rPr lang="hu-HU" dirty="0"/>
              <a:t> </a:t>
            </a:r>
            <a:r>
              <a:rPr lang="hu-HU" dirty="0" err="1"/>
              <a:t>Results</a:t>
            </a:r>
            <a:r>
              <a:rPr lang="hu-HU" dirty="0"/>
              <a:t> </a:t>
            </a:r>
            <a:endParaRPr lang="en-US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61EDA17-9388-4CEC-ABFD-F3E35BE56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458" y="2367650"/>
            <a:ext cx="7852999" cy="3551697"/>
          </a:xfrm>
          <a:prstGeom prst="rect">
            <a:avLst/>
          </a:prstGeom>
        </p:spPr>
      </p:pic>
      <p:sp>
        <p:nvSpPr>
          <p:cNvPr id="5" name="Tartalom helye 2"/>
          <p:cNvSpPr txBox="1">
            <a:spLocks/>
          </p:cNvSpPr>
          <p:nvPr/>
        </p:nvSpPr>
        <p:spPr>
          <a:xfrm>
            <a:off x="63518" y="1182005"/>
            <a:ext cx="9676249" cy="9320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hu-HU" dirty="0"/>
              <a:t>Mikor táblákat kapcsolunk össze a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Builder-ben</a:t>
            </a:r>
            <a:r>
              <a:rPr lang="hu-HU" dirty="0"/>
              <a:t>, a bevitt táblák bármely oszlopát szűrhetjük vagy rendezhetjük. Akár új oszlopokat is tudunk kiszámítani, vagy csoportosíthatjuk és összesíthetjük azokat.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08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 dirty="0"/>
              <a:t>Gyakorlat 1.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0305288" cy="628048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hu-HU" dirty="0"/>
              <a:t>Egy korábbi lekérdezésben, olyan termékeket vizsgáltunk, amelyek teljes profitja meghaladja az 500 dollárt. Az elemzők további részleteket szeretnének tudni ezen legnépszerűbb termékekről, belevonva az elemzésbe a termékek kategóriáit (</a:t>
            </a:r>
            <a:r>
              <a:rPr lang="hu-HU" dirty="0" err="1"/>
              <a:t>product</a:t>
            </a:r>
            <a:r>
              <a:rPr lang="hu-HU" dirty="0"/>
              <a:t> </a:t>
            </a:r>
            <a:r>
              <a:rPr lang="hu-HU" dirty="0" err="1"/>
              <a:t>category</a:t>
            </a:r>
            <a:r>
              <a:rPr lang="hu-HU" dirty="0"/>
              <a:t>),  beszállítóit (</a:t>
            </a:r>
            <a:r>
              <a:rPr lang="hu-HU" dirty="0" err="1"/>
              <a:t>supplier</a:t>
            </a:r>
            <a:r>
              <a:rPr lang="hu-HU" dirty="0"/>
              <a:t>) illetve az országok neveit (country </a:t>
            </a:r>
            <a:r>
              <a:rPr lang="hu-HU" dirty="0" err="1"/>
              <a:t>name</a:t>
            </a:r>
            <a:r>
              <a:rPr lang="hu-HU" dirty="0"/>
              <a:t>). A megfelelő oszlopok felvételéhez használja a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Buildert</a:t>
            </a:r>
            <a:r>
              <a:rPr lang="hu-HU" dirty="0"/>
              <a:t>, hogy összekapcsolja a TopProducts táblát a Products táblával, illetve a </a:t>
            </a:r>
            <a:r>
              <a:rPr lang="hu-HU" dirty="0" err="1"/>
              <a:t>country_lookup</a:t>
            </a:r>
            <a:r>
              <a:rPr lang="hu-HU" dirty="0"/>
              <a:t> Excel táblázattal.</a:t>
            </a:r>
          </a:p>
          <a:p>
            <a:r>
              <a:rPr lang="hu-HU" dirty="0"/>
              <a:t>Adja hozzá a projekthez a </a:t>
            </a:r>
            <a:r>
              <a:rPr lang="hu-HU" b="1" dirty="0"/>
              <a:t>TopProducts</a:t>
            </a:r>
            <a:r>
              <a:rPr lang="hu-HU" dirty="0"/>
              <a:t> és </a:t>
            </a:r>
            <a:r>
              <a:rPr lang="hu-HU" b="1" dirty="0"/>
              <a:t>Products</a:t>
            </a:r>
            <a:r>
              <a:rPr lang="hu-HU" dirty="0"/>
              <a:t> adattáblákat, illetve a </a:t>
            </a:r>
            <a:r>
              <a:rPr lang="hu-HU" b="1" dirty="0" err="1"/>
              <a:t>country_lookup</a:t>
            </a:r>
            <a:r>
              <a:rPr lang="hu-HU" dirty="0"/>
              <a:t> Excel táblázatot.</a:t>
            </a:r>
            <a:endParaRPr lang="en-US" dirty="0"/>
          </a:p>
          <a:p>
            <a:r>
              <a:rPr lang="hu-HU" dirty="0"/>
              <a:t>Felugrik az Import Data </a:t>
            </a:r>
            <a:r>
              <a:rPr lang="hu-HU" dirty="0" err="1"/>
              <a:t>task</a:t>
            </a:r>
            <a:r>
              <a:rPr lang="hu-HU" dirty="0"/>
              <a:t>, hogy importáljuk a </a:t>
            </a:r>
            <a:r>
              <a:rPr lang="hu-HU" dirty="0" err="1"/>
              <a:t>country_lookup</a:t>
            </a:r>
            <a:r>
              <a:rPr lang="hu-HU" dirty="0"/>
              <a:t> Excelt. Nevezze el az így beimportált táblát </a:t>
            </a:r>
            <a:r>
              <a:rPr lang="hu-HU" b="1" dirty="0" err="1"/>
              <a:t>country_lookup</a:t>
            </a:r>
            <a:r>
              <a:rPr lang="hu-HU" dirty="0" err="1"/>
              <a:t>-nak</a:t>
            </a:r>
            <a:r>
              <a:rPr lang="hu-HU" dirty="0"/>
              <a:t>, és válassza ki, hogy a tartomány első sora tartalmazza a mezőneveket. Ne végezzen semmilyen változtatást a mezők attribútumain. </a:t>
            </a:r>
          </a:p>
          <a:p>
            <a:r>
              <a:rPr lang="hu-HU" dirty="0"/>
              <a:t>A folyamatábrában (</a:t>
            </a:r>
            <a:r>
              <a:rPr lang="hu-HU" dirty="0" err="1"/>
              <a:t>process</a:t>
            </a:r>
            <a:r>
              <a:rPr lang="hu-HU" dirty="0"/>
              <a:t> flow), a </a:t>
            </a:r>
            <a:r>
              <a:rPr lang="hu-HU" dirty="0" err="1"/>
              <a:t>Ctrl</a:t>
            </a:r>
            <a:r>
              <a:rPr lang="hu-HU" dirty="0"/>
              <a:t> billentyű lenyomásával válassza ki a TopProducts, Products és az előbbiekben beimportált </a:t>
            </a:r>
            <a:r>
              <a:rPr lang="hu-HU" dirty="0" err="1"/>
              <a:t>country_lookup</a:t>
            </a:r>
            <a:r>
              <a:rPr lang="hu-HU" dirty="0"/>
              <a:t> táblákat. Kattintsunk jobb egérgombbal bármelyik adattáblára a 3 közül, és válasszuk ki a </a:t>
            </a:r>
            <a:r>
              <a:rPr lang="hu-HU" b="1" dirty="0" err="1"/>
              <a:t>Query</a:t>
            </a:r>
            <a:r>
              <a:rPr lang="hu-HU" b="1" dirty="0"/>
              <a:t> </a:t>
            </a:r>
            <a:r>
              <a:rPr lang="hu-HU" b="1" dirty="0" err="1"/>
              <a:t>Buildert</a:t>
            </a:r>
            <a:r>
              <a:rPr lang="hu-HU" dirty="0"/>
              <a:t>.</a:t>
            </a:r>
            <a:endParaRPr lang="en-US" dirty="0"/>
          </a:p>
          <a:p>
            <a:r>
              <a:rPr lang="en-US" dirty="0" err="1"/>
              <a:t>Felugrik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üzenet</a:t>
            </a:r>
            <a:r>
              <a:rPr lang="en-US" dirty="0"/>
              <a:t>, </a:t>
            </a:r>
            <a:r>
              <a:rPr lang="en-US" dirty="0" err="1"/>
              <a:t>amely</a:t>
            </a:r>
            <a:r>
              <a:rPr lang="en-US" dirty="0"/>
              <a:t> </a:t>
            </a:r>
            <a:r>
              <a:rPr lang="en-US" dirty="0" err="1"/>
              <a:t>azt</a:t>
            </a:r>
            <a:r>
              <a:rPr lang="en-US" dirty="0"/>
              <a:t> </a:t>
            </a:r>
            <a:r>
              <a:rPr lang="en-US" dirty="0" err="1"/>
              <a:t>jelzi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Enterprise Guide </a:t>
            </a:r>
            <a:r>
              <a:rPr lang="en-US" dirty="0" err="1"/>
              <a:t>nem</a:t>
            </a:r>
            <a:r>
              <a:rPr lang="en-US" dirty="0"/>
              <a:t> </a:t>
            </a:r>
            <a:r>
              <a:rPr lang="en-US" dirty="0" err="1"/>
              <a:t>talált</a:t>
            </a:r>
            <a:r>
              <a:rPr lang="en-US" dirty="0"/>
              <a:t> </a:t>
            </a:r>
            <a:r>
              <a:rPr lang="en-US" dirty="0" err="1"/>
              <a:t>megfelelő</a:t>
            </a:r>
            <a:r>
              <a:rPr lang="en-US" dirty="0"/>
              <a:t>, </a:t>
            </a:r>
            <a:r>
              <a:rPr lang="en-US" dirty="0" err="1"/>
              <a:t>megegyező</a:t>
            </a:r>
            <a:r>
              <a:rPr lang="en-US" dirty="0"/>
              <a:t> </a:t>
            </a:r>
            <a:r>
              <a:rPr lang="en-US" dirty="0" err="1"/>
              <a:t>oszlopokat</a:t>
            </a:r>
            <a:r>
              <a:rPr lang="en-US" dirty="0"/>
              <a:t>, </a:t>
            </a:r>
            <a:r>
              <a:rPr lang="en-US" dirty="0" err="1"/>
              <a:t>amelyekkel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összekapcsolást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tudta</a:t>
            </a:r>
            <a:r>
              <a:rPr lang="en-US" dirty="0"/>
              <a:t> </a:t>
            </a:r>
            <a:r>
              <a:rPr lang="en-US" dirty="0" err="1"/>
              <a:t>volna</a:t>
            </a:r>
            <a:r>
              <a:rPr lang="en-US" dirty="0"/>
              <a:t> </a:t>
            </a:r>
            <a:r>
              <a:rPr lang="en-US" dirty="0" err="1"/>
              <a:t>végezni</a:t>
            </a:r>
            <a:r>
              <a:rPr lang="en-US" dirty="0"/>
              <a:t> a </a:t>
            </a:r>
            <a:r>
              <a:rPr lang="en-US" dirty="0" err="1"/>
              <a:t>táblák</a:t>
            </a:r>
            <a:r>
              <a:rPr lang="en-US" dirty="0"/>
              <a:t> </a:t>
            </a:r>
            <a:r>
              <a:rPr lang="en-US" dirty="0" err="1"/>
              <a:t>között</a:t>
            </a:r>
            <a:r>
              <a:rPr lang="en-US" dirty="0"/>
              <a:t>. </a:t>
            </a:r>
            <a:r>
              <a:rPr lang="en-US" dirty="0" err="1"/>
              <a:t>Kattintson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OK </a:t>
            </a:r>
            <a:r>
              <a:rPr lang="en-US" dirty="0" err="1"/>
              <a:t>gombra</a:t>
            </a:r>
            <a:r>
              <a:rPr lang="en-US" dirty="0"/>
              <a:t>.</a:t>
            </a:r>
          </a:p>
          <a:p>
            <a:r>
              <a:rPr lang="en-US" dirty="0" err="1"/>
              <a:t>Automatikusan</a:t>
            </a:r>
            <a:r>
              <a:rPr lang="en-US" dirty="0"/>
              <a:t> </a:t>
            </a:r>
            <a:r>
              <a:rPr lang="en-US" dirty="0" err="1"/>
              <a:t>megjelenik</a:t>
            </a:r>
            <a:r>
              <a:rPr lang="en-US" dirty="0"/>
              <a:t> a "</a:t>
            </a:r>
            <a:r>
              <a:rPr lang="en-US" dirty="0" err="1"/>
              <a:t>Táblák</a:t>
            </a:r>
            <a:r>
              <a:rPr lang="en-US" dirty="0"/>
              <a:t>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összekapcsolások</a:t>
            </a:r>
            <a:r>
              <a:rPr lang="en-US" dirty="0"/>
              <a:t>" </a:t>
            </a:r>
            <a:r>
              <a:rPr lang="en-US" dirty="0" err="1"/>
              <a:t>ablak</a:t>
            </a:r>
            <a:r>
              <a:rPr lang="en-US" dirty="0"/>
              <a:t>. </a:t>
            </a:r>
            <a:r>
              <a:rPr lang="en-US" dirty="0" err="1"/>
              <a:t>Ahhoz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össze</a:t>
            </a:r>
            <a:r>
              <a:rPr lang="en-US" dirty="0"/>
              <a:t> </a:t>
            </a:r>
            <a:r>
              <a:rPr lang="en-US" dirty="0" err="1"/>
              <a:t>tudjuk</a:t>
            </a:r>
            <a:r>
              <a:rPr lang="en-US" dirty="0"/>
              <a:t> </a:t>
            </a:r>
            <a:r>
              <a:rPr lang="en-US" dirty="0" err="1"/>
              <a:t>kapcsolni</a:t>
            </a:r>
            <a:r>
              <a:rPr lang="en-US" dirty="0"/>
              <a:t> a </a:t>
            </a:r>
            <a:r>
              <a:rPr lang="en-US" b="1" dirty="0"/>
              <a:t>Products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b="1" dirty="0" err="1"/>
              <a:t>country_lookup</a:t>
            </a:r>
            <a:r>
              <a:rPr lang="en-US" dirty="0"/>
              <a:t> </a:t>
            </a:r>
            <a:r>
              <a:rPr lang="en-US" dirty="0" err="1"/>
              <a:t>táblákat</a:t>
            </a:r>
            <a:r>
              <a:rPr lang="en-US" dirty="0"/>
              <a:t>, </a:t>
            </a:r>
            <a:r>
              <a:rPr lang="en-US" dirty="0" err="1"/>
              <a:t>először</a:t>
            </a:r>
            <a:r>
              <a:rPr lang="en-US" dirty="0"/>
              <a:t> </a:t>
            </a:r>
            <a:r>
              <a:rPr lang="en-US" dirty="0" err="1"/>
              <a:t>válassza</a:t>
            </a:r>
            <a:r>
              <a:rPr lang="en-US" dirty="0"/>
              <a:t> ki a </a:t>
            </a:r>
            <a:r>
              <a:rPr lang="en-US" b="1" dirty="0" err="1"/>
              <a:t>Supplier_Country</a:t>
            </a:r>
            <a:r>
              <a:rPr lang="en-US" dirty="0"/>
              <a:t>-t a </a:t>
            </a:r>
            <a:r>
              <a:rPr lang="en-US" b="1" dirty="0"/>
              <a:t>Products</a:t>
            </a:r>
            <a:r>
              <a:rPr lang="en-US" dirty="0"/>
              <a:t> </a:t>
            </a:r>
            <a:r>
              <a:rPr lang="en-US" dirty="0" err="1"/>
              <a:t>táblából</a:t>
            </a:r>
            <a:r>
              <a:rPr lang="en-US" dirty="0"/>
              <a:t>.</a:t>
            </a:r>
            <a:r>
              <a:rPr lang="hu-HU" dirty="0"/>
              <a:t> </a:t>
            </a:r>
            <a:r>
              <a:rPr lang="en-US" dirty="0"/>
              <a:t>M</a:t>
            </a:r>
            <a:r>
              <a:rPr lang="hu-HU" dirty="0" err="1"/>
              <a:t>ajd</a:t>
            </a:r>
            <a:r>
              <a:rPr lang="en-US" dirty="0"/>
              <a:t> a </a:t>
            </a:r>
            <a:r>
              <a:rPr lang="en-US" b="1" dirty="0" err="1"/>
              <a:t>Supplier_Country</a:t>
            </a:r>
            <a:r>
              <a:rPr lang="en-US" dirty="0"/>
              <a:t>-t </a:t>
            </a:r>
            <a:r>
              <a:rPr lang="en-US" dirty="0" err="1"/>
              <a:t>húzza</a:t>
            </a:r>
            <a:r>
              <a:rPr lang="en-US" dirty="0"/>
              <a:t> </a:t>
            </a:r>
            <a:r>
              <a:rPr lang="en-US" dirty="0" err="1"/>
              <a:t>át</a:t>
            </a:r>
            <a:r>
              <a:rPr lang="en-US" dirty="0"/>
              <a:t> a </a:t>
            </a:r>
            <a:r>
              <a:rPr lang="en-US" dirty="0" err="1"/>
              <a:t>country_lookup</a:t>
            </a:r>
            <a:r>
              <a:rPr lang="en-US" dirty="0"/>
              <a:t> </a:t>
            </a:r>
            <a:r>
              <a:rPr lang="en-US" b="1" dirty="0" err="1"/>
              <a:t>Country_Key</a:t>
            </a:r>
            <a:r>
              <a:rPr lang="en-US" dirty="0"/>
              <a:t> </a:t>
            </a:r>
            <a:r>
              <a:rPr lang="en-US" dirty="0" err="1"/>
              <a:t>változójára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végrehajtsa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összekapcsolást</a:t>
            </a:r>
            <a:r>
              <a:rPr lang="en-US" dirty="0"/>
              <a:t>.</a:t>
            </a:r>
            <a:endParaRPr lang="hu-HU" dirty="0"/>
          </a:p>
        </p:txBody>
      </p:sp>
      <p:pic>
        <p:nvPicPr>
          <p:cNvPr id="6" name="Kép 6">
            <a:extLst>
              <a:ext uri="{FF2B5EF4-FFF2-40B4-BE49-F238E27FC236}">
                <a16:creationId xmlns:a16="http://schemas.microsoft.com/office/drawing/2014/main" id="{7E1598AE-D42A-49E8-9E00-AAB26690D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0788" y="1795463"/>
            <a:ext cx="203835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590" y="577516"/>
            <a:ext cx="12116026" cy="62804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Automatikusan</a:t>
            </a:r>
            <a:r>
              <a:rPr lang="en-US" dirty="0"/>
              <a:t> </a:t>
            </a:r>
            <a:r>
              <a:rPr lang="en-US" dirty="0" err="1"/>
              <a:t>felugrik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"</a:t>
            </a:r>
            <a:r>
              <a:rPr lang="en-US" dirty="0" err="1"/>
              <a:t>Összekapcsolás</a:t>
            </a:r>
            <a:r>
              <a:rPr lang="en-US" dirty="0"/>
              <a:t> </a:t>
            </a:r>
            <a:r>
              <a:rPr lang="en-US" dirty="0" err="1"/>
              <a:t>tulajdonságai</a:t>
            </a:r>
            <a:r>
              <a:rPr lang="en-US" dirty="0"/>
              <a:t>" </a:t>
            </a:r>
            <a:r>
              <a:rPr lang="en-US" dirty="0" err="1"/>
              <a:t>ablak</a:t>
            </a:r>
            <a:r>
              <a:rPr lang="en-US" dirty="0"/>
              <a:t>. </a:t>
            </a:r>
            <a:r>
              <a:rPr lang="en-US" dirty="0" err="1"/>
              <a:t>Győződjön</a:t>
            </a:r>
            <a:r>
              <a:rPr lang="en-US" dirty="0"/>
              <a:t> meg </a:t>
            </a:r>
            <a:r>
              <a:rPr lang="en-US" dirty="0" err="1"/>
              <a:t>arról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összekapcsolás</a:t>
            </a:r>
            <a:r>
              <a:rPr lang="en-US" dirty="0"/>
              <a:t> </a:t>
            </a:r>
            <a:r>
              <a:rPr lang="en-US" dirty="0" err="1"/>
              <a:t>típusánál</a:t>
            </a:r>
            <a:r>
              <a:rPr lang="en-US" dirty="0"/>
              <a:t>  "</a:t>
            </a:r>
            <a:r>
              <a:rPr lang="en-US" dirty="0" err="1"/>
              <a:t>Csak</a:t>
            </a:r>
            <a:r>
              <a:rPr lang="en-US" dirty="0"/>
              <a:t> a </a:t>
            </a:r>
            <a:r>
              <a:rPr lang="en-US" dirty="0" err="1"/>
              <a:t>feltétellel</a:t>
            </a:r>
            <a:r>
              <a:rPr lang="en-US" dirty="0"/>
              <a:t> </a:t>
            </a:r>
            <a:r>
              <a:rPr lang="en-US" dirty="0" err="1"/>
              <a:t>rendelkező</a:t>
            </a:r>
            <a:r>
              <a:rPr lang="en-US" dirty="0"/>
              <a:t> </a:t>
            </a:r>
            <a:r>
              <a:rPr lang="en-US" dirty="0" err="1"/>
              <a:t>sorok</a:t>
            </a:r>
            <a:r>
              <a:rPr lang="en-US" dirty="0"/>
              <a:t> </a:t>
            </a:r>
            <a:r>
              <a:rPr lang="en-US" dirty="0" err="1"/>
              <a:t>egyeztetése</a:t>
            </a:r>
            <a:r>
              <a:rPr lang="en-US" dirty="0"/>
              <a:t> (Belső </a:t>
            </a:r>
            <a:r>
              <a:rPr lang="en-US" dirty="0" err="1"/>
              <a:t>összekapcsolás</a:t>
            </a:r>
            <a:r>
              <a:rPr lang="en-US" dirty="0"/>
              <a:t>)" </a:t>
            </a:r>
            <a:r>
              <a:rPr lang="en-US" sz="1600" i="1" dirty="0"/>
              <a:t>("Matching rows only given a condition (Inner Join)") </a:t>
            </a:r>
            <a:r>
              <a:rPr lang="en-US" dirty="0"/>
              <a:t>van-e </a:t>
            </a:r>
            <a:r>
              <a:rPr lang="en-US" dirty="0" err="1"/>
              <a:t>megadva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hogy</a:t>
            </a:r>
            <a:r>
              <a:rPr lang="en-US" dirty="0"/>
              <a:t> a </a:t>
            </a:r>
            <a:r>
              <a:rPr lang="en-US" dirty="0" err="1"/>
              <a:t>feltétel</a:t>
            </a:r>
            <a:r>
              <a:rPr lang="en-US" dirty="0"/>
              <a:t> t2.Country_Key = t3.Supplier_Country.</a:t>
            </a:r>
          </a:p>
          <a:p>
            <a:pPr lvl="1"/>
            <a:r>
              <a:rPr lang="en-US" i="1" dirty="0"/>
              <a:t>A </a:t>
            </a:r>
            <a:r>
              <a:rPr lang="en-US" i="1" dirty="0" err="1"/>
              <a:t>táblák</a:t>
            </a:r>
            <a:r>
              <a:rPr lang="en-US" i="1" dirty="0"/>
              <a:t> "</a:t>
            </a:r>
            <a:r>
              <a:rPr lang="en-US" i="1" dirty="0" err="1"/>
              <a:t>álneveinek</a:t>
            </a:r>
            <a:r>
              <a:rPr lang="en-US" i="1" dirty="0"/>
              <a:t>" (t1, t2 </a:t>
            </a:r>
            <a:r>
              <a:rPr lang="en-US" i="1" dirty="0" err="1"/>
              <a:t>vagy</a:t>
            </a:r>
            <a:r>
              <a:rPr lang="en-US" i="1" dirty="0"/>
              <a:t> t3) </a:t>
            </a:r>
            <a:r>
              <a:rPr lang="en-US" i="1" dirty="0" err="1"/>
              <a:t>sorrendjei</a:t>
            </a:r>
            <a:r>
              <a:rPr lang="en-US" i="1" dirty="0"/>
              <a:t> </a:t>
            </a:r>
            <a:r>
              <a:rPr lang="en-US" i="1" dirty="0" err="1"/>
              <a:t>különbözhetnek</a:t>
            </a:r>
            <a:r>
              <a:rPr lang="en-US" i="1" dirty="0"/>
              <a:t> </a:t>
            </a:r>
            <a:r>
              <a:rPr lang="en-US" i="1" dirty="0" err="1"/>
              <a:t>amiatt</a:t>
            </a:r>
            <a:r>
              <a:rPr lang="en-US" i="1" dirty="0"/>
              <a:t>, </a:t>
            </a:r>
            <a:r>
              <a:rPr lang="en-US" i="1" dirty="0" err="1"/>
              <a:t>hogy</a:t>
            </a:r>
            <a:r>
              <a:rPr lang="en-US" i="1" dirty="0"/>
              <a:t> </a:t>
            </a:r>
            <a:r>
              <a:rPr lang="en-US" i="1" dirty="0" err="1"/>
              <a:t>milyen</a:t>
            </a:r>
            <a:r>
              <a:rPr lang="en-US" i="1" dirty="0"/>
              <a:t> </a:t>
            </a:r>
            <a:r>
              <a:rPr lang="en-US" i="1" dirty="0" err="1"/>
              <a:t>sorrendben</a:t>
            </a:r>
            <a:r>
              <a:rPr lang="en-US" i="1" dirty="0"/>
              <a:t> </a:t>
            </a:r>
            <a:r>
              <a:rPr lang="en-US" i="1" dirty="0" err="1"/>
              <a:t>adódtak</a:t>
            </a:r>
            <a:r>
              <a:rPr lang="en-US" i="1" dirty="0"/>
              <a:t> </a:t>
            </a:r>
            <a:r>
              <a:rPr lang="en-US" i="1" dirty="0" err="1"/>
              <a:t>hozzá</a:t>
            </a:r>
            <a:r>
              <a:rPr lang="en-US" i="1" dirty="0"/>
              <a:t> a </a:t>
            </a:r>
            <a:r>
              <a:rPr lang="en-US" i="1" dirty="0" err="1"/>
              <a:t>lekérdezéshez</a:t>
            </a:r>
            <a:r>
              <a:rPr lang="en-US" i="1" dirty="0"/>
              <a:t>.</a:t>
            </a:r>
            <a:endParaRPr lang="hu-HU" i="1" dirty="0"/>
          </a:p>
          <a:p>
            <a:r>
              <a:rPr lang="en-US" dirty="0" err="1"/>
              <a:t>Kattintson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OK </a:t>
            </a:r>
            <a:r>
              <a:rPr lang="en-US" dirty="0" err="1"/>
              <a:t>gombra</a:t>
            </a:r>
            <a:r>
              <a:rPr lang="en-US" dirty="0"/>
              <a:t>, </a:t>
            </a:r>
            <a:r>
              <a:rPr lang="en-US" dirty="0" err="1"/>
              <a:t>és</a:t>
            </a:r>
            <a:r>
              <a:rPr lang="en-US" dirty="0"/>
              <a:t> </a:t>
            </a:r>
            <a:r>
              <a:rPr lang="en-US" dirty="0" err="1"/>
              <a:t>ellenőrizze</a:t>
            </a:r>
            <a:r>
              <a:rPr lang="en-US" dirty="0"/>
              <a:t>, </a:t>
            </a:r>
            <a:r>
              <a:rPr lang="en-US" dirty="0" err="1"/>
              <a:t>hogy</a:t>
            </a:r>
            <a:r>
              <a:rPr lang="en-US" dirty="0"/>
              <a:t> </a:t>
            </a:r>
            <a:r>
              <a:rPr lang="en-US" dirty="0" err="1"/>
              <a:t>az</a:t>
            </a:r>
            <a:r>
              <a:rPr lang="en-US" dirty="0"/>
              <a:t> </a:t>
            </a:r>
            <a:r>
              <a:rPr lang="en-US" dirty="0" err="1"/>
              <a:t>összekapcsolás</a:t>
            </a:r>
            <a:r>
              <a:rPr lang="en-US" dirty="0"/>
              <a:t> </a:t>
            </a:r>
            <a:r>
              <a:rPr lang="en-US" dirty="0" err="1"/>
              <a:t>úgy</a:t>
            </a:r>
            <a:r>
              <a:rPr lang="en-US" dirty="0"/>
              <a:t> </a:t>
            </a:r>
            <a:r>
              <a:rPr lang="en-US" dirty="0" err="1"/>
              <a:t>történt</a:t>
            </a:r>
            <a:r>
              <a:rPr lang="en-US" dirty="0"/>
              <a:t>-e meg, mint a </a:t>
            </a:r>
            <a:r>
              <a:rPr lang="hu-HU" dirty="0"/>
              <a:t>lenti </a:t>
            </a:r>
            <a:r>
              <a:rPr lang="en-US" dirty="0" err="1"/>
              <a:t>képen</a:t>
            </a:r>
            <a:r>
              <a:rPr lang="en-US" dirty="0"/>
              <a:t>. A </a:t>
            </a:r>
            <a:r>
              <a:rPr lang="en-US" dirty="0" err="1"/>
              <a:t>bezárás</a:t>
            </a:r>
            <a:r>
              <a:rPr lang="en-US" dirty="0"/>
              <a:t> </a:t>
            </a:r>
            <a:r>
              <a:rPr lang="en-US" dirty="0" err="1"/>
              <a:t>gombra</a:t>
            </a:r>
            <a:r>
              <a:rPr lang="en-US" dirty="0"/>
              <a:t> </a:t>
            </a:r>
            <a:r>
              <a:rPr lang="en-US" dirty="0" err="1"/>
              <a:t>kattintva</a:t>
            </a:r>
            <a:r>
              <a:rPr lang="en-US" dirty="0"/>
              <a:t>, </a:t>
            </a:r>
            <a:r>
              <a:rPr lang="en-US" dirty="0" err="1"/>
              <a:t>visszatér</a:t>
            </a:r>
            <a:r>
              <a:rPr lang="en-US" dirty="0"/>
              <a:t> a Select Data </a:t>
            </a:r>
            <a:r>
              <a:rPr lang="en-US" dirty="0" err="1"/>
              <a:t>fülre</a:t>
            </a:r>
            <a:r>
              <a:rPr lang="en-US" dirty="0"/>
              <a:t>.</a:t>
            </a:r>
          </a:p>
          <a:p>
            <a:r>
              <a:rPr lang="hu-HU" dirty="0"/>
              <a:t>Nevezze el a lekérdezést Top Products </a:t>
            </a:r>
            <a:r>
              <a:rPr lang="hu-HU" dirty="0" err="1"/>
              <a:t>Info</a:t>
            </a:r>
            <a:r>
              <a:rPr lang="hu-HU" dirty="0"/>
              <a:t> </a:t>
            </a:r>
            <a:r>
              <a:rPr lang="hu-HU" dirty="0" err="1"/>
              <a:t>Query-nek</a:t>
            </a:r>
            <a:r>
              <a:rPr lang="hu-HU" dirty="0"/>
              <a:t>, és output tábla neve pedig legyen </a:t>
            </a:r>
            <a:r>
              <a:rPr lang="hu-HU" dirty="0" err="1"/>
              <a:t>TopProductsInfo</a:t>
            </a:r>
            <a:r>
              <a:rPr lang="en-US" dirty="0"/>
              <a:t>.</a:t>
            </a:r>
          </a:p>
          <a:p>
            <a:r>
              <a:rPr lang="en-US" dirty="0"/>
              <a:t>Double</a:t>
            </a:r>
            <a:r>
              <a:rPr lang="hu-HU" dirty="0"/>
              <a:t> kattintással adja hozzá a következő változókat a </a:t>
            </a:r>
            <a:r>
              <a:rPr lang="hu-HU" dirty="0" err="1"/>
              <a:t>Select</a:t>
            </a:r>
            <a:r>
              <a:rPr lang="hu-HU" dirty="0"/>
              <a:t> Data fülön:</a:t>
            </a:r>
            <a:r>
              <a:rPr lang="en-US" dirty="0"/>
              <a:t> </a:t>
            </a:r>
            <a:r>
              <a:rPr lang="en-US" b="1" dirty="0" err="1"/>
              <a:t>Product_ID</a:t>
            </a:r>
            <a:r>
              <a:rPr lang="en-US" dirty="0"/>
              <a:t>, </a:t>
            </a:r>
            <a:r>
              <a:rPr lang="en-US" b="1" dirty="0" err="1"/>
              <a:t>SUM_of_Profit</a:t>
            </a:r>
            <a:r>
              <a:rPr lang="en-US" dirty="0"/>
              <a:t>, </a:t>
            </a:r>
            <a:r>
              <a:rPr lang="en-US" b="1" dirty="0" err="1"/>
              <a:t>Product_Category</a:t>
            </a:r>
            <a:r>
              <a:rPr lang="en-US" dirty="0"/>
              <a:t>, </a:t>
            </a:r>
            <a:r>
              <a:rPr lang="en-US" b="1" dirty="0" err="1"/>
              <a:t>Product_Name</a:t>
            </a:r>
            <a:r>
              <a:rPr lang="en-US" dirty="0"/>
              <a:t>, </a:t>
            </a:r>
            <a:r>
              <a:rPr lang="en-US" b="1" dirty="0" err="1"/>
              <a:t>Supplier_Name</a:t>
            </a:r>
            <a:r>
              <a:rPr lang="en-US" dirty="0"/>
              <a:t>,</a:t>
            </a:r>
            <a:r>
              <a:rPr lang="hu-HU" dirty="0"/>
              <a:t> </a:t>
            </a:r>
            <a:r>
              <a:rPr lang="en-US" b="1" dirty="0" err="1"/>
              <a:t>Country_Name</a:t>
            </a:r>
            <a:r>
              <a:rPr lang="en-US" dirty="0"/>
              <a:t>.</a:t>
            </a:r>
            <a:endParaRPr lang="hu-HU" dirty="0"/>
          </a:p>
          <a:p>
            <a:r>
              <a:rPr lang="hu-HU" dirty="0"/>
              <a:t>Kattintson a Sort Data fülre, és rendezze a </a:t>
            </a:r>
            <a:r>
              <a:rPr lang="hu-HU" dirty="0" err="1"/>
              <a:t>SUM_of_Profit</a:t>
            </a:r>
            <a:r>
              <a:rPr lang="hu-HU" dirty="0"/>
              <a:t> szerint csökkenő sorrendbe.</a:t>
            </a:r>
          </a:p>
          <a:p>
            <a:r>
              <a:rPr lang="hu-HU" dirty="0"/>
              <a:t>Futtassa és ellenőrizze az eredményt, majd mentse a projektet.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 rotWithShape="1">
          <a:blip r:embed="rId2"/>
          <a:srcRect t="7729" b="483"/>
          <a:stretch/>
        </p:blipFill>
        <p:spPr>
          <a:xfrm>
            <a:off x="316039" y="4733199"/>
            <a:ext cx="4199954" cy="1946657"/>
          </a:xfrm>
          <a:prstGeom prst="rect">
            <a:avLst/>
          </a:prstGeom>
        </p:spPr>
      </p:pic>
      <p:sp>
        <p:nvSpPr>
          <p:cNvPr id="9" name="Cím 1">
            <a:extLst>
              <a:ext uri="{FF2B5EF4-FFF2-40B4-BE49-F238E27FC236}">
                <a16:creationId xmlns:a16="http://schemas.microsoft.com/office/drawing/2014/main" id="{1DAF2974-B365-420E-9330-05489977919B}"/>
              </a:ext>
            </a:extLst>
          </p:cNvPr>
          <p:cNvSpPr txBox="1">
            <a:spLocks/>
          </p:cNvSpPr>
          <p:nvPr/>
        </p:nvSpPr>
        <p:spPr>
          <a:xfrm>
            <a:off x="0" y="-19050"/>
            <a:ext cx="12047619" cy="723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/>
              <a:t>Gyakorlat 1.</a:t>
            </a:r>
            <a:endParaRPr lang="en-US" dirty="0"/>
          </a:p>
        </p:txBody>
      </p:sp>
      <p:pic>
        <p:nvPicPr>
          <p:cNvPr id="2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BCD9E5C5-4C28-4646-B00A-26918AF13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610" y="4728649"/>
            <a:ext cx="7477125" cy="194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78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 dirty="0"/>
              <a:t>Gyakorlat 2. </a:t>
            </a:r>
            <a:r>
              <a:rPr lang="hu-HU" sz="2000" i="1" dirty="0"/>
              <a:t>(</a:t>
            </a:r>
            <a:r>
              <a:rPr lang="hu-HU" sz="2000" b="1" i="1" dirty="0"/>
              <a:t>2 tábla összekapcsolása)</a:t>
            </a:r>
            <a:endParaRPr lang="en-US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11695176" cy="56404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Query Builder </a:t>
            </a:r>
            <a:r>
              <a:rPr lang="en-US" dirty="0" err="1"/>
              <a:t>használatával</a:t>
            </a:r>
            <a:r>
              <a:rPr lang="en-US" dirty="0"/>
              <a:t> </a:t>
            </a:r>
            <a:r>
              <a:rPr lang="en-US" dirty="0" err="1"/>
              <a:t>hozzon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táblát</a:t>
            </a:r>
            <a:r>
              <a:rPr lang="en-US" dirty="0"/>
              <a:t>, </a:t>
            </a:r>
            <a:r>
              <a:rPr lang="en-US" dirty="0" err="1"/>
              <a:t>amelynek</a:t>
            </a:r>
            <a:r>
              <a:rPr lang="en-US" dirty="0"/>
              <a:t> </a:t>
            </a:r>
            <a:r>
              <a:rPr lang="en-US" dirty="0" err="1"/>
              <a:t>adatai</a:t>
            </a:r>
            <a:r>
              <a:rPr lang="en-US" dirty="0"/>
              <a:t> </a:t>
            </a:r>
            <a:r>
              <a:rPr lang="en-US" dirty="0" err="1"/>
              <a:t>két</a:t>
            </a:r>
            <a:r>
              <a:rPr lang="en-US" dirty="0"/>
              <a:t> </a:t>
            </a:r>
            <a:r>
              <a:rPr lang="en-US" dirty="0" err="1"/>
              <a:t>tábla</a:t>
            </a:r>
            <a:r>
              <a:rPr lang="en-US" dirty="0"/>
              <a:t> </a:t>
            </a:r>
            <a:r>
              <a:rPr lang="en-US" dirty="0" err="1"/>
              <a:t>összekapcsolásából</a:t>
            </a:r>
            <a:r>
              <a:rPr lang="en-US" dirty="0"/>
              <a:t> </a:t>
            </a:r>
            <a:r>
              <a:rPr lang="en-US" dirty="0" err="1"/>
              <a:t>származnak</a:t>
            </a:r>
            <a:r>
              <a:rPr lang="en-US" dirty="0"/>
              <a:t>! </a:t>
            </a:r>
            <a:r>
              <a:rPr lang="en-US" dirty="0" err="1"/>
              <a:t>Hozzon</a:t>
            </a:r>
            <a:r>
              <a:rPr lang="en-US" dirty="0"/>
              <a:t> </a:t>
            </a:r>
            <a:r>
              <a:rPr lang="en-US" dirty="0" err="1"/>
              <a:t>létre</a:t>
            </a:r>
            <a:r>
              <a:rPr lang="en-US" dirty="0"/>
              <a:t> </a:t>
            </a:r>
            <a:r>
              <a:rPr lang="en-US" dirty="0" err="1"/>
              <a:t>egy</a:t>
            </a:r>
            <a:r>
              <a:rPr lang="en-US" dirty="0"/>
              <a:t> </a:t>
            </a:r>
            <a:r>
              <a:rPr lang="en-US" dirty="0" err="1"/>
              <a:t>új</a:t>
            </a:r>
            <a:r>
              <a:rPr lang="en-US" dirty="0"/>
              <a:t> </a:t>
            </a:r>
            <a:r>
              <a:rPr lang="en-US" dirty="0" err="1"/>
              <a:t>oszlopot</a:t>
            </a:r>
            <a:r>
              <a:rPr lang="en-US" dirty="0"/>
              <a:t>!</a:t>
            </a:r>
          </a:p>
          <a:p>
            <a:r>
              <a:rPr lang="hu-HU" dirty="0"/>
              <a:t>A </a:t>
            </a:r>
            <a:r>
              <a:rPr lang="hu-HU" dirty="0" err="1"/>
              <a:t>Query</a:t>
            </a:r>
            <a:r>
              <a:rPr lang="hu-HU" dirty="0"/>
              <a:t> </a:t>
            </a:r>
            <a:r>
              <a:rPr lang="hu-HU" dirty="0" err="1"/>
              <a:t>Builder</a:t>
            </a:r>
            <a:r>
              <a:rPr lang="hu-HU" dirty="0"/>
              <a:t> használatával kapcsolja össze az </a:t>
            </a:r>
            <a:r>
              <a:rPr lang="hu-HU" b="1" dirty="0" err="1"/>
              <a:t>employee_payroll</a:t>
            </a:r>
            <a:r>
              <a:rPr lang="hu-HU" dirty="0"/>
              <a:t> és </a:t>
            </a:r>
            <a:r>
              <a:rPr lang="hu-HU" b="1" dirty="0" err="1"/>
              <a:t>employee_addresses</a:t>
            </a:r>
            <a:r>
              <a:rPr lang="hu-HU" dirty="0"/>
              <a:t>-t, hogy létrehozza az </a:t>
            </a:r>
            <a:r>
              <a:rPr lang="hu-HU" b="1" dirty="0" err="1"/>
              <a:t>employee_payroll_location</a:t>
            </a:r>
            <a:r>
              <a:rPr lang="hu-HU" dirty="0"/>
              <a:t> nevű táblát. A </a:t>
            </a:r>
            <a:r>
              <a:rPr lang="hu-HU" dirty="0" err="1"/>
              <a:t>query</a:t>
            </a:r>
            <a:r>
              <a:rPr lang="hu-HU" dirty="0"/>
              <a:t> címkéje (</a:t>
            </a:r>
            <a:r>
              <a:rPr lang="hu-HU" dirty="0" err="1"/>
              <a:t>label</a:t>
            </a:r>
            <a:r>
              <a:rPr lang="hu-HU" dirty="0"/>
              <a:t>) </a:t>
            </a:r>
            <a:r>
              <a:rPr lang="hu-HU" b="1" dirty="0" err="1"/>
              <a:t>Payroll</a:t>
            </a:r>
            <a:r>
              <a:rPr lang="hu-HU" b="1" dirty="0"/>
              <a:t> </a:t>
            </a:r>
            <a:r>
              <a:rPr lang="hu-HU" b="1" dirty="0" err="1"/>
              <a:t>Location</a:t>
            </a:r>
            <a:r>
              <a:rPr lang="hu-HU" b="1" dirty="0"/>
              <a:t> </a:t>
            </a:r>
            <a:r>
              <a:rPr lang="hu-HU" b="1" dirty="0" err="1"/>
              <a:t>Join</a:t>
            </a:r>
            <a:r>
              <a:rPr lang="hu-HU" b="1" dirty="0"/>
              <a:t> </a:t>
            </a:r>
            <a:r>
              <a:rPr lang="hu-HU" b="1" dirty="0" err="1"/>
              <a:t>Query</a:t>
            </a:r>
            <a:r>
              <a:rPr lang="hu-HU" dirty="0"/>
              <a:t> legyen.</a:t>
            </a:r>
          </a:p>
          <a:p>
            <a:r>
              <a:rPr lang="hu-HU" dirty="0"/>
              <a:t>Nyissa meg a „Táblák és összekapcsolások” (</a:t>
            </a:r>
            <a:r>
              <a:rPr lang="hu-HU" dirty="0" err="1"/>
              <a:t>Tables</a:t>
            </a:r>
            <a:r>
              <a:rPr lang="hu-HU" dirty="0"/>
              <a:t> and </a:t>
            </a:r>
            <a:r>
              <a:rPr lang="hu-HU" dirty="0" err="1"/>
              <a:t>Joins</a:t>
            </a:r>
            <a:r>
              <a:rPr lang="hu-HU" dirty="0"/>
              <a:t>) ablakot, hogy leellenőrizze, hogy az összekapcsolás a két tábla között az </a:t>
            </a:r>
            <a:r>
              <a:rPr lang="hu-HU" b="1" dirty="0" err="1"/>
              <a:t>Employee_ID</a:t>
            </a:r>
            <a:r>
              <a:rPr lang="hu-HU" dirty="0"/>
              <a:t> oszloppal valósult-e meg.</a:t>
            </a:r>
          </a:p>
          <a:p>
            <a:r>
              <a:rPr lang="hu-HU" dirty="0"/>
              <a:t>A következő változókat vigye be a </a:t>
            </a:r>
            <a:r>
              <a:rPr lang="hu-HU" dirty="0" err="1"/>
              <a:t>Select</a:t>
            </a:r>
            <a:r>
              <a:rPr lang="hu-HU" dirty="0"/>
              <a:t> Data fülön: </a:t>
            </a:r>
            <a:r>
              <a:rPr lang="en-US" b="1" dirty="0" err="1"/>
              <a:t>Employee_ID</a:t>
            </a:r>
            <a:r>
              <a:rPr lang="en-US" dirty="0"/>
              <a:t>, </a:t>
            </a:r>
            <a:r>
              <a:rPr lang="en-US" b="1" dirty="0" err="1"/>
              <a:t>Employee_Name</a:t>
            </a:r>
            <a:r>
              <a:rPr lang="en-US" dirty="0"/>
              <a:t>, </a:t>
            </a:r>
            <a:r>
              <a:rPr lang="en-US" b="1" dirty="0" err="1"/>
              <a:t>Employee_Gender</a:t>
            </a:r>
            <a:r>
              <a:rPr lang="en-US" dirty="0"/>
              <a:t>, </a:t>
            </a:r>
            <a:r>
              <a:rPr lang="en-US" b="1" dirty="0" err="1"/>
              <a:t>Birth_Date</a:t>
            </a:r>
            <a:r>
              <a:rPr lang="en-US" dirty="0"/>
              <a:t>, </a:t>
            </a:r>
            <a:r>
              <a:rPr lang="en-US" b="1" dirty="0"/>
              <a:t>Salary</a:t>
            </a:r>
            <a:r>
              <a:rPr lang="en-US" dirty="0"/>
              <a:t>, </a:t>
            </a:r>
            <a:r>
              <a:rPr lang="en-US" b="1" dirty="0" err="1"/>
              <a:t>Street_Number</a:t>
            </a:r>
            <a:r>
              <a:rPr lang="en-US" dirty="0"/>
              <a:t>, </a:t>
            </a:r>
            <a:r>
              <a:rPr lang="en-US" b="1" dirty="0" err="1"/>
              <a:t>Street_Name</a:t>
            </a:r>
            <a:r>
              <a:rPr lang="en-US" dirty="0"/>
              <a:t>, </a:t>
            </a:r>
            <a:r>
              <a:rPr lang="en-US" b="1" dirty="0"/>
              <a:t>City</a:t>
            </a:r>
            <a:r>
              <a:rPr lang="en-US" dirty="0"/>
              <a:t>, </a:t>
            </a:r>
            <a:r>
              <a:rPr lang="en-US" b="1" dirty="0"/>
              <a:t>State</a:t>
            </a:r>
            <a:r>
              <a:rPr lang="en-US" dirty="0"/>
              <a:t>, </a:t>
            </a:r>
            <a:r>
              <a:rPr lang="en-US" b="1" dirty="0"/>
              <a:t>Country</a:t>
            </a:r>
            <a:r>
              <a:rPr lang="en-US" dirty="0"/>
              <a:t>.</a:t>
            </a:r>
            <a:endParaRPr lang="hu-HU" dirty="0"/>
          </a:p>
          <a:p>
            <a:r>
              <a:rPr lang="hu-HU" dirty="0"/>
              <a:t>A </a:t>
            </a:r>
            <a:r>
              <a:rPr lang="hu-HU" dirty="0" err="1"/>
              <a:t>Salary</a:t>
            </a:r>
            <a:r>
              <a:rPr lang="hu-HU" dirty="0"/>
              <a:t> oszlop formátumát állítsa pénznemre (dollár), vesszővel elválasztva, két tizedesjegyet megengedve. Majd módosítja a </a:t>
            </a:r>
            <a:r>
              <a:rPr lang="hu-HU" dirty="0" err="1"/>
              <a:t>Birth_Date</a:t>
            </a:r>
            <a:r>
              <a:rPr lang="hu-HU" dirty="0"/>
              <a:t> oszlop formátumát, hogy megfeleljen a következőnek: 01JAN2014.</a:t>
            </a:r>
            <a:r>
              <a:rPr lang="en-US" dirty="0"/>
              <a:t> </a:t>
            </a:r>
            <a:endParaRPr lang="hu-HU" dirty="0"/>
          </a:p>
          <a:p>
            <a:r>
              <a:rPr lang="hu-HU" dirty="0"/>
              <a:t>Készítsen egy </a:t>
            </a:r>
            <a:r>
              <a:rPr lang="hu-HU" b="1" dirty="0"/>
              <a:t>Bonus</a:t>
            </a:r>
            <a:r>
              <a:rPr lang="hu-HU" dirty="0"/>
              <a:t> elnevezésű új változót, amely a fizetések 15%-ként keletkezik. A formátuma legyen pénznem (dollár), vesszővel elválasztva, két tizedes helyiértéket megengedve! </a:t>
            </a:r>
          </a:p>
          <a:p>
            <a:r>
              <a:rPr lang="hu-HU" dirty="0"/>
              <a:t>Csak az aktív dolgozók kerüljenek bele az új táblába, vagyis azok, akiknél nem szerepel érték az </a:t>
            </a:r>
            <a:r>
              <a:rPr lang="hu-HU" b="1" dirty="0" err="1"/>
              <a:t>Employee_Term_Date</a:t>
            </a:r>
            <a:r>
              <a:rPr lang="hu-HU" dirty="0"/>
              <a:t>-nél.</a:t>
            </a:r>
          </a:p>
          <a:p>
            <a:r>
              <a:rPr lang="hu-HU" dirty="0"/>
              <a:t>Futtassa és ellenőrizze az eredményt. </a:t>
            </a:r>
          </a:p>
          <a:p>
            <a:r>
              <a:rPr lang="hu-HU" dirty="0"/>
              <a:t>Mentse a projektet.</a:t>
            </a:r>
            <a:endParaRPr lang="en-US" dirty="0"/>
          </a:p>
          <a:p>
            <a:endParaRPr lang="hu-HU" dirty="0"/>
          </a:p>
        </p:txBody>
      </p:sp>
      <p:pic>
        <p:nvPicPr>
          <p:cNvPr id="5" name="Kép 5" descr="A képen asztal látható&#10;&#10;Automatikusan generált leírás">
            <a:extLst>
              <a:ext uri="{FF2B5EF4-FFF2-40B4-BE49-F238E27FC236}">
                <a16:creationId xmlns:a16="http://schemas.microsoft.com/office/drawing/2014/main" id="{958D94D7-AC01-4D9D-8CF1-CFB7EEB7F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7700" y="5196606"/>
            <a:ext cx="7686675" cy="160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3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-19050"/>
            <a:ext cx="12047619" cy="723900"/>
          </a:xfrm>
        </p:spPr>
        <p:txBody>
          <a:bodyPr>
            <a:normAutofit/>
          </a:bodyPr>
          <a:lstStyle/>
          <a:p>
            <a:r>
              <a:rPr lang="hu-HU" dirty="0"/>
              <a:t>Gyakorlat 3. </a:t>
            </a:r>
            <a:r>
              <a:rPr lang="hu-HU" sz="2000" b="1" i="1" dirty="0"/>
              <a:t>(3 tábla összekapcsolása)</a:t>
            </a:r>
            <a:endParaRPr lang="en-US" sz="2000" i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577516"/>
            <a:ext cx="9275345" cy="6280484"/>
          </a:xfrm>
        </p:spPr>
        <p:txBody>
          <a:bodyPr>
            <a:normAutofit/>
          </a:bodyPr>
          <a:lstStyle/>
          <a:p>
            <a:r>
              <a:rPr lang="hu-HU" dirty="0"/>
              <a:t>Adja hozzá a </a:t>
            </a:r>
            <a:r>
              <a:rPr lang="hu-HU" dirty="0" err="1"/>
              <a:t>country_lookup</a:t>
            </a:r>
            <a:r>
              <a:rPr lang="hu-HU" dirty="0"/>
              <a:t> táblát a projekthez.</a:t>
            </a:r>
          </a:p>
          <a:p>
            <a:r>
              <a:rPr lang="hu-HU" dirty="0"/>
              <a:t>Módosítsa a második feladatot: </a:t>
            </a:r>
            <a:r>
              <a:rPr lang="en-US" b="1" dirty="0"/>
              <a:t>Payroll Location Join Query</a:t>
            </a:r>
            <a:r>
              <a:rPr lang="hu-HU" b="1" dirty="0"/>
              <a:t> </a:t>
            </a:r>
            <a:r>
              <a:rPr lang="hu-HU" b="1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modify</a:t>
            </a:r>
            <a:r>
              <a:rPr lang="hu-HU" dirty="0">
                <a:sym typeface="Wingdings" panose="05000000000000000000" pitchFamily="2" charset="2"/>
              </a:rPr>
              <a:t>. Manuálisan kapcsolja össze a </a:t>
            </a:r>
            <a:r>
              <a:rPr lang="hu-HU" b="1" dirty="0" err="1">
                <a:sym typeface="Wingdings" panose="05000000000000000000" pitchFamily="2" charset="2"/>
              </a:rPr>
              <a:t>country_lookup</a:t>
            </a:r>
            <a:r>
              <a:rPr lang="hu-HU" dirty="0">
                <a:sym typeface="Wingdings" panose="05000000000000000000" pitchFamily="2" charset="2"/>
              </a:rPr>
              <a:t> és </a:t>
            </a:r>
            <a:r>
              <a:rPr lang="hu-HU" b="1" dirty="0" err="1">
                <a:sym typeface="Wingdings" panose="05000000000000000000" pitchFamily="2" charset="2"/>
              </a:rPr>
              <a:t>employee_addresses</a:t>
            </a:r>
            <a:r>
              <a:rPr lang="hu-HU" dirty="0">
                <a:sym typeface="Wingdings" panose="05000000000000000000" pitchFamily="2" charset="2"/>
              </a:rPr>
              <a:t> adattáblákat egy közös oszlop alapján.</a:t>
            </a:r>
            <a:endParaRPr lang="en-US" dirty="0"/>
          </a:p>
          <a:p>
            <a:pPr lvl="1"/>
            <a:r>
              <a:rPr lang="hu-HU" i="1" dirty="0"/>
              <a:t>A közös oszlop neve eltérhet a két táblában.</a:t>
            </a:r>
            <a:endParaRPr lang="en-US" i="1" dirty="0"/>
          </a:p>
          <a:p>
            <a:r>
              <a:rPr lang="hu-HU" dirty="0"/>
              <a:t>Távolítsa el a Country oszlopot a </a:t>
            </a:r>
            <a:r>
              <a:rPr lang="hu-HU" dirty="0" err="1"/>
              <a:t>Select</a:t>
            </a:r>
            <a:r>
              <a:rPr lang="hu-HU" dirty="0"/>
              <a:t> Data fülön, és a helyére rakja be azt a változót a </a:t>
            </a:r>
            <a:r>
              <a:rPr lang="hu-HU" b="1" dirty="0" err="1"/>
              <a:t>country_lookup</a:t>
            </a:r>
            <a:r>
              <a:rPr lang="hu-HU" dirty="0"/>
              <a:t> táblából, amely tartalmazza a teljes nevét az országoknak.</a:t>
            </a:r>
          </a:p>
          <a:p>
            <a:r>
              <a:rPr lang="hu-HU" dirty="0"/>
              <a:t>Futtassa a módosított </a:t>
            </a:r>
            <a:r>
              <a:rPr lang="hu-HU" dirty="0" err="1"/>
              <a:t>queryt</a:t>
            </a:r>
            <a:r>
              <a:rPr lang="hu-HU" dirty="0"/>
              <a:t>, és ellenőrizze az eredményt. Mentse a projektet.</a:t>
            </a:r>
            <a:endParaRPr lang="en-US" dirty="0"/>
          </a:p>
          <a:p>
            <a:endParaRPr lang="hu-HU" dirty="0"/>
          </a:p>
        </p:txBody>
      </p:sp>
      <p:pic>
        <p:nvPicPr>
          <p:cNvPr id="7" name="Kép 7">
            <a:extLst>
              <a:ext uri="{FF2B5EF4-FFF2-40B4-BE49-F238E27FC236}">
                <a16:creationId xmlns:a16="http://schemas.microsoft.com/office/drawing/2014/main" id="{AF3E96CF-C4EA-4499-9D25-F1ED89D14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91" y="3988670"/>
            <a:ext cx="11147946" cy="2306531"/>
          </a:xfrm>
          <a:prstGeom prst="rect">
            <a:avLst/>
          </a:prstGeom>
        </p:spPr>
      </p:pic>
      <p:pic>
        <p:nvPicPr>
          <p:cNvPr id="6" name="Kép 5">
            <a:extLst>
              <a:ext uri="{FF2B5EF4-FFF2-40B4-BE49-F238E27FC236}">
                <a16:creationId xmlns:a16="http://schemas.microsoft.com/office/drawing/2014/main" id="{70847801-4E37-4C96-9C86-975B8FF57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8469" y="1750005"/>
            <a:ext cx="3359150" cy="157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6652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936</TotalTime>
  <Words>1427</Words>
  <Application>Microsoft Office PowerPoint</Application>
  <PresentationFormat>Szélesvásznú</PresentationFormat>
  <Paragraphs>69</Paragraphs>
  <Slides>11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Fazetta</vt:lpstr>
      <vt:lpstr>Üzleti intelligencia a gyakorlatban</vt:lpstr>
      <vt:lpstr>Táblák összekapcsolása</vt:lpstr>
      <vt:lpstr>A táblák összekapcsolásának típusai: </vt:lpstr>
      <vt:lpstr>Kvíz</vt:lpstr>
      <vt:lpstr>Join Results </vt:lpstr>
      <vt:lpstr>Gyakorlat 1.</vt:lpstr>
      <vt:lpstr>PowerPoint-bemutató</vt:lpstr>
      <vt:lpstr>Gyakorlat 2. (2 tábla összekapcsolása)</vt:lpstr>
      <vt:lpstr>Gyakorlat 3. (3 tábla összekapcsolása)</vt:lpstr>
      <vt:lpstr>Gyakorlat 4. (Nem egyező elemek elkülönítése)</vt:lpstr>
      <vt:lpstr>Önálló Feladat (tábla összekapcsolás Non-Equijoin Condition használatával)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Adatelőkészítés</dc:title>
  <dc:creator>Pecsora Sándor</dc:creator>
  <cp:lastModifiedBy>Sándor</cp:lastModifiedBy>
  <cp:revision>139</cp:revision>
  <dcterms:created xsi:type="dcterms:W3CDTF">2020-03-20T16:46:49Z</dcterms:created>
  <dcterms:modified xsi:type="dcterms:W3CDTF">2023-03-19T09:56:43Z</dcterms:modified>
</cp:coreProperties>
</file>