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410200" y="3809972"/>
            <a:ext cx="3733800" cy="91440"/>
          </a:xfrm>
          <a:custGeom>
            <a:avLst/>
            <a:gdLst/>
            <a:ahLst/>
            <a:cxnLst/>
            <a:rect l="l" t="t" r="r" b="b"/>
            <a:pathLst>
              <a:path w="3733800" h="91439">
                <a:moveTo>
                  <a:pt x="3733800" y="0"/>
                </a:moveTo>
                <a:lnTo>
                  <a:pt x="0" y="0"/>
                </a:lnTo>
                <a:lnTo>
                  <a:pt x="0" y="91086"/>
                </a:lnTo>
                <a:lnTo>
                  <a:pt x="3733800" y="91086"/>
                </a:lnTo>
                <a:lnTo>
                  <a:pt x="3733800" y="0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410200" y="3896995"/>
            <a:ext cx="3733800" cy="192405"/>
          </a:xfrm>
          <a:custGeom>
            <a:avLst/>
            <a:gdLst/>
            <a:ahLst/>
            <a:cxnLst/>
            <a:rect l="l" t="t" r="r" b="b"/>
            <a:pathLst>
              <a:path w="3733800" h="192404">
                <a:moveTo>
                  <a:pt x="3733800" y="0"/>
                </a:moveTo>
                <a:lnTo>
                  <a:pt x="0" y="0"/>
                </a:lnTo>
                <a:lnTo>
                  <a:pt x="0" y="192023"/>
                </a:lnTo>
                <a:lnTo>
                  <a:pt x="3733800" y="192023"/>
                </a:lnTo>
                <a:lnTo>
                  <a:pt x="3733800" y="0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10200" y="4115180"/>
            <a:ext cx="3733800" cy="9525"/>
          </a:xfrm>
          <a:custGeom>
            <a:avLst/>
            <a:gdLst/>
            <a:ahLst/>
            <a:cxnLst/>
            <a:rect l="l" t="t" r="r" b="b"/>
            <a:pathLst>
              <a:path w="3733800" h="9525">
                <a:moveTo>
                  <a:pt x="3733800" y="0"/>
                </a:moveTo>
                <a:lnTo>
                  <a:pt x="0" y="0"/>
                </a:lnTo>
                <a:lnTo>
                  <a:pt x="0" y="9144"/>
                </a:lnTo>
                <a:lnTo>
                  <a:pt x="3733800" y="9144"/>
                </a:lnTo>
                <a:lnTo>
                  <a:pt x="3733800" y="0"/>
                </a:lnTo>
                <a:close/>
              </a:path>
            </a:pathLst>
          </a:custGeom>
          <a:solidFill>
            <a:srgbClr val="43808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410200" y="4164457"/>
            <a:ext cx="1965960" cy="18415"/>
          </a:xfrm>
          <a:custGeom>
            <a:avLst/>
            <a:gdLst/>
            <a:ahLst/>
            <a:cxnLst/>
            <a:rect l="l" t="t" r="r" b="b"/>
            <a:pathLst>
              <a:path w="1965959" h="18414">
                <a:moveTo>
                  <a:pt x="1965959" y="0"/>
                </a:moveTo>
                <a:lnTo>
                  <a:pt x="0" y="0"/>
                </a:lnTo>
                <a:lnTo>
                  <a:pt x="0" y="18288"/>
                </a:lnTo>
                <a:lnTo>
                  <a:pt x="1965959" y="18288"/>
                </a:lnTo>
                <a:lnTo>
                  <a:pt x="1965959" y="0"/>
                </a:lnTo>
                <a:close/>
              </a:path>
            </a:pathLst>
          </a:custGeom>
          <a:solidFill>
            <a:srgbClr val="438085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410200" y="4199509"/>
            <a:ext cx="1965960" cy="9525"/>
          </a:xfrm>
          <a:custGeom>
            <a:avLst/>
            <a:gdLst/>
            <a:ahLst/>
            <a:cxnLst/>
            <a:rect l="l" t="t" r="r" b="b"/>
            <a:pathLst>
              <a:path w="1965959" h="9525">
                <a:moveTo>
                  <a:pt x="1965959" y="0"/>
                </a:moveTo>
                <a:lnTo>
                  <a:pt x="0" y="0"/>
                </a:lnTo>
                <a:lnTo>
                  <a:pt x="0" y="9144"/>
                </a:lnTo>
                <a:lnTo>
                  <a:pt x="1965959" y="9144"/>
                </a:lnTo>
                <a:lnTo>
                  <a:pt x="1965959" y="0"/>
                </a:lnTo>
                <a:close/>
              </a:path>
            </a:pathLst>
          </a:custGeom>
          <a:solidFill>
            <a:srgbClr val="43808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410200" y="3962400"/>
            <a:ext cx="3566795" cy="135255"/>
          </a:xfrm>
          <a:custGeom>
            <a:avLst/>
            <a:gdLst/>
            <a:ahLst/>
            <a:cxnLst/>
            <a:rect l="l" t="t" r="r" b="b"/>
            <a:pathLst>
              <a:path w="3566795" h="135254">
                <a:moveTo>
                  <a:pt x="3063240" y="2032"/>
                </a:moveTo>
                <a:lnTo>
                  <a:pt x="3061208" y="0"/>
                </a:lnTo>
                <a:lnTo>
                  <a:pt x="2032" y="0"/>
                </a:lnTo>
                <a:lnTo>
                  <a:pt x="0" y="2032"/>
                </a:lnTo>
                <a:lnTo>
                  <a:pt x="0" y="4572"/>
                </a:lnTo>
                <a:lnTo>
                  <a:pt x="0" y="25400"/>
                </a:lnTo>
                <a:lnTo>
                  <a:pt x="2032" y="27432"/>
                </a:lnTo>
                <a:lnTo>
                  <a:pt x="3061208" y="27432"/>
                </a:lnTo>
                <a:lnTo>
                  <a:pt x="3063240" y="25400"/>
                </a:lnTo>
                <a:lnTo>
                  <a:pt x="3063240" y="2032"/>
                </a:lnTo>
                <a:close/>
              </a:path>
              <a:path w="3566795" h="135254">
                <a:moveTo>
                  <a:pt x="3566541" y="101346"/>
                </a:moveTo>
                <a:lnTo>
                  <a:pt x="3563747" y="98552"/>
                </a:lnTo>
                <a:lnTo>
                  <a:pt x="1969008" y="98552"/>
                </a:lnTo>
                <a:lnTo>
                  <a:pt x="1966341" y="101346"/>
                </a:lnTo>
                <a:lnTo>
                  <a:pt x="1966341" y="104648"/>
                </a:lnTo>
                <a:lnTo>
                  <a:pt x="1966341" y="132461"/>
                </a:lnTo>
                <a:lnTo>
                  <a:pt x="1969008" y="135128"/>
                </a:lnTo>
                <a:lnTo>
                  <a:pt x="3563747" y="135128"/>
                </a:lnTo>
                <a:lnTo>
                  <a:pt x="3566541" y="132461"/>
                </a:lnTo>
                <a:lnTo>
                  <a:pt x="3566541" y="1013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3816222"/>
            <a:ext cx="9144000" cy="78105"/>
          </a:xfrm>
          <a:custGeom>
            <a:avLst/>
            <a:gdLst/>
            <a:ahLst/>
            <a:cxnLst/>
            <a:rect l="l" t="t" r="r" b="b"/>
            <a:pathLst>
              <a:path w="9144000" h="78104">
                <a:moveTo>
                  <a:pt x="0" y="77596"/>
                </a:moveTo>
                <a:lnTo>
                  <a:pt x="9144000" y="77596"/>
                </a:lnTo>
                <a:lnTo>
                  <a:pt x="9144000" y="0"/>
                </a:lnTo>
                <a:lnTo>
                  <a:pt x="0" y="0"/>
                </a:lnTo>
                <a:lnTo>
                  <a:pt x="0" y="77596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3701669"/>
            <a:ext cx="9144000" cy="189865"/>
          </a:xfrm>
          <a:custGeom>
            <a:avLst/>
            <a:gdLst/>
            <a:ahLst/>
            <a:cxnLst/>
            <a:rect l="l" t="t" r="r" b="b"/>
            <a:pathLst>
              <a:path w="9144000" h="189864">
                <a:moveTo>
                  <a:pt x="9144000" y="0"/>
                </a:moveTo>
                <a:lnTo>
                  <a:pt x="6414008" y="0"/>
                </a:lnTo>
                <a:lnTo>
                  <a:pt x="0" y="0"/>
                </a:lnTo>
                <a:lnTo>
                  <a:pt x="0" y="114554"/>
                </a:lnTo>
                <a:lnTo>
                  <a:pt x="6414008" y="114554"/>
                </a:lnTo>
                <a:lnTo>
                  <a:pt x="6414008" y="189865"/>
                </a:lnTo>
                <a:lnTo>
                  <a:pt x="9144000" y="189865"/>
                </a:lnTo>
                <a:lnTo>
                  <a:pt x="9144000" y="114554"/>
                </a:lnTo>
                <a:lnTo>
                  <a:pt x="9144000" y="0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3717036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212" y="2901695"/>
            <a:ext cx="6095238" cy="133883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99668"/>
            <a:ext cx="5410200" cy="52069"/>
          </a:xfrm>
          <a:custGeom>
            <a:avLst/>
            <a:gdLst/>
            <a:ahLst/>
            <a:cxnLst/>
            <a:rect l="l" t="t" r="r" b="b"/>
            <a:pathLst>
              <a:path w="5410200" h="52070">
                <a:moveTo>
                  <a:pt x="0" y="51561"/>
                </a:moveTo>
                <a:lnTo>
                  <a:pt x="5410199" y="51561"/>
                </a:lnTo>
                <a:lnTo>
                  <a:pt x="5410199" y="0"/>
                </a:lnTo>
                <a:lnTo>
                  <a:pt x="0" y="0"/>
                </a:lnTo>
                <a:lnTo>
                  <a:pt x="0" y="51561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-25"/>
            <a:ext cx="9144000" cy="311150"/>
          </a:xfrm>
          <a:custGeom>
            <a:avLst/>
            <a:gdLst/>
            <a:ahLst/>
            <a:cxnLst/>
            <a:rect l="l" t="t" r="r" b="b"/>
            <a:pathLst>
              <a:path w="9144000" h="311150">
                <a:moveTo>
                  <a:pt x="9144000" y="0"/>
                </a:moveTo>
                <a:lnTo>
                  <a:pt x="0" y="0"/>
                </a:lnTo>
                <a:lnTo>
                  <a:pt x="0" y="310667"/>
                </a:lnTo>
                <a:lnTo>
                  <a:pt x="9144000" y="310667"/>
                </a:lnTo>
                <a:lnTo>
                  <a:pt x="9144000" y="0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08228"/>
            <a:ext cx="9144000" cy="143510"/>
          </a:xfrm>
          <a:custGeom>
            <a:avLst/>
            <a:gdLst/>
            <a:ahLst/>
            <a:cxnLst/>
            <a:rect l="l" t="t" r="r" b="b"/>
            <a:pathLst>
              <a:path w="9144000" h="143509">
                <a:moveTo>
                  <a:pt x="9144000" y="0"/>
                </a:moveTo>
                <a:lnTo>
                  <a:pt x="0" y="0"/>
                </a:lnTo>
                <a:lnTo>
                  <a:pt x="0" y="91440"/>
                </a:lnTo>
                <a:lnTo>
                  <a:pt x="5410200" y="91440"/>
                </a:lnTo>
                <a:lnTo>
                  <a:pt x="5410200" y="143129"/>
                </a:lnTo>
                <a:lnTo>
                  <a:pt x="9144000" y="143129"/>
                </a:lnTo>
                <a:lnTo>
                  <a:pt x="9144000" y="91440"/>
                </a:lnTo>
                <a:lnTo>
                  <a:pt x="9144000" y="52044"/>
                </a:lnTo>
                <a:lnTo>
                  <a:pt x="9144000" y="0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410200" y="440105"/>
            <a:ext cx="3733800" cy="180340"/>
          </a:xfrm>
          <a:custGeom>
            <a:avLst/>
            <a:gdLst/>
            <a:ahLst/>
            <a:cxnLst/>
            <a:rect l="l" t="t" r="r" b="b"/>
            <a:pathLst>
              <a:path w="3733800" h="180340">
                <a:moveTo>
                  <a:pt x="3733800" y="0"/>
                </a:moveTo>
                <a:lnTo>
                  <a:pt x="0" y="0"/>
                </a:lnTo>
                <a:lnTo>
                  <a:pt x="0" y="180035"/>
                </a:lnTo>
                <a:lnTo>
                  <a:pt x="3733800" y="180035"/>
                </a:lnTo>
                <a:lnTo>
                  <a:pt x="3733800" y="0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407279" y="497458"/>
            <a:ext cx="3566795" cy="128270"/>
          </a:xfrm>
          <a:custGeom>
            <a:avLst/>
            <a:gdLst/>
            <a:ahLst/>
            <a:cxnLst/>
            <a:rect l="l" t="t" r="r" b="b"/>
            <a:pathLst>
              <a:path w="3566795" h="128270">
                <a:moveTo>
                  <a:pt x="3063240" y="2032"/>
                </a:moveTo>
                <a:lnTo>
                  <a:pt x="3061208" y="0"/>
                </a:lnTo>
                <a:lnTo>
                  <a:pt x="2159" y="0"/>
                </a:lnTo>
                <a:lnTo>
                  <a:pt x="0" y="2032"/>
                </a:lnTo>
                <a:lnTo>
                  <a:pt x="0" y="4572"/>
                </a:lnTo>
                <a:lnTo>
                  <a:pt x="0" y="25400"/>
                </a:lnTo>
                <a:lnTo>
                  <a:pt x="2159" y="27432"/>
                </a:lnTo>
                <a:lnTo>
                  <a:pt x="3061208" y="27432"/>
                </a:lnTo>
                <a:lnTo>
                  <a:pt x="3063240" y="25400"/>
                </a:lnTo>
                <a:lnTo>
                  <a:pt x="3063240" y="2032"/>
                </a:lnTo>
                <a:close/>
              </a:path>
              <a:path w="3566795" h="128270">
                <a:moveTo>
                  <a:pt x="3566541" y="94234"/>
                </a:moveTo>
                <a:lnTo>
                  <a:pt x="3563874" y="91440"/>
                </a:lnTo>
                <a:lnTo>
                  <a:pt x="1969135" y="91440"/>
                </a:lnTo>
                <a:lnTo>
                  <a:pt x="1966341" y="94234"/>
                </a:lnTo>
                <a:lnTo>
                  <a:pt x="1966341" y="97536"/>
                </a:lnTo>
                <a:lnTo>
                  <a:pt x="1966341" y="125349"/>
                </a:lnTo>
                <a:lnTo>
                  <a:pt x="1969135" y="128016"/>
                </a:lnTo>
                <a:lnTo>
                  <a:pt x="3563874" y="128016"/>
                </a:lnTo>
                <a:lnTo>
                  <a:pt x="3566541" y="125349"/>
                </a:lnTo>
                <a:lnTo>
                  <a:pt x="3566541" y="942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44432" y="-2032"/>
            <a:ext cx="98425" cy="622300"/>
          </a:xfrm>
          <a:custGeom>
            <a:avLst/>
            <a:gdLst/>
            <a:ahLst/>
            <a:cxnLst/>
            <a:rect l="l" t="t" r="r" b="b"/>
            <a:pathLst>
              <a:path w="98425" h="622300">
                <a:moveTo>
                  <a:pt x="27419" y="0"/>
                </a:moveTo>
                <a:lnTo>
                  <a:pt x="0" y="0"/>
                </a:lnTo>
                <a:lnTo>
                  <a:pt x="0" y="621792"/>
                </a:lnTo>
                <a:lnTo>
                  <a:pt x="27419" y="621792"/>
                </a:lnTo>
                <a:lnTo>
                  <a:pt x="27419" y="0"/>
                </a:lnTo>
                <a:close/>
              </a:path>
              <a:path w="98425" h="622300">
                <a:moveTo>
                  <a:pt x="98132" y="0"/>
                </a:moveTo>
                <a:lnTo>
                  <a:pt x="40513" y="0"/>
                </a:lnTo>
                <a:lnTo>
                  <a:pt x="40513" y="621792"/>
                </a:lnTo>
                <a:lnTo>
                  <a:pt x="98132" y="621792"/>
                </a:lnTo>
                <a:lnTo>
                  <a:pt x="98132" y="0"/>
                </a:lnTo>
                <a:close/>
              </a:path>
            </a:pathLst>
          </a:custGeom>
          <a:solidFill>
            <a:srgbClr val="FFFF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025381" y="-2031"/>
            <a:ext cx="9525" cy="622300"/>
          </a:xfrm>
          <a:custGeom>
            <a:avLst/>
            <a:gdLst/>
            <a:ahLst/>
            <a:cxnLst/>
            <a:rect l="l" t="t" r="r" b="b"/>
            <a:pathLst>
              <a:path w="9525" h="622300">
                <a:moveTo>
                  <a:pt x="9143" y="0"/>
                </a:moveTo>
                <a:lnTo>
                  <a:pt x="0" y="0"/>
                </a:lnTo>
                <a:lnTo>
                  <a:pt x="0" y="621791"/>
                </a:lnTo>
                <a:lnTo>
                  <a:pt x="9143" y="621791"/>
                </a:lnTo>
                <a:lnTo>
                  <a:pt x="9143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975470" y="-2031"/>
            <a:ext cx="27940" cy="622300"/>
          </a:xfrm>
          <a:custGeom>
            <a:avLst/>
            <a:gdLst/>
            <a:ahLst/>
            <a:cxnLst/>
            <a:rect l="l" t="t" r="r" b="b"/>
            <a:pathLst>
              <a:path w="27940" h="622300">
                <a:moveTo>
                  <a:pt x="27431" y="0"/>
                </a:moveTo>
                <a:lnTo>
                  <a:pt x="0" y="0"/>
                </a:lnTo>
                <a:lnTo>
                  <a:pt x="0" y="621791"/>
                </a:lnTo>
                <a:lnTo>
                  <a:pt x="27431" y="621791"/>
                </a:lnTo>
                <a:lnTo>
                  <a:pt x="27431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915654" y="381"/>
            <a:ext cx="55244" cy="585470"/>
          </a:xfrm>
          <a:custGeom>
            <a:avLst/>
            <a:gdLst/>
            <a:ahLst/>
            <a:cxnLst/>
            <a:rect l="l" t="t" r="r" b="b"/>
            <a:pathLst>
              <a:path w="55245" h="585470">
                <a:moveTo>
                  <a:pt x="54864" y="0"/>
                </a:moveTo>
                <a:lnTo>
                  <a:pt x="0" y="0"/>
                </a:lnTo>
                <a:lnTo>
                  <a:pt x="0" y="585216"/>
                </a:lnTo>
                <a:lnTo>
                  <a:pt x="54864" y="585216"/>
                </a:lnTo>
                <a:lnTo>
                  <a:pt x="54864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873490" y="381"/>
            <a:ext cx="9525" cy="585470"/>
          </a:xfrm>
          <a:custGeom>
            <a:avLst/>
            <a:gdLst/>
            <a:ahLst/>
            <a:cxnLst/>
            <a:rect l="l" t="t" r="r" b="b"/>
            <a:pathLst>
              <a:path w="9525" h="585470">
                <a:moveTo>
                  <a:pt x="9143" y="0"/>
                </a:moveTo>
                <a:lnTo>
                  <a:pt x="0" y="0"/>
                </a:lnTo>
                <a:lnTo>
                  <a:pt x="0" y="585216"/>
                </a:lnTo>
                <a:lnTo>
                  <a:pt x="9143" y="585216"/>
                </a:lnTo>
                <a:lnTo>
                  <a:pt x="9143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1345133"/>
            <a:ext cx="798957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5668" y="2251989"/>
            <a:ext cx="7954009" cy="4229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064510"/>
            <a:ext cx="5330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FFF"/>
                </a:solidFill>
                <a:latin typeface="Trebuchet MS"/>
                <a:cs typeface="Trebuchet MS"/>
              </a:rPr>
              <a:t>Adatmenedzsment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948" y="3924376"/>
            <a:ext cx="2653665" cy="1317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2024/2025</a:t>
            </a:r>
            <a:r>
              <a:rPr sz="2400" spc="-80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II.</a:t>
            </a:r>
            <a:r>
              <a:rPr sz="2400" spc="-35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félév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424455"/>
                </a:solidFill>
                <a:latin typeface="Georgia"/>
                <a:cs typeface="Georgia"/>
              </a:rPr>
              <a:t>4.</a:t>
            </a:r>
            <a:r>
              <a:rPr sz="3200" b="1" spc="-5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3200" b="1" spc="-10" dirty="0">
                <a:solidFill>
                  <a:srgbClr val="424455"/>
                </a:solidFill>
                <a:latin typeface="Georgia"/>
                <a:cs typeface="Georgia"/>
              </a:rPr>
              <a:t>előadás</a:t>
            </a:r>
            <a:endParaRPr sz="3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Metaadatok</a:t>
            </a:r>
            <a:r>
              <a:rPr spc="-180" dirty="0"/>
              <a:t> </a:t>
            </a:r>
            <a:r>
              <a:rPr dirty="0"/>
              <a:t>létrehozása</a:t>
            </a:r>
            <a:r>
              <a:rPr spc="-170" dirty="0"/>
              <a:t> </a:t>
            </a:r>
            <a:r>
              <a:rPr dirty="0"/>
              <a:t>és</a:t>
            </a:r>
            <a:r>
              <a:rPr spc="-165" dirty="0"/>
              <a:t> </a:t>
            </a:r>
            <a:r>
              <a:rPr spc="-10" dirty="0"/>
              <a:t>forrásai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75789"/>
            <a:ext cx="7686040" cy="319786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92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1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metaadatok</a:t>
            </a:r>
            <a:r>
              <a:rPr sz="1900" b="1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forrása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236220" indent="-247015">
              <a:lnSpc>
                <a:spcPct val="110000"/>
              </a:lnSpc>
              <a:spcBef>
                <a:spcPts val="6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Elsődleges</a:t>
            </a:r>
            <a:r>
              <a:rPr sz="1900" i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források</a:t>
            </a:r>
            <a:r>
              <a:rPr sz="1900" i="1" dirty="0">
                <a:latin typeface="Georgia"/>
                <a:cs typeface="Georgia"/>
              </a:rPr>
              <a:t>:</a:t>
            </a:r>
            <a:r>
              <a:rPr sz="1900" i="1" spc="-3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szervezeten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belüli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bármely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(megnevezett)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entitás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beleértve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adatbázisokat,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szabályokat,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adatmodelleket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alkalmazásokat.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5080" indent="-247015">
              <a:lnSpc>
                <a:spcPct val="110000"/>
              </a:lnSpc>
              <a:spcBef>
                <a:spcPts val="6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Másodlagos</a:t>
            </a:r>
            <a:r>
              <a:rPr sz="1900" i="1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források</a:t>
            </a:r>
            <a:r>
              <a:rPr sz="1900" i="1" dirty="0">
                <a:latin typeface="Georgia"/>
                <a:cs typeface="Georgia"/>
              </a:rPr>
              <a:t>:</a:t>
            </a:r>
            <a:r>
              <a:rPr sz="1900" i="1" spc="-2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Más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metaadattárak,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amelyekhez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integrációs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eszközökön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köztes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szoftvereken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keresztül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lehet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hozzáférni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268605" marR="108585" indent="-256540">
              <a:lnSpc>
                <a:spcPct val="110000"/>
              </a:lnSpc>
              <a:spcBef>
                <a:spcPts val="6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A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metaadatok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hatékony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kezelése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kapcsolódó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metaadatforrások </a:t>
            </a:r>
            <a:r>
              <a:rPr sz="1900" dirty="0">
                <a:latin typeface="Georgia"/>
                <a:cs typeface="Georgia"/>
              </a:rPr>
              <a:t>közötti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hatékony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navigáció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kritikus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fontosságú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adatmenedzsment,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konzisztencia</a:t>
            </a:r>
            <a:r>
              <a:rPr sz="1900" spc="-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használhatóság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szempontjából.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79895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highlight>
                  <a:srgbClr val="FFFF00"/>
                </a:highlight>
              </a:rPr>
              <a:t>Metaadat-</a:t>
            </a:r>
            <a:r>
              <a:rPr sz="3600" dirty="0">
                <a:highlight>
                  <a:srgbClr val="FFFF00"/>
                </a:highlight>
              </a:rPr>
              <a:t>követelmények</a:t>
            </a:r>
            <a:r>
              <a:rPr sz="3600" spc="-45" dirty="0">
                <a:highlight>
                  <a:srgbClr val="FFFF00"/>
                </a:highlight>
              </a:rPr>
              <a:t> </a:t>
            </a:r>
            <a:r>
              <a:rPr sz="3600" spc="-10" dirty="0">
                <a:highlight>
                  <a:srgbClr val="FFFF00"/>
                </a:highlight>
              </a:rPr>
              <a:t>megadása</a:t>
            </a:r>
            <a:endParaRPr sz="3600" dirty="0">
              <a:highlight>
                <a:srgbClr val="FFFF00"/>
              </a:highligh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175789"/>
            <a:ext cx="7659370" cy="429196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92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latin typeface="Georgia"/>
                <a:cs typeface="Georgia"/>
              </a:rPr>
              <a:t>A</a:t>
            </a:r>
            <a:r>
              <a:rPr sz="1900" b="1" spc="-75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metaadatokra</a:t>
            </a:r>
            <a:r>
              <a:rPr sz="1900" b="1" spc="-20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vonatkozó</a:t>
            </a:r>
            <a:r>
              <a:rPr sz="1900" b="1" spc="-45" dirty="0">
                <a:latin typeface="Georgia"/>
                <a:cs typeface="Georgia"/>
              </a:rPr>
              <a:t> </a:t>
            </a:r>
            <a:r>
              <a:rPr sz="1900" b="1" spc="-10" dirty="0">
                <a:latin typeface="Georgia"/>
                <a:cs typeface="Georgia"/>
              </a:rPr>
              <a:t>követelmények</a:t>
            </a:r>
            <a:r>
              <a:rPr sz="1900" b="1" spc="-35" dirty="0"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célja</a:t>
            </a:r>
            <a:r>
              <a:rPr sz="1900" b="1" spc="-10" dirty="0">
                <a:latin typeface="Georgia"/>
                <a:cs typeface="Georgia"/>
              </a:rPr>
              <a:t>: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83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metaadatkörnyezet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szükségességének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meghatározása.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83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hatókör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prioritások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kijelölése.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83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érintettek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tájékoztatása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kommunikáció</a:t>
            </a:r>
            <a:r>
              <a:rPr sz="1900" spc="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elősegítése.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82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eszközök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értékelésének,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implementálásának,</a:t>
            </a:r>
            <a:r>
              <a:rPr sz="1900" spc="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modellezésének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229"/>
              </a:spcBef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kapcsolódó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szolgáltatások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irányítása.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83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latin typeface="Georgia"/>
                <a:cs typeface="Georgia"/>
              </a:rPr>
              <a:t>A</a:t>
            </a:r>
            <a:r>
              <a:rPr sz="1900" b="1" spc="-5" dirty="0">
                <a:latin typeface="Georgia"/>
                <a:cs typeface="Georgia"/>
              </a:rPr>
              <a:t> </a:t>
            </a:r>
            <a:r>
              <a:rPr sz="1900" b="1" spc="-20" dirty="0">
                <a:highlight>
                  <a:srgbClr val="FFFF00"/>
                </a:highlight>
                <a:latin typeface="Georgia"/>
                <a:cs typeface="Georgia"/>
              </a:rPr>
              <a:t>metaadat-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követelmények</a:t>
            </a:r>
            <a:r>
              <a:rPr sz="1900" b="1" spc="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forrásai</a:t>
            </a:r>
            <a:r>
              <a:rPr sz="1900" b="1" spc="-10" dirty="0">
                <a:latin typeface="Georgia"/>
                <a:cs typeface="Georgia"/>
              </a:rPr>
              <a:t>: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83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Üzleti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technikai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felhasználóktól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származnak:</a:t>
            </a:r>
            <a:endParaRPr sz="1900" dirty="0"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825"/>
              </a:spcBef>
              <a:tabLst>
                <a:tab pos="826135" algn="l"/>
              </a:tabLst>
            </a:pPr>
            <a:r>
              <a:rPr sz="1900" spc="-1040" dirty="0">
                <a:solidFill>
                  <a:srgbClr val="525389"/>
                </a:solidFill>
                <a:latin typeface="Arial MT"/>
                <a:cs typeface="Arial MT"/>
              </a:rPr>
              <a:t>🞄</a:t>
            </a:r>
            <a:r>
              <a:rPr sz="1900" dirty="0">
                <a:solidFill>
                  <a:srgbClr val="525389"/>
                </a:solidFill>
                <a:latin typeface="Arial MT"/>
                <a:cs typeface="Arial MT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szerepkörök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felelősségek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elemzése.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830"/>
              </a:spcBef>
              <a:tabLst>
                <a:tab pos="826135" algn="l"/>
              </a:tabLst>
            </a:pPr>
            <a:r>
              <a:rPr sz="1900" spc="-1040" dirty="0">
                <a:solidFill>
                  <a:srgbClr val="525389"/>
                </a:solidFill>
                <a:latin typeface="Arial MT"/>
                <a:cs typeface="Arial MT"/>
              </a:rPr>
              <a:t>🞄</a:t>
            </a:r>
            <a:r>
              <a:rPr sz="1900" dirty="0">
                <a:solidFill>
                  <a:srgbClr val="525389"/>
                </a:solidFill>
                <a:latin typeface="Arial MT"/>
                <a:cs typeface="Arial MT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felhasználók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előtt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álló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kihívások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azonosítása.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830"/>
              </a:spcBef>
              <a:tabLst>
                <a:tab pos="826135" algn="l"/>
              </a:tabLst>
            </a:pPr>
            <a:r>
              <a:rPr sz="1900" spc="-1040" dirty="0">
                <a:solidFill>
                  <a:srgbClr val="525389"/>
                </a:solidFill>
                <a:latin typeface="Arial MT"/>
                <a:cs typeface="Arial MT"/>
              </a:rPr>
              <a:t>🞄</a:t>
            </a:r>
            <a:r>
              <a:rPr sz="1900" dirty="0">
                <a:solidFill>
                  <a:srgbClr val="525389"/>
                </a:solidFill>
                <a:latin typeface="Arial MT"/>
                <a:cs typeface="Arial MT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kiválasztott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személyek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információs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igényeinek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megértése.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79895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highlight>
                  <a:srgbClr val="FFFF00"/>
                </a:highlight>
              </a:rPr>
              <a:t>Üzleti</a:t>
            </a:r>
            <a:r>
              <a:rPr sz="3600" spc="-25" dirty="0">
                <a:highlight>
                  <a:srgbClr val="FFFF00"/>
                </a:highlight>
              </a:rPr>
              <a:t> </a:t>
            </a:r>
            <a:r>
              <a:rPr sz="3600" dirty="0">
                <a:highlight>
                  <a:srgbClr val="FFFF00"/>
                </a:highlight>
              </a:rPr>
              <a:t>felhasználói</a:t>
            </a:r>
            <a:r>
              <a:rPr sz="3600" spc="-25" dirty="0">
                <a:highlight>
                  <a:srgbClr val="FFFF00"/>
                </a:highlight>
              </a:rPr>
              <a:t> </a:t>
            </a:r>
            <a:r>
              <a:rPr sz="3600" spc="-10" dirty="0">
                <a:highlight>
                  <a:srgbClr val="FFFF00"/>
                </a:highlight>
              </a:rPr>
              <a:t>követelmények</a:t>
            </a:r>
            <a:endParaRPr sz="3600" dirty="0">
              <a:highlight>
                <a:srgbClr val="FFFF00"/>
              </a:highligh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75459"/>
            <a:ext cx="7891145" cy="4278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632460" indent="-256540">
              <a:lnSpc>
                <a:spcPct val="100000"/>
              </a:lnSpc>
              <a:spcBef>
                <a:spcPts val="1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felhasználóknak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pontosan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dokumentált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könnyen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elérhető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adatokra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van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szükségük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döntéshozatal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működési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hatékonyság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támogatásához.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Főbb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követelmények: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Egyértelmű</a:t>
            </a:r>
            <a:r>
              <a:rPr sz="1800" i="1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adatértelmezés:</a:t>
            </a:r>
            <a:r>
              <a:rPr sz="1800" i="1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75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metaadatoknak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kontextust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kell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biztosítaniuk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operatív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analitikai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rendszerek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számára</a:t>
            </a:r>
            <a:r>
              <a:rPr sz="1800" spc="-10" dirty="0">
                <a:latin typeface="Georgia"/>
                <a:cs typeface="Georgia"/>
              </a:rPr>
              <a:t>.</a:t>
            </a:r>
            <a:endParaRPr sz="18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Bizalom</a:t>
            </a:r>
            <a:r>
              <a:rPr sz="1800" i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i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adatokban:</a:t>
            </a:r>
            <a:r>
              <a:rPr sz="1800" i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Javítja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jelentésekbe,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dashboard-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okba</a:t>
            </a:r>
            <a:r>
              <a:rPr sz="1800" spc="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elemzésekbe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vetett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bizalmat.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5080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i="1" spc="-10" dirty="0">
                <a:highlight>
                  <a:srgbClr val="FFFF00"/>
                </a:highlight>
                <a:latin typeface="Georgia"/>
                <a:cs typeface="Georgia"/>
              </a:rPr>
              <a:t>Információhozzáférés:</a:t>
            </a:r>
            <a:r>
              <a:rPr sz="1800" i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Támogatja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jelentések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készítését,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lekérdezéseket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hoc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elemzéseket.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Konzisztens</a:t>
            </a:r>
            <a:r>
              <a:rPr sz="1800" i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terminológia:</a:t>
            </a:r>
            <a:r>
              <a:rPr sz="1800" i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Szabványosított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fogalmak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alkalmazása.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474345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i="1" dirty="0">
                <a:latin typeface="Georgia"/>
                <a:cs typeface="Georgia"/>
              </a:rPr>
              <a:t>Az</a:t>
            </a:r>
            <a:r>
              <a:rPr sz="1800" i="1" spc="-35" dirty="0">
                <a:latin typeface="Georgia"/>
                <a:cs typeface="Georgia"/>
              </a:rPr>
              <a:t> </a:t>
            </a:r>
            <a:r>
              <a:rPr sz="1800" i="1" dirty="0">
                <a:latin typeface="Georgia"/>
                <a:cs typeface="Georgia"/>
              </a:rPr>
              <a:t>adatirányítás</a:t>
            </a:r>
            <a:r>
              <a:rPr sz="1800" i="1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biztosítja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metaadatok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kezelésének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konzisztenciáját, </a:t>
            </a:r>
            <a:r>
              <a:rPr sz="1800" dirty="0">
                <a:latin typeface="Georgia"/>
                <a:cs typeface="Georgia"/>
              </a:rPr>
              <a:t>minőségét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és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megfelelőségét.</a:t>
            </a:r>
            <a:endParaRPr sz="1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79895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highlight>
                  <a:srgbClr val="FFFF00"/>
                </a:highlight>
              </a:rPr>
              <a:t>Technikai</a:t>
            </a:r>
            <a:r>
              <a:rPr sz="3600" spc="-165" dirty="0">
                <a:highlight>
                  <a:srgbClr val="FFFF00"/>
                </a:highlight>
              </a:rPr>
              <a:t> </a:t>
            </a:r>
            <a:r>
              <a:rPr sz="3600" dirty="0">
                <a:highlight>
                  <a:srgbClr val="FFFF00"/>
                </a:highlight>
              </a:rPr>
              <a:t>felhasználói</a:t>
            </a:r>
            <a:r>
              <a:rPr sz="3600" spc="-175" dirty="0">
                <a:highlight>
                  <a:srgbClr val="FFFF00"/>
                </a:highlight>
              </a:rPr>
              <a:t> </a:t>
            </a:r>
            <a:r>
              <a:rPr sz="3600" spc="-10" dirty="0">
                <a:highlight>
                  <a:srgbClr val="FFFF00"/>
                </a:highlight>
              </a:rPr>
              <a:t>követelmények</a:t>
            </a:r>
            <a:endParaRPr sz="3600" dirty="0">
              <a:highlight>
                <a:srgbClr val="FFFF00"/>
              </a:highligh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75458"/>
            <a:ext cx="8016875" cy="4186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technikai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felhasználóknak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részletes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metaadatokra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van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szükségük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az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adatstruktúrák,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adatfeldolgozás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integráció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hatékony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kezeléséhez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Főbb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területek: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266700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spc="-10" dirty="0">
                <a:highlight>
                  <a:srgbClr val="FFFF00"/>
                </a:highlight>
                <a:latin typeface="Georgia"/>
                <a:cs typeface="Georgia"/>
              </a:rPr>
              <a:t>Adatfeldolgozás</a:t>
            </a:r>
            <a:r>
              <a:rPr sz="1900" i="1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i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átbocsátóképesség</a:t>
            </a:r>
            <a:r>
              <a:rPr sz="1900" i="1" dirty="0">
                <a:latin typeface="Georgia"/>
                <a:cs typeface="Georgia"/>
              </a:rPr>
              <a:t>:</a:t>
            </a:r>
            <a:r>
              <a:rPr sz="1900" i="1" spc="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Pl.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napi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adatmennyiség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és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feldolgozási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idő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kezelése.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Metaadatok</a:t>
            </a:r>
            <a:r>
              <a:rPr sz="1900" i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i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adatáramlás</a:t>
            </a:r>
            <a:r>
              <a:rPr sz="1900" i="1" dirty="0">
                <a:latin typeface="Georgia"/>
                <a:cs typeface="Georgia"/>
              </a:rPr>
              <a:t>:</a:t>
            </a:r>
            <a:r>
              <a:rPr sz="1900" i="1" spc="-3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források,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célrendszerek,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transzformációk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architektúra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(logikai</a:t>
            </a:r>
            <a:r>
              <a:rPr sz="1900" spc="-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fizikai)</a:t>
            </a:r>
            <a:r>
              <a:rPr sz="1900" spc="-5" dirty="0"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megértése.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702310" indent="-24701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Integráció</a:t>
            </a:r>
            <a:r>
              <a:rPr sz="1900" i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i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szabványok</a:t>
            </a:r>
            <a:r>
              <a:rPr sz="1900" i="1" dirty="0">
                <a:latin typeface="Georgia"/>
                <a:cs typeface="Georgia"/>
              </a:rPr>
              <a:t>:</a:t>
            </a:r>
            <a:r>
              <a:rPr sz="1900" i="1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nem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szabványos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metaadatok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az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adatleképezések</a:t>
            </a:r>
            <a:r>
              <a:rPr sz="1900" spc="-10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kezelése.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Kik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használják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technikai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metaadatokat?</a:t>
            </a:r>
            <a:endParaRPr sz="1900" dirty="0">
              <a:latin typeface="Georgia"/>
              <a:cs typeface="Georgia"/>
            </a:endParaRPr>
          </a:p>
          <a:p>
            <a:pPr marL="561340" marR="252095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adatbázis-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adminisztrátorok</a:t>
            </a:r>
            <a:r>
              <a:rPr sz="1900" spc="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(DBA-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k),</a:t>
            </a:r>
            <a:r>
              <a:rPr sz="1900" spc="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adatadminisztrátorok</a:t>
            </a:r>
            <a:r>
              <a:rPr sz="1900" spc="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(DA-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k),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fejlesztők,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architektek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stb.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>
                <a:highlight>
                  <a:srgbClr val="FFFF00"/>
                </a:highlight>
              </a:rPr>
              <a:t>Metaadat-</a:t>
            </a:r>
            <a:r>
              <a:rPr spc="-10" dirty="0">
                <a:highlight>
                  <a:srgbClr val="FFFF00"/>
                </a:highlight>
              </a:rPr>
              <a:t>architektúra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0549"/>
            <a:ext cx="7863205" cy="430149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Főbb</a:t>
            </a:r>
            <a:r>
              <a:rPr sz="19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rétegek: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478790" indent="-45720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AutoNum type="arabicPeriod"/>
              <a:tabLst>
                <a:tab pos="478790" algn="l"/>
              </a:tabLst>
            </a:pP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Létrehozás/származtatás</a:t>
            </a:r>
            <a:r>
              <a:rPr sz="1900" b="1" spc="-10" dirty="0">
                <a:latin typeface="Georgia"/>
                <a:cs typeface="Georgia"/>
              </a:rPr>
              <a:t>:</a:t>
            </a:r>
            <a:r>
              <a:rPr sz="1900" b="1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Metaadatok</a:t>
            </a:r>
            <a:r>
              <a:rPr sz="1900" spc="-9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kinyerése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különböző</a:t>
            </a:r>
            <a:endParaRPr sz="1900" dirty="0">
              <a:latin typeface="Georgia"/>
              <a:cs typeface="Georgia"/>
            </a:endParaRPr>
          </a:p>
          <a:p>
            <a:pPr marL="478790">
              <a:lnSpc>
                <a:spcPct val="100000"/>
              </a:lnSpc>
            </a:pPr>
            <a:r>
              <a:rPr sz="1900" spc="-10" dirty="0">
                <a:latin typeface="Georgia"/>
                <a:cs typeface="Georgia"/>
              </a:rPr>
              <a:t>forrásokból.</a:t>
            </a:r>
            <a:endParaRPr sz="1900" dirty="0">
              <a:latin typeface="Georgia"/>
              <a:cs typeface="Georgia"/>
            </a:endParaRPr>
          </a:p>
          <a:p>
            <a:pPr marL="478790" indent="-45720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AutoNum type="arabicPeriod" startAt="2"/>
              <a:tabLst>
                <a:tab pos="478790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Integráció</a:t>
            </a:r>
            <a:r>
              <a:rPr sz="1900" b="1" dirty="0">
                <a:latin typeface="Georgia"/>
                <a:cs typeface="Georgia"/>
              </a:rPr>
              <a:t>:</a:t>
            </a:r>
            <a:r>
              <a:rPr sz="1900" b="1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Metaadatok</a:t>
            </a:r>
            <a:r>
              <a:rPr sz="1900" spc="-114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összevonása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különböző</a:t>
            </a:r>
            <a:r>
              <a:rPr sz="1900" spc="-8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rendszerekből.</a:t>
            </a:r>
            <a:endParaRPr sz="1900" dirty="0">
              <a:latin typeface="Georgia"/>
              <a:cs typeface="Georgia"/>
            </a:endParaRPr>
          </a:p>
          <a:p>
            <a:pPr marL="478790" marR="314960" indent="-45783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AutoNum type="arabicPeriod" startAt="2"/>
              <a:tabLst>
                <a:tab pos="478790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Tár</a:t>
            </a:r>
            <a:r>
              <a:rPr sz="1900" b="1" spc="-45" dirty="0">
                <a:latin typeface="Georgia"/>
                <a:cs typeface="Georgia"/>
              </a:rPr>
              <a:t> </a:t>
            </a:r>
            <a:r>
              <a:rPr sz="1900" b="1" spc="-10" dirty="0">
                <a:latin typeface="Georgia"/>
                <a:cs typeface="Georgia"/>
              </a:rPr>
              <a:t>(repozitórium):</a:t>
            </a:r>
            <a:r>
              <a:rPr sz="1900" b="1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Egy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vagy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több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tároló,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ami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központilag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20" dirty="0">
                <a:latin typeface="Georgia"/>
                <a:cs typeface="Georgia"/>
              </a:rPr>
              <a:t>vagy </a:t>
            </a:r>
            <a:r>
              <a:rPr sz="1900" dirty="0">
                <a:latin typeface="Georgia"/>
                <a:cs typeface="Georgia"/>
              </a:rPr>
              <a:t>elosztott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módon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kezeli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metaadatokat.</a:t>
            </a:r>
            <a:endParaRPr sz="1900" dirty="0">
              <a:latin typeface="Georgia"/>
              <a:cs typeface="Georgia"/>
            </a:endParaRPr>
          </a:p>
          <a:p>
            <a:pPr marL="478790" marR="5080" indent="-457834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AutoNum type="arabicPeriod" startAt="2"/>
              <a:tabLst>
                <a:tab pos="478790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Kiszolgálás:</a:t>
            </a:r>
            <a:r>
              <a:rPr sz="19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Metaadatok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hozzáférésének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biztosítása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felhasználók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és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rendszerek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számára.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478790" marR="1053465" indent="-45783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AutoNum type="arabicPeriod" startAt="2"/>
              <a:tabLst>
                <a:tab pos="478790" algn="l"/>
              </a:tabLst>
            </a:pP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Felhasználás</a:t>
            </a:r>
            <a:r>
              <a:rPr sz="1900" b="1" spc="-10" dirty="0">
                <a:latin typeface="Georgia"/>
                <a:cs typeface="Georgia"/>
              </a:rPr>
              <a:t>:</a:t>
            </a:r>
            <a:r>
              <a:rPr sz="1900" b="1" spc="-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adatirányítás,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analitika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operatív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folyamatok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támogatása.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478790" marR="1012190" indent="-45783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AutoNum type="arabicPeriod" startAt="2"/>
              <a:tabLst>
                <a:tab pos="478790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Ellenőrzés</a:t>
            </a:r>
            <a:r>
              <a:rPr sz="19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b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kezelés</a:t>
            </a:r>
            <a:r>
              <a:rPr sz="1900" b="1" dirty="0">
                <a:latin typeface="Georgia"/>
                <a:cs typeface="Georgia"/>
              </a:rPr>
              <a:t>:</a:t>
            </a:r>
            <a:r>
              <a:rPr sz="1900" b="1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metaadatok</a:t>
            </a:r>
            <a:r>
              <a:rPr sz="1900" spc="-80" dirty="0"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konzisztenciájának,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biztonságának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9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életciklusának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biztosítása.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79895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highlight>
                  <a:srgbClr val="FFFF00"/>
                </a:highlight>
              </a:rPr>
              <a:t>Központosított</a:t>
            </a:r>
            <a:r>
              <a:rPr sz="3600" spc="-75" dirty="0">
                <a:highlight>
                  <a:srgbClr val="FFFF00"/>
                </a:highlight>
              </a:rPr>
              <a:t> </a:t>
            </a:r>
            <a:r>
              <a:rPr sz="3600" spc="-10" dirty="0">
                <a:highlight>
                  <a:srgbClr val="FFFF00"/>
                </a:highlight>
              </a:rPr>
              <a:t>metaadat-architektúra</a:t>
            </a:r>
            <a:endParaRPr sz="3600" dirty="0">
              <a:highlight>
                <a:srgbClr val="FFFF00"/>
              </a:highligh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75459"/>
            <a:ext cx="7834630" cy="4347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452755" indent="-256540">
              <a:lnSpc>
                <a:spcPct val="100000"/>
              </a:lnSpc>
              <a:spcBef>
                <a:spcPts val="1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Egyetlen</a:t>
            </a:r>
            <a:r>
              <a:rPr sz="1800" b="1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metaadattár</a:t>
            </a:r>
            <a:r>
              <a:rPr sz="18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tárolja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különböző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forrásokból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származó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élő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metaadatok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másolatait.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Ideális,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ha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konzisztencia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egységesség</a:t>
            </a:r>
            <a:r>
              <a:rPr sz="18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a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legfontosabb,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de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több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erőforrást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igényel.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Előnyök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Magasabb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rendelkezésre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állás,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mivel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független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forrásrendszerektől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Stabil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struktúra,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mert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nem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befolyásolják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külső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rendszerek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formátumai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Forrásnál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tárolt,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jobb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minőségű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metaadatok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Limitációk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Komplex</a:t>
            </a:r>
            <a:r>
              <a:rPr sz="18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replikációt</a:t>
            </a:r>
            <a:r>
              <a:rPr sz="18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folyamatos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frissítéseket</a:t>
            </a:r>
            <a:r>
              <a:rPr sz="1800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igényel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Nagy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karbantartási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igény,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erőforrás-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igényes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kezelés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További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modulokra</a:t>
            </a:r>
            <a:r>
              <a:rPr sz="18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middleware-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re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lehet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szükség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kezeléshez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Költségesebb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metaadatok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validálása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karbantartása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Elosztott</a:t>
            </a:r>
            <a:r>
              <a:rPr spc="-114" dirty="0">
                <a:highlight>
                  <a:srgbClr val="FFFF00"/>
                </a:highlight>
              </a:rPr>
              <a:t> </a:t>
            </a:r>
            <a:r>
              <a:rPr spc="-30" dirty="0">
                <a:highlight>
                  <a:srgbClr val="FFFF00"/>
                </a:highlight>
              </a:rPr>
              <a:t>metaadat-</a:t>
            </a:r>
            <a:r>
              <a:rPr spc="-10" dirty="0">
                <a:highlight>
                  <a:srgbClr val="FFFF00"/>
                </a:highlight>
              </a:rPr>
              <a:t>architektúra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5459"/>
            <a:ext cx="7764145" cy="3569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Valós</a:t>
            </a:r>
            <a:r>
              <a:rPr sz="1800" b="1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idejű</a:t>
            </a:r>
            <a:r>
              <a:rPr sz="18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megközelítés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,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ahol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metaadatok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közvetlenül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forrásokból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kerülnek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lekérdezésre</a:t>
            </a:r>
            <a:r>
              <a:rPr sz="1800" spc="-10" dirty="0">
                <a:latin typeface="Georgia"/>
                <a:cs typeface="Georgia"/>
              </a:rPr>
              <a:t>.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hozzáférési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pont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dolgozza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fel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lekérdezéseket middleware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protokollok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segítségével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(pl.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Object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Request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Broker).</a:t>
            </a:r>
            <a:endParaRPr sz="18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Előnyök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metaadatok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naprakészek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érvényesek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maradnak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Kevesebb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kötegelt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feldolgozásra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replikációra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van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szükség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lekérdezések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végrehajtására összpontosít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Limitációk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rendszerek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közötti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konzisztencia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nincs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kikényszerítve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lekérdezések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sikertelenek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lesznek,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ha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forrásrendszer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nem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érhető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el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highlight>
                  <a:srgbClr val="FFFF00"/>
                </a:highlight>
              </a:rPr>
              <a:t>Metaadattárak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5458"/>
            <a:ext cx="7818120" cy="40722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214629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Egy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metaadattár</a:t>
            </a:r>
            <a:r>
              <a:rPr sz="1900" b="1" spc="-45" dirty="0">
                <a:latin typeface="Georgia"/>
                <a:cs typeface="Georgia"/>
              </a:rPr>
              <a:t> </a:t>
            </a:r>
            <a:r>
              <a:rPr sz="1900" b="1" spc="-20" dirty="0">
                <a:latin typeface="Georgia"/>
                <a:cs typeface="Georgia"/>
              </a:rPr>
              <a:t>(metaadat-</a:t>
            </a:r>
            <a:r>
              <a:rPr sz="1900" b="1" dirty="0">
                <a:latin typeface="Georgia"/>
                <a:cs typeface="Georgia"/>
              </a:rPr>
              <a:t>repozitórium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)</a:t>
            </a:r>
            <a:r>
              <a:rPr sz="19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fizikai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táblákból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áll,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amelyeket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jellemzően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relációs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adatbázisban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tárolnak,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amelyek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különböző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interfészeket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(hozzáférési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módokat)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valósítanak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meg.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132715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Általános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kialakításúnak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nagymértékben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integráltnak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kell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lennie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az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alkalmazkodóképesség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biztosítása</a:t>
            </a:r>
            <a:r>
              <a:rPr sz="1900" spc="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érdekében.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i="1" dirty="0">
                <a:latin typeface="Georgia"/>
                <a:cs typeface="Georgia"/>
              </a:rPr>
              <a:t>Példa:</a:t>
            </a:r>
            <a:r>
              <a:rPr sz="1900" i="1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üzleti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metaadatok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változása</a:t>
            </a:r>
            <a:endParaRPr sz="1900" dirty="0">
              <a:latin typeface="Georgia"/>
              <a:cs typeface="Georgia"/>
            </a:endParaRPr>
          </a:p>
          <a:p>
            <a:pPr marL="561340" lvl="1" indent="-247015">
              <a:lnSpc>
                <a:spcPct val="100000"/>
              </a:lnSpc>
              <a:spcBef>
                <a:spcPts val="900"/>
              </a:spcBef>
              <a:buClr>
                <a:srgbClr val="438085"/>
              </a:buClr>
              <a:buFont typeface="Arial MT"/>
              <a:buChar char="•"/>
              <a:tabLst>
                <a:tab pos="561340" algn="l"/>
              </a:tabLst>
            </a:pPr>
            <a:r>
              <a:rPr sz="1900" dirty="0">
                <a:latin typeface="Georgia"/>
                <a:cs typeface="Georgia"/>
              </a:rPr>
              <a:t>Kezdetben: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vásárlót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úgy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határozzák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meg,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mint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"bárki,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aki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egy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z="1900" dirty="0">
                <a:latin typeface="Georgia"/>
                <a:cs typeface="Georgia"/>
              </a:rPr>
              <a:t>üzletben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vásárolt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vagy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egy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katalógusból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rendelt".</a:t>
            </a:r>
            <a:endParaRPr sz="1900" dirty="0">
              <a:latin typeface="Georgia"/>
              <a:cs typeface="Georgia"/>
            </a:endParaRPr>
          </a:p>
          <a:p>
            <a:pPr marL="561340" marR="5080" lvl="1" indent="-247015">
              <a:lnSpc>
                <a:spcPct val="100000"/>
              </a:lnSpc>
              <a:spcBef>
                <a:spcPts val="900"/>
              </a:spcBef>
              <a:buClr>
                <a:srgbClr val="438085"/>
              </a:buClr>
              <a:buFont typeface="Arial MT"/>
              <a:buChar char="•"/>
              <a:tabLst>
                <a:tab pos="561340" algn="l"/>
              </a:tabLst>
            </a:pPr>
            <a:r>
              <a:rPr sz="1900" dirty="0">
                <a:latin typeface="Georgia"/>
                <a:cs typeface="Georgia"/>
              </a:rPr>
              <a:t>Később: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webáruház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hozzáadása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után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definíció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úgy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változik,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20" dirty="0">
                <a:latin typeface="Georgia"/>
                <a:cs typeface="Georgia"/>
              </a:rPr>
              <a:t>hogy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online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vásárlókra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is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kiterjedjen.</a:t>
            </a:r>
            <a:endParaRPr sz="1900" dirty="0">
              <a:latin typeface="Georgia"/>
              <a:cs typeface="Georgia"/>
            </a:endParaRPr>
          </a:p>
          <a:p>
            <a:pPr marL="561340" lvl="1" indent="-247015">
              <a:lnSpc>
                <a:spcPct val="100000"/>
              </a:lnSpc>
              <a:spcBef>
                <a:spcPts val="900"/>
              </a:spcBef>
              <a:buClr>
                <a:srgbClr val="438085"/>
              </a:buClr>
              <a:buFont typeface="Arial MT"/>
              <a:buChar char="•"/>
              <a:tabLst>
                <a:tab pos="561340" algn="l"/>
              </a:tabLst>
            </a:pPr>
            <a:r>
              <a:rPr sz="1900" dirty="0">
                <a:latin typeface="Georgia"/>
                <a:cs typeface="Georgia"/>
              </a:rPr>
              <a:t>A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metaadattárak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biztosítják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ezen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változások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nyomon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követését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és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dirty="0">
                <a:latin typeface="Georgia"/>
                <a:cs typeface="Georgia"/>
              </a:rPr>
              <a:t>következetes</a:t>
            </a:r>
            <a:r>
              <a:rPr sz="1900" spc="-8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kezelését.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>
                <a:highlight>
                  <a:srgbClr val="FFFF00"/>
                </a:highlight>
              </a:rPr>
              <a:t>Metaadattár-</a:t>
            </a:r>
            <a:r>
              <a:rPr spc="-10" dirty="0">
                <a:highlight>
                  <a:srgbClr val="FFFF00"/>
                </a:highlight>
              </a:rPr>
              <a:t>típusok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51989"/>
            <a:ext cx="7838440" cy="4077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10000"/>
              </a:lnSpc>
              <a:spcBef>
                <a:spcPts val="1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Egy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jól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strukturált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metaadattár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támogatja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adatok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konzisztenciájának </a:t>
            </a:r>
            <a:r>
              <a:rPr sz="1900" dirty="0">
                <a:latin typeface="Georgia"/>
                <a:cs typeface="Georgia"/>
              </a:rPr>
              <a:t>fenntartását,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adatirányítást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adatok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elérhetőségét.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52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Címtár</a:t>
            </a:r>
            <a:r>
              <a:rPr sz="19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(directory):</a:t>
            </a:r>
            <a:r>
              <a:rPr sz="19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helyét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tárolja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szervezeten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belül</a:t>
            </a:r>
            <a:r>
              <a:rPr sz="1900" dirty="0">
                <a:latin typeface="Georgia"/>
                <a:cs typeface="Georgia"/>
              </a:rPr>
              <a:t>;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50" dirty="0">
                <a:latin typeface="Georgia"/>
                <a:cs typeface="Georgia"/>
              </a:rPr>
              <a:t>a</a:t>
            </a:r>
            <a:endParaRPr sz="19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229"/>
              </a:spcBef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fejlesztők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haladó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felhasználók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számára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hasznos.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568960">
              <a:lnSpc>
                <a:spcPct val="110000"/>
              </a:lnSpc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Fogalomtár</a:t>
            </a:r>
            <a:r>
              <a:rPr sz="19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(glossary):</a:t>
            </a:r>
            <a:r>
              <a:rPr sz="1900" b="1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fogalmak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meghatározása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egy </a:t>
            </a:r>
            <a:r>
              <a:rPr sz="1900" dirty="0">
                <a:latin typeface="Georgia"/>
                <a:cs typeface="Georgia"/>
              </a:rPr>
              <a:t>tezaurusz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segítségével,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amely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végigvezeti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felhasználókat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az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ekvivalencia-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,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hierarchia-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asszociációs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kapcsolatokon.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53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Egyéb</a:t>
            </a:r>
            <a:r>
              <a:rPr sz="1900" b="1" spc="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20" dirty="0">
                <a:highlight>
                  <a:srgbClr val="FFFF00"/>
                </a:highlight>
                <a:latin typeface="Georgia"/>
                <a:cs typeface="Georgia"/>
              </a:rPr>
              <a:t>metaadat-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tárolók: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lvl="1" indent="-247015">
              <a:lnSpc>
                <a:spcPct val="100000"/>
              </a:lnSpc>
              <a:spcBef>
                <a:spcPts val="525"/>
              </a:spcBef>
              <a:buClr>
                <a:srgbClr val="438085"/>
              </a:buClr>
              <a:buFont typeface="Arial MT"/>
              <a:buChar char="•"/>
              <a:tabLst>
                <a:tab pos="561340" algn="l"/>
              </a:tabLst>
            </a:pPr>
            <a:r>
              <a:rPr sz="1900" dirty="0">
                <a:latin typeface="Georgia"/>
                <a:cs typeface="Georgia"/>
              </a:rPr>
              <a:t>Speciális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listák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(pl.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forráslisták,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interfészlista,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kódkészlet-lista)</a:t>
            </a:r>
            <a:endParaRPr sz="1900" dirty="0">
              <a:latin typeface="Georgia"/>
              <a:cs typeface="Georgia"/>
            </a:endParaRPr>
          </a:p>
          <a:p>
            <a:pPr marL="561340" lvl="1" indent="-247015">
              <a:lnSpc>
                <a:spcPct val="100000"/>
              </a:lnSpc>
              <a:spcBef>
                <a:spcPts val="530"/>
              </a:spcBef>
              <a:buClr>
                <a:srgbClr val="438085"/>
              </a:buClr>
              <a:buFont typeface="Arial MT"/>
              <a:buChar char="•"/>
              <a:tabLst>
                <a:tab pos="561340" algn="l"/>
              </a:tabLst>
            </a:pP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Lexikonok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lvl="1" indent="-247015">
              <a:lnSpc>
                <a:spcPct val="100000"/>
              </a:lnSpc>
              <a:spcBef>
                <a:spcPts val="525"/>
              </a:spcBef>
              <a:buClr>
                <a:srgbClr val="438085"/>
              </a:buClr>
              <a:buFont typeface="Arial MT"/>
              <a:buChar char="•"/>
              <a:tabLst>
                <a:tab pos="561340" algn="l"/>
              </a:tabLst>
            </a:pP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Térbeli/időbeli</a:t>
            </a:r>
            <a:r>
              <a:rPr sz="1900" spc="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sémák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lvl="1" indent="-247015">
              <a:lnSpc>
                <a:spcPct val="100000"/>
              </a:lnSpc>
              <a:spcBef>
                <a:spcPts val="530"/>
              </a:spcBef>
              <a:buClr>
                <a:srgbClr val="438085"/>
              </a:buClr>
              <a:buFont typeface="Arial MT"/>
              <a:buChar char="•"/>
              <a:tabLst>
                <a:tab pos="561340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Adattárak</a:t>
            </a:r>
            <a:r>
              <a:rPr sz="1900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adattárai,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szabály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adattárak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>
                <a:highlight>
                  <a:srgbClr val="FFFF00"/>
                </a:highlight>
              </a:rPr>
              <a:t>Adatminőség-</a:t>
            </a:r>
            <a:r>
              <a:rPr spc="-10" dirty="0">
                <a:highlight>
                  <a:srgbClr val="FFFF00"/>
                </a:highlight>
              </a:rPr>
              <a:t>menedzsment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dirty="0"/>
              <a:t>Az</a:t>
            </a:r>
            <a:r>
              <a:rPr spc="-30" dirty="0"/>
              <a:t> </a:t>
            </a:r>
            <a:r>
              <a:rPr b="1" spc="-20" dirty="0">
                <a:latin typeface="Georgia"/>
                <a:cs typeface="Georgia"/>
              </a:rPr>
              <a:t>adatminőség-</a:t>
            </a:r>
            <a:r>
              <a:rPr b="1" dirty="0">
                <a:latin typeface="Georgia"/>
                <a:cs typeface="Georgia"/>
              </a:rPr>
              <a:t>menedzsment</a:t>
            </a:r>
            <a:r>
              <a:rPr b="1" spc="15" dirty="0">
                <a:latin typeface="Georgia"/>
                <a:cs typeface="Georgia"/>
              </a:rPr>
              <a:t> </a:t>
            </a:r>
            <a:r>
              <a:rPr b="1" dirty="0">
                <a:latin typeface="Georgia"/>
                <a:cs typeface="Georgia"/>
              </a:rPr>
              <a:t>(data</a:t>
            </a:r>
            <a:r>
              <a:rPr b="1" spc="-20" dirty="0">
                <a:latin typeface="Georgia"/>
                <a:cs typeface="Georgia"/>
              </a:rPr>
              <a:t> </a:t>
            </a:r>
            <a:r>
              <a:rPr b="1" dirty="0">
                <a:latin typeface="Georgia"/>
                <a:cs typeface="Georgia"/>
              </a:rPr>
              <a:t>quality</a:t>
            </a:r>
            <a:r>
              <a:rPr b="1" spc="-15" dirty="0">
                <a:latin typeface="Georgia"/>
                <a:cs typeface="Georgia"/>
              </a:rPr>
              <a:t> </a:t>
            </a:r>
            <a:r>
              <a:rPr b="1" spc="-10" dirty="0">
                <a:latin typeface="Georgia"/>
                <a:cs typeface="Georgia"/>
              </a:rPr>
              <a:t>management, </a:t>
            </a:r>
            <a:r>
              <a:rPr b="1" dirty="0">
                <a:latin typeface="Georgia"/>
                <a:cs typeface="Georgia"/>
              </a:rPr>
              <a:t>DQM)</a:t>
            </a:r>
            <a:r>
              <a:rPr b="1" spc="-70" dirty="0">
                <a:latin typeface="Georgia"/>
                <a:cs typeface="Georgia"/>
              </a:rPr>
              <a:t> </a:t>
            </a:r>
            <a:r>
              <a:rPr dirty="0"/>
              <a:t>olyan</a:t>
            </a:r>
            <a:r>
              <a:rPr spc="-45" dirty="0"/>
              <a:t> </a:t>
            </a:r>
            <a:r>
              <a:rPr dirty="0">
                <a:highlight>
                  <a:srgbClr val="FFFF00"/>
                </a:highlight>
              </a:rPr>
              <a:t>kritikus</a:t>
            </a:r>
            <a:r>
              <a:rPr spc="-6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folyamat,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amely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biztosítja</a:t>
            </a:r>
            <a:r>
              <a:rPr spc="-3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</a:t>
            </a:r>
            <a:r>
              <a:rPr spc="-6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különböző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forrásokból </a:t>
            </a:r>
            <a:r>
              <a:rPr dirty="0">
                <a:highlight>
                  <a:srgbClr val="FFFF00"/>
                </a:highlight>
              </a:rPr>
              <a:t>származó</a:t>
            </a:r>
            <a:r>
              <a:rPr spc="-7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adatok</a:t>
            </a:r>
            <a:r>
              <a:rPr spc="-9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összevonását,</a:t>
            </a:r>
            <a:r>
              <a:rPr spc="-4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tisztítását</a:t>
            </a:r>
            <a:r>
              <a:rPr spc="-7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és</a:t>
            </a:r>
            <a:r>
              <a:rPr spc="-8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integrálását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megbízható</a:t>
            </a:r>
            <a:r>
              <a:rPr spc="-70" dirty="0">
                <a:highlight>
                  <a:srgbClr val="FFFF00"/>
                </a:highlight>
              </a:rPr>
              <a:t> </a:t>
            </a:r>
            <a:r>
              <a:rPr spc="-25" dirty="0">
                <a:highlight>
                  <a:srgbClr val="FFFF00"/>
                </a:highlight>
              </a:rPr>
              <a:t>és </a:t>
            </a:r>
            <a:r>
              <a:rPr dirty="0">
                <a:highlight>
                  <a:srgbClr val="FFFF00"/>
                </a:highlight>
              </a:rPr>
              <a:t>jó</a:t>
            </a:r>
            <a:r>
              <a:rPr spc="-7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minőségű</a:t>
            </a:r>
            <a:r>
              <a:rPr spc="-3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adatkészleteket</a:t>
            </a:r>
            <a:r>
              <a:rPr spc="-7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létrehozásához.</a:t>
            </a: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dirty="0"/>
              <a:t>A</a:t>
            </a:r>
            <a:r>
              <a:rPr spc="-35" dirty="0"/>
              <a:t> </a:t>
            </a:r>
            <a:r>
              <a:rPr dirty="0"/>
              <a:t>DQM</a:t>
            </a:r>
            <a:r>
              <a:rPr spc="-30" dirty="0"/>
              <a:t> </a:t>
            </a:r>
            <a:r>
              <a:rPr dirty="0"/>
              <a:t>nem</a:t>
            </a:r>
            <a:r>
              <a:rPr spc="-25" dirty="0"/>
              <a:t> </a:t>
            </a:r>
            <a:r>
              <a:rPr dirty="0"/>
              <a:t>csak</a:t>
            </a:r>
            <a:r>
              <a:rPr spc="-3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hibák</a:t>
            </a:r>
            <a:r>
              <a:rPr spc="-30" dirty="0"/>
              <a:t> </a:t>
            </a:r>
            <a:r>
              <a:rPr spc="-10" dirty="0"/>
              <a:t>javítása!</a:t>
            </a: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dirty="0">
                <a:highlight>
                  <a:srgbClr val="FFFF00"/>
                </a:highlight>
              </a:rPr>
              <a:t>A</a:t>
            </a:r>
            <a:r>
              <a:rPr spc="-3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DQM</a:t>
            </a:r>
            <a:r>
              <a:rPr spc="-2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megjelenik</a:t>
            </a:r>
            <a:r>
              <a:rPr spc="-1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az</a:t>
            </a:r>
            <a:r>
              <a:rPr spc="-3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adatok</a:t>
            </a:r>
            <a:r>
              <a:rPr spc="-3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teljes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életciklusában.</a:t>
            </a:r>
            <a:r>
              <a:rPr spc="-20" dirty="0">
                <a:highlight>
                  <a:srgbClr val="FFFF00"/>
                </a:highlight>
              </a:rPr>
              <a:t> </a:t>
            </a:r>
            <a:r>
              <a:rPr spc="-10" dirty="0"/>
              <a:t>Például:</a:t>
            </a: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pc="-50" dirty="0">
                <a:solidFill>
                  <a:srgbClr val="438085"/>
                </a:solidFill>
              </a:rPr>
              <a:t>▫</a:t>
            </a:r>
            <a:r>
              <a:rPr dirty="0">
                <a:solidFill>
                  <a:srgbClr val="438085"/>
                </a:solidFill>
              </a:rPr>
              <a:t>	</a:t>
            </a:r>
            <a:r>
              <a:rPr i="1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i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i="1" dirty="0">
                <a:highlight>
                  <a:srgbClr val="FFFF00"/>
                </a:highlight>
                <a:latin typeface="Georgia"/>
                <a:cs typeface="Georgia"/>
              </a:rPr>
              <a:t>létrehozása</a:t>
            </a:r>
            <a:r>
              <a:rPr i="1" dirty="0">
                <a:latin typeface="Georgia"/>
                <a:cs typeface="Georgia"/>
              </a:rPr>
              <a:t>:</a:t>
            </a:r>
            <a:r>
              <a:rPr i="1" spc="-25" dirty="0">
                <a:latin typeface="Georgia"/>
                <a:cs typeface="Georgia"/>
              </a:rPr>
              <a:t> </a:t>
            </a:r>
            <a:r>
              <a:rPr dirty="0"/>
              <a:t>Az</a:t>
            </a:r>
            <a:r>
              <a:rPr spc="-65" dirty="0"/>
              <a:t> </a:t>
            </a:r>
            <a:r>
              <a:rPr dirty="0">
                <a:highlight>
                  <a:srgbClr val="FFFF00"/>
                </a:highlight>
              </a:rPr>
              <a:t>adatok</a:t>
            </a:r>
            <a:r>
              <a:rPr spc="-6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helyes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bevitelének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biztosítása</a:t>
            </a:r>
            <a:r>
              <a:rPr spc="-35" dirty="0">
                <a:highlight>
                  <a:srgbClr val="FFFF00"/>
                </a:highlight>
              </a:rPr>
              <a:t> </a:t>
            </a:r>
            <a:r>
              <a:rPr spc="-50" dirty="0"/>
              <a:t>a</a:t>
            </a: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forrásnál.</a:t>
            </a:r>
          </a:p>
          <a:p>
            <a:pPr marL="561340" marR="932815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pc="-50" dirty="0">
                <a:solidFill>
                  <a:srgbClr val="438085"/>
                </a:solidFill>
              </a:rPr>
              <a:t>▫</a:t>
            </a:r>
            <a:r>
              <a:rPr dirty="0">
                <a:solidFill>
                  <a:srgbClr val="438085"/>
                </a:solidFill>
              </a:rPr>
              <a:t>	</a:t>
            </a:r>
            <a:r>
              <a:rPr i="1" spc="-10" dirty="0">
                <a:highlight>
                  <a:srgbClr val="FFFF00"/>
                </a:highlight>
                <a:latin typeface="Georgia"/>
                <a:cs typeface="Georgia"/>
              </a:rPr>
              <a:t>Adattranszformáció</a:t>
            </a:r>
            <a:r>
              <a:rPr i="1" spc="-10" dirty="0">
                <a:latin typeface="Georgia"/>
                <a:cs typeface="Georgia"/>
              </a:rPr>
              <a:t>:</a:t>
            </a:r>
            <a:r>
              <a:rPr i="1" spc="25" dirty="0">
                <a:latin typeface="Georgia"/>
                <a:cs typeface="Georgia"/>
              </a:rPr>
              <a:t> </a:t>
            </a:r>
            <a:r>
              <a:rPr dirty="0"/>
              <a:t>Az</a:t>
            </a:r>
            <a:r>
              <a:rPr spc="-35" dirty="0"/>
              <a:t> </a:t>
            </a:r>
            <a:r>
              <a:rPr dirty="0">
                <a:highlight>
                  <a:srgbClr val="FFFF00"/>
                </a:highlight>
              </a:rPr>
              <a:t>adatok</a:t>
            </a:r>
            <a:r>
              <a:rPr spc="-3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egységesítése </a:t>
            </a:r>
            <a:r>
              <a:rPr dirty="0">
                <a:highlight>
                  <a:srgbClr val="FFFF00"/>
                </a:highlight>
              </a:rPr>
              <a:t>és</a:t>
            </a:r>
            <a:r>
              <a:rPr spc="-2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formázása</a:t>
            </a:r>
            <a:r>
              <a:rPr spc="-5" dirty="0">
                <a:highlight>
                  <a:srgbClr val="FFFF00"/>
                </a:highlight>
              </a:rPr>
              <a:t> </a:t>
            </a:r>
            <a:r>
              <a:rPr spc="-50" dirty="0"/>
              <a:t>a </a:t>
            </a:r>
            <a:r>
              <a:rPr dirty="0">
                <a:highlight>
                  <a:srgbClr val="FFFF00"/>
                </a:highlight>
              </a:rPr>
              <a:t>konzisztencia</a:t>
            </a:r>
            <a:r>
              <a:rPr spc="-55" dirty="0"/>
              <a:t> </a:t>
            </a:r>
            <a:r>
              <a:rPr spc="-10" dirty="0"/>
              <a:t>érdekében.</a:t>
            </a: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pc="-50" dirty="0">
                <a:solidFill>
                  <a:srgbClr val="438085"/>
                </a:solidFill>
              </a:rPr>
              <a:t>▫</a:t>
            </a:r>
            <a:r>
              <a:rPr dirty="0">
                <a:solidFill>
                  <a:srgbClr val="438085"/>
                </a:solidFill>
              </a:rPr>
              <a:t>	</a:t>
            </a:r>
            <a:r>
              <a:rPr i="1" dirty="0">
                <a:highlight>
                  <a:srgbClr val="FFFF00"/>
                </a:highlight>
                <a:latin typeface="Georgia"/>
                <a:cs typeface="Georgia"/>
              </a:rPr>
              <a:t>Adattovábbítás</a:t>
            </a:r>
            <a:r>
              <a:rPr i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i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i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i="1" dirty="0">
                <a:highlight>
                  <a:srgbClr val="FFFF00"/>
                </a:highlight>
                <a:latin typeface="Georgia"/>
                <a:cs typeface="Georgia"/>
              </a:rPr>
              <a:t>integráció</a:t>
            </a:r>
            <a:r>
              <a:rPr i="1" dirty="0">
                <a:latin typeface="Georgia"/>
                <a:cs typeface="Georgia"/>
              </a:rPr>
              <a:t>:</a:t>
            </a:r>
            <a:r>
              <a:rPr i="1" spc="-50" dirty="0">
                <a:latin typeface="Georgia"/>
                <a:cs typeface="Georgia"/>
              </a:rPr>
              <a:t> </a:t>
            </a:r>
            <a:r>
              <a:rPr dirty="0"/>
              <a:t>A</a:t>
            </a:r>
            <a:r>
              <a:rPr spc="-60" dirty="0"/>
              <a:t> </a:t>
            </a:r>
            <a:r>
              <a:rPr dirty="0">
                <a:highlight>
                  <a:srgbClr val="FFFF00"/>
                </a:highlight>
              </a:rPr>
              <a:t>zökkenőmentes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adatáramlás</a:t>
            </a:r>
          </a:p>
          <a:p>
            <a:pPr marL="561340">
              <a:lnSpc>
                <a:spcPct val="100000"/>
              </a:lnSpc>
            </a:pPr>
            <a:r>
              <a:rPr dirty="0">
                <a:highlight>
                  <a:srgbClr val="FFFF00"/>
                </a:highlight>
              </a:rPr>
              <a:t>biztosítása</a:t>
            </a:r>
            <a:r>
              <a:rPr spc="-15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rendszerek</a:t>
            </a:r>
            <a:r>
              <a:rPr spc="-45" dirty="0"/>
              <a:t> </a:t>
            </a:r>
            <a:r>
              <a:rPr spc="-10" dirty="0"/>
              <a:t>között.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Mi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10" dirty="0">
                <a:highlight>
                  <a:srgbClr val="FFFF00"/>
                </a:highlight>
              </a:rPr>
              <a:t>metaadat</a:t>
            </a:r>
            <a:r>
              <a:rPr spc="-10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1159"/>
            <a:ext cx="8000365" cy="439293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latin typeface="Georgia"/>
                <a:cs typeface="Georgia"/>
              </a:rPr>
              <a:t>A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metaadatok</a:t>
            </a:r>
            <a:r>
              <a:rPr sz="1800" b="1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"adatok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adatokról".</a:t>
            </a:r>
            <a:endParaRPr sz="18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latin typeface="Georgia"/>
                <a:cs typeface="Georgia"/>
              </a:rPr>
              <a:t>Míg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i="1" dirty="0">
                <a:latin typeface="Georgia"/>
                <a:cs typeface="Georgia"/>
              </a:rPr>
              <a:t>adatok</a:t>
            </a:r>
            <a:r>
              <a:rPr sz="1800" i="1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eseményeket,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objektumokat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és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kapcsolatokat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írják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le,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50" dirty="0">
                <a:latin typeface="Georgia"/>
                <a:cs typeface="Georgia"/>
              </a:rPr>
              <a:t>a</a:t>
            </a:r>
            <a:endParaRPr sz="18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800" i="1" dirty="0">
                <a:latin typeface="Georgia"/>
                <a:cs typeface="Georgia"/>
              </a:rPr>
              <a:t>metaadatok</a:t>
            </a:r>
            <a:r>
              <a:rPr sz="1800" i="1" spc="-55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kontextust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biztosítanak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adatokhoz</a:t>
            </a:r>
            <a:r>
              <a:rPr sz="1800" spc="-10" dirty="0">
                <a:latin typeface="Georgia"/>
                <a:cs typeface="Georgia"/>
              </a:rPr>
              <a:t>.</a:t>
            </a:r>
            <a:endParaRPr sz="18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latin typeface="Georgia"/>
                <a:cs typeface="Georgia"/>
              </a:rPr>
              <a:t>A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metaadatkezelés</a:t>
            </a:r>
            <a:r>
              <a:rPr sz="1800" b="1" spc="-55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magában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foglalja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metaadatok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létrehozásához,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146050">
              <a:lnSpc>
                <a:spcPct val="100000"/>
              </a:lnSpc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tárolásához,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integrálásához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ellenőrzéséhez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szükséges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folyamatokat</a:t>
            </a:r>
            <a:r>
              <a:rPr sz="1800" dirty="0">
                <a:latin typeface="Georgia"/>
                <a:cs typeface="Georgia"/>
              </a:rPr>
              <a:t>,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hogy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biztosítsa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azok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pontosságát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hasznosságát.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latin typeface="Georgia"/>
                <a:cs typeface="Georgia"/>
              </a:rPr>
              <a:t>Analógia: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könyvtári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katalógus</a:t>
            </a:r>
            <a:endParaRPr sz="1800" dirty="0">
              <a:latin typeface="Georgia"/>
              <a:cs typeface="Georgia"/>
            </a:endParaRPr>
          </a:p>
          <a:p>
            <a:pPr marL="561340" marR="588010" indent="-24701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latin typeface="Georgia"/>
                <a:cs typeface="Georgia"/>
              </a:rPr>
              <a:t>Képzeljünk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el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egy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könyvtárat </a:t>
            </a:r>
            <a:r>
              <a:rPr sz="1800" dirty="0">
                <a:latin typeface="Georgia"/>
                <a:cs typeface="Georgia"/>
              </a:rPr>
              <a:t>katalógusrendszer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nélkül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-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megfelelő </a:t>
            </a:r>
            <a:r>
              <a:rPr sz="1800" dirty="0">
                <a:latin typeface="Georgia"/>
                <a:cs typeface="Georgia"/>
              </a:rPr>
              <a:t>könyv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megtalálása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nehéz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és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időigényes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lenne.</a:t>
            </a:r>
            <a:endParaRPr sz="18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könyvtári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katalógus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(azaz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„metaadat”)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strukturált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információkat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nyújt</a:t>
            </a:r>
            <a:endParaRPr sz="18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800" dirty="0">
                <a:latin typeface="Georgia"/>
                <a:cs typeface="Georgia"/>
              </a:rPr>
              <a:t>a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könyvekről,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segítve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felhasználóknak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könyvek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hatékony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megtalálását.</a:t>
            </a:r>
            <a:endParaRPr sz="1800" dirty="0">
              <a:latin typeface="Georgia"/>
              <a:cs typeface="Georgia"/>
            </a:endParaRPr>
          </a:p>
          <a:p>
            <a:pPr marL="561340" marR="95250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spc="-10" dirty="0">
                <a:latin typeface="Georgia"/>
                <a:cs typeface="Georgia"/>
              </a:rPr>
              <a:t>Hasonlóképpen,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metaadatok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segítenek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digitális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adatok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szervezésében </a:t>
            </a:r>
            <a:r>
              <a:rPr sz="1800" dirty="0">
                <a:latin typeface="Georgia"/>
                <a:cs typeface="Georgia"/>
              </a:rPr>
              <a:t>és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kezelésében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egy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szervezeten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belül.</a:t>
            </a:r>
            <a:endParaRPr sz="1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>
                <a:highlight>
                  <a:srgbClr val="FFFF00"/>
                </a:highlight>
              </a:rPr>
              <a:t>Adatminőség-</a:t>
            </a:r>
            <a:r>
              <a:rPr spc="-10" dirty="0">
                <a:highlight>
                  <a:srgbClr val="FFFF00"/>
                </a:highlight>
              </a:rPr>
              <a:t>menedzsment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0549"/>
            <a:ext cx="7773034" cy="33178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1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DQM</a:t>
            </a:r>
            <a:r>
              <a:rPr sz="19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folyamata</a:t>
            </a:r>
            <a:r>
              <a:rPr sz="1900" b="1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(magas</a:t>
            </a:r>
            <a:r>
              <a:rPr sz="1900" b="1" spc="-25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szintű</a:t>
            </a:r>
            <a:r>
              <a:rPr sz="1900" b="1" spc="-45" dirty="0">
                <a:latin typeface="Georgia"/>
                <a:cs typeface="Georgia"/>
              </a:rPr>
              <a:t> </a:t>
            </a:r>
            <a:r>
              <a:rPr sz="1900" b="1" spc="-10" dirty="0">
                <a:latin typeface="Georgia"/>
                <a:cs typeface="Georgia"/>
              </a:rPr>
              <a:t>áttekintés):</a:t>
            </a:r>
            <a:endParaRPr sz="1900" dirty="0">
              <a:latin typeface="Georgia"/>
              <a:cs typeface="Georgia"/>
            </a:endParaRPr>
          </a:p>
          <a:p>
            <a:pPr marL="469900" indent="-45720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AutoNum type="arabicPeriod"/>
              <a:tabLst>
                <a:tab pos="469900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adatminőséggel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kapcsolatos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igények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azonosítása.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469900" marR="517525" indent="-45783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AutoNum type="arabicPeriod"/>
              <a:tabLst>
                <a:tab pos="469900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Mérőszámok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meghatározása</a:t>
            </a:r>
            <a:r>
              <a:rPr sz="1900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adatminőség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mérésére,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nyomon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követésére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ellenőrzésére.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469900" marR="281305" indent="-45783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AutoNum type="arabicPeriod"/>
              <a:tabLst>
                <a:tab pos="469900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minőségi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szabványoknak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való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megfelelés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biztosítása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(jelentések,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adatgazdálkodási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lépések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végrehajtása).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469900" marR="5080" indent="-457834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AutoNum type="arabicPeriod"/>
              <a:tabLst>
                <a:tab pos="469900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adatfelelős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(data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steward)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értesítése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problémák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megoldása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az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adatminőség</a:t>
            </a:r>
            <a:r>
              <a:rPr sz="1900" spc="-9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fenntartása</a:t>
            </a:r>
            <a:r>
              <a:rPr sz="1900" spc="-9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érdekében.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469900" indent="-45720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AutoNum type="arabicPeriod"/>
              <a:tabLst>
                <a:tab pos="469900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adatminőségi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folyamatok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finomítása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javítása.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DQM</a:t>
            </a:r>
            <a:r>
              <a:rPr spc="-60" dirty="0"/>
              <a:t> </a:t>
            </a:r>
            <a:r>
              <a:rPr dirty="0"/>
              <a:t>–</a:t>
            </a:r>
            <a:r>
              <a:rPr spc="-55" dirty="0"/>
              <a:t> </a:t>
            </a:r>
            <a:r>
              <a:rPr dirty="0"/>
              <a:t>fogalmak</a:t>
            </a:r>
            <a:r>
              <a:rPr spc="-60" dirty="0"/>
              <a:t> </a:t>
            </a:r>
            <a:r>
              <a:rPr dirty="0"/>
              <a:t>és</a:t>
            </a:r>
            <a:r>
              <a:rPr spc="-65" dirty="0"/>
              <a:t> </a:t>
            </a:r>
            <a:r>
              <a:rPr spc="-10" dirty="0"/>
              <a:t>tevékenységek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37689"/>
            <a:ext cx="7911465" cy="366839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225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Az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adatminőségi</a:t>
            </a:r>
            <a:r>
              <a:rPr sz="1900" b="1" spc="-20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elvárások</a:t>
            </a:r>
            <a:r>
              <a:rPr sz="1900" b="1" spc="-4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fő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szempontjai: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34035" marR="5080" lvl="1" indent="-256540">
              <a:lnSpc>
                <a:spcPct val="110000"/>
              </a:lnSpc>
              <a:spcBef>
                <a:spcPts val="900"/>
              </a:spcBef>
              <a:buClr>
                <a:srgbClr val="9F4DA2"/>
              </a:buClr>
              <a:buFont typeface="Arial MT"/>
              <a:buChar char="•"/>
              <a:tabLst>
                <a:tab pos="534035" algn="l"/>
              </a:tabLst>
            </a:pP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1900" i="1" spc="-9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szabályok</a:t>
            </a:r>
            <a:r>
              <a:rPr sz="1900" i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meghatározása:</a:t>
            </a:r>
            <a:r>
              <a:rPr sz="1900" i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Annak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egyértelmű</a:t>
            </a:r>
            <a:r>
              <a:rPr sz="1900" spc="-9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dokumentálása</a:t>
            </a:r>
            <a:r>
              <a:rPr sz="1900" spc="-10" dirty="0">
                <a:latin typeface="Georgia"/>
                <a:cs typeface="Georgia"/>
              </a:rPr>
              <a:t>, </a:t>
            </a:r>
            <a:r>
              <a:rPr sz="1900" dirty="0">
                <a:latin typeface="Georgia"/>
                <a:cs typeface="Georgia"/>
              </a:rPr>
              <a:t>hogy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minősül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"jó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minőségű" adatnak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struktúra,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konzisztencia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integritás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szempontjából.</a:t>
            </a:r>
            <a:endParaRPr sz="1900" dirty="0">
              <a:latin typeface="Georgia"/>
              <a:cs typeface="Georgia"/>
            </a:endParaRPr>
          </a:p>
          <a:p>
            <a:pPr marL="531495" marR="648970" lvl="1" indent="-254000" algn="just">
              <a:lnSpc>
                <a:spcPct val="110100"/>
              </a:lnSpc>
              <a:spcBef>
                <a:spcPts val="900"/>
              </a:spcBef>
              <a:buClr>
                <a:srgbClr val="9F4DA2"/>
              </a:buClr>
              <a:buFont typeface="Arial MT"/>
              <a:buChar char="•"/>
              <a:tabLst>
                <a:tab pos="534035" algn="l"/>
              </a:tabLst>
            </a:pP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Mérési</a:t>
            </a:r>
            <a:r>
              <a:rPr sz="1900" i="1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módszerek:</a:t>
            </a:r>
            <a:r>
              <a:rPr sz="1900" i="1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Mérőszámok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megállapítása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adatminőség 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értékelésére</a:t>
            </a:r>
            <a:r>
              <a:rPr sz="1900" spc="-9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különböző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dimenziókban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(pl.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pontosság,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teljesség, 	időszerűség).</a:t>
            </a:r>
            <a:endParaRPr sz="1900" dirty="0">
              <a:latin typeface="Georgia"/>
              <a:cs typeface="Georgia"/>
            </a:endParaRPr>
          </a:p>
          <a:p>
            <a:pPr marL="531495" marR="213995" lvl="1" indent="-254000" algn="just">
              <a:lnSpc>
                <a:spcPct val="110000"/>
              </a:lnSpc>
              <a:spcBef>
                <a:spcPts val="900"/>
              </a:spcBef>
              <a:buClr>
                <a:srgbClr val="9F4DA2"/>
              </a:buClr>
              <a:buFont typeface="Arial MT"/>
              <a:buChar char="•"/>
              <a:tabLst>
                <a:tab pos="534035" algn="l"/>
              </a:tabLst>
            </a:pP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Elfogadhatósági</a:t>
            </a:r>
            <a:r>
              <a:rPr sz="1900" i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küszöbértékek:</a:t>
            </a:r>
            <a:r>
              <a:rPr sz="1900" i="1" spc="-9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Olyan</a:t>
            </a:r>
            <a:r>
              <a:rPr sz="1900" spc="-10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minimális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minőségi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szintek 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meghatározása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amelyeknek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adatoknak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kell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felelniük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ahhoz, 	</a:t>
            </a:r>
            <a:r>
              <a:rPr sz="1900" dirty="0">
                <a:latin typeface="Georgia"/>
                <a:cs typeface="Georgia"/>
              </a:rPr>
              <a:t>hogy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üzleti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felhasználásra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érvényesnek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tekinthetők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legyenek.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DQM</a:t>
            </a:r>
            <a:r>
              <a:rPr spc="-60" dirty="0"/>
              <a:t> </a:t>
            </a:r>
            <a:r>
              <a:rPr dirty="0"/>
              <a:t>–</a:t>
            </a:r>
            <a:r>
              <a:rPr spc="-55" dirty="0"/>
              <a:t> </a:t>
            </a:r>
            <a:r>
              <a:rPr dirty="0"/>
              <a:t>fogalmak</a:t>
            </a:r>
            <a:r>
              <a:rPr spc="-60" dirty="0"/>
              <a:t> </a:t>
            </a:r>
            <a:r>
              <a:rPr dirty="0"/>
              <a:t>és</a:t>
            </a:r>
            <a:r>
              <a:rPr spc="-65" dirty="0"/>
              <a:t> </a:t>
            </a:r>
            <a:r>
              <a:rPr spc="-10" dirty="0"/>
              <a:t>tevékenységek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51989"/>
            <a:ext cx="7879080" cy="398716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325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adatminőségi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elvárások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szolgálnak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strukturált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adatminőségi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229"/>
              </a:spcBef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keretrendszer</a:t>
            </a:r>
            <a:r>
              <a:rPr sz="1900" b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felépítésének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alapjául.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1130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Egy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adatminőségi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keretrendszerhez</a:t>
            </a:r>
            <a:r>
              <a:rPr sz="1900" spc="-95" dirty="0"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szükséges</a:t>
            </a:r>
            <a:r>
              <a:rPr sz="1900" spc="-10" dirty="0">
                <a:latin typeface="Georgia"/>
                <a:cs typeface="Georgia"/>
              </a:rPr>
              <a:t>:</a:t>
            </a:r>
            <a:endParaRPr sz="1900" dirty="0">
              <a:latin typeface="Georgia"/>
              <a:cs typeface="Georgia"/>
            </a:endParaRPr>
          </a:p>
          <a:p>
            <a:pPr marL="646430" marR="604520" lvl="1" indent="-287020">
              <a:lnSpc>
                <a:spcPct val="110000"/>
              </a:lnSpc>
              <a:spcBef>
                <a:spcPts val="900"/>
              </a:spcBef>
              <a:buClr>
                <a:srgbClr val="438085"/>
              </a:buClr>
              <a:buFont typeface="Arial MT"/>
              <a:buChar char="•"/>
              <a:tabLst>
                <a:tab pos="646430" algn="l"/>
              </a:tabLst>
            </a:pP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i="1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követelmények</a:t>
            </a:r>
            <a:r>
              <a:rPr sz="1900" i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meghatározása</a:t>
            </a:r>
            <a:r>
              <a:rPr sz="1900" i="1" dirty="0">
                <a:latin typeface="Georgia"/>
                <a:cs typeface="Georgia"/>
              </a:rPr>
              <a:t>:</a:t>
            </a:r>
            <a:r>
              <a:rPr sz="1900" i="1" spc="-1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pontosságára,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teljességére,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konzisztenciájára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megbízhatóságára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vonatkozó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elvárások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meghatározása.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643890" marR="5080" lvl="1" indent="-284480" algn="just">
              <a:lnSpc>
                <a:spcPct val="110000"/>
              </a:lnSpc>
              <a:spcBef>
                <a:spcPts val="905"/>
              </a:spcBef>
              <a:buClr>
                <a:srgbClr val="438085"/>
              </a:buClr>
              <a:buFont typeface="Arial MT"/>
              <a:buChar char="•"/>
              <a:tabLst>
                <a:tab pos="646430" algn="l"/>
              </a:tabLst>
            </a:pP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Ellenőrzési</a:t>
            </a:r>
            <a:r>
              <a:rPr sz="1900" i="1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szabályok</a:t>
            </a:r>
            <a:r>
              <a:rPr sz="1900" i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i="1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nyomon</a:t>
            </a:r>
            <a:r>
              <a:rPr sz="1900" i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követés</a:t>
            </a:r>
            <a:r>
              <a:rPr sz="1900" i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megadása</a:t>
            </a:r>
            <a:r>
              <a:rPr sz="1900" i="1" dirty="0">
                <a:latin typeface="Georgia"/>
                <a:cs typeface="Georgia"/>
              </a:rPr>
              <a:t>:</a:t>
            </a:r>
            <a:r>
              <a:rPr sz="1900" i="1" spc="-45" dirty="0"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Érvényesítési 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szabályok,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ellenőrzési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mechanizmusok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automatizált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ellenőrzések 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bevezetése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adatminőségi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változások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nyomon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követése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érdekében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644525" lvl="1" indent="-284480" algn="just">
              <a:lnSpc>
                <a:spcPct val="100000"/>
              </a:lnSpc>
              <a:spcBef>
                <a:spcPts val="1125"/>
              </a:spcBef>
              <a:buClr>
                <a:srgbClr val="438085"/>
              </a:buClr>
              <a:buFont typeface="Arial MT"/>
              <a:buChar char="•"/>
              <a:tabLst>
                <a:tab pos="644525" algn="l"/>
              </a:tabLst>
            </a:pP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Mérés</a:t>
            </a:r>
            <a:r>
              <a:rPr sz="1900" i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i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riportolás</a:t>
            </a:r>
            <a:r>
              <a:rPr sz="1900" i="1" dirty="0">
                <a:latin typeface="Georgia"/>
                <a:cs typeface="Georgia"/>
              </a:rPr>
              <a:t>:</a:t>
            </a:r>
            <a:r>
              <a:rPr sz="1900" i="1" spc="-3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adatminőség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értékelésének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meghatározása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646430" algn="just">
              <a:lnSpc>
                <a:spcPct val="100000"/>
              </a:lnSpc>
              <a:spcBef>
                <a:spcPts val="229"/>
              </a:spcBef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annak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biztosítása,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megfeleljen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igényeknek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</a:t>
            </a:r>
            <a:r>
              <a:rPr spc="-245" dirty="0"/>
              <a:t> </a:t>
            </a:r>
            <a:r>
              <a:rPr dirty="0">
                <a:highlight>
                  <a:srgbClr val="FFFF00"/>
                </a:highlight>
              </a:rPr>
              <a:t>DQM</a:t>
            </a:r>
            <a:r>
              <a:rPr spc="-2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ciklus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10000"/>
              </a:lnSpc>
              <a:spcBef>
                <a:spcPts val="1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dirty="0"/>
              <a:t>A</a:t>
            </a:r>
            <a:r>
              <a:rPr spc="-40" dirty="0"/>
              <a:t> </a:t>
            </a:r>
            <a:r>
              <a:rPr b="1" dirty="0">
                <a:latin typeface="Georgia"/>
                <a:cs typeface="Georgia"/>
              </a:rPr>
              <a:t>DQM</a:t>
            </a:r>
            <a:r>
              <a:rPr b="1" spc="-30" dirty="0">
                <a:latin typeface="Georgia"/>
                <a:cs typeface="Georgia"/>
              </a:rPr>
              <a:t> </a:t>
            </a:r>
            <a:r>
              <a:rPr b="1" dirty="0">
                <a:latin typeface="Georgia"/>
                <a:cs typeface="Georgia"/>
              </a:rPr>
              <a:t>ciklus</a:t>
            </a:r>
            <a:r>
              <a:rPr b="1" spc="-25" dirty="0">
                <a:latin typeface="Georgia"/>
                <a:cs typeface="Georgia"/>
              </a:rPr>
              <a:t> </a:t>
            </a:r>
            <a:r>
              <a:rPr dirty="0"/>
              <a:t>egy</a:t>
            </a:r>
            <a:r>
              <a:rPr spc="-35" dirty="0"/>
              <a:t> </a:t>
            </a:r>
            <a:r>
              <a:rPr dirty="0">
                <a:highlight>
                  <a:srgbClr val="FFFF00"/>
                </a:highlight>
              </a:rPr>
              <a:t>strukturált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folyamat,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amelynek</a:t>
            </a:r>
            <a:r>
              <a:rPr spc="-3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célja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az</a:t>
            </a:r>
            <a:r>
              <a:rPr spc="-3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adatminőség </a:t>
            </a:r>
            <a:r>
              <a:rPr dirty="0">
                <a:highlight>
                  <a:srgbClr val="FFFF00"/>
                </a:highlight>
              </a:rPr>
              <a:t>meghatározása,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kezelése</a:t>
            </a:r>
            <a:r>
              <a:rPr spc="-6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és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folyamatos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javítása</a:t>
            </a:r>
            <a:r>
              <a:rPr spc="-4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az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üzleti</a:t>
            </a:r>
            <a:r>
              <a:rPr spc="-6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követelmények </a:t>
            </a:r>
            <a:r>
              <a:rPr dirty="0">
                <a:highlight>
                  <a:srgbClr val="FFFF00"/>
                </a:highlight>
              </a:rPr>
              <a:t>teljesítése</a:t>
            </a:r>
            <a:r>
              <a:rPr spc="-8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érdekében.</a:t>
            </a:r>
          </a:p>
          <a:p>
            <a:pPr marL="469900" indent="-457200">
              <a:lnSpc>
                <a:spcPct val="100000"/>
              </a:lnSpc>
              <a:spcBef>
                <a:spcPts val="830"/>
              </a:spcBef>
              <a:buClr>
                <a:srgbClr val="9F4DA2"/>
              </a:buClr>
              <a:buAutoNum type="arabicPeriod"/>
              <a:tabLst>
                <a:tab pos="469900" algn="l"/>
              </a:tabLst>
            </a:pPr>
            <a:r>
              <a:rPr b="1" dirty="0">
                <a:latin typeface="Georgia"/>
                <a:cs typeface="Georgia"/>
              </a:rPr>
              <a:t>Az</a:t>
            </a:r>
            <a:r>
              <a:rPr b="1" spc="-85" dirty="0">
                <a:latin typeface="Georgia"/>
                <a:cs typeface="Georgia"/>
              </a:rPr>
              <a:t> </a:t>
            </a:r>
            <a:r>
              <a:rPr b="1" dirty="0">
                <a:highlight>
                  <a:srgbClr val="FFFF00"/>
                </a:highlight>
                <a:latin typeface="Georgia"/>
                <a:cs typeface="Georgia"/>
              </a:rPr>
              <a:t>adatproblémák</a:t>
            </a:r>
            <a:r>
              <a:rPr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1" spc="-10" dirty="0">
                <a:highlight>
                  <a:srgbClr val="FFFF00"/>
                </a:highlight>
                <a:latin typeface="Georgia"/>
                <a:cs typeface="Georgia"/>
              </a:rPr>
              <a:t>azonosítása</a:t>
            </a:r>
            <a:r>
              <a:rPr b="1" spc="-10" dirty="0">
                <a:latin typeface="Georgia"/>
                <a:cs typeface="Georgia"/>
              </a:rPr>
              <a:t>:</a:t>
            </a:r>
          </a:p>
          <a:p>
            <a:pPr marL="314325">
              <a:lnSpc>
                <a:spcPct val="100000"/>
              </a:lnSpc>
              <a:spcBef>
                <a:spcPts val="525"/>
              </a:spcBef>
              <a:tabLst>
                <a:tab pos="561340" algn="l"/>
              </a:tabLst>
            </a:pPr>
            <a:r>
              <a:rPr spc="-50" dirty="0">
                <a:solidFill>
                  <a:srgbClr val="438085"/>
                </a:solidFill>
              </a:rPr>
              <a:t>▫</a:t>
            </a:r>
            <a:r>
              <a:rPr dirty="0">
                <a:solidFill>
                  <a:srgbClr val="438085"/>
                </a:solidFill>
              </a:rPr>
              <a:t>	</a:t>
            </a:r>
            <a:r>
              <a:rPr dirty="0">
                <a:highlight>
                  <a:srgbClr val="FFFF00"/>
                </a:highlight>
              </a:rPr>
              <a:t>Az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üzleti</a:t>
            </a:r>
            <a:r>
              <a:rPr spc="-6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célokat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befolyásoló</a:t>
            </a:r>
            <a:r>
              <a:rPr spc="-3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kritikus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adatproblémák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felismerése</a:t>
            </a:r>
            <a:r>
              <a:rPr spc="-10" dirty="0"/>
              <a:t>.</a:t>
            </a: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pc="-50" dirty="0">
                <a:solidFill>
                  <a:srgbClr val="438085"/>
                </a:solidFill>
              </a:rPr>
              <a:t>▫</a:t>
            </a:r>
            <a:r>
              <a:rPr dirty="0">
                <a:solidFill>
                  <a:srgbClr val="438085"/>
                </a:solidFill>
              </a:rPr>
              <a:t>	</a:t>
            </a:r>
            <a:r>
              <a:rPr dirty="0">
                <a:highlight>
                  <a:srgbClr val="FFFF00"/>
                </a:highlight>
              </a:rPr>
              <a:t>A</a:t>
            </a:r>
            <a:r>
              <a:rPr spc="-8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legfontosabb</a:t>
            </a:r>
            <a:r>
              <a:rPr spc="-6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adatminőségi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dimenziók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meghatározása</a:t>
            </a:r>
            <a:r>
              <a:rPr spc="-60" dirty="0">
                <a:highlight>
                  <a:srgbClr val="FFFF00"/>
                </a:highlight>
              </a:rPr>
              <a:t> </a:t>
            </a:r>
            <a:r>
              <a:rPr spc="-20" dirty="0"/>
              <a:t>(pl.</a:t>
            </a:r>
          </a:p>
          <a:p>
            <a:pPr marL="561340">
              <a:lnSpc>
                <a:spcPct val="100000"/>
              </a:lnSpc>
              <a:spcBef>
                <a:spcPts val="229"/>
              </a:spcBef>
            </a:pPr>
            <a:r>
              <a:rPr dirty="0"/>
              <a:t>pontosság,</a:t>
            </a:r>
            <a:r>
              <a:rPr spc="-80" dirty="0"/>
              <a:t> </a:t>
            </a:r>
            <a:r>
              <a:rPr dirty="0"/>
              <a:t>teljesség,</a:t>
            </a:r>
            <a:r>
              <a:rPr spc="-110" dirty="0"/>
              <a:t> </a:t>
            </a:r>
            <a:r>
              <a:rPr spc="-10" dirty="0"/>
              <a:t>konzisztencia).</a:t>
            </a: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pc="-50" dirty="0">
                <a:solidFill>
                  <a:srgbClr val="438085"/>
                </a:solidFill>
              </a:rPr>
              <a:t>▫</a:t>
            </a:r>
            <a:r>
              <a:rPr dirty="0">
                <a:solidFill>
                  <a:srgbClr val="438085"/>
                </a:solidFill>
              </a:rPr>
              <a:t>	</a:t>
            </a:r>
            <a:r>
              <a:rPr dirty="0">
                <a:highlight>
                  <a:srgbClr val="FFFF00"/>
                </a:highlight>
              </a:rPr>
              <a:t>Üzleti</a:t>
            </a:r>
            <a:r>
              <a:rPr spc="-6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szabályok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megállapítása</a:t>
            </a:r>
            <a:r>
              <a:rPr spc="-3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jó</a:t>
            </a:r>
            <a:r>
              <a:rPr spc="-6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minőségű</a:t>
            </a:r>
            <a:r>
              <a:rPr spc="-3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adatok</a:t>
            </a:r>
            <a:r>
              <a:rPr spc="-6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biztosításához.</a:t>
            </a:r>
          </a:p>
          <a:p>
            <a:pPr marL="469900" indent="-457200">
              <a:lnSpc>
                <a:spcPct val="100000"/>
              </a:lnSpc>
              <a:spcBef>
                <a:spcPts val="825"/>
              </a:spcBef>
              <a:buClr>
                <a:srgbClr val="9F4DA2"/>
              </a:buClr>
              <a:buAutoNum type="arabicPeriod" startAt="2"/>
              <a:tabLst>
                <a:tab pos="469900" algn="l"/>
              </a:tabLst>
            </a:pPr>
            <a:r>
              <a:rPr b="1" spc="-10" dirty="0">
                <a:highlight>
                  <a:srgbClr val="FFFF00"/>
                </a:highlight>
                <a:latin typeface="Georgia"/>
                <a:cs typeface="Georgia"/>
              </a:rPr>
              <a:t>Tervezés</a:t>
            </a:r>
            <a:r>
              <a:rPr b="1" spc="-10" dirty="0">
                <a:latin typeface="Georgia"/>
                <a:cs typeface="Georgia"/>
              </a:rPr>
              <a:t>:</a:t>
            </a: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pc="-50" dirty="0">
                <a:solidFill>
                  <a:srgbClr val="438085"/>
                </a:solidFill>
              </a:rPr>
              <a:t>▫</a:t>
            </a:r>
            <a:r>
              <a:rPr dirty="0">
                <a:solidFill>
                  <a:srgbClr val="438085"/>
                </a:solidFill>
              </a:rPr>
              <a:t>	</a:t>
            </a:r>
            <a:r>
              <a:rPr dirty="0">
                <a:highlight>
                  <a:srgbClr val="FFFF00"/>
                </a:highlight>
              </a:rPr>
              <a:t>Az</a:t>
            </a:r>
            <a:r>
              <a:rPr spc="-4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azonosított</a:t>
            </a:r>
            <a:r>
              <a:rPr spc="-3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adatproblémák</a:t>
            </a:r>
            <a:r>
              <a:rPr spc="-3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körének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felmérése.</a:t>
            </a: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pc="-50" dirty="0">
                <a:solidFill>
                  <a:srgbClr val="438085"/>
                </a:solidFill>
              </a:rPr>
              <a:t>▫</a:t>
            </a:r>
            <a:r>
              <a:rPr dirty="0">
                <a:solidFill>
                  <a:srgbClr val="438085"/>
                </a:solidFill>
              </a:rPr>
              <a:t>	</a:t>
            </a:r>
            <a:r>
              <a:rPr dirty="0">
                <a:highlight>
                  <a:srgbClr val="FFFF00"/>
                </a:highlight>
              </a:rPr>
              <a:t>A</a:t>
            </a:r>
            <a:r>
              <a:rPr spc="-6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gyenge</a:t>
            </a:r>
            <a:r>
              <a:rPr spc="-6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adatminőség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üzleti</a:t>
            </a:r>
            <a:r>
              <a:rPr spc="-6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hatásainak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meghatározása.</a:t>
            </a: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pc="-50" dirty="0">
                <a:solidFill>
                  <a:srgbClr val="438085"/>
                </a:solidFill>
              </a:rPr>
              <a:t>▫</a:t>
            </a:r>
            <a:r>
              <a:rPr dirty="0">
                <a:solidFill>
                  <a:srgbClr val="438085"/>
                </a:solidFill>
              </a:rPr>
              <a:t>	</a:t>
            </a:r>
            <a:r>
              <a:rPr dirty="0">
                <a:highlight>
                  <a:srgbClr val="FFFF00"/>
                </a:highlight>
              </a:rPr>
              <a:t>A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lehetséges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megoldásokat</a:t>
            </a:r>
            <a:r>
              <a:rPr spc="-3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értékelése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problémák</a:t>
            </a:r>
            <a:r>
              <a:rPr spc="-3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kezelésére.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</a:t>
            </a:r>
            <a:r>
              <a:rPr spc="-245" dirty="0"/>
              <a:t> </a:t>
            </a:r>
            <a:r>
              <a:rPr dirty="0"/>
              <a:t>DQM</a:t>
            </a:r>
            <a:r>
              <a:rPr spc="-20" dirty="0"/>
              <a:t> </a:t>
            </a:r>
            <a:r>
              <a:rPr spc="-10" dirty="0"/>
              <a:t>ciklus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13889"/>
            <a:ext cx="7933690" cy="43440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25"/>
              </a:spcBef>
              <a:buClr>
                <a:srgbClr val="9F4DA2"/>
              </a:buClr>
              <a:buAutoNum type="arabicPeriod" startAt="3"/>
              <a:tabLst>
                <a:tab pos="469900" algn="l"/>
              </a:tabLst>
            </a:pP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Bevezetés</a:t>
            </a:r>
            <a:r>
              <a:rPr sz="1900" b="1" spc="-10" dirty="0">
                <a:latin typeface="Georgia"/>
                <a:cs typeface="Georgia"/>
              </a:rPr>
              <a:t>: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profilozása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vizsgálata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inkonzisztenciák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azonosítására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Automatizált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felügyeleti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folyamatok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bevezetése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hibák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észlelésére.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adatkezelési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hibák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javítása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forrásnál.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469900" indent="-457200">
              <a:lnSpc>
                <a:spcPct val="100000"/>
              </a:lnSpc>
              <a:spcBef>
                <a:spcPts val="825"/>
              </a:spcBef>
              <a:buClr>
                <a:srgbClr val="9F4DA2"/>
              </a:buClr>
              <a:buAutoNum type="arabicPeriod" startAt="4"/>
              <a:tabLst>
                <a:tab pos="469900" algn="l"/>
              </a:tabLst>
            </a:pP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Monitorozás</a:t>
            </a:r>
            <a:r>
              <a:rPr sz="1900" b="1" spc="-10" dirty="0">
                <a:latin typeface="Georgia"/>
                <a:cs typeface="Georgia"/>
              </a:rPr>
              <a:t>: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minőségének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nyomon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követése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(üzleti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szabályok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alapján).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minőségi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küszöbértékek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meghatározása,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eltérések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észlelése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adatminőségi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szabványoknak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való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megfelelés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figyelése.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469900" indent="-457200">
              <a:lnSpc>
                <a:spcPct val="100000"/>
              </a:lnSpc>
              <a:spcBef>
                <a:spcPts val="825"/>
              </a:spcBef>
              <a:buClr>
                <a:srgbClr val="9F4DA2"/>
              </a:buClr>
              <a:buAutoNum type="arabicPeriod" startAt="5"/>
              <a:tabLst>
                <a:tab pos="469900" algn="l"/>
              </a:tabLst>
            </a:pP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Cselekvés</a:t>
            </a:r>
            <a:r>
              <a:rPr sz="1900" b="1" spc="-10" dirty="0">
                <a:latin typeface="Georgia"/>
                <a:cs typeface="Georgia"/>
              </a:rPr>
              <a:t>: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Korrekciós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intézkedések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azonosított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problémák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megoldására.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439420" indent="-247015">
              <a:lnSpc>
                <a:spcPct val="11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szabályokat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folyamatokat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frissítése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hasonló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jövőbeli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hibák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megelőzése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érdekében.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Adatminőségi</a:t>
            </a:r>
            <a:r>
              <a:rPr spc="-27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dimenziók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51989"/>
            <a:ext cx="7731125" cy="3714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290195" indent="-256540">
              <a:lnSpc>
                <a:spcPct val="110000"/>
              </a:lnSpc>
              <a:spcBef>
                <a:spcPts val="100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Pontosság</a:t>
            </a:r>
            <a:r>
              <a:rPr sz="1900" b="1" dirty="0">
                <a:latin typeface="Georgia"/>
                <a:cs typeface="Georgia"/>
              </a:rPr>
              <a:t>:</a:t>
            </a:r>
            <a:r>
              <a:rPr sz="1900" b="1" spc="-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Azt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méri,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hogy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adatok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mennyire</a:t>
            </a:r>
            <a:r>
              <a:rPr sz="1900" spc="-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jól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tükrözik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valós </a:t>
            </a:r>
            <a:r>
              <a:rPr sz="1900" dirty="0">
                <a:latin typeface="Georgia"/>
                <a:cs typeface="Georgia"/>
              </a:rPr>
              <a:t>világ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entitásait.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i="1" dirty="0">
                <a:latin typeface="Georgia"/>
                <a:cs typeface="Georgia"/>
              </a:rPr>
              <a:t>Példa:</a:t>
            </a:r>
            <a:r>
              <a:rPr sz="1800" i="1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ügyfél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telefonszámának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meg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kell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egyeznie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tárolt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számmal.</a:t>
            </a:r>
            <a:endParaRPr sz="1800" dirty="0">
              <a:latin typeface="Georgia"/>
              <a:cs typeface="Georgia"/>
            </a:endParaRPr>
          </a:p>
          <a:p>
            <a:pPr marL="268605" marR="195580" indent="-256540">
              <a:lnSpc>
                <a:spcPct val="110000"/>
              </a:lnSpc>
              <a:spcBef>
                <a:spcPts val="585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Teljesség</a:t>
            </a:r>
            <a:r>
              <a:rPr sz="1900" b="1" dirty="0">
                <a:latin typeface="Georgia"/>
                <a:cs typeface="Georgia"/>
              </a:rPr>
              <a:t>:</a:t>
            </a:r>
            <a:r>
              <a:rPr sz="1900" b="1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Biztosítja,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hogy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minden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szükséges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attribútumnak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legyen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értéke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minden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szükséges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rekord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létezzen.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35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i="1" dirty="0">
                <a:latin typeface="Georgia"/>
                <a:cs typeface="Georgia"/>
              </a:rPr>
              <a:t>Példa:</a:t>
            </a:r>
            <a:r>
              <a:rPr sz="1800" i="1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Egy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rendelésnek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mindig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tartalmaznia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kell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ügyfél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azonosítóját</a:t>
            </a:r>
            <a:endParaRPr sz="18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Georgia"/>
                <a:cs typeface="Georgia"/>
              </a:rPr>
              <a:t>és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termék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adatait.</a:t>
            </a:r>
            <a:endParaRPr sz="1800" dirty="0">
              <a:latin typeface="Georgia"/>
              <a:cs typeface="Georgia"/>
            </a:endParaRPr>
          </a:p>
          <a:p>
            <a:pPr marL="268605" marR="5080" indent="-256540">
              <a:lnSpc>
                <a:spcPct val="110000"/>
              </a:lnSpc>
              <a:spcBef>
                <a:spcPts val="585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Konzisztencia</a:t>
            </a:r>
            <a:r>
              <a:rPr sz="1900" b="1" spc="-10" dirty="0">
                <a:latin typeface="Georgia"/>
                <a:cs typeface="Georgia"/>
              </a:rPr>
              <a:t>:</a:t>
            </a:r>
            <a:r>
              <a:rPr sz="1900" b="1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Biztosítja,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hogy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adatok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egységesek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legyenek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a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különböző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forrásokban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ne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legyenek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ellentmondásban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önmagukkal.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35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i="1" dirty="0">
                <a:latin typeface="Georgia"/>
                <a:cs typeface="Georgia"/>
              </a:rPr>
              <a:t>Példa:</a:t>
            </a:r>
            <a:r>
              <a:rPr sz="1800" i="1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vevő címének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meg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kell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egyeznie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számlázási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és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szállítási</a:t>
            </a:r>
            <a:endParaRPr sz="18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215"/>
              </a:spcBef>
            </a:pPr>
            <a:r>
              <a:rPr sz="1800" spc="-10" dirty="0">
                <a:latin typeface="Georgia"/>
                <a:cs typeface="Georgia"/>
              </a:rPr>
              <a:t>adatbázisban.</a:t>
            </a:r>
            <a:endParaRPr sz="1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Adatminőségi</a:t>
            </a:r>
            <a:r>
              <a:rPr spc="-27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dimenziók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51989"/>
            <a:ext cx="7787640" cy="3714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228600" indent="-256540">
              <a:lnSpc>
                <a:spcPct val="110000"/>
              </a:lnSpc>
              <a:spcBef>
                <a:spcPts val="100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Aktualitás</a:t>
            </a:r>
            <a:r>
              <a:rPr sz="1900" b="1" dirty="0">
                <a:latin typeface="Georgia"/>
                <a:cs typeface="Georgia"/>
              </a:rPr>
              <a:t>:</a:t>
            </a:r>
            <a:r>
              <a:rPr sz="1900" b="1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adatok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naprakészségét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közelmúltbeli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változások </a:t>
            </a:r>
            <a:r>
              <a:rPr sz="1900" dirty="0">
                <a:latin typeface="Georgia"/>
                <a:cs typeface="Georgia"/>
              </a:rPr>
              <a:t>tükrözését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méri.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i="1" dirty="0">
                <a:latin typeface="Georgia"/>
                <a:cs typeface="Georgia"/>
              </a:rPr>
              <a:t>Példa:</a:t>
            </a:r>
            <a:r>
              <a:rPr sz="1800" i="1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CRM-</a:t>
            </a:r>
            <a:r>
              <a:rPr sz="1800" dirty="0">
                <a:latin typeface="Georgia"/>
                <a:cs typeface="Georgia"/>
              </a:rPr>
              <a:t>rendszerben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nem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szabad,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hogy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elavult legyen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ügyfél</a:t>
            </a:r>
            <a:endParaRPr sz="18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220"/>
              </a:spcBef>
            </a:pPr>
            <a:r>
              <a:rPr sz="1800" dirty="0">
                <a:latin typeface="Georgia"/>
                <a:cs typeface="Georgia"/>
              </a:rPr>
              <a:t>utolsó</a:t>
            </a:r>
            <a:r>
              <a:rPr sz="1800" spc="-7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vásárlási</a:t>
            </a:r>
            <a:r>
              <a:rPr sz="1800" spc="-8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dátuma.</a:t>
            </a:r>
            <a:endParaRPr sz="1800" dirty="0">
              <a:latin typeface="Georgia"/>
              <a:cs typeface="Georgia"/>
            </a:endParaRPr>
          </a:p>
          <a:p>
            <a:pPr marL="268605" marR="715010" indent="-256540">
              <a:lnSpc>
                <a:spcPct val="110000"/>
              </a:lnSpc>
              <a:spcBef>
                <a:spcPts val="585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Részletesség</a:t>
            </a:r>
            <a:r>
              <a:rPr sz="1900" b="1" spc="-10" dirty="0">
                <a:latin typeface="Georgia"/>
                <a:cs typeface="Georgia"/>
              </a:rPr>
              <a:t>:</a:t>
            </a:r>
            <a:r>
              <a:rPr sz="1900" b="1" spc="1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igények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alapján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értékeli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adatértékek részletességének</a:t>
            </a:r>
            <a:r>
              <a:rPr sz="1900" spc="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szintjét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i="1" dirty="0">
                <a:latin typeface="Georgia"/>
                <a:cs typeface="Georgia"/>
              </a:rPr>
              <a:t>Példa:</a:t>
            </a:r>
            <a:r>
              <a:rPr sz="1800" i="1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termék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árát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tizedesjegy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pontossággal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kell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tárolni.</a:t>
            </a:r>
            <a:endParaRPr sz="1800" dirty="0">
              <a:latin typeface="Georgia"/>
              <a:cs typeface="Georgia"/>
            </a:endParaRPr>
          </a:p>
          <a:p>
            <a:pPr marL="268605" marR="5080" indent="-256540">
              <a:lnSpc>
                <a:spcPct val="110000"/>
              </a:lnSpc>
              <a:spcBef>
                <a:spcPts val="585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Adatvédelem</a:t>
            </a:r>
            <a:r>
              <a:rPr sz="1900" b="1" dirty="0">
                <a:latin typeface="Georgia"/>
                <a:cs typeface="Georgia"/>
              </a:rPr>
              <a:t>:</a:t>
            </a:r>
            <a:r>
              <a:rPr sz="1900" b="1" spc="-1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Biztosítja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adatokhoz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való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hozzáférés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ellenőrzését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és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biztonsági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irányelvek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betartását.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35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i="1" dirty="0">
                <a:latin typeface="Georgia"/>
                <a:cs typeface="Georgia"/>
              </a:rPr>
              <a:t>Példa:</a:t>
            </a:r>
            <a:r>
              <a:rPr sz="1800" i="1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egészségügyi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nyilvántartásokhoz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csak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arra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jogosult</a:t>
            </a:r>
            <a:endParaRPr sz="18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Georgia"/>
                <a:cs typeface="Georgia"/>
              </a:rPr>
              <a:t>személyzet</a:t>
            </a:r>
            <a:r>
              <a:rPr sz="1800" spc="-8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férhet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hozzá.</a:t>
            </a:r>
            <a:endParaRPr sz="1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Adatminőségi</a:t>
            </a:r>
            <a:r>
              <a:rPr spc="-27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dimenziók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0886"/>
            <a:ext cx="7821295" cy="42259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68605" marR="342265" indent="-256540">
              <a:lnSpc>
                <a:spcPts val="2390"/>
              </a:lnSpc>
              <a:spcBef>
                <a:spcPts val="80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Hivatkozási</a:t>
            </a:r>
            <a:r>
              <a:rPr sz="19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integritás</a:t>
            </a:r>
            <a:r>
              <a:rPr sz="1900" b="1" dirty="0">
                <a:latin typeface="Georgia"/>
                <a:cs typeface="Georgia"/>
              </a:rPr>
              <a:t>:</a:t>
            </a:r>
            <a:r>
              <a:rPr sz="1900" b="1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Biztosítja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rekordok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közötti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kapcsolatok érvényességét.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25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i="1" dirty="0">
                <a:latin typeface="Georgia"/>
                <a:cs typeface="Georgia"/>
              </a:rPr>
              <a:t>Példa:</a:t>
            </a:r>
            <a:r>
              <a:rPr sz="1800" i="1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számlának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hivatkoznia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kell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egy,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adatbázisban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már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létező</a:t>
            </a:r>
            <a:endParaRPr sz="18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latin typeface="Georgia"/>
                <a:cs typeface="Georgia"/>
              </a:rPr>
              <a:t>ügyfél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azonosítóra.</a:t>
            </a:r>
            <a:endParaRPr sz="1800" dirty="0">
              <a:latin typeface="Georgia"/>
              <a:cs typeface="Georgia"/>
            </a:endParaRPr>
          </a:p>
          <a:p>
            <a:pPr marL="268605" marR="172720" indent="-256540">
              <a:lnSpc>
                <a:spcPct val="104700"/>
              </a:lnSpc>
              <a:spcBef>
                <a:spcPts val="600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Időszerűség:</a:t>
            </a:r>
            <a:r>
              <a:rPr sz="19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Meghatározza,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hogy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adatoknak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milyen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gyorsan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kell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rendelkezésre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állniuk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hozzáférhetővé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válniuk.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42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i="1" dirty="0">
                <a:latin typeface="Georgia"/>
                <a:cs typeface="Georgia"/>
              </a:rPr>
              <a:t>Példa:</a:t>
            </a:r>
            <a:r>
              <a:rPr sz="1800" i="1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pénzügyi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tranzakciós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adatokat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valós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időben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kell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frissíteni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-50" dirty="0">
                <a:latin typeface="Georgia"/>
                <a:cs typeface="Georgia"/>
              </a:rPr>
              <a:t>a</a:t>
            </a:r>
            <a:endParaRPr sz="18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115"/>
              </a:spcBef>
            </a:pPr>
            <a:r>
              <a:rPr sz="1800" dirty="0">
                <a:latin typeface="Georgia"/>
                <a:cs typeface="Georgia"/>
              </a:rPr>
              <a:t>csalások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felderítéséhez.</a:t>
            </a:r>
            <a:endParaRPr sz="1800" dirty="0">
              <a:latin typeface="Georgia"/>
              <a:cs typeface="Georgia"/>
            </a:endParaRPr>
          </a:p>
          <a:p>
            <a:pPr marL="268605" marR="100330" indent="-256540">
              <a:lnSpc>
                <a:spcPct val="104700"/>
              </a:lnSpc>
              <a:spcBef>
                <a:spcPts val="595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Egyediség</a:t>
            </a:r>
            <a:r>
              <a:rPr sz="1900" b="1" dirty="0">
                <a:latin typeface="Georgia"/>
                <a:cs typeface="Georgia"/>
              </a:rPr>
              <a:t>:</a:t>
            </a:r>
            <a:r>
              <a:rPr sz="1900" b="1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Biztosítja,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hogy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minden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rekord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csak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egyszer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jelenjen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meg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adatok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között.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425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i="1" dirty="0">
                <a:latin typeface="Georgia"/>
                <a:cs typeface="Georgia"/>
              </a:rPr>
              <a:t>Példa:</a:t>
            </a:r>
            <a:r>
              <a:rPr sz="1800" i="1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Egy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ügyfélnek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nem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lehetnek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duplikált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bejegyzései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rendszerben.</a:t>
            </a:r>
            <a:endParaRPr sz="1800" dirty="0">
              <a:latin typeface="Georgia"/>
              <a:cs typeface="Georgia"/>
            </a:endParaRPr>
          </a:p>
          <a:p>
            <a:pPr marL="268605" marR="746125" indent="-256540">
              <a:lnSpc>
                <a:spcPct val="104700"/>
              </a:lnSpc>
              <a:spcBef>
                <a:spcPts val="600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Érvényesség</a:t>
            </a:r>
            <a:r>
              <a:rPr sz="1900" b="1" dirty="0">
                <a:latin typeface="Georgia"/>
                <a:cs typeface="Georgia"/>
              </a:rPr>
              <a:t>:</a:t>
            </a:r>
            <a:r>
              <a:rPr sz="1900" b="1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Biztosítja,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hogy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adatok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megfeleljenek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előre meghatározott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formátumoknak</a:t>
            </a:r>
            <a:r>
              <a:rPr sz="1900" spc="-1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üzleti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szabályoknak.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highlight>
                  <a:srgbClr val="FFFF00"/>
                </a:highlight>
              </a:rPr>
              <a:t>Adatprofilozás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45668" y="2251989"/>
            <a:ext cx="7954009" cy="38093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13715" indent="-256540">
              <a:lnSpc>
                <a:spcPct val="110000"/>
              </a:lnSpc>
              <a:spcBef>
                <a:spcPts val="1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b="1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b="1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1" dirty="0">
                <a:highlight>
                  <a:srgbClr val="FFFF00"/>
                </a:highlight>
                <a:latin typeface="Georgia"/>
                <a:cs typeface="Georgia"/>
              </a:rPr>
              <a:t>adatprofilozás</a:t>
            </a:r>
            <a:r>
              <a:rPr b="1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dirty="0">
                <a:highlight>
                  <a:srgbClr val="FFFF00"/>
                </a:highlight>
              </a:rPr>
              <a:t>segíti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</a:t>
            </a:r>
            <a:r>
              <a:rPr spc="-6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hibák</a:t>
            </a:r>
            <a:r>
              <a:rPr spc="-6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és</a:t>
            </a:r>
            <a:r>
              <a:rPr spc="-7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ellentmondások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felderítését,</a:t>
            </a:r>
            <a:r>
              <a:rPr spc="-80" dirty="0">
                <a:highlight>
                  <a:srgbClr val="FFFF00"/>
                </a:highlight>
              </a:rPr>
              <a:t> </a:t>
            </a:r>
            <a:r>
              <a:rPr spc="-50" dirty="0">
                <a:highlight>
                  <a:srgbClr val="FFFF00"/>
                </a:highlight>
              </a:rPr>
              <a:t>a </a:t>
            </a:r>
            <a:r>
              <a:rPr dirty="0">
                <a:highlight>
                  <a:srgbClr val="FFFF00"/>
                </a:highlight>
              </a:rPr>
              <a:t>teljesség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értékelését</a:t>
            </a:r>
            <a:r>
              <a:rPr spc="-6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és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az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üzleti</a:t>
            </a:r>
            <a:r>
              <a:rPr spc="-7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szabályoknak</a:t>
            </a:r>
            <a:r>
              <a:rPr spc="-2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való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megfelelést.</a:t>
            </a:r>
          </a:p>
          <a:p>
            <a:pPr marL="268605" indent="-255904">
              <a:lnSpc>
                <a:spcPct val="100000"/>
              </a:lnSpc>
              <a:spcBef>
                <a:spcPts val="52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b="1" dirty="0">
                <a:highlight>
                  <a:srgbClr val="FFFF00"/>
                </a:highlight>
                <a:latin typeface="Georgia"/>
                <a:cs typeface="Georgia"/>
              </a:rPr>
              <a:t>Statisztikai</a:t>
            </a:r>
            <a:r>
              <a:rPr b="1" spc="-10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1" spc="-10" dirty="0">
                <a:highlight>
                  <a:srgbClr val="FFFF00"/>
                </a:highlight>
                <a:latin typeface="Georgia"/>
                <a:cs typeface="Georgia"/>
              </a:rPr>
              <a:t>elemzés</a:t>
            </a:r>
            <a:r>
              <a:rPr b="1" spc="-10" dirty="0">
                <a:latin typeface="Georgia"/>
                <a:cs typeface="Georgia"/>
              </a:rPr>
              <a:t>:</a:t>
            </a: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pc="-50" dirty="0">
                <a:solidFill>
                  <a:srgbClr val="438085"/>
                </a:solidFill>
              </a:rPr>
              <a:t>▫</a:t>
            </a:r>
            <a:r>
              <a:rPr dirty="0">
                <a:solidFill>
                  <a:srgbClr val="438085"/>
                </a:solidFill>
              </a:rPr>
              <a:t>	</a:t>
            </a:r>
            <a:r>
              <a:rPr dirty="0">
                <a:highlight>
                  <a:srgbClr val="FFFF00"/>
                </a:highlight>
              </a:rPr>
              <a:t>A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legfontosabb</a:t>
            </a:r>
            <a:r>
              <a:rPr spc="-3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adatjellemzők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mérése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dirty="0"/>
              <a:t>(pl.:</a:t>
            </a:r>
            <a:r>
              <a:rPr spc="-35" dirty="0"/>
              <a:t> </a:t>
            </a:r>
            <a:r>
              <a:rPr dirty="0"/>
              <a:t>min,</a:t>
            </a:r>
            <a:r>
              <a:rPr spc="-25" dirty="0"/>
              <a:t> </a:t>
            </a:r>
            <a:r>
              <a:rPr dirty="0"/>
              <a:t>max,</a:t>
            </a:r>
            <a:r>
              <a:rPr spc="-40" dirty="0"/>
              <a:t> </a:t>
            </a:r>
            <a:r>
              <a:rPr dirty="0"/>
              <a:t>átlag,</a:t>
            </a:r>
            <a:r>
              <a:rPr spc="-55" dirty="0"/>
              <a:t> </a:t>
            </a:r>
            <a:r>
              <a:rPr spc="-10" dirty="0"/>
              <a:t>szórás).</a:t>
            </a: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pc="-50" dirty="0">
                <a:solidFill>
                  <a:srgbClr val="438085"/>
                </a:solidFill>
                <a:highlight>
                  <a:srgbClr val="FFFF00"/>
                </a:highlight>
              </a:rPr>
              <a:t>▫</a:t>
            </a:r>
            <a:r>
              <a:rPr dirty="0">
                <a:solidFill>
                  <a:srgbClr val="438085"/>
                </a:solidFill>
                <a:highlight>
                  <a:srgbClr val="FFFF00"/>
                </a:highlight>
              </a:rPr>
              <a:t>	</a:t>
            </a:r>
            <a:r>
              <a:rPr dirty="0">
                <a:highlight>
                  <a:srgbClr val="FFFF00"/>
                </a:highlight>
              </a:rPr>
              <a:t>Segít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azonosítani a</a:t>
            </a:r>
            <a:r>
              <a:rPr spc="-3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kiugró</a:t>
            </a:r>
            <a:r>
              <a:rPr spc="-4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értékeket,</a:t>
            </a:r>
            <a:r>
              <a:rPr spc="-7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hiányzó</a:t>
            </a:r>
            <a:r>
              <a:rPr spc="-3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értékeket</a:t>
            </a:r>
            <a:r>
              <a:rPr spc="-80" dirty="0">
                <a:highlight>
                  <a:srgbClr val="FFFF00"/>
                </a:highlight>
              </a:rPr>
              <a:t> </a:t>
            </a:r>
            <a:r>
              <a:rPr spc="-20" dirty="0">
                <a:highlight>
                  <a:srgbClr val="FFFF00"/>
                </a:highlight>
              </a:rPr>
              <a:t>stb.</a:t>
            </a:r>
          </a:p>
          <a:p>
            <a:pPr marL="268605" indent="-255904">
              <a:lnSpc>
                <a:spcPct val="100000"/>
              </a:lnSpc>
              <a:spcBef>
                <a:spcPts val="53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b="1" spc="-10" dirty="0">
                <a:highlight>
                  <a:srgbClr val="FFFF00"/>
                </a:highlight>
                <a:latin typeface="Georgia"/>
                <a:cs typeface="Georgia"/>
              </a:rPr>
              <a:t>Adatkapcsolatok</a:t>
            </a:r>
            <a:r>
              <a:rPr b="1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1" spc="-10" dirty="0">
                <a:highlight>
                  <a:srgbClr val="FFFF00"/>
                </a:highlight>
                <a:latin typeface="Georgia"/>
                <a:cs typeface="Georgia"/>
              </a:rPr>
              <a:t>feltárása:</a:t>
            </a:r>
          </a:p>
          <a:p>
            <a:pPr marL="314325">
              <a:lnSpc>
                <a:spcPct val="100000"/>
              </a:lnSpc>
              <a:spcBef>
                <a:spcPts val="525"/>
              </a:spcBef>
              <a:tabLst>
                <a:tab pos="561340" algn="l"/>
              </a:tabLst>
            </a:pPr>
            <a:r>
              <a:rPr spc="-50" dirty="0">
                <a:solidFill>
                  <a:srgbClr val="438085"/>
                </a:solidFill>
                <a:highlight>
                  <a:srgbClr val="FFFF00"/>
                </a:highlight>
              </a:rPr>
              <a:t>▫</a:t>
            </a:r>
            <a:r>
              <a:rPr dirty="0">
                <a:solidFill>
                  <a:srgbClr val="438085"/>
                </a:solidFill>
                <a:highlight>
                  <a:srgbClr val="FFFF00"/>
                </a:highlight>
              </a:rPr>
              <a:t>	</a:t>
            </a:r>
            <a:r>
              <a:rPr dirty="0">
                <a:highlight>
                  <a:srgbClr val="FFFF00"/>
                </a:highlight>
              </a:rPr>
              <a:t>Függőségek,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duplikációk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és</a:t>
            </a:r>
            <a:r>
              <a:rPr spc="-6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inkonzisztencia</a:t>
            </a:r>
            <a:r>
              <a:rPr spc="-1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feltárása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az</a:t>
            </a:r>
            <a:r>
              <a:rPr spc="-6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adatokban.</a:t>
            </a: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pc="-50" dirty="0">
                <a:solidFill>
                  <a:srgbClr val="438085"/>
                </a:solidFill>
                <a:highlight>
                  <a:srgbClr val="FFFF00"/>
                </a:highlight>
              </a:rPr>
              <a:t>▫</a:t>
            </a:r>
            <a:r>
              <a:rPr dirty="0">
                <a:solidFill>
                  <a:srgbClr val="438085"/>
                </a:solidFill>
                <a:highlight>
                  <a:srgbClr val="FFFF00"/>
                </a:highlight>
              </a:rPr>
              <a:t>	</a:t>
            </a:r>
            <a:r>
              <a:rPr dirty="0">
                <a:highlight>
                  <a:srgbClr val="FFFF00"/>
                </a:highlight>
              </a:rPr>
              <a:t>Biztosítja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</a:t>
            </a:r>
            <a:r>
              <a:rPr spc="-7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hivatkozási</a:t>
            </a:r>
            <a:r>
              <a:rPr spc="-4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integritást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kapcsolódó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adatok,</a:t>
            </a:r>
            <a:r>
              <a:rPr spc="-7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táblák</a:t>
            </a:r>
            <a:r>
              <a:rPr spc="-6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között.</a:t>
            </a:r>
          </a:p>
          <a:p>
            <a:pPr marL="268605" indent="-255904">
              <a:lnSpc>
                <a:spcPct val="100000"/>
              </a:lnSpc>
              <a:spcBef>
                <a:spcPts val="53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b="1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b="1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1" dirty="0">
                <a:highlight>
                  <a:srgbClr val="FFFF00"/>
                </a:highlight>
                <a:latin typeface="Georgia"/>
                <a:cs typeface="Georgia"/>
              </a:rPr>
              <a:t>szabályok</a:t>
            </a:r>
            <a:r>
              <a:rPr b="1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1" spc="-10" dirty="0">
                <a:highlight>
                  <a:srgbClr val="FFFF00"/>
                </a:highlight>
                <a:latin typeface="Georgia"/>
                <a:cs typeface="Georgia"/>
              </a:rPr>
              <a:t>validálása</a:t>
            </a:r>
            <a:r>
              <a:rPr b="1" spc="-10" dirty="0">
                <a:latin typeface="Georgia"/>
                <a:cs typeface="Georgia"/>
              </a:rPr>
              <a:t>:</a:t>
            </a:r>
          </a:p>
          <a:p>
            <a:pPr marL="561340" marR="1261110" indent="-247015">
              <a:lnSpc>
                <a:spcPct val="110100"/>
              </a:lnSpc>
              <a:spcBef>
                <a:spcPts val="300"/>
              </a:spcBef>
              <a:tabLst>
                <a:tab pos="561340" algn="l"/>
              </a:tabLst>
            </a:pPr>
            <a:r>
              <a:rPr spc="-50" dirty="0">
                <a:solidFill>
                  <a:srgbClr val="438085"/>
                </a:solidFill>
                <a:highlight>
                  <a:srgbClr val="FFFF00"/>
                </a:highlight>
              </a:rPr>
              <a:t>▫</a:t>
            </a:r>
            <a:r>
              <a:rPr dirty="0">
                <a:solidFill>
                  <a:srgbClr val="438085"/>
                </a:solidFill>
                <a:highlight>
                  <a:srgbClr val="FFFF00"/>
                </a:highlight>
              </a:rPr>
              <a:t>	</a:t>
            </a:r>
            <a:r>
              <a:rPr dirty="0">
                <a:highlight>
                  <a:srgbClr val="FFFF00"/>
                </a:highlight>
              </a:rPr>
              <a:t>Annak</a:t>
            </a:r>
            <a:r>
              <a:rPr spc="-1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ellenőrzése,</a:t>
            </a:r>
            <a:r>
              <a:rPr spc="-3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hogy</a:t>
            </a:r>
            <a:r>
              <a:rPr spc="-2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az</a:t>
            </a:r>
            <a:r>
              <a:rPr spc="-3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adatok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megfelelnek-</a:t>
            </a:r>
            <a:r>
              <a:rPr dirty="0">
                <a:highlight>
                  <a:srgbClr val="FFFF00"/>
                </a:highlight>
              </a:rPr>
              <a:t>e</a:t>
            </a:r>
            <a:r>
              <a:rPr spc="-2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az</a:t>
            </a:r>
            <a:r>
              <a:rPr spc="-4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üzleti szabályoknak.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Felbontás</a:t>
            </a:r>
            <a:r>
              <a:rPr spc="-95" dirty="0"/>
              <a:t> </a:t>
            </a:r>
            <a:r>
              <a:rPr dirty="0"/>
              <a:t>és</a:t>
            </a:r>
            <a:r>
              <a:rPr spc="-95" dirty="0"/>
              <a:t> </a:t>
            </a:r>
            <a:r>
              <a:rPr spc="-10" dirty="0"/>
              <a:t>szabványosítás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5459"/>
            <a:ext cx="7908925" cy="4118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22605" indent="-256540">
              <a:lnSpc>
                <a:spcPct val="100000"/>
              </a:lnSpc>
              <a:spcBef>
                <a:spcPts val="1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latin typeface="Georgia"/>
                <a:cs typeface="Georgia"/>
              </a:rPr>
              <a:t>Az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felbontás</a:t>
            </a:r>
            <a:r>
              <a:rPr sz="1800" b="1" spc="-4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(parsing)</a:t>
            </a:r>
            <a:r>
              <a:rPr sz="1800" b="1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során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elemzése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komponensekre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bontása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történik</a:t>
            </a:r>
            <a:r>
              <a:rPr sz="1800" dirty="0">
                <a:latin typeface="Georgia"/>
                <a:cs typeface="Georgia"/>
              </a:rPr>
              <a:t>,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hogy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megfeleljenek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megadott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mintázatnak</a:t>
            </a:r>
            <a:r>
              <a:rPr sz="1800" spc="-10" dirty="0">
                <a:latin typeface="Georgia"/>
                <a:cs typeface="Georgia"/>
              </a:rPr>
              <a:t>.</a:t>
            </a:r>
            <a:endParaRPr sz="18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Nyers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vizsgálata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releváns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részek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kinyerése.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1053465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Szabálymotorok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használata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érvényes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érvénytelen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értékek azonosítására.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Segít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strukturálatlan</a:t>
            </a:r>
            <a:r>
              <a:rPr sz="18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adatelemek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átrendezésében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javításában.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latin typeface="Georgia"/>
                <a:cs typeface="Georgia"/>
              </a:rPr>
              <a:t>A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szabványosítás</a:t>
            </a:r>
            <a:r>
              <a:rPr sz="1800" b="1" spc="-3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(standardization)</a:t>
            </a:r>
            <a:r>
              <a:rPr sz="1800" b="1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biztosítja,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hogy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elemzett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1800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szabályoknak</a:t>
            </a:r>
            <a:r>
              <a:rPr sz="18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megfelelő,</a:t>
            </a:r>
            <a:r>
              <a:rPr sz="18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konzisztens</a:t>
            </a:r>
            <a:r>
              <a:rPr sz="1800" spc="-9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formátumot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kövessenek.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adatok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szabványos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formátumba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alakítása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elemzést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követően</a:t>
            </a:r>
            <a:r>
              <a:rPr sz="1800" spc="-10" dirty="0">
                <a:latin typeface="Georgia"/>
                <a:cs typeface="Georgia"/>
              </a:rPr>
              <a:t>.</a:t>
            </a:r>
            <a:endParaRPr sz="18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eltérő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vagy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érvénytelen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átalakítása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elfogadható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formátumra.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422909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Növeli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pontosságát,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konzisztenciáját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használhatóságát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a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különböző</a:t>
            </a:r>
            <a:r>
              <a:rPr sz="18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rendszerekben</a:t>
            </a:r>
            <a:r>
              <a:rPr sz="1800" spc="-10" dirty="0">
                <a:latin typeface="Georgia"/>
                <a:cs typeface="Georgia"/>
              </a:rPr>
              <a:t>.</a:t>
            </a:r>
            <a:endParaRPr sz="1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Miért</a:t>
            </a:r>
            <a:r>
              <a:rPr spc="-10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fontos</a:t>
            </a:r>
            <a:r>
              <a:rPr dirty="0"/>
              <a:t>ak</a:t>
            </a:r>
            <a:r>
              <a:rPr spc="-100" dirty="0"/>
              <a:t> </a:t>
            </a:r>
            <a:r>
              <a:rPr dirty="0"/>
              <a:t>a</a:t>
            </a:r>
            <a:r>
              <a:rPr spc="-105" dirty="0"/>
              <a:t> </a:t>
            </a:r>
            <a:r>
              <a:rPr spc="-10" dirty="0"/>
              <a:t>metaadatok?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5458"/>
            <a:ext cx="8037830" cy="40722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419100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A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metaadatok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javítják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szervezetek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adatkezelését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döntéshozatalát.</a:t>
            </a:r>
            <a:r>
              <a:rPr sz="1900" spc="-1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előnyök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közé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tartoznak: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Gyorsabb</a:t>
            </a:r>
            <a:r>
              <a:rPr sz="1900" i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spc="-10" dirty="0">
                <a:highlight>
                  <a:srgbClr val="FFFF00"/>
                </a:highlight>
                <a:latin typeface="Georgia"/>
                <a:cs typeface="Georgia"/>
              </a:rPr>
              <a:t>információkeresés</a:t>
            </a:r>
            <a:r>
              <a:rPr sz="1900" spc="-10" dirty="0">
                <a:latin typeface="Georgia"/>
                <a:cs typeface="Georgia"/>
              </a:rPr>
              <a:t>:</a:t>
            </a:r>
            <a:r>
              <a:rPr sz="1900" spc="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Segít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elemzőknek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gyorsan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megtalálni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dirty="0">
                <a:latin typeface="Georgia"/>
                <a:cs typeface="Georgia"/>
              </a:rPr>
              <a:t>a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releváns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adatokat.</a:t>
            </a:r>
            <a:endParaRPr sz="1900" dirty="0">
              <a:latin typeface="Georgia"/>
              <a:cs typeface="Georgia"/>
            </a:endParaRPr>
          </a:p>
          <a:p>
            <a:pPr marL="561340" marR="335280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Alacsonyabb</a:t>
            </a:r>
            <a:r>
              <a:rPr sz="1900" i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képzési</a:t>
            </a:r>
            <a:r>
              <a:rPr sz="1900" i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költségek</a:t>
            </a:r>
            <a:r>
              <a:rPr sz="1900" i="1" dirty="0">
                <a:latin typeface="Georgia"/>
                <a:cs typeface="Georgia"/>
              </a:rPr>
              <a:t>:</a:t>
            </a:r>
            <a:r>
              <a:rPr sz="1900" i="1" spc="-35" dirty="0"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Dokumentálja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adatdefiníciókat,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forrásokat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előzményeket,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csökkentve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személyzet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képzési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idejét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Jobb</a:t>
            </a:r>
            <a:r>
              <a:rPr sz="1900" i="1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spc="-10" dirty="0">
                <a:highlight>
                  <a:srgbClr val="FFFF00"/>
                </a:highlight>
                <a:latin typeface="Georgia"/>
                <a:cs typeface="Georgia"/>
              </a:rPr>
              <a:t>együttműködés</a:t>
            </a:r>
            <a:r>
              <a:rPr sz="1900" i="1" spc="-10" dirty="0">
                <a:latin typeface="Georgia"/>
                <a:cs typeface="Georgia"/>
              </a:rPr>
              <a:t>:</a:t>
            </a:r>
            <a:r>
              <a:rPr sz="1900" i="1" spc="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Áthidalja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felhasználók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fejlesztők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közötti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szakadékot.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569595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Gyorsabb</a:t>
            </a:r>
            <a:r>
              <a:rPr sz="1900" i="1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spc="-10" dirty="0">
                <a:highlight>
                  <a:srgbClr val="FFFF00"/>
                </a:highlight>
                <a:latin typeface="Georgia"/>
                <a:cs typeface="Georgia"/>
              </a:rPr>
              <a:t>rendszerfejlesztés</a:t>
            </a:r>
            <a:r>
              <a:rPr sz="1900" i="1" spc="-10" dirty="0">
                <a:latin typeface="Georgia"/>
                <a:cs typeface="Georgia"/>
              </a:rPr>
              <a:t>:</a:t>
            </a:r>
            <a:r>
              <a:rPr sz="1900" i="1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fejlesztési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életciklus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rövidítésével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csökken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piacra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kerülési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idő</a:t>
            </a:r>
            <a:r>
              <a:rPr sz="1900" spc="-2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latin typeface="Georgia"/>
                <a:cs typeface="Georgia"/>
              </a:rPr>
              <a:t>A</a:t>
            </a:r>
            <a:r>
              <a:rPr sz="1900" i="1" spc="-55" dirty="0"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felesleges</a:t>
            </a:r>
            <a:r>
              <a:rPr sz="1900" i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i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eltávolítása</a:t>
            </a:r>
            <a:r>
              <a:rPr sz="1900" i="1" dirty="0">
                <a:latin typeface="Georgia"/>
                <a:cs typeface="Georgia"/>
              </a:rPr>
              <a:t>:</a:t>
            </a:r>
            <a:r>
              <a:rPr sz="1900" i="1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Megakadályozza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elavult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helytelen</a:t>
            </a:r>
            <a:r>
              <a:rPr sz="1900" spc="-10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információk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használatát.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Felbontás</a:t>
            </a:r>
            <a:r>
              <a:rPr spc="-9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és</a:t>
            </a:r>
            <a:r>
              <a:rPr spc="-9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szabványosítás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0549"/>
            <a:ext cx="7823200" cy="415036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Miért</a:t>
            </a:r>
            <a:r>
              <a:rPr sz="19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fontos</a:t>
            </a:r>
            <a:r>
              <a:rPr sz="19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a</a:t>
            </a:r>
            <a:r>
              <a:rPr sz="1900" b="1" spc="-40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felbontás</a:t>
            </a:r>
            <a:r>
              <a:rPr sz="1900" b="1" spc="-10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és</a:t>
            </a:r>
            <a:r>
              <a:rPr sz="1900" b="1" spc="-50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a</a:t>
            </a:r>
            <a:r>
              <a:rPr sz="1900" b="1" spc="-45" dirty="0">
                <a:latin typeface="Georgia"/>
                <a:cs typeface="Georgia"/>
              </a:rPr>
              <a:t> </a:t>
            </a:r>
            <a:r>
              <a:rPr sz="1900" b="1" spc="-10" dirty="0">
                <a:latin typeface="Georgia"/>
                <a:cs typeface="Georgia"/>
              </a:rPr>
              <a:t>szabványosítás?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Megszünteti a</a:t>
            </a:r>
            <a:r>
              <a:rPr sz="1900" spc="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többértelműséget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következetlenségeket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bevitt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adatokban.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Elősegíti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különböző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rendszerek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közötti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integrációt.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Biztosítja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adatkezelési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irányelveknek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való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megfelelést.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Csökkenti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hibákat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adatelemzés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riportok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készítése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során.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894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100" i="1" spc="-10" dirty="0">
                <a:latin typeface="Georgia"/>
                <a:cs typeface="Georgia"/>
              </a:rPr>
              <a:t>Példa:</a:t>
            </a:r>
            <a:endParaRPr sz="21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1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Felbontás:</a:t>
            </a:r>
            <a:r>
              <a:rPr sz="1900" spc="-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+36</a:t>
            </a:r>
            <a:r>
              <a:rPr sz="1900" spc="-1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(52)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512-</a:t>
            </a:r>
            <a:r>
              <a:rPr sz="1900" dirty="0">
                <a:latin typeface="Georgia"/>
                <a:cs typeface="Georgia"/>
              </a:rPr>
              <a:t>900</a:t>
            </a:r>
            <a:r>
              <a:rPr sz="1900" spc="-1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/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12345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országkód:</a:t>
            </a: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36,</a:t>
            </a: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körzetszám:</a:t>
            </a:r>
            <a:r>
              <a:rPr sz="1900" spc="-4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52,</a:t>
            </a: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1900" spc="-10" dirty="0">
                <a:solidFill>
                  <a:srgbClr val="438085"/>
                </a:solidFill>
                <a:latin typeface="Georgia"/>
                <a:cs typeface="Georgia"/>
              </a:rPr>
              <a:t>állomásszám:</a:t>
            </a:r>
            <a:r>
              <a:rPr sz="1900" spc="-3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512900,</a:t>
            </a:r>
            <a:r>
              <a:rPr sz="1900" spc="-5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mellék:</a:t>
            </a:r>
            <a:r>
              <a:rPr sz="1900" spc="-4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1900" spc="-10" dirty="0">
                <a:solidFill>
                  <a:srgbClr val="438085"/>
                </a:solidFill>
                <a:latin typeface="Georgia"/>
                <a:cs typeface="Georgia"/>
              </a:rPr>
              <a:t>12345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ts val="2255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Szabványosítás: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+36(52)512900-</a:t>
            </a:r>
            <a:r>
              <a:rPr sz="1900" dirty="0">
                <a:latin typeface="Georgia"/>
                <a:cs typeface="Georgia"/>
              </a:rPr>
              <a:t>12345,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06.52.512900.12345,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ts val="2255"/>
              </a:lnSpc>
            </a:pPr>
            <a:r>
              <a:rPr sz="1900" dirty="0">
                <a:latin typeface="Georgia"/>
                <a:cs typeface="Georgia"/>
              </a:rPr>
              <a:t>52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512</a:t>
            </a:r>
            <a:r>
              <a:rPr sz="1900" spc="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512</a:t>
            </a:r>
            <a:r>
              <a:rPr sz="1900" spc="-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900</a:t>
            </a:r>
            <a:r>
              <a:rPr sz="1900" spc="-1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12345</a:t>
            </a:r>
            <a:r>
              <a:rPr sz="1900" spc="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stb.</a:t>
            </a:r>
            <a:r>
              <a:rPr sz="1900" spc="-10" dirty="0">
                <a:latin typeface="Georgia"/>
                <a:cs typeface="Georgia"/>
              </a:rPr>
              <a:t> </a:t>
            </a:r>
            <a:r>
              <a:rPr sz="1900" dirty="0">
                <a:latin typeface="Calibri"/>
                <a:cs typeface="Calibri"/>
              </a:rPr>
              <a:t>→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438085"/>
                </a:solidFill>
                <a:latin typeface="Georgia"/>
                <a:cs typeface="Georgia"/>
              </a:rPr>
              <a:t>+36-52-521-</a:t>
            </a:r>
            <a:r>
              <a:rPr sz="1900" spc="-10" dirty="0">
                <a:solidFill>
                  <a:srgbClr val="438085"/>
                </a:solidFill>
                <a:latin typeface="Georgia"/>
                <a:cs typeface="Georgia"/>
              </a:rPr>
              <a:t>900/12345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Azonosság</a:t>
            </a:r>
            <a:r>
              <a:rPr spc="-165" dirty="0"/>
              <a:t> </a:t>
            </a:r>
            <a:r>
              <a:rPr spc="-10" dirty="0"/>
              <a:t>egyeztetése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51989"/>
            <a:ext cx="7842884" cy="407733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32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b="1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azonosság</a:t>
            </a:r>
            <a:r>
              <a:rPr sz="19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egyeztetése</a:t>
            </a:r>
            <a:r>
              <a:rPr sz="1900" b="1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során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kerülnek</a:t>
            </a:r>
            <a:r>
              <a:rPr sz="1900" spc="-9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azonosításra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229"/>
              </a:spcBef>
            </a:pP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összekapcsolásra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 az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azonos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entitásra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utaló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rekordok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(inkonzisztens,</a:t>
            </a:r>
            <a:endParaRPr sz="19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229"/>
              </a:spcBef>
            </a:pPr>
            <a:r>
              <a:rPr sz="1900" dirty="0">
                <a:latin typeface="Georgia"/>
                <a:cs typeface="Georgia"/>
              </a:rPr>
              <a:t>duplikált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adatelemek).</a:t>
            </a:r>
            <a:endParaRPr sz="1900" dirty="0">
              <a:latin typeface="Georgia"/>
              <a:cs typeface="Georgia"/>
            </a:endParaRPr>
          </a:p>
          <a:p>
            <a:pPr marL="561340" marR="5080" indent="-247015">
              <a:lnSpc>
                <a:spcPct val="11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Determinisztikus</a:t>
            </a:r>
            <a:r>
              <a:rPr sz="1900" b="1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párosítás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: Előre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meghatározott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szabályokat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és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pontos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mintaillesztést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használ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rekordok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összekapcsolására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530"/>
              </a:spcBef>
              <a:tabLst>
                <a:tab pos="826135" algn="l"/>
              </a:tabLst>
            </a:pPr>
            <a:r>
              <a:rPr sz="1900" spc="-1040" dirty="0">
                <a:solidFill>
                  <a:srgbClr val="525389"/>
                </a:solidFill>
                <a:latin typeface="Arial MT"/>
                <a:cs typeface="Arial MT"/>
              </a:rPr>
              <a:t>🞄</a:t>
            </a:r>
            <a:r>
              <a:rPr sz="1900" dirty="0">
                <a:solidFill>
                  <a:srgbClr val="525389"/>
                </a:solidFill>
                <a:latin typeface="Arial MT"/>
                <a:cs typeface="Arial MT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Jól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strukturált,</a:t>
            </a:r>
            <a:r>
              <a:rPr sz="1900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szabványosított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formátumú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adatokat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igényel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525"/>
              </a:spcBef>
              <a:tabLst>
                <a:tab pos="826135" algn="l"/>
              </a:tabLst>
            </a:pPr>
            <a:r>
              <a:rPr sz="1900" spc="-1040" dirty="0">
                <a:solidFill>
                  <a:srgbClr val="525389"/>
                </a:solidFill>
                <a:latin typeface="Arial MT"/>
                <a:cs typeface="Arial MT"/>
              </a:rPr>
              <a:t>🞄</a:t>
            </a:r>
            <a:r>
              <a:rPr sz="1900" dirty="0">
                <a:solidFill>
                  <a:srgbClr val="525389"/>
                </a:solidFill>
                <a:latin typeface="Arial MT"/>
                <a:cs typeface="Arial MT"/>
              </a:rPr>
              <a:t>	</a:t>
            </a:r>
            <a:r>
              <a:rPr sz="1900" i="1" dirty="0">
                <a:latin typeface="Georgia"/>
                <a:cs typeface="Georgia"/>
              </a:rPr>
              <a:t>Példa:</a:t>
            </a:r>
            <a:r>
              <a:rPr sz="1900" i="1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TB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vagy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útlevélszámok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egyeztetése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rekordok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között.</a:t>
            </a:r>
            <a:endParaRPr sz="1900" dirty="0">
              <a:latin typeface="Georgia"/>
              <a:cs typeface="Georgia"/>
            </a:endParaRPr>
          </a:p>
          <a:p>
            <a:pPr marL="561340" marR="511175" indent="-247015">
              <a:lnSpc>
                <a:spcPct val="110000"/>
              </a:lnSpc>
              <a:spcBef>
                <a:spcPts val="3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Sztochasztikus</a:t>
            </a:r>
            <a:r>
              <a:rPr sz="1900" b="1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párosítás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: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Statisztikai</a:t>
            </a:r>
            <a:r>
              <a:rPr sz="1900" spc="-10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modelleket</a:t>
            </a:r>
            <a:r>
              <a:rPr sz="1900" spc="-10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használ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az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egyezés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valószínűségének</a:t>
            </a:r>
            <a:r>
              <a:rPr sz="1900" spc="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meghatározására.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525"/>
              </a:spcBef>
              <a:tabLst>
                <a:tab pos="826135" algn="l"/>
              </a:tabLst>
            </a:pPr>
            <a:r>
              <a:rPr sz="1900" spc="-1040" dirty="0">
                <a:solidFill>
                  <a:srgbClr val="525389"/>
                </a:solidFill>
                <a:latin typeface="Arial MT"/>
                <a:cs typeface="Arial MT"/>
              </a:rPr>
              <a:t>🞄</a:t>
            </a:r>
            <a:r>
              <a:rPr sz="1900" dirty="0">
                <a:solidFill>
                  <a:srgbClr val="525389"/>
                </a:solidFill>
                <a:latin typeface="Arial MT"/>
                <a:cs typeface="Arial MT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Hatékonyabb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strukturálatlan</a:t>
            </a:r>
            <a:r>
              <a:rPr sz="1900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hiányos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esetében.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530"/>
              </a:spcBef>
              <a:tabLst>
                <a:tab pos="826135" algn="l"/>
              </a:tabLst>
            </a:pPr>
            <a:r>
              <a:rPr sz="1900" spc="-1040" dirty="0">
                <a:solidFill>
                  <a:srgbClr val="525389"/>
                </a:solidFill>
                <a:latin typeface="Arial MT"/>
                <a:cs typeface="Arial MT"/>
              </a:rPr>
              <a:t>🞄</a:t>
            </a:r>
            <a:r>
              <a:rPr sz="1900" dirty="0">
                <a:solidFill>
                  <a:srgbClr val="525389"/>
                </a:solidFill>
                <a:latin typeface="Arial MT"/>
                <a:cs typeface="Arial MT"/>
              </a:rPr>
              <a:t>	</a:t>
            </a:r>
            <a:r>
              <a:rPr sz="1900" i="1" dirty="0">
                <a:latin typeface="Georgia"/>
                <a:cs typeface="Georgia"/>
              </a:rPr>
              <a:t>Példa:</a:t>
            </a:r>
            <a:r>
              <a:rPr sz="1900" i="1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Ügyfelek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nevének,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e-</a:t>
            </a:r>
            <a:r>
              <a:rPr sz="1900" dirty="0">
                <a:latin typeface="Georgia"/>
                <a:cs typeface="Georgia"/>
              </a:rPr>
              <a:t>mail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címének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telefonszámának</a:t>
            </a:r>
            <a:endParaRPr sz="1900" dirty="0">
              <a:latin typeface="Georgia"/>
              <a:cs typeface="Georgia"/>
            </a:endParaRPr>
          </a:p>
          <a:p>
            <a:pPr marL="826769">
              <a:lnSpc>
                <a:spcPct val="100000"/>
              </a:lnSpc>
              <a:spcBef>
                <a:spcPts val="229"/>
              </a:spcBef>
            </a:pPr>
            <a:r>
              <a:rPr sz="1900" dirty="0">
                <a:latin typeface="Georgia"/>
                <a:cs typeface="Georgia"/>
              </a:rPr>
              <a:t>összevetése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fuzzy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logika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segítségével.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81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Metaadatok</a:t>
            </a:r>
            <a:r>
              <a:rPr sz="3200" spc="-90" dirty="0"/>
              <a:t> </a:t>
            </a:r>
            <a:r>
              <a:rPr sz="3200" dirty="0"/>
              <a:t>–</a:t>
            </a:r>
            <a:r>
              <a:rPr sz="3200" spc="-95" dirty="0"/>
              <a:t> </a:t>
            </a:r>
            <a:r>
              <a:rPr sz="3200" dirty="0"/>
              <a:t>fogalmak</a:t>
            </a:r>
            <a:r>
              <a:rPr sz="3200" spc="-95" dirty="0"/>
              <a:t> </a:t>
            </a:r>
            <a:r>
              <a:rPr sz="3200" dirty="0"/>
              <a:t>és</a:t>
            </a:r>
            <a:r>
              <a:rPr sz="3200" spc="-90" dirty="0"/>
              <a:t> </a:t>
            </a:r>
            <a:r>
              <a:rPr sz="3200" spc="-10" dirty="0"/>
              <a:t>tevékenységek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45668" y="2213889"/>
            <a:ext cx="7885430" cy="42297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62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A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metaadatok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adják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„könyvtári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katalógust”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kezelt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adatkörnyezetben.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53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Az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adatok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(a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tartalom)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leíró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címkéi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kontextusa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53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Megmutatja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üzleti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technikai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felhasználóknak,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hol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találják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229"/>
              </a:spcBef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megfelelő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információkat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adattárakban.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52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Válaszokat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olyan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kérdésekre,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mint: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Honnan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származnak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spc="-10" dirty="0">
                <a:latin typeface="Georgia"/>
                <a:cs typeface="Georgia"/>
              </a:rPr>
              <a:t>?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2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Hogyan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került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oda</a:t>
            </a:r>
            <a:r>
              <a:rPr sz="1900" spc="-20" dirty="0">
                <a:latin typeface="Georgia"/>
                <a:cs typeface="Georgia"/>
              </a:rPr>
              <a:t>?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3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Milyen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átalakításokat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végeztek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rajtuk</a:t>
            </a:r>
            <a:r>
              <a:rPr sz="1900" spc="-10" dirty="0">
                <a:latin typeface="Georgia"/>
                <a:cs typeface="Georgia"/>
              </a:rPr>
              <a:t>?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2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minőségi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szintje</a:t>
            </a:r>
            <a:r>
              <a:rPr sz="1900" spc="-10" dirty="0">
                <a:latin typeface="Georgia"/>
                <a:cs typeface="Georgia"/>
              </a:rPr>
              <a:t>?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spc="-25" dirty="0">
                <a:latin typeface="Georgia"/>
                <a:cs typeface="Georgia"/>
              </a:rPr>
              <a:t>...</a:t>
            </a:r>
            <a:endParaRPr sz="1900" dirty="0">
              <a:latin typeface="Georgia"/>
              <a:cs typeface="Georgia"/>
            </a:endParaRPr>
          </a:p>
          <a:p>
            <a:pPr marL="268605" marR="216535" indent="-256540">
              <a:lnSpc>
                <a:spcPct val="11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Információt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nyújt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arról,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hogy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mit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jelentenek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ténylegesen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és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hogyan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kell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értelmezni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azokat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Metaadat</a:t>
            </a:r>
            <a:r>
              <a:rPr spc="-95" dirty="0"/>
              <a:t> </a:t>
            </a:r>
            <a:r>
              <a:rPr dirty="0"/>
              <a:t>–</a:t>
            </a:r>
            <a:r>
              <a:rPr spc="-105" dirty="0"/>
              <a:t> </a:t>
            </a:r>
            <a:r>
              <a:rPr spc="-10" dirty="0"/>
              <a:t>definíció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5458"/>
            <a:ext cx="7596505" cy="4125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805815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metaadatok</a:t>
            </a:r>
            <a:r>
              <a:rPr sz="1900" b="1" spc="-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olyan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információk,</a:t>
            </a:r>
            <a:r>
              <a:rPr sz="1900" spc="-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amelyek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leírják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adatok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szerkezetét,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szabályait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kapcsolatait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szervezeten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belül.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Információt</a:t>
            </a:r>
            <a:r>
              <a:rPr sz="19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ad</a:t>
            </a:r>
            <a:r>
              <a:rPr sz="1900" b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20" dirty="0">
                <a:latin typeface="Georgia"/>
                <a:cs typeface="Georgia"/>
              </a:rPr>
              <a:t>a(z)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fizikai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logikai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adatszerkezetekről,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technikai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folyamatokról,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adatokra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vonatkozó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szabályokról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megszorításokról.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latin typeface="Georgia"/>
                <a:cs typeface="Georgia"/>
              </a:rPr>
              <a:t>A</a:t>
            </a:r>
            <a:r>
              <a:rPr sz="1900" b="1" spc="-65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metaadatok</a:t>
            </a:r>
            <a:r>
              <a:rPr sz="1900" b="1" spc="-15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főbb</a:t>
            </a:r>
            <a:r>
              <a:rPr sz="1900" b="1" spc="-45" dirty="0"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szerepei</a:t>
            </a:r>
            <a:r>
              <a:rPr sz="1900" b="1" spc="-10" dirty="0">
                <a:latin typeface="Georgia"/>
                <a:cs typeface="Georgia"/>
              </a:rPr>
              <a:t>: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Leírja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adatvagyont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(adatbázisok,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adatelemek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adatmodellek).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Meghatározza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folyamatokat</a:t>
            </a:r>
            <a:r>
              <a:rPr sz="1900" spc="-10" dirty="0">
                <a:latin typeface="Georgia"/>
                <a:cs typeface="Georgia"/>
              </a:rPr>
              <a:t>,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alkalmazott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rendszereket,</a:t>
            </a:r>
            <a:endParaRPr sz="1900" dirty="0">
              <a:latin typeface="Georgia"/>
              <a:cs typeface="Georgia"/>
            </a:endParaRPr>
          </a:p>
          <a:p>
            <a:pPr marR="1068705" algn="ctr">
              <a:lnSpc>
                <a:spcPct val="100000"/>
              </a:lnSpc>
            </a:pPr>
            <a:r>
              <a:rPr sz="1900" dirty="0">
                <a:latin typeface="Georgia"/>
                <a:cs typeface="Georgia"/>
              </a:rPr>
              <a:t>a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szoftverkódot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technológiai</a:t>
            </a:r>
            <a:r>
              <a:rPr sz="1900" spc="-1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infrastruktúrát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is.</a:t>
            </a:r>
            <a:endParaRPr sz="1900" dirty="0">
              <a:latin typeface="Georgia"/>
              <a:cs typeface="Georgia"/>
            </a:endParaRPr>
          </a:p>
          <a:p>
            <a:pPr marR="1023619" algn="ctr">
              <a:lnSpc>
                <a:spcPct val="100000"/>
              </a:lnSpc>
              <a:spcBef>
                <a:spcPts val="900"/>
              </a:spcBef>
              <a:tabLst>
                <a:tab pos="246379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Megadja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fogalmak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közötti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kapcsolatokat.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</a:t>
            </a:r>
            <a:r>
              <a:rPr spc="-300" dirty="0"/>
              <a:t> </a:t>
            </a:r>
            <a:r>
              <a:rPr dirty="0"/>
              <a:t>metaadatok</a:t>
            </a:r>
            <a:r>
              <a:rPr spc="-100" dirty="0"/>
              <a:t> </a:t>
            </a:r>
            <a:r>
              <a:rPr dirty="0"/>
              <a:t>főbb</a:t>
            </a:r>
            <a:r>
              <a:rPr spc="-110" dirty="0"/>
              <a:t> </a:t>
            </a:r>
            <a:r>
              <a:rPr spc="-10" dirty="0">
                <a:highlight>
                  <a:srgbClr val="FFFF00"/>
                </a:highlight>
              </a:rPr>
              <a:t>típusai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5458"/>
            <a:ext cx="7896859" cy="40722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412750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u="sng" dirty="0">
                <a:highlight>
                  <a:srgbClr val="FFFF00"/>
                </a:highlight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Üzleti</a:t>
            </a:r>
            <a:r>
              <a:rPr sz="1900" b="1" u="sng" spc="-25" dirty="0">
                <a:highlight>
                  <a:srgbClr val="FFFF00"/>
                </a:highlight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1900" b="1" u="sng" dirty="0">
                <a:highlight>
                  <a:srgbClr val="FFFF00"/>
                </a:highlight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metaadat:</a:t>
            </a:r>
            <a:r>
              <a:rPr sz="19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adatokat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kontextus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felhasználás szempontjából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határozza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meg,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szervezeti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célok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alapján.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latin typeface="Georgia"/>
                <a:cs typeface="Georgia"/>
              </a:rPr>
              <a:t>Példák:</a:t>
            </a:r>
            <a:r>
              <a:rPr sz="1900" i="1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fogalommeghatározások,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adatminőségi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mérőszámok,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dirty="0">
                <a:latin typeface="Georgia"/>
                <a:cs typeface="Georgia"/>
              </a:rPr>
              <a:t>szabályozási</a:t>
            </a:r>
            <a:r>
              <a:rPr sz="1900" spc="-9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megfelelés</a:t>
            </a:r>
            <a:r>
              <a:rPr sz="1900" spc="-10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részletei</a:t>
            </a:r>
            <a:endParaRPr sz="1900" dirty="0">
              <a:latin typeface="Georgia"/>
              <a:cs typeface="Georgia"/>
            </a:endParaRPr>
          </a:p>
          <a:p>
            <a:pPr marL="268605" marR="479425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Leíró</a:t>
            </a:r>
            <a:r>
              <a:rPr sz="19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metaadat:</a:t>
            </a:r>
            <a:r>
              <a:rPr sz="1900" b="1" spc="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Információkat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nyújt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adatvagyonról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feltárás,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azonosítás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megértés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megkönnyítése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érdekében.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latin typeface="Georgia"/>
                <a:cs typeface="Georgia"/>
              </a:rPr>
              <a:t>Példák:</a:t>
            </a:r>
            <a:r>
              <a:rPr sz="1900" i="1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címek,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szerzők,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létrehozás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dátuma,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kulcsszavak,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z="1900" spc="-10" dirty="0">
                <a:latin typeface="Georgia"/>
                <a:cs typeface="Georgia"/>
              </a:rPr>
              <a:t>összefoglalók</a:t>
            </a:r>
            <a:endParaRPr sz="1900" dirty="0">
              <a:latin typeface="Georgia"/>
              <a:cs typeface="Georgia"/>
            </a:endParaRPr>
          </a:p>
          <a:p>
            <a:pPr marL="268605" marR="5080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Adminisztratív</a:t>
            </a:r>
            <a:r>
              <a:rPr sz="19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metaadat:</a:t>
            </a:r>
            <a:r>
              <a:rPr sz="19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adatgazdálkodás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támogatására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szolgál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(hozzáférési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jogok,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felhasználási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irányelvek,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adatutak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stb.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kezelése).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latin typeface="Georgia"/>
                <a:cs typeface="Georgia"/>
              </a:rPr>
              <a:t>Példák: </a:t>
            </a:r>
            <a:r>
              <a:rPr sz="1900" dirty="0">
                <a:latin typeface="Georgia"/>
                <a:cs typeface="Georgia"/>
              </a:rPr>
              <a:t>tulajdonjog,</a:t>
            </a:r>
            <a:r>
              <a:rPr sz="1900" spc="-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verziókezelés,</a:t>
            </a:r>
            <a:r>
              <a:rPr sz="190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hozzáférés-szabályozás,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dirty="0">
                <a:latin typeface="Georgia"/>
                <a:cs typeface="Georgia"/>
              </a:rPr>
              <a:t>adatmegőrzési</a:t>
            </a:r>
            <a:r>
              <a:rPr sz="1900" spc="-114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irányelvek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</a:t>
            </a:r>
            <a:r>
              <a:rPr spc="-300" dirty="0"/>
              <a:t> </a:t>
            </a:r>
            <a:r>
              <a:rPr dirty="0"/>
              <a:t>metaadatok</a:t>
            </a:r>
            <a:r>
              <a:rPr spc="-100" dirty="0"/>
              <a:t> </a:t>
            </a:r>
            <a:r>
              <a:rPr dirty="0"/>
              <a:t>főbb</a:t>
            </a:r>
            <a:r>
              <a:rPr spc="-110" dirty="0"/>
              <a:t> </a:t>
            </a:r>
            <a:r>
              <a:rPr spc="-10" dirty="0">
                <a:highlight>
                  <a:srgbClr val="FFFF00"/>
                </a:highlight>
              </a:rPr>
              <a:t>típusai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5458"/>
            <a:ext cx="7693025" cy="40722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6350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u="sng" dirty="0">
                <a:highlight>
                  <a:srgbClr val="FFFF00"/>
                </a:highlight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Technikai</a:t>
            </a:r>
            <a:r>
              <a:rPr sz="1900" b="1" u="sng" spc="-30" dirty="0">
                <a:highlight>
                  <a:srgbClr val="FFFF00"/>
                </a:highlight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1900" b="1" u="sng" dirty="0">
                <a:highlight>
                  <a:srgbClr val="FFFF00"/>
                </a:highlight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metaadat:</a:t>
            </a:r>
            <a:r>
              <a:rPr sz="1900" b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formátumának,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feldolgozásának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és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megszorításainak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leírása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informatikai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rendszerekben.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latin typeface="Georgia"/>
                <a:cs typeface="Georgia"/>
              </a:rPr>
              <a:t>Példák:</a:t>
            </a:r>
            <a:r>
              <a:rPr sz="1900" i="1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adattípusok,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kódolási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szabványok,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átalakítási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szabályok,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dirty="0">
                <a:latin typeface="Georgia"/>
                <a:cs typeface="Georgia"/>
              </a:rPr>
              <a:t>tárolási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részletek</a:t>
            </a:r>
            <a:endParaRPr sz="1900" dirty="0">
              <a:latin typeface="Georgia"/>
              <a:cs typeface="Georgia"/>
            </a:endParaRPr>
          </a:p>
          <a:p>
            <a:pPr marL="268605" marR="753745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Szerkezeti</a:t>
            </a:r>
            <a:r>
              <a:rPr sz="19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metaadat:</a:t>
            </a:r>
            <a:r>
              <a:rPr sz="19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Leírja,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hogyan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vannak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szervezve,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tárolva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összekapcsolva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rendszeren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belül.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latin typeface="Georgia"/>
                <a:cs typeface="Georgia"/>
              </a:rPr>
              <a:t>Példák:</a:t>
            </a:r>
            <a:r>
              <a:rPr sz="1900" i="1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adatbázis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sémák,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fájlformátumok,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adatmodellek,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táblák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z="1900" dirty="0">
                <a:latin typeface="Georgia"/>
                <a:cs typeface="Georgia"/>
              </a:rPr>
              <a:t>közötti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kapcsolatok</a:t>
            </a:r>
            <a:endParaRPr sz="1900" dirty="0">
              <a:latin typeface="Georgia"/>
              <a:cs typeface="Georgia"/>
            </a:endParaRPr>
          </a:p>
          <a:p>
            <a:pPr marL="268605" marR="208279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Operatív</a:t>
            </a:r>
            <a:r>
              <a:rPr sz="19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metaadat: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feldolgozására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folyamatokban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való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felhasználására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vonatkozó,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futásidejű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információk.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latin typeface="Georgia"/>
                <a:cs typeface="Georgia"/>
              </a:rPr>
              <a:t>Példák:</a:t>
            </a:r>
            <a:r>
              <a:rPr sz="1900" i="1" spc="-65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ETL-</a:t>
            </a:r>
            <a:r>
              <a:rPr sz="1900" dirty="0">
                <a:latin typeface="Georgia"/>
                <a:cs typeface="Georgia"/>
              </a:rPr>
              <a:t>naplók,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végrehajtási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időbélyegek,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feldolgozási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állapot,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spc="-10" dirty="0">
                <a:latin typeface="Georgia"/>
                <a:cs typeface="Georgia"/>
              </a:rPr>
              <a:t>adatfrissítési</a:t>
            </a:r>
            <a:r>
              <a:rPr sz="1900" spc="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ütemezések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Metaadatok</a:t>
            </a:r>
            <a:r>
              <a:rPr spc="-25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kezelése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75789"/>
            <a:ext cx="7839075" cy="383476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900" dirty="0">
                <a:latin typeface="Georgia"/>
                <a:cs typeface="Georgia"/>
              </a:rPr>
              <a:t>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metaadatok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kezelése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több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területen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is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megjelenik: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83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Üzlet</a:t>
            </a:r>
            <a:r>
              <a:rPr sz="19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b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irányítás:</a:t>
            </a:r>
            <a:r>
              <a:rPr sz="1900" b="1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definíciók,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szabályok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irányítási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229"/>
              </a:spcBef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irányelvek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konzisztencia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megfelelés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biztosítása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érdekében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53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Adatszerkezet</a:t>
            </a:r>
            <a:r>
              <a:rPr sz="1900" b="1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adatminőség</a:t>
            </a:r>
            <a:r>
              <a:rPr sz="1900" b="1" dirty="0">
                <a:latin typeface="Georgia"/>
                <a:cs typeface="Georgia"/>
              </a:rPr>
              <a:t>:</a:t>
            </a:r>
            <a:r>
              <a:rPr sz="1900" b="1" spc="2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modellezéséhez,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225"/>
              </a:spcBef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integrációjához,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átalakításához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adatminőség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menedzsmentjéhez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53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Rendszerirányítás:</a:t>
            </a:r>
            <a:r>
              <a:rPr sz="1900" b="1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informatikai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infrastruktúra,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rendszertervezés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225"/>
              </a:spcBef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rendszerbiztonság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kezeléséhez.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511175" indent="-256540">
              <a:lnSpc>
                <a:spcPct val="110000"/>
              </a:lnSpc>
              <a:spcBef>
                <a:spcPts val="30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Folyamat-</a:t>
            </a:r>
            <a:r>
              <a:rPr sz="19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b="1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tartalomkezelés: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üzleti-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munkafolyamatok dokumentálásához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tartalom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kezeléséhez.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53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Architektúra</a:t>
            </a:r>
            <a:r>
              <a:rPr sz="1900" b="1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integráció:</a:t>
            </a:r>
            <a:r>
              <a:rPr sz="1900" b="1" spc="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metaadattárakkal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metaadatok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225"/>
              </a:spcBef>
            </a:pP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származásával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foglalkozik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integráció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biztosításához.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Metaadatok</a:t>
            </a:r>
            <a:r>
              <a:rPr spc="-180" dirty="0"/>
              <a:t> </a:t>
            </a:r>
            <a:r>
              <a:rPr dirty="0"/>
              <a:t>létrehozása</a:t>
            </a:r>
            <a:r>
              <a:rPr spc="-170" dirty="0"/>
              <a:t> </a:t>
            </a:r>
            <a:r>
              <a:rPr dirty="0"/>
              <a:t>és</a:t>
            </a:r>
            <a:r>
              <a:rPr spc="-165" dirty="0"/>
              <a:t> </a:t>
            </a:r>
            <a:r>
              <a:rPr spc="-10" dirty="0"/>
              <a:t>forrásai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328295" indent="-256540">
              <a:lnSpc>
                <a:spcPct val="110000"/>
              </a:lnSpc>
              <a:spcBef>
                <a:spcPts val="1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dirty="0"/>
              <a:t>Metaadatokat</a:t>
            </a:r>
            <a:r>
              <a:rPr spc="-85" dirty="0"/>
              <a:t> </a:t>
            </a:r>
            <a:r>
              <a:rPr dirty="0"/>
              <a:t>minden</a:t>
            </a:r>
            <a:r>
              <a:rPr spc="-45" dirty="0"/>
              <a:t> </a:t>
            </a:r>
            <a:r>
              <a:rPr dirty="0"/>
              <a:t>adatkezelési</a:t>
            </a:r>
            <a:r>
              <a:rPr spc="-65" dirty="0"/>
              <a:t> </a:t>
            </a:r>
            <a:r>
              <a:rPr dirty="0"/>
              <a:t>tevékenység</a:t>
            </a:r>
            <a:r>
              <a:rPr spc="-65" dirty="0"/>
              <a:t> </a:t>
            </a:r>
            <a:r>
              <a:rPr dirty="0"/>
              <a:t>során</a:t>
            </a:r>
            <a:r>
              <a:rPr spc="-50" dirty="0"/>
              <a:t> </a:t>
            </a:r>
            <a:r>
              <a:rPr dirty="0"/>
              <a:t>hoznak</a:t>
            </a:r>
            <a:r>
              <a:rPr spc="-55" dirty="0"/>
              <a:t> </a:t>
            </a:r>
            <a:r>
              <a:rPr dirty="0"/>
              <a:t>létre</a:t>
            </a:r>
            <a:r>
              <a:rPr spc="-80" dirty="0"/>
              <a:t> </a:t>
            </a:r>
            <a:r>
              <a:rPr spc="-25" dirty="0"/>
              <a:t>és </a:t>
            </a:r>
            <a:r>
              <a:rPr dirty="0"/>
              <a:t>használnak</a:t>
            </a:r>
            <a:r>
              <a:rPr spc="-80" dirty="0"/>
              <a:t> </a:t>
            </a:r>
            <a:r>
              <a:rPr spc="-20" dirty="0"/>
              <a:t>fel.</a:t>
            </a:r>
          </a:p>
          <a:p>
            <a:pPr marL="268605">
              <a:lnSpc>
                <a:spcPct val="100000"/>
              </a:lnSpc>
              <a:spcBef>
                <a:spcPts val="225"/>
              </a:spcBef>
            </a:pPr>
            <a:r>
              <a:rPr dirty="0"/>
              <a:t>Alapvető</a:t>
            </a:r>
            <a:r>
              <a:rPr spc="-45" dirty="0"/>
              <a:t> </a:t>
            </a:r>
            <a:r>
              <a:rPr dirty="0"/>
              <a:t>kontextust</a:t>
            </a:r>
            <a:r>
              <a:rPr spc="-60" dirty="0"/>
              <a:t> </a:t>
            </a:r>
            <a:r>
              <a:rPr dirty="0"/>
              <a:t>biztosítanak</a:t>
            </a:r>
            <a:r>
              <a:rPr spc="-10" dirty="0"/>
              <a:t> </a:t>
            </a:r>
            <a:r>
              <a:rPr dirty="0"/>
              <a:t>az</a:t>
            </a:r>
            <a:r>
              <a:rPr spc="-40" dirty="0"/>
              <a:t> </a:t>
            </a:r>
            <a:r>
              <a:rPr dirty="0"/>
              <a:t>adatok</a:t>
            </a:r>
            <a:r>
              <a:rPr spc="-55" dirty="0"/>
              <a:t> </a:t>
            </a:r>
            <a:r>
              <a:rPr spc="-10" dirty="0"/>
              <a:t>azonosításához,</a:t>
            </a:r>
            <a:r>
              <a:rPr spc="-5" dirty="0"/>
              <a:t> </a:t>
            </a:r>
            <a:r>
              <a:rPr spc="-10" dirty="0"/>
              <a:t>elemzéséhez</a:t>
            </a:r>
          </a:p>
          <a:p>
            <a:pPr marL="268605">
              <a:lnSpc>
                <a:spcPct val="100000"/>
              </a:lnSpc>
              <a:spcBef>
                <a:spcPts val="229"/>
              </a:spcBef>
            </a:pPr>
            <a:r>
              <a:rPr dirty="0"/>
              <a:t>és</a:t>
            </a:r>
            <a:r>
              <a:rPr spc="-25" dirty="0"/>
              <a:t> </a:t>
            </a:r>
            <a:r>
              <a:rPr spc="-10" dirty="0"/>
              <a:t>irányításához.</a:t>
            </a:r>
          </a:p>
          <a:p>
            <a:pPr marL="268605" indent="-255904">
              <a:lnSpc>
                <a:spcPct val="100000"/>
              </a:lnSpc>
              <a:spcBef>
                <a:spcPts val="83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b="1" dirty="0">
                <a:highlight>
                  <a:srgbClr val="FFFF00"/>
                </a:highlight>
                <a:latin typeface="Georgia"/>
                <a:cs typeface="Georgia"/>
              </a:rPr>
              <a:t>Metaadatok</a:t>
            </a:r>
            <a:r>
              <a:rPr b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1" dirty="0">
                <a:highlight>
                  <a:srgbClr val="FFFF00"/>
                </a:highlight>
                <a:latin typeface="Georgia"/>
                <a:cs typeface="Georgia"/>
              </a:rPr>
              <a:t>létrehozása</a:t>
            </a:r>
            <a:r>
              <a:rPr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b="1" spc="-9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1" spc="-10" dirty="0">
                <a:highlight>
                  <a:srgbClr val="FFFF00"/>
                </a:highlight>
                <a:latin typeface="Georgia"/>
                <a:cs typeface="Georgia"/>
              </a:rPr>
              <a:t>azonosítása</a:t>
            </a:r>
          </a:p>
          <a:p>
            <a:pPr marL="314325">
              <a:lnSpc>
                <a:spcPct val="100000"/>
              </a:lnSpc>
              <a:spcBef>
                <a:spcPts val="830"/>
              </a:spcBef>
              <a:tabLst>
                <a:tab pos="561340" algn="l"/>
              </a:tabLst>
            </a:pPr>
            <a:r>
              <a:rPr spc="-50" dirty="0">
                <a:solidFill>
                  <a:srgbClr val="438085"/>
                </a:solidFill>
              </a:rPr>
              <a:t>▫</a:t>
            </a:r>
            <a:r>
              <a:rPr dirty="0">
                <a:solidFill>
                  <a:srgbClr val="438085"/>
                </a:solidFill>
              </a:rPr>
              <a:t>	</a:t>
            </a:r>
            <a:r>
              <a:rPr dirty="0">
                <a:highlight>
                  <a:srgbClr val="FFFF00"/>
                </a:highlight>
              </a:rPr>
              <a:t>Az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üzleti</a:t>
            </a:r>
            <a:r>
              <a:rPr spc="-6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metaadatok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felhasználói</a:t>
            </a:r>
            <a:r>
              <a:rPr spc="-2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interakciók,</a:t>
            </a:r>
            <a:r>
              <a:rPr spc="-4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definíciók</a:t>
            </a:r>
            <a:r>
              <a:rPr spc="-2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és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az</a:t>
            </a:r>
            <a:r>
              <a:rPr spc="-4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adatok</a:t>
            </a:r>
          </a:p>
          <a:p>
            <a:pPr marL="561340">
              <a:lnSpc>
                <a:spcPct val="100000"/>
              </a:lnSpc>
              <a:spcBef>
                <a:spcPts val="225"/>
              </a:spcBef>
            </a:pPr>
            <a:r>
              <a:rPr dirty="0">
                <a:highlight>
                  <a:srgbClr val="FFFF00"/>
                </a:highlight>
              </a:rPr>
              <a:t>elemzése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során</a:t>
            </a:r>
            <a:r>
              <a:rPr spc="-4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jönnek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létre.</a:t>
            </a:r>
          </a:p>
          <a:p>
            <a:pPr marL="314325">
              <a:lnSpc>
                <a:spcPct val="100000"/>
              </a:lnSpc>
              <a:spcBef>
                <a:spcPts val="830"/>
              </a:spcBef>
              <a:tabLst>
                <a:tab pos="561340" algn="l"/>
              </a:tabLst>
            </a:pPr>
            <a:r>
              <a:rPr spc="-50" dirty="0">
                <a:solidFill>
                  <a:srgbClr val="438085"/>
                </a:solidFill>
              </a:rPr>
              <a:t>▫</a:t>
            </a:r>
            <a:r>
              <a:rPr dirty="0">
                <a:solidFill>
                  <a:srgbClr val="438085"/>
                </a:solidFill>
              </a:rPr>
              <a:t>	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metaadatok</a:t>
            </a:r>
            <a:r>
              <a:rPr spc="-60" dirty="0"/>
              <a:t> </a:t>
            </a:r>
            <a:r>
              <a:rPr dirty="0"/>
              <a:t>különböző</a:t>
            </a:r>
            <a:r>
              <a:rPr spc="-40" dirty="0"/>
              <a:t> </a:t>
            </a:r>
            <a:r>
              <a:rPr dirty="0">
                <a:highlight>
                  <a:srgbClr val="FFFF00"/>
                </a:highlight>
              </a:rPr>
              <a:t>szintek</a:t>
            </a:r>
            <a:r>
              <a:rPr dirty="0"/>
              <a:t>en</a:t>
            </a:r>
            <a:r>
              <a:rPr spc="-35" dirty="0"/>
              <a:t> </a:t>
            </a:r>
            <a:r>
              <a:rPr spc="-10" dirty="0"/>
              <a:t>léteznek:</a:t>
            </a:r>
          </a:p>
          <a:p>
            <a:pPr marL="826769" marR="180975" indent="-219710">
              <a:lnSpc>
                <a:spcPct val="110000"/>
              </a:lnSpc>
              <a:spcBef>
                <a:spcPts val="600"/>
              </a:spcBef>
              <a:tabLst>
                <a:tab pos="826135" algn="l"/>
              </a:tabLst>
            </a:pPr>
            <a:r>
              <a:rPr spc="-1040" dirty="0">
                <a:solidFill>
                  <a:srgbClr val="525389"/>
                </a:solidFill>
                <a:latin typeface="Arial MT"/>
                <a:cs typeface="Arial MT"/>
              </a:rPr>
              <a:t>🞄</a:t>
            </a:r>
            <a:r>
              <a:rPr dirty="0">
                <a:solidFill>
                  <a:srgbClr val="525389"/>
                </a:solidFill>
                <a:latin typeface="Arial MT"/>
                <a:cs typeface="Arial MT"/>
              </a:rPr>
              <a:t>	</a:t>
            </a:r>
            <a:r>
              <a:rPr i="1" dirty="0">
                <a:highlight>
                  <a:srgbClr val="FFFF00"/>
                </a:highlight>
                <a:latin typeface="Georgia"/>
                <a:cs typeface="Georgia"/>
              </a:rPr>
              <a:t>Aggregált</a:t>
            </a:r>
            <a:r>
              <a:rPr i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i="1" dirty="0">
                <a:highlight>
                  <a:srgbClr val="FFFF00"/>
                </a:highlight>
                <a:latin typeface="Georgia"/>
                <a:cs typeface="Georgia"/>
              </a:rPr>
              <a:t>szint:</a:t>
            </a:r>
            <a:r>
              <a:rPr i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dirty="0">
                <a:highlight>
                  <a:srgbClr val="FFFF00"/>
                </a:highlight>
              </a:rPr>
              <a:t>Átfogó,</a:t>
            </a:r>
            <a:r>
              <a:rPr spc="-8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összevont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jellemzőket</a:t>
            </a:r>
            <a:r>
              <a:rPr spc="-9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tartalmaz</a:t>
            </a:r>
            <a:r>
              <a:rPr dirty="0"/>
              <a:t>,</a:t>
            </a:r>
            <a:r>
              <a:rPr spc="-85" dirty="0"/>
              <a:t> </a:t>
            </a:r>
            <a:r>
              <a:rPr spc="-10" dirty="0"/>
              <a:t>például </a:t>
            </a:r>
            <a:r>
              <a:rPr dirty="0"/>
              <a:t>tématerületeket</a:t>
            </a:r>
            <a:r>
              <a:rPr spc="-80" dirty="0"/>
              <a:t> </a:t>
            </a:r>
            <a:r>
              <a:rPr dirty="0"/>
              <a:t>és</a:t>
            </a:r>
            <a:r>
              <a:rPr spc="-85" dirty="0"/>
              <a:t> </a:t>
            </a:r>
            <a:r>
              <a:rPr dirty="0"/>
              <a:t>közös</a:t>
            </a:r>
            <a:r>
              <a:rPr spc="-65" dirty="0"/>
              <a:t> </a:t>
            </a:r>
            <a:r>
              <a:rPr spc="-10" dirty="0"/>
              <a:t>tulajdonságokat.</a:t>
            </a:r>
          </a:p>
          <a:p>
            <a:pPr marL="826769" marR="449580" indent="-219710">
              <a:lnSpc>
                <a:spcPct val="110000"/>
              </a:lnSpc>
              <a:spcBef>
                <a:spcPts val="605"/>
              </a:spcBef>
              <a:tabLst>
                <a:tab pos="826135" algn="l"/>
              </a:tabLst>
            </a:pPr>
            <a:r>
              <a:rPr spc="-1040" dirty="0">
                <a:solidFill>
                  <a:srgbClr val="525389"/>
                </a:solidFill>
                <a:latin typeface="Arial MT"/>
                <a:cs typeface="Arial MT"/>
              </a:rPr>
              <a:t>🞄</a:t>
            </a:r>
            <a:r>
              <a:rPr dirty="0">
                <a:solidFill>
                  <a:srgbClr val="525389"/>
                </a:solidFill>
                <a:latin typeface="Arial MT"/>
                <a:cs typeface="Arial MT"/>
              </a:rPr>
              <a:t>	</a:t>
            </a:r>
            <a:r>
              <a:rPr i="1" dirty="0">
                <a:highlight>
                  <a:srgbClr val="FFFF00"/>
                </a:highlight>
                <a:latin typeface="Georgia"/>
                <a:cs typeface="Georgia"/>
              </a:rPr>
              <a:t>Részletes</a:t>
            </a:r>
            <a:r>
              <a:rPr i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i="1" dirty="0">
                <a:highlight>
                  <a:srgbClr val="FFFF00"/>
                </a:highlight>
                <a:latin typeface="Georgia"/>
                <a:cs typeface="Georgia"/>
              </a:rPr>
              <a:t>szint:</a:t>
            </a:r>
            <a:r>
              <a:rPr i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dirty="0"/>
              <a:t>Pl.</a:t>
            </a:r>
            <a:r>
              <a:rPr spc="-60" dirty="0"/>
              <a:t> </a:t>
            </a:r>
            <a:r>
              <a:rPr dirty="0">
                <a:highlight>
                  <a:srgbClr val="FFFF00"/>
                </a:highlight>
              </a:rPr>
              <a:t>az</a:t>
            </a:r>
            <a:r>
              <a:rPr spc="-7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adatbázis</a:t>
            </a:r>
            <a:r>
              <a:rPr spc="-6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oszlopainak</a:t>
            </a:r>
            <a:r>
              <a:rPr spc="-3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tulajdonságai,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spc="-25" dirty="0">
                <a:highlight>
                  <a:srgbClr val="FFFF00"/>
                </a:highlight>
              </a:rPr>
              <a:t>kód </a:t>
            </a:r>
            <a:r>
              <a:rPr dirty="0">
                <a:highlight>
                  <a:srgbClr val="FFFF00"/>
                </a:highlight>
              </a:rPr>
              <a:t>feloldási</a:t>
            </a:r>
            <a:r>
              <a:rPr spc="-3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értékek,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műszaki</a:t>
            </a:r>
            <a:r>
              <a:rPr spc="-3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specifikációk </a:t>
            </a:r>
            <a:r>
              <a:rPr spc="-20" dirty="0"/>
              <a:t>stb.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2787</Words>
  <Application>Microsoft Office PowerPoint</Application>
  <PresentationFormat>Diavetítés a képernyőre (4:3 oldalarány)</PresentationFormat>
  <Paragraphs>298</Paragraphs>
  <Slides>31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31</vt:i4>
      </vt:variant>
    </vt:vector>
  </HeadingPairs>
  <TitlesOfParts>
    <vt:vector size="36" baseType="lpstr">
      <vt:lpstr>Arial MT</vt:lpstr>
      <vt:lpstr>Calibri</vt:lpstr>
      <vt:lpstr>Georgia</vt:lpstr>
      <vt:lpstr>Trebuchet MS</vt:lpstr>
      <vt:lpstr>Office Theme</vt:lpstr>
      <vt:lpstr>PowerPoint-bemutató</vt:lpstr>
      <vt:lpstr>Mi a metaadat?</vt:lpstr>
      <vt:lpstr>Miért fontosak a metaadatok?</vt:lpstr>
      <vt:lpstr>Metaadatok – fogalmak és tevékenységek</vt:lpstr>
      <vt:lpstr>Metaadat – definíció</vt:lpstr>
      <vt:lpstr>A metaadatok főbb típusai</vt:lpstr>
      <vt:lpstr>A metaadatok főbb típusai</vt:lpstr>
      <vt:lpstr>Metaadatok kezelése</vt:lpstr>
      <vt:lpstr>Metaadatok létrehozása és forrásai</vt:lpstr>
      <vt:lpstr>Metaadatok létrehozása és forrásai</vt:lpstr>
      <vt:lpstr>Metaadat-követelmények megadása</vt:lpstr>
      <vt:lpstr>Üzleti felhasználói követelmények</vt:lpstr>
      <vt:lpstr>Technikai felhasználói követelmények</vt:lpstr>
      <vt:lpstr>Metaadat-architektúra</vt:lpstr>
      <vt:lpstr>Központosított metaadat-architektúra</vt:lpstr>
      <vt:lpstr>Elosztott metaadat-architektúra</vt:lpstr>
      <vt:lpstr>Metaadattárak</vt:lpstr>
      <vt:lpstr>Metaadattár-típusok</vt:lpstr>
      <vt:lpstr>Adatminőség-menedzsment</vt:lpstr>
      <vt:lpstr>Adatminőség-menedzsment</vt:lpstr>
      <vt:lpstr>DQM – fogalmak és tevékenységek</vt:lpstr>
      <vt:lpstr>DQM – fogalmak és tevékenységek</vt:lpstr>
      <vt:lpstr>A DQM ciklus</vt:lpstr>
      <vt:lpstr>A DQM ciklus</vt:lpstr>
      <vt:lpstr>Adatminőségi dimenziók</vt:lpstr>
      <vt:lpstr>Adatminőségi dimenziók</vt:lpstr>
      <vt:lpstr>Adatminőségi dimenziók</vt:lpstr>
      <vt:lpstr>Adatprofilozás</vt:lpstr>
      <vt:lpstr>Felbontás és szabványosítás</vt:lpstr>
      <vt:lpstr>Felbontás és szabványosítás</vt:lpstr>
      <vt:lpstr>Azonosság egyeztetése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Szemán László</cp:lastModifiedBy>
  <cp:revision>69</cp:revision>
  <dcterms:created xsi:type="dcterms:W3CDTF">2025-03-11T15:43:59Z</dcterms:created>
  <dcterms:modified xsi:type="dcterms:W3CDTF">2025-03-15T09:26:23Z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2025-03-11T00:00:00Z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2025-03-11T00:00:00Z</vt:filetime>
  </property>
</Properties>
</file>