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11644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0244"/>
            <a:ext cx="7922895" cy="4210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th.janos@inf.unideb.h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1.</a:t>
            </a:r>
            <a:r>
              <a:rPr sz="3200" b="1" spc="-2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/>
              <a:t>Az</a:t>
            </a:r>
            <a:r>
              <a:rPr dirty="0"/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alapelvei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244"/>
            <a:ext cx="7767955" cy="39890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Pontosság: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adatoknak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torzítások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nélkül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tükrözniük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általuk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reprezentált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entitásokat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folyamatokat.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4165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pontatlan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adatok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hibás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elemzésekhez,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rossz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üzleti döntésekhez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az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adatokon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alapú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rendszerekbe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vetett </a:t>
            </a:r>
            <a:r>
              <a:rPr sz="2300" dirty="0">
                <a:latin typeface="Georgia"/>
                <a:cs typeface="Georgia"/>
              </a:rPr>
              <a:t>bizalom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csökkenéséhez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vezethetnek.</a:t>
            </a:r>
            <a:endParaRPr sz="2300" dirty="0">
              <a:latin typeface="Georgia"/>
              <a:cs typeface="Georgia"/>
            </a:endParaRPr>
          </a:p>
          <a:p>
            <a:pPr marL="268605" marR="123189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i="1" dirty="0">
                <a:highlight>
                  <a:srgbClr val="FFFF00"/>
                </a:highlight>
                <a:latin typeface="Georgia"/>
                <a:cs typeface="Georgia"/>
              </a:rPr>
              <a:t>Példa:</a:t>
            </a:r>
            <a:r>
              <a:rPr sz="2300" b="1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ügyféladatbázisnak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helyes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neveket,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címeket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elérhetőségeket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tartalmaznia</a:t>
            </a:r>
            <a:r>
              <a:rPr sz="2300" spc="-10" dirty="0">
                <a:latin typeface="Georgia"/>
                <a:cs typeface="Georgia"/>
              </a:rPr>
              <a:t>,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hogy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elkerülhetőek </a:t>
            </a:r>
            <a:r>
              <a:rPr sz="2300" dirty="0">
                <a:latin typeface="Georgia"/>
                <a:cs typeface="Georgia"/>
              </a:rPr>
              <a:t>legyenek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kommunikációs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vagy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szolgáltatás nyújtással kapcsolatos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problémák.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/>
              <a:t>Az</a:t>
            </a:r>
            <a:r>
              <a:rPr dirty="0"/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alapelvei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244"/>
            <a:ext cx="7665720" cy="43395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Konzisztencia: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0513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egységes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formátumban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reprezentálni</a:t>
            </a:r>
            <a:r>
              <a:rPr sz="2300" spc="-10" dirty="0">
                <a:latin typeface="Georgia"/>
                <a:cs typeface="Georgia"/>
              </a:rPr>
              <a:t>,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különböző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rendszerekben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folyamatokban </a:t>
            </a:r>
            <a:r>
              <a:rPr sz="2300" dirty="0">
                <a:latin typeface="Georgia"/>
                <a:cs typeface="Georgia"/>
              </a:rPr>
              <a:t>meghatározott</a:t>
            </a:r>
            <a:r>
              <a:rPr sz="2300" spc="-80" dirty="0"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standardoknak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megfelelniük.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01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standardizált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például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eltérő </a:t>
            </a:r>
            <a:r>
              <a:rPr sz="2300" dirty="0">
                <a:latin typeface="Georgia"/>
                <a:cs typeface="Georgia"/>
              </a:rPr>
              <a:t>dátumformátumok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vagy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eltérő</a:t>
            </a:r>
            <a:r>
              <a:rPr sz="2300" spc="-7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formátumú</a:t>
            </a:r>
            <a:r>
              <a:rPr sz="2300" spc="-7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termékkódok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hibákat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okozhatnak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integráció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elemzés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során.</a:t>
            </a:r>
            <a:endParaRPr sz="2300" dirty="0">
              <a:latin typeface="Georgia"/>
              <a:cs typeface="Georgia"/>
            </a:endParaRPr>
          </a:p>
          <a:p>
            <a:pPr marL="268605" indent="-255904">
              <a:lnSpc>
                <a:spcPts val="268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i="1" dirty="0">
                <a:highlight>
                  <a:srgbClr val="FFFF00"/>
                </a:highlight>
                <a:latin typeface="Georgia"/>
                <a:cs typeface="Georgia"/>
              </a:rPr>
              <a:t>Példa:</a:t>
            </a:r>
            <a:r>
              <a:rPr sz="2300" b="1" i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dátumformátum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szabványosításával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680"/>
              </a:lnSpc>
            </a:pPr>
            <a:r>
              <a:rPr sz="2300" spc="-10" dirty="0">
                <a:highlight>
                  <a:srgbClr val="FFFF00"/>
                </a:highlight>
                <a:latin typeface="Courier New"/>
                <a:cs typeface="Courier New"/>
              </a:rPr>
              <a:t>YYYY-MM-DD</a:t>
            </a:r>
            <a:r>
              <a:rPr sz="2300" spc="-869" dirty="0">
                <a:highlight>
                  <a:srgbClr val="FFFF00"/>
                </a:highlight>
                <a:latin typeface="Courier New"/>
                <a:cs typeface="Courier New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formátumra)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minden</a:t>
            </a:r>
            <a:r>
              <a:rPr sz="2300" spc="1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rendszerben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elősegíti</a:t>
            </a:r>
            <a:endParaRPr sz="2300" dirty="0">
              <a:latin typeface="Georgia"/>
              <a:cs typeface="Georgia"/>
            </a:endParaRPr>
          </a:p>
          <a:p>
            <a:pPr marL="268605" marR="497205">
              <a:lnSpc>
                <a:spcPct val="100000"/>
              </a:lnSpc>
              <a:spcBef>
                <a:spcPts val="155"/>
              </a:spcBef>
            </a:pPr>
            <a:r>
              <a:rPr sz="2300" dirty="0">
                <a:latin typeface="Georgia"/>
                <a:cs typeface="Georgia"/>
              </a:rPr>
              <a:t>a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hibák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elkerülését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különböző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forrásokból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származó </a:t>
            </a:r>
            <a:r>
              <a:rPr sz="2300" dirty="0">
                <a:latin typeface="Georgia"/>
                <a:cs typeface="Georgia"/>
              </a:rPr>
              <a:t>adatkészletek</a:t>
            </a:r>
            <a:r>
              <a:rPr sz="2300" spc="-12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integrálásakor.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highlight>
                  <a:srgbClr val="FFFF00"/>
                </a:highlight>
              </a:rPr>
              <a:t>Az</a:t>
            </a:r>
            <a:r>
              <a:rPr dirty="0"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alapelvei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244"/>
            <a:ext cx="7938770" cy="463973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Biztonság: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7310" indent="-256540">
              <a:lnSpc>
                <a:spcPts val="2480"/>
              </a:lnSpc>
              <a:spcBef>
                <a:spcPts val="94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védelme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illetéktelen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hozzáféréstől,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lopástól </a:t>
            </a:r>
            <a:r>
              <a:rPr sz="2300" dirty="0">
                <a:latin typeface="Georgia"/>
                <a:cs typeface="Georgia"/>
              </a:rPr>
              <a:t>vagy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incidensektől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kritikus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fontosságú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bizalmasság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jogi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követelményeknek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való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megfelelés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szempontjából.</a:t>
            </a:r>
            <a:endParaRPr sz="2300" dirty="0">
              <a:latin typeface="Georgia"/>
              <a:cs typeface="Georgia"/>
            </a:endParaRPr>
          </a:p>
          <a:p>
            <a:pPr marL="268605" marR="837565" indent="-256540">
              <a:lnSpc>
                <a:spcPts val="2480"/>
              </a:lnSpc>
              <a:spcBef>
                <a:spcPts val="61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intézkedések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közé</a:t>
            </a:r>
            <a:r>
              <a:rPr sz="23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tartozik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titkosítás,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a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hitelesítés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hozzáférés-kezelés.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ts val="2480"/>
              </a:lnSpc>
              <a:spcBef>
                <a:spcPts val="6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adatvédelmi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incidensek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pénzügyi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veszteségeket,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50" dirty="0">
                <a:latin typeface="Georgia"/>
                <a:cs typeface="Georgia"/>
              </a:rPr>
              <a:t>a</a:t>
            </a:r>
            <a:r>
              <a:rPr sz="2300" spc="57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hírnév</a:t>
            </a:r>
            <a:r>
              <a:rPr sz="2300" spc="-7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romlását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jogi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szankciókat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eredményezhetnek.</a:t>
            </a:r>
            <a:r>
              <a:rPr sz="2300" spc="-70" dirty="0">
                <a:latin typeface="Georgia"/>
                <a:cs typeface="Georgia"/>
              </a:rPr>
              <a:t> </a:t>
            </a:r>
            <a:r>
              <a:rPr sz="2300" spc="-50" dirty="0">
                <a:latin typeface="Georgia"/>
                <a:cs typeface="Georgia"/>
              </a:rPr>
              <a:t>A </a:t>
            </a:r>
            <a:r>
              <a:rPr sz="2300" spc="-10" dirty="0">
                <a:latin typeface="Georgia"/>
                <a:cs typeface="Georgia"/>
              </a:rPr>
              <a:t>biztonság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különösen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információk,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személyes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pénzügyi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13360" indent="-256540">
              <a:lnSpc>
                <a:spcPts val="2480"/>
              </a:lnSpc>
              <a:spcBef>
                <a:spcPts val="62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i="1" dirty="0">
                <a:highlight>
                  <a:srgbClr val="FFFF00"/>
                </a:highlight>
                <a:latin typeface="Georgia"/>
                <a:cs typeface="Georgia"/>
              </a:rPr>
              <a:t>Példa:</a:t>
            </a:r>
            <a:r>
              <a:rPr sz="2300" b="1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banki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kétfaktoros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hitelesítést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titkosítást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használ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ügyféltranzakciók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számlaadatok védelmére</a:t>
            </a:r>
            <a:r>
              <a:rPr sz="2300" spc="-10" dirty="0">
                <a:latin typeface="Georgia"/>
                <a:cs typeface="Georgia"/>
              </a:rPr>
              <a:t>.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highlight>
                  <a:srgbClr val="FFFF00"/>
                </a:highlight>
              </a:rPr>
              <a:t>Az</a:t>
            </a:r>
            <a:r>
              <a:rPr dirty="0"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alapelvei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244"/>
            <a:ext cx="7719059" cy="43395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Hozzáférhetőség: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hozzáférhetőség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biztosítja,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hogy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emberek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időben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hozzáférjenek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adatokhoz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spc="-25" dirty="0">
                <a:latin typeface="Georgia"/>
                <a:cs typeface="Georgia"/>
              </a:rPr>
              <a:t>az </a:t>
            </a:r>
            <a:r>
              <a:rPr sz="2300" dirty="0">
                <a:latin typeface="Georgia"/>
                <a:cs typeface="Georgia"/>
              </a:rPr>
              <a:t>operatív</a:t>
            </a:r>
            <a:r>
              <a:rPr sz="2300" spc="-10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stratégiai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döntések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támogatásához.</a:t>
            </a:r>
            <a:endParaRPr sz="2300" dirty="0">
              <a:latin typeface="Georgia"/>
              <a:cs typeface="Georgia"/>
            </a:endParaRPr>
          </a:p>
          <a:p>
            <a:pPr marL="268605" marR="4699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késedelemmel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vagy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hozzáférhető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adatok akadályozhatják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műveleteket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befolyásolhatják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döntéshozatalt.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84455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i="1" dirty="0">
                <a:highlight>
                  <a:srgbClr val="FFFF00"/>
                </a:highlight>
                <a:latin typeface="Georgia"/>
                <a:cs typeface="Georgia"/>
              </a:rPr>
              <a:t>Példa:</a:t>
            </a:r>
            <a:r>
              <a:rPr sz="2300" b="1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mobilalkalmazáson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keresztül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időben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elérhető</a:t>
            </a:r>
            <a:r>
              <a:rPr sz="23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értékesítési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biztosítják,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23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pontos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árajánlatokat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információkat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adjanak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ügyfeleknek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értékesítők.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0554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highlight>
                  <a:srgbClr val="FFFF00"/>
                </a:highlight>
              </a:rPr>
              <a:t>Az</a:t>
            </a:r>
            <a:r>
              <a:rPr dirty="0"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területei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856855" cy="376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Adatarchitektúra: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adatvagyon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struktúrájának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adatáramlás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folyamatainak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átfogó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tervezése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optimalizálása.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adminisztráció: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6799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zavartalan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működésének</a:t>
            </a:r>
            <a:r>
              <a:rPr sz="23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biztosítása, </a:t>
            </a:r>
            <a:r>
              <a:rPr sz="2300" dirty="0">
                <a:latin typeface="Georgia"/>
                <a:cs typeface="Georgia"/>
              </a:rPr>
              <a:t>különös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tekintettel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teljesítményre,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biztonságra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elérhetőségre.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Adatintegráció: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forrásokból</a:t>
            </a:r>
            <a:r>
              <a:rPr sz="23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származó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összehangolása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latin typeface="Georgia"/>
                <a:cs typeface="Georgia"/>
              </a:rPr>
              <a:t>és</a:t>
            </a:r>
            <a:endParaRPr sz="23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spc="-10" dirty="0">
                <a:latin typeface="Georgia"/>
                <a:cs typeface="Georgia"/>
              </a:rPr>
              <a:t>egységesítése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elemzés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felhasználás</a:t>
            </a:r>
            <a:r>
              <a:rPr sz="2300" spc="-3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céljából.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05548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>
                <a:highlight>
                  <a:srgbClr val="FFFF00"/>
                </a:highlight>
              </a:rPr>
              <a:t>Az</a:t>
            </a:r>
            <a:r>
              <a:rPr dirty="0">
                <a:highlight>
                  <a:srgbClr val="FFFF00"/>
                </a:highlight>
              </a:rPr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területei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713980" cy="3760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Adatmodellezés: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8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szerkezetének</a:t>
            </a:r>
            <a:r>
              <a:rPr sz="2300" spc="-10" dirty="0">
                <a:latin typeface="Georgia"/>
                <a:cs typeface="Georgia"/>
              </a:rPr>
              <a:t>,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valamint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spc="-20" dirty="0">
                <a:latin typeface="Georgia"/>
                <a:cs typeface="Georgia"/>
              </a:rPr>
              <a:t>azok</a:t>
            </a:r>
            <a:endParaRPr sz="23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kapcsolatoknak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meghatározása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megtervezése</a:t>
            </a:r>
            <a:r>
              <a:rPr sz="2300" spc="-10" dirty="0">
                <a:latin typeface="Georgia"/>
                <a:cs typeface="Georgia"/>
              </a:rPr>
              <a:t>.</a:t>
            </a:r>
            <a:endParaRPr sz="23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Adatminőség-menedzsment: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36550">
              <a:lnSpc>
                <a:spcPct val="100000"/>
              </a:lnSpc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pontosságának,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konzisztenciájának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megbízhatóságának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fenntartása</a:t>
            </a:r>
            <a:r>
              <a:rPr sz="2300" dirty="0">
                <a:latin typeface="Georgia"/>
                <a:cs typeface="Georgia"/>
              </a:rPr>
              <a:t>,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hibák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javítása</a:t>
            </a:r>
            <a:r>
              <a:rPr sz="23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által.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Adatgazdálkodás: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8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kezelési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felhasználási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szabályainak</a:t>
            </a:r>
            <a:r>
              <a:rPr sz="2300" spc="-10" dirty="0">
                <a:latin typeface="Georgia"/>
                <a:cs typeface="Georgia"/>
              </a:rPr>
              <a:t>,</a:t>
            </a:r>
            <a:endParaRPr sz="23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irányelveinek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felelősségi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körének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meghatározása.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Adatarchitektúra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757795" cy="3638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b="1" dirty="0">
                <a:latin typeface="Georgia"/>
                <a:cs typeface="Georgia"/>
              </a:rPr>
              <a:t>adatarchitektúra</a:t>
            </a:r>
            <a:r>
              <a:rPr sz="2300" b="1" spc="-2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keretrendszer,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megadja,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áramlanak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tárolódnak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egy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szervezeten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belül.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Leírja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Adatvagyont:</a:t>
            </a:r>
            <a:r>
              <a:rPr sz="2300" i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adatforrás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dokumentációja.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Adatáramlást:</a:t>
            </a:r>
            <a:r>
              <a:rPr sz="23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Hogyan</a:t>
            </a:r>
            <a:r>
              <a:rPr sz="23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mozognak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 között.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Technológiai</a:t>
            </a:r>
            <a:r>
              <a:rPr sz="2300" i="1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keretrendszert:</a:t>
            </a:r>
            <a:r>
              <a:rPr sz="2300" i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Adatbázisok,</a:t>
            </a:r>
            <a:r>
              <a:rPr sz="23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tároló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elemzési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platformok.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Adatbázis-</a:t>
            </a:r>
            <a:r>
              <a:rPr spc="-10" dirty="0">
                <a:highlight>
                  <a:srgbClr val="FFFF00"/>
                </a:highlight>
              </a:rPr>
              <a:t>adminisztráció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25" rIns="0" bIns="0" rtlCol="0">
            <a:spAutoFit/>
          </a:bodyPr>
          <a:lstStyle/>
          <a:p>
            <a:pPr marL="268605" marR="2667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Egy</a:t>
            </a:r>
            <a:r>
              <a:rPr sz="2300" spc="-50" dirty="0"/>
              <a:t> </a:t>
            </a:r>
            <a:r>
              <a:rPr sz="2300" b="1" dirty="0">
                <a:latin typeface="Georgia"/>
                <a:cs typeface="Georgia"/>
              </a:rPr>
              <a:t>adatbázis</a:t>
            </a:r>
            <a:r>
              <a:rPr sz="2300" b="1" spc="-4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</a:rPr>
              <a:t>adatok</a:t>
            </a:r>
            <a:r>
              <a:rPr sz="2300" spc="-4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szervezett</a:t>
            </a:r>
            <a:r>
              <a:rPr sz="2300" spc="-6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gyűjteménye</a:t>
            </a:r>
            <a:r>
              <a:rPr sz="2300" dirty="0"/>
              <a:t>,</a:t>
            </a:r>
            <a:r>
              <a:rPr sz="2300" spc="-50" dirty="0"/>
              <a:t> </a:t>
            </a:r>
            <a:r>
              <a:rPr sz="2300" spc="-10" dirty="0"/>
              <a:t>amelyet</a:t>
            </a:r>
            <a:r>
              <a:rPr sz="2300" spc="575" dirty="0"/>
              <a:t> </a:t>
            </a:r>
            <a:r>
              <a:rPr sz="2300" dirty="0"/>
              <a:t>úgy</a:t>
            </a:r>
            <a:r>
              <a:rPr sz="2300" spc="-50" dirty="0"/>
              <a:t> </a:t>
            </a:r>
            <a:r>
              <a:rPr sz="2300" dirty="0"/>
              <a:t>terveztek,</a:t>
            </a:r>
            <a:r>
              <a:rPr sz="2300" spc="-45" dirty="0"/>
              <a:t> </a:t>
            </a:r>
            <a:r>
              <a:rPr sz="2300" dirty="0"/>
              <a:t>hogy</a:t>
            </a:r>
            <a:r>
              <a:rPr sz="2300" spc="-65" dirty="0"/>
              <a:t> </a:t>
            </a:r>
            <a:r>
              <a:rPr sz="2300" dirty="0">
                <a:highlight>
                  <a:srgbClr val="FFFF00"/>
                </a:highlight>
              </a:rPr>
              <a:t>lehetővé</a:t>
            </a:r>
            <a:r>
              <a:rPr sz="2300" spc="-7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tegye</a:t>
            </a:r>
            <a:r>
              <a:rPr sz="2300" spc="-5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az</a:t>
            </a:r>
            <a:r>
              <a:rPr sz="2300" spc="-4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információk</a:t>
            </a:r>
            <a:r>
              <a:rPr sz="2300" spc="-60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hatékony </a:t>
            </a:r>
            <a:r>
              <a:rPr sz="2300" dirty="0">
                <a:highlight>
                  <a:srgbClr val="FFFF00"/>
                </a:highlight>
              </a:rPr>
              <a:t>tárolását,</a:t>
            </a:r>
            <a:r>
              <a:rPr sz="2300" spc="-6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visszakeresését,</a:t>
            </a:r>
            <a:r>
              <a:rPr sz="2300" spc="-6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frissítését</a:t>
            </a:r>
            <a:r>
              <a:rPr sz="2300" spc="-5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és</a:t>
            </a:r>
            <a:r>
              <a:rPr sz="2300" spc="-6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kezelését</a:t>
            </a:r>
            <a:r>
              <a:rPr sz="2300" spc="-6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különböző alkalmazások</a:t>
            </a:r>
            <a:r>
              <a:rPr sz="2300" spc="-4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számára.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kezelő rendszerek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(DBMS)</a:t>
            </a:r>
            <a:r>
              <a:rPr sz="23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</a:rPr>
              <a:t>az</a:t>
            </a:r>
            <a:r>
              <a:rPr sz="2300" spc="1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adatbázisok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dirty="0">
                <a:highlight>
                  <a:srgbClr val="FFFF00"/>
                </a:highlight>
              </a:rPr>
              <a:t>kezelésére</a:t>
            </a:r>
            <a:r>
              <a:rPr sz="2300" spc="-6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használt</a:t>
            </a:r>
            <a:r>
              <a:rPr sz="2300" spc="-4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szoftverek.</a:t>
            </a:r>
            <a:endParaRPr sz="23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Fő</a:t>
            </a:r>
            <a:r>
              <a:rPr sz="2300" spc="-1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típusok:</a:t>
            </a:r>
            <a:endParaRPr sz="2300" dirty="0">
              <a:highlight>
                <a:srgbClr val="FFFF00"/>
              </a:highlight>
            </a:endParaRPr>
          </a:p>
          <a:p>
            <a:pPr marL="534035" lvl="1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Relációs</a:t>
            </a:r>
            <a:r>
              <a:rPr sz="2300" i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(RDBMS):</a:t>
            </a:r>
            <a:r>
              <a:rPr sz="23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strukturált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táblákat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5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SQL-t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használ</a:t>
            </a:r>
            <a:endParaRPr sz="2300" dirty="0"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NoSQL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: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strukturálatlan</a:t>
            </a:r>
            <a:r>
              <a:rPr sz="2300" spc="-3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félig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strukturált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adatokat</a:t>
            </a:r>
            <a:r>
              <a:rPr sz="2300" spc="-4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kezel</a:t>
            </a:r>
            <a:endParaRPr sz="2300" dirty="0"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300" i="1" dirty="0">
                <a:highlight>
                  <a:srgbClr val="FFFF00"/>
                </a:highlight>
                <a:latin typeface="Georgia"/>
                <a:cs typeface="Georgia"/>
              </a:rPr>
              <a:t>Speciális:</a:t>
            </a:r>
            <a:r>
              <a:rPr sz="23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pl.</a:t>
            </a:r>
            <a:r>
              <a:rPr sz="2300" spc="-2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idősoros,</a:t>
            </a:r>
            <a:r>
              <a:rPr sz="2300" spc="-6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gráf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és</a:t>
            </a:r>
            <a:r>
              <a:rPr sz="2300" spc="-4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in-</a:t>
            </a:r>
            <a:r>
              <a:rPr sz="2300" dirty="0">
                <a:latin typeface="Georgia"/>
                <a:cs typeface="Georgia"/>
              </a:rPr>
              <a:t>memory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adatbázisok</a:t>
            </a:r>
            <a:endParaRPr sz="23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Adatbázis-</a:t>
            </a:r>
            <a:r>
              <a:rPr spc="-10" dirty="0">
                <a:highlight>
                  <a:srgbClr val="FFFF00"/>
                </a:highlight>
              </a:rPr>
              <a:t>adminisztráció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909559" cy="41040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300" b="1" dirty="0">
                <a:latin typeface="Georgia"/>
                <a:cs typeface="Georgia"/>
              </a:rPr>
              <a:t>Az</a:t>
            </a:r>
            <a:r>
              <a:rPr sz="2300" b="1" spc="-30" dirty="0">
                <a:latin typeface="Georgia"/>
                <a:cs typeface="Georgia"/>
              </a:rPr>
              <a:t> </a:t>
            </a:r>
            <a:r>
              <a:rPr sz="2300" b="1" spc="-10" dirty="0">
                <a:latin typeface="Georgia"/>
                <a:cs typeface="Georgia"/>
              </a:rPr>
              <a:t>adatbázis-</a:t>
            </a:r>
            <a:r>
              <a:rPr sz="2300" b="1" dirty="0">
                <a:latin typeface="Georgia"/>
                <a:cs typeface="Georgia"/>
              </a:rPr>
              <a:t>adminisztrátor (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2300" dirty="0">
                <a:latin typeface="Georgia"/>
                <a:cs typeface="Georgia"/>
              </a:rPr>
              <a:t>)</a:t>
            </a:r>
            <a:r>
              <a:rPr sz="2300" spc="-5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felelős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szervezet adatbázisainak</a:t>
            </a:r>
            <a:r>
              <a:rPr sz="23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kezeléséért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karbantartásáért.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</a:t>
            </a:r>
            <a:r>
              <a:rPr sz="2300" spc="-15" dirty="0">
                <a:latin typeface="Georgia"/>
                <a:cs typeface="Georgia"/>
              </a:rPr>
              <a:t> </a:t>
            </a:r>
            <a:r>
              <a:rPr sz="2300" spc="-10" dirty="0">
                <a:latin typeface="Georgia"/>
                <a:cs typeface="Georgia"/>
              </a:rPr>
              <a:t>DBA-</a:t>
            </a:r>
            <a:r>
              <a:rPr sz="2300" dirty="0">
                <a:latin typeface="Georgia"/>
                <a:cs typeface="Georgia"/>
              </a:rPr>
              <a:t>k</a:t>
            </a:r>
            <a:r>
              <a:rPr sz="2300" spc="-20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feladatai: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23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tervezése.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793115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monitorozása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kezelő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rendszer,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3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optimalizálása.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1308735" lvl="1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katasztrófa-helyreállítási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megoldások</a:t>
            </a:r>
            <a:r>
              <a:rPr sz="2300" spc="-1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megvalósítása.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protokollok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érvényesítése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érzékeny</a:t>
            </a:r>
            <a:r>
              <a:rPr sz="23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védelme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Adatintegráció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4"/>
            <a:ext cx="7650480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8801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latin typeface="Georgia"/>
                <a:cs typeface="Georgia"/>
              </a:rPr>
              <a:t>Az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adatintegráció</a:t>
            </a:r>
            <a:r>
              <a:rPr sz="2100" b="1" spc="-9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forrásból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történő kombinálásának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folyamata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amely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átfogó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elemzést,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riportkészítést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operatív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felhasználást.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72415" indent="-256540" algn="just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ETL</a:t>
            </a:r>
            <a:r>
              <a:rPr sz="2100" b="1" spc="-4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(Extract,</a:t>
            </a:r>
            <a:r>
              <a:rPr sz="2100" b="1" spc="-4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Transform,</a:t>
            </a:r>
            <a:r>
              <a:rPr sz="2100" b="1" spc="-4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Load):</a:t>
            </a:r>
            <a:r>
              <a:rPr sz="2100" b="1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kinyerése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forrásrendszerekből,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átalakítása konzisztens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formátumokba,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majd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betöltése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célrendszerbe.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589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ELT</a:t>
            </a:r>
            <a:r>
              <a:rPr sz="2100" b="1" spc="-5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(Extract,</a:t>
            </a:r>
            <a:r>
              <a:rPr sz="2100" b="1" spc="-5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Load,</a:t>
            </a:r>
            <a:r>
              <a:rPr sz="2100" b="1" spc="-5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Transform):</a:t>
            </a:r>
            <a:r>
              <a:rPr sz="2100" b="1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először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kivonják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betöltik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célrendszerbe,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átalakítás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később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történik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jellemzően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lekérdezéskor</a:t>
            </a:r>
            <a:r>
              <a:rPr sz="2100" spc="-7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vagy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elemzés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során.</a:t>
            </a:r>
            <a:endParaRPr sz="21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21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21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integráció:</a:t>
            </a:r>
            <a:r>
              <a:rPr sz="21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integrálása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frissítése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folyamatosan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azonnal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ami</a:t>
            </a:r>
            <a:r>
              <a:rPr sz="2100" spc="-7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közel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elemzést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tesz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lehetővé.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Általános</a:t>
            </a:r>
            <a:r>
              <a:rPr spc="-160" dirty="0"/>
              <a:t> </a:t>
            </a:r>
            <a:r>
              <a:rPr spc="-10" dirty="0"/>
              <a:t>információk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41930"/>
            <a:ext cx="6718300" cy="4157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200" spc="-10" dirty="0">
                <a:latin typeface="Georgia"/>
                <a:cs typeface="Georgia"/>
              </a:rPr>
              <a:t>Elérhetőségek: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  <a:hlinkClick r:id="rId2"/>
              </a:rPr>
              <a:t>toth.janos@inf.unideb.hu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https://arato.inf.unideb.hu/toth.janos/adatm/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Fogadóórák: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kedd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10:00-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11:00,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csütörtök</a:t>
            </a:r>
            <a:r>
              <a:rPr sz="20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09:00-10:00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200" dirty="0">
                <a:latin typeface="Georgia"/>
                <a:cs typeface="Georgia"/>
              </a:rPr>
              <a:t>Előadás</a:t>
            </a:r>
            <a:r>
              <a:rPr sz="2200" spc="-10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ideje: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kedd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12:00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13:40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(IK-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201)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200" dirty="0">
                <a:latin typeface="Georgia"/>
                <a:cs typeface="Georgia"/>
              </a:rPr>
              <a:t>Gyakorlatok</a:t>
            </a:r>
            <a:r>
              <a:rPr sz="2200" spc="-9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ideje:</a:t>
            </a:r>
            <a:endParaRPr sz="22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kedd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14:00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15:40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(IK-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203)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szerda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10:00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</a:t>
            </a:r>
            <a:r>
              <a:rPr sz="2000" spc="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11:40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(IK-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104)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5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szerda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14:00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- 15:40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(IK-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104)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5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csütörtök</a:t>
            </a:r>
            <a:r>
              <a:rPr sz="2000" spc="-3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10:00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11:40</a:t>
            </a:r>
            <a:r>
              <a:rPr sz="2000" spc="-1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(IK-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105)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(IK-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106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spc="-25" dirty="0">
                <a:solidFill>
                  <a:srgbClr val="438085"/>
                </a:solidFill>
                <a:latin typeface="Georgia"/>
                <a:cs typeface="Georgia"/>
              </a:rPr>
              <a:t>*)</a:t>
            </a:r>
            <a:endParaRPr sz="20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"/>
              </a:spcBef>
              <a:tabLst>
                <a:tab pos="561340" algn="l"/>
              </a:tabLst>
            </a:pPr>
            <a:r>
              <a:rPr sz="20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	csütörtök</a:t>
            </a:r>
            <a:r>
              <a:rPr sz="2000" spc="-2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12:00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-</a:t>
            </a:r>
            <a:r>
              <a:rPr sz="2000" spc="-5" dirty="0">
                <a:solidFill>
                  <a:srgbClr val="438085"/>
                </a:solidFill>
                <a:latin typeface="Georgia"/>
                <a:cs typeface="Georgia"/>
              </a:rPr>
              <a:t> </a:t>
            </a:r>
            <a:r>
              <a:rPr sz="2000" dirty="0">
                <a:solidFill>
                  <a:srgbClr val="438085"/>
                </a:solidFill>
                <a:latin typeface="Georgia"/>
                <a:cs typeface="Georgia"/>
              </a:rPr>
              <a:t>13:40</a:t>
            </a:r>
            <a:r>
              <a:rPr sz="2000" spc="-10" dirty="0">
                <a:solidFill>
                  <a:srgbClr val="438085"/>
                </a:solidFill>
                <a:latin typeface="Georgia"/>
                <a:cs typeface="Georgia"/>
              </a:rPr>
              <a:t> (IK-</a:t>
            </a:r>
            <a:r>
              <a:rPr sz="2000" spc="-20" dirty="0">
                <a:solidFill>
                  <a:srgbClr val="438085"/>
                </a:solidFill>
                <a:latin typeface="Georgia"/>
                <a:cs typeface="Georgia"/>
              </a:rPr>
              <a:t>105)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Adatmodellezés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4"/>
            <a:ext cx="7992745" cy="369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2100" dirty="0">
                <a:latin typeface="Georgia"/>
                <a:cs typeface="Georgia"/>
              </a:rPr>
              <a:t>Az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adatmodellezés</a:t>
            </a:r>
            <a:r>
              <a:rPr sz="2100" b="1" spc="-7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adatelemek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közötti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kapcsolatok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leírásának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folyamata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amely</a:t>
            </a:r>
            <a:r>
              <a:rPr sz="2100" spc="-7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strukturálása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szervezése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érdekében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felhasználás</a:t>
            </a:r>
            <a:r>
              <a:rPr sz="21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elemzés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300"/>
              </a:spcBef>
              <a:buClr>
                <a:srgbClr val="9F4DA2"/>
              </a:buClr>
              <a:buFont typeface="Arial"/>
              <a:buChar char="•"/>
              <a:tabLst>
                <a:tab pos="268605" algn="l"/>
              </a:tabLst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Modellek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típusai: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354330" lvl="1" indent="-247015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Koncepcionális</a:t>
            </a:r>
            <a:r>
              <a:rPr sz="21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2100" i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szerkezetének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és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céljának </a:t>
            </a:r>
            <a:r>
              <a:rPr sz="2100" dirty="0">
                <a:latin typeface="Georgia"/>
                <a:cs typeface="Georgia"/>
              </a:rPr>
              <a:t>magas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szintű,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átfogó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leírása.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lvl="1" indent="-247015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21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21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adatelemek,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kapcsolatok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attribútumok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részletes</a:t>
            </a:r>
            <a:r>
              <a:rPr sz="21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leírása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9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technológiafüggetlen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módon.</a:t>
            </a:r>
            <a:endParaRPr sz="2100" dirty="0">
              <a:latin typeface="Georgia"/>
              <a:cs typeface="Georgia"/>
            </a:endParaRPr>
          </a:p>
          <a:p>
            <a:pPr marL="561340" marR="62865" lvl="1" indent="-247015">
              <a:lnSpc>
                <a:spcPct val="100000"/>
              </a:lnSpc>
              <a:spcBef>
                <a:spcPts val="300"/>
              </a:spcBef>
              <a:buClr>
                <a:srgbClr val="438085"/>
              </a:buClr>
              <a:buFont typeface="Arial"/>
              <a:buChar char="•"/>
              <a:tabLst>
                <a:tab pos="56134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21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modell</a:t>
            </a:r>
            <a:r>
              <a:rPr sz="2100" i="1" dirty="0">
                <a:latin typeface="Georgia"/>
                <a:cs typeface="Georgia"/>
              </a:rPr>
              <a:t>:</a:t>
            </a:r>
            <a:r>
              <a:rPr sz="2100" i="1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tényleges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megvalósítás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leírása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adatbázis-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kezelő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rendszerben</a:t>
            </a:r>
            <a:r>
              <a:rPr sz="2100" dirty="0">
                <a:latin typeface="Georgia"/>
                <a:cs typeface="Georgia"/>
              </a:rPr>
              <a:t>,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figyelembe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véve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technikai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megvalósítási szempontokat.</a:t>
            </a:r>
            <a:endParaRPr sz="21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>
                <a:highlight>
                  <a:srgbClr val="FFFF00"/>
                </a:highlight>
              </a:rPr>
              <a:t>Adatminőség-</a:t>
            </a:r>
            <a:r>
              <a:rPr spc="-10" dirty="0">
                <a:highlight>
                  <a:srgbClr val="FFFF00"/>
                </a:highlight>
              </a:rPr>
              <a:t>menedzsment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5"/>
            <a:ext cx="7896225" cy="3455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65" dirty="0"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23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3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pontossága,</a:t>
            </a:r>
            <a:r>
              <a:rPr sz="23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konzisztenciája</a:t>
            </a:r>
            <a:r>
              <a:rPr sz="23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rendeltetésének</a:t>
            </a:r>
            <a:r>
              <a:rPr sz="23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való</a:t>
            </a:r>
            <a:r>
              <a:rPr sz="23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megfelelősége.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latin typeface="Georgia"/>
                <a:cs typeface="Georgia"/>
              </a:rPr>
              <a:t>Az</a:t>
            </a:r>
            <a:r>
              <a:rPr sz="2300" spc="-105" dirty="0">
                <a:latin typeface="Georgia"/>
                <a:cs typeface="Georgia"/>
              </a:rPr>
              <a:t> </a:t>
            </a:r>
            <a:r>
              <a:rPr sz="2300" dirty="0">
                <a:latin typeface="Georgia"/>
                <a:cs typeface="Georgia"/>
              </a:rPr>
              <a:t>adatminőség</a:t>
            </a:r>
            <a:r>
              <a:rPr sz="2300" spc="-85" dirty="0">
                <a:latin typeface="Georgia"/>
                <a:cs typeface="Georgia"/>
              </a:rPr>
              <a:t> </a:t>
            </a:r>
            <a:r>
              <a:rPr sz="2300" dirty="0">
                <a:highlight>
                  <a:srgbClr val="FFFF00"/>
                </a:highlight>
                <a:latin typeface="Georgia"/>
                <a:cs typeface="Georgia"/>
              </a:rPr>
              <a:t>javításának</a:t>
            </a:r>
            <a:r>
              <a:rPr sz="23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  <a:latin typeface="Georgia"/>
                <a:cs typeface="Georgia"/>
              </a:rPr>
              <a:t>módszerei</a:t>
            </a:r>
            <a:r>
              <a:rPr sz="2300" spc="-10" dirty="0">
                <a:latin typeface="Georgia"/>
                <a:cs typeface="Georgia"/>
              </a:rPr>
              <a:t>:</a:t>
            </a:r>
            <a:endParaRPr sz="2300" dirty="0">
              <a:latin typeface="Georgia"/>
              <a:cs typeface="Georgia"/>
            </a:endParaRPr>
          </a:p>
          <a:p>
            <a:pPr marL="534035" marR="964565" lvl="1" indent="-256540">
              <a:lnSpc>
                <a:spcPct val="1000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Profilozás:</a:t>
            </a:r>
            <a:r>
              <a:rPr sz="21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kiugró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értékek,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anomáliák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mintázatok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azonosítása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adatokban.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Tisztítás:</a:t>
            </a:r>
            <a:r>
              <a:rPr sz="21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adatkészletek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hibáinak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ellentmondásainak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kijavítása.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56515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Validálás:</a:t>
            </a:r>
            <a:r>
              <a:rPr sz="2100" i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Annak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biztosítása,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megfeleljenek</a:t>
            </a:r>
            <a:r>
              <a:rPr sz="21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meghatározott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szabályoknak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szabványoknak.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Adatgazdálkodás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4"/>
            <a:ext cx="7655559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b="1" dirty="0">
                <a:highlight>
                  <a:srgbClr val="FFFF00"/>
                </a:highlight>
                <a:latin typeface="Georgia"/>
                <a:cs typeface="Georgia"/>
              </a:rPr>
              <a:t>adatgazdálkodás</a:t>
            </a:r>
            <a:r>
              <a:rPr sz="21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irányelvek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eljárások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rendszere,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21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21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felhasználását.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elemei: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385445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Szabályzatok:</a:t>
            </a:r>
            <a:r>
              <a:rPr sz="21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Meghatározzák</a:t>
            </a:r>
            <a:r>
              <a:rPr sz="21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hozzáférésére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használatára</a:t>
            </a:r>
            <a:r>
              <a:rPr sz="21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vonatkozó</a:t>
            </a:r>
            <a:r>
              <a:rPr sz="21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szabványokat.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Bizottságok:</a:t>
            </a:r>
            <a:r>
              <a:rPr sz="2100" i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irányítást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felügyelő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tanácsok,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  <a:spcBef>
                <a:spcPts val="5"/>
              </a:spcBef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betartását.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34035" marR="266700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534035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Adatgondnokság</a:t>
            </a:r>
            <a:r>
              <a:rPr sz="2100" i="1" spc="-55" dirty="0">
                <a:latin typeface="Georgia"/>
                <a:cs typeface="Georgia"/>
              </a:rPr>
              <a:t> </a:t>
            </a:r>
            <a:r>
              <a:rPr sz="2100" i="1" dirty="0">
                <a:latin typeface="Georgia"/>
                <a:cs typeface="Georgia"/>
              </a:rPr>
              <a:t>(data</a:t>
            </a:r>
            <a:r>
              <a:rPr sz="2100" i="1" spc="-55" dirty="0">
                <a:latin typeface="Georgia"/>
                <a:cs typeface="Georgia"/>
              </a:rPr>
              <a:t> </a:t>
            </a:r>
            <a:r>
              <a:rPr sz="2100" i="1" dirty="0">
                <a:latin typeface="Georgia"/>
                <a:cs typeface="Georgia"/>
              </a:rPr>
              <a:t>stewardship):</a:t>
            </a:r>
            <a:r>
              <a:rPr sz="2100" i="1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Olyan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szerepkörök</a:t>
            </a:r>
            <a:r>
              <a:rPr sz="2100" spc="-10" dirty="0">
                <a:latin typeface="Georgia"/>
                <a:cs typeface="Georgia"/>
              </a:rPr>
              <a:t>,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felelősek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szabályzatoknak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 való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megfelelés biztosításáért.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Szabályozási</a:t>
            </a:r>
            <a:r>
              <a:rPr spc="-24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megfelelés</a:t>
            </a:r>
            <a:r>
              <a:rPr spc="-2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céljai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0244"/>
            <a:ext cx="7922895" cy="3497778"/>
          </a:xfrm>
          <a:prstGeom prst="rect">
            <a:avLst/>
          </a:prstGeom>
        </p:spPr>
        <p:txBody>
          <a:bodyPr vert="horz" wrap="square" lIns="0" tIns="126390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40" dirty="0"/>
              <a:t> </a:t>
            </a:r>
            <a:r>
              <a:rPr dirty="0"/>
              <a:t>szervezeteknek</a:t>
            </a:r>
            <a:r>
              <a:rPr spc="-55" dirty="0"/>
              <a:t> </a:t>
            </a:r>
            <a:r>
              <a:rPr dirty="0"/>
              <a:t>meg</a:t>
            </a:r>
            <a:r>
              <a:rPr spc="-25" dirty="0"/>
              <a:t> </a:t>
            </a:r>
            <a:r>
              <a:rPr dirty="0"/>
              <a:t>kell</a:t>
            </a:r>
            <a:r>
              <a:rPr spc="-55" dirty="0"/>
              <a:t> </a:t>
            </a:r>
            <a:r>
              <a:rPr dirty="0"/>
              <a:t>felelniük</a:t>
            </a:r>
            <a:r>
              <a:rPr spc="-30" dirty="0"/>
              <a:t> </a:t>
            </a:r>
            <a:r>
              <a:rPr dirty="0"/>
              <a:t>az</a:t>
            </a:r>
            <a:r>
              <a:rPr spc="-20" dirty="0"/>
              <a:t> </a:t>
            </a:r>
            <a:r>
              <a:rPr dirty="0"/>
              <a:t>adatvédelmi</a:t>
            </a:r>
            <a:r>
              <a:rPr spc="-40" dirty="0"/>
              <a:t> </a:t>
            </a:r>
            <a:r>
              <a:rPr spc="-10" dirty="0"/>
              <a:t>törvényeknek </a:t>
            </a:r>
            <a:r>
              <a:rPr dirty="0"/>
              <a:t>(pl.</a:t>
            </a:r>
            <a:r>
              <a:rPr spc="-25" dirty="0"/>
              <a:t> </a:t>
            </a:r>
            <a:r>
              <a:rPr dirty="0"/>
              <a:t>GDPR),</a:t>
            </a:r>
            <a:r>
              <a:rPr spc="-25" dirty="0"/>
              <a:t> </a:t>
            </a:r>
            <a:r>
              <a:rPr dirty="0"/>
              <a:t>hogy </a:t>
            </a:r>
            <a:r>
              <a:rPr dirty="0">
                <a:highlight>
                  <a:srgbClr val="FFFF00"/>
                </a:highlight>
              </a:rPr>
              <a:t>megvédjék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az</a:t>
            </a:r>
            <a:r>
              <a:rPr spc="-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érzékeny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információkat</a:t>
            </a:r>
            <a:r>
              <a:rPr spc="-10" dirty="0"/>
              <a:t>, </a:t>
            </a:r>
            <a:r>
              <a:rPr dirty="0">
                <a:highlight>
                  <a:srgbClr val="FFFF00"/>
                </a:highlight>
              </a:rPr>
              <a:t>fenntartsák</a:t>
            </a:r>
            <a:r>
              <a:rPr spc="-2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3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bizalmat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/>
              <a:t>és</a:t>
            </a:r>
            <a:r>
              <a:rPr spc="-30" dirty="0"/>
              <a:t> </a:t>
            </a:r>
            <a:r>
              <a:rPr dirty="0">
                <a:highlight>
                  <a:srgbClr val="FFFF00"/>
                </a:highlight>
              </a:rPr>
              <a:t>elkerüljék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</a:t>
            </a:r>
            <a:r>
              <a:rPr spc="-2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bírságokat.</a:t>
            </a: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</a:t>
            </a:r>
            <a:r>
              <a:rPr spc="-70" dirty="0"/>
              <a:t> </a:t>
            </a:r>
            <a:r>
              <a:rPr dirty="0">
                <a:highlight>
                  <a:srgbClr val="FFFF00"/>
                </a:highlight>
              </a:rPr>
              <a:t>fogyasztói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védelme</a:t>
            </a:r>
            <a:r>
              <a:rPr spc="-10" dirty="0"/>
              <a:t>:</a:t>
            </a:r>
          </a:p>
          <a:p>
            <a:pPr marL="534035" marR="121285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100" dirty="0">
                <a:latin typeface="Georgia"/>
                <a:cs typeface="Georgia"/>
              </a:rPr>
              <a:t>A</a:t>
            </a:r>
            <a:r>
              <a:rPr sz="2100" spc="-7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személyes</a:t>
            </a:r>
            <a:r>
              <a:rPr sz="2100" spc="-7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adatok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bizalmas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kezelésének,</a:t>
            </a:r>
            <a:r>
              <a:rPr sz="2100" spc="-8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sértetlenségének</a:t>
            </a:r>
            <a:r>
              <a:rPr sz="2100" spc="-8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és </a:t>
            </a:r>
            <a:r>
              <a:rPr sz="2100" spc="-10" dirty="0">
                <a:latin typeface="Georgia"/>
                <a:cs typeface="Georgia"/>
              </a:rPr>
              <a:t>biztonságának biztosítása.</a:t>
            </a:r>
            <a:endParaRPr sz="21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dirty="0"/>
              <a:t>Az</a:t>
            </a:r>
            <a:r>
              <a:rPr spc="-45" dirty="0"/>
              <a:t> </a:t>
            </a:r>
            <a:r>
              <a:rPr spc="-10" dirty="0">
                <a:highlight>
                  <a:srgbClr val="FFFF00"/>
                </a:highlight>
              </a:rPr>
              <a:t>adatkezeléssel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kapcsolatos</a:t>
            </a:r>
            <a:r>
              <a:rPr spc="-1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elszámoltathatóság</a:t>
            </a:r>
            <a:r>
              <a:rPr spc="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megteremtése</a:t>
            </a:r>
            <a:r>
              <a:rPr spc="-10" dirty="0"/>
              <a:t>:</a:t>
            </a:r>
          </a:p>
          <a:p>
            <a:pPr marL="534035" marR="935355" lvl="1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2100" dirty="0">
                <a:latin typeface="Georgia"/>
                <a:cs typeface="Georgia"/>
              </a:rPr>
              <a:t>Az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adatgyűjtésre,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-</a:t>
            </a:r>
            <a:r>
              <a:rPr sz="2100" dirty="0">
                <a:latin typeface="Georgia"/>
                <a:cs typeface="Georgia"/>
              </a:rPr>
              <a:t>tárolásra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és</a:t>
            </a:r>
            <a:r>
              <a:rPr sz="2100" spc="-7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-</a:t>
            </a:r>
            <a:r>
              <a:rPr sz="2100" dirty="0">
                <a:latin typeface="Georgia"/>
                <a:cs typeface="Georgia"/>
              </a:rPr>
              <a:t>megosztásra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vonatkozó iránymutatások egyértelmű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spc="-10" dirty="0">
                <a:latin typeface="Georgia"/>
                <a:cs typeface="Georgia"/>
              </a:rPr>
              <a:t>meghatározása.</a:t>
            </a:r>
            <a:endParaRPr sz="21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66763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/>
              <a:t>Az</a:t>
            </a:r>
            <a:r>
              <a:rPr dirty="0"/>
              <a:t>	</a:t>
            </a:r>
            <a:r>
              <a:rPr dirty="0">
                <a:highlight>
                  <a:srgbClr val="FFFF00"/>
                </a:highlight>
              </a:rPr>
              <a:t>adatok</a:t>
            </a:r>
            <a:r>
              <a:rPr spc="-4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megfigyelhetősége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3934"/>
            <a:ext cx="7966075" cy="400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43624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latin typeface="Georgia"/>
                <a:cs typeface="Georgia"/>
              </a:rPr>
              <a:t>Az</a:t>
            </a:r>
            <a:r>
              <a:rPr sz="2100" spc="5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adatok</a:t>
            </a:r>
            <a:r>
              <a:rPr sz="2100" b="1" spc="-5" dirty="0">
                <a:latin typeface="Georgia"/>
                <a:cs typeface="Georgia"/>
              </a:rPr>
              <a:t> </a:t>
            </a:r>
            <a:r>
              <a:rPr sz="2100" b="1" spc="-10" dirty="0">
                <a:latin typeface="Georgia"/>
                <a:cs typeface="Georgia"/>
              </a:rPr>
              <a:t>megfigyelhetősége </a:t>
            </a:r>
            <a:r>
              <a:rPr sz="2100" b="1" dirty="0">
                <a:latin typeface="Georgia"/>
                <a:cs typeface="Georgia"/>
              </a:rPr>
              <a:t>(data</a:t>
            </a:r>
            <a:r>
              <a:rPr sz="2100" b="1" spc="-10" dirty="0">
                <a:latin typeface="Georgia"/>
                <a:cs typeface="Georgia"/>
              </a:rPr>
              <a:t> </a:t>
            </a:r>
            <a:r>
              <a:rPr sz="2100" b="1" dirty="0">
                <a:latin typeface="Georgia"/>
                <a:cs typeface="Georgia"/>
              </a:rPr>
              <a:t>observability)</a:t>
            </a:r>
            <a:r>
              <a:rPr sz="2100" b="1" spc="-25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az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1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„csővezetékeik”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állapotának,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 megbízhatóságának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teljesítményének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ellenőrzésére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összpontosít</a:t>
            </a:r>
            <a:r>
              <a:rPr sz="21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zökkenőmentes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működés</a:t>
            </a:r>
            <a:r>
              <a:rPr sz="2100" spc="-1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biztosítása</a:t>
            </a:r>
            <a:r>
              <a:rPr sz="21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érdekében.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elemei: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 marR="5080" lvl="1" indent="-287020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64643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Monitoring:</a:t>
            </a:r>
            <a:r>
              <a:rPr sz="21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adatminőség</a:t>
            </a:r>
            <a:r>
              <a:rPr sz="2100" spc="-2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és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csővezeték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teljesítményének automatikus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figyelése.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 marR="224790" lvl="1" indent="-287020">
              <a:lnSpc>
                <a:spcPct val="100000"/>
              </a:lnSpc>
              <a:spcBef>
                <a:spcPts val="905"/>
              </a:spcBef>
              <a:buClr>
                <a:srgbClr val="438085"/>
              </a:buClr>
              <a:buFont typeface="Arial"/>
              <a:buChar char="•"/>
              <a:tabLst>
                <a:tab pos="64643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Riasztás:</a:t>
            </a:r>
            <a:r>
              <a:rPr sz="21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21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idejű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értesítések</a:t>
            </a:r>
            <a:r>
              <a:rPr sz="21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az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érintett</a:t>
            </a:r>
            <a:r>
              <a:rPr sz="2100" spc="-6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személyeknek</a:t>
            </a:r>
            <a:r>
              <a:rPr sz="2100" spc="-75" dirty="0">
                <a:latin typeface="Georgia"/>
                <a:cs typeface="Georgia"/>
              </a:rPr>
              <a:t> </a:t>
            </a:r>
            <a:r>
              <a:rPr sz="21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adatokkal</a:t>
            </a:r>
            <a:r>
              <a:rPr sz="21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kapcsolatos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problémákról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21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hibákról.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 lvl="1" indent="-286385">
              <a:lnSpc>
                <a:spcPct val="100000"/>
              </a:lnSpc>
              <a:spcBef>
                <a:spcPts val="900"/>
              </a:spcBef>
              <a:buClr>
                <a:srgbClr val="438085"/>
              </a:buClr>
              <a:buFont typeface="Arial"/>
              <a:buChar char="•"/>
              <a:tabLst>
                <a:tab pos="646430" algn="l"/>
              </a:tabLst>
            </a:pPr>
            <a:r>
              <a:rPr sz="2100" i="1" dirty="0">
                <a:highlight>
                  <a:srgbClr val="FFFF00"/>
                </a:highlight>
                <a:latin typeface="Georgia"/>
                <a:cs typeface="Georgia"/>
              </a:rPr>
              <a:t>RCA</a:t>
            </a:r>
            <a:r>
              <a:rPr sz="2100" i="1" spc="-50" dirty="0">
                <a:latin typeface="Georgia"/>
                <a:cs typeface="Georgia"/>
              </a:rPr>
              <a:t> </a:t>
            </a:r>
            <a:r>
              <a:rPr sz="2100" i="1" dirty="0">
                <a:latin typeface="Georgia"/>
                <a:cs typeface="Georgia"/>
              </a:rPr>
              <a:t>(root</a:t>
            </a:r>
            <a:r>
              <a:rPr sz="2100" i="1" spc="-65" dirty="0">
                <a:latin typeface="Georgia"/>
                <a:cs typeface="Georgia"/>
              </a:rPr>
              <a:t> </a:t>
            </a:r>
            <a:r>
              <a:rPr sz="2100" i="1" dirty="0">
                <a:latin typeface="Georgia"/>
                <a:cs typeface="Georgia"/>
              </a:rPr>
              <a:t>cause</a:t>
            </a:r>
            <a:r>
              <a:rPr sz="2100" i="1" spc="-45" dirty="0">
                <a:latin typeface="Georgia"/>
                <a:cs typeface="Georgia"/>
              </a:rPr>
              <a:t> </a:t>
            </a:r>
            <a:r>
              <a:rPr sz="2100" i="1" dirty="0">
                <a:latin typeface="Georgia"/>
                <a:cs typeface="Georgia"/>
              </a:rPr>
              <a:t>analysis):</a:t>
            </a:r>
            <a:r>
              <a:rPr sz="2100" i="1" spc="-60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Azonosítja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és</a:t>
            </a:r>
            <a:r>
              <a:rPr sz="2100" spc="-55" dirty="0"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meghatározza</a:t>
            </a:r>
            <a:r>
              <a:rPr sz="21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46430">
              <a:lnSpc>
                <a:spcPct val="100000"/>
              </a:lnSpc>
            </a:pP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csővezeték</a:t>
            </a:r>
            <a:r>
              <a:rPr sz="21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problémáinak</a:t>
            </a:r>
            <a:r>
              <a:rPr sz="21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forrását</a:t>
            </a:r>
            <a:r>
              <a:rPr sz="21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21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100" spc="-10" dirty="0">
                <a:highlight>
                  <a:srgbClr val="FFFF00"/>
                </a:highlight>
                <a:latin typeface="Georgia"/>
                <a:cs typeface="Georgia"/>
              </a:rPr>
              <a:t>megoldásához.</a:t>
            </a:r>
            <a:endParaRPr sz="21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660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32075" algn="l"/>
              </a:tabLst>
            </a:pPr>
            <a:r>
              <a:rPr spc="-55" dirty="0"/>
              <a:t>Trendek</a:t>
            </a:r>
            <a:r>
              <a:rPr spc="-240" dirty="0"/>
              <a:t> </a:t>
            </a:r>
            <a:r>
              <a:rPr spc="-25" dirty="0"/>
              <a:t>az</a:t>
            </a:r>
            <a:r>
              <a:rPr dirty="0"/>
              <a:t>	</a:t>
            </a:r>
            <a:r>
              <a:rPr spc="-10" dirty="0"/>
              <a:t>adatmenedzsmentben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98649"/>
            <a:ext cx="7854315" cy="42252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MI</a:t>
            </a:r>
            <a:r>
              <a:rPr sz="1900" b="1" spc="-3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és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gépi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tanulás</a:t>
            </a:r>
            <a:r>
              <a:rPr sz="1900" b="1" spc="-1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integrációja:</a:t>
            </a:r>
            <a:endParaRPr sz="1900">
              <a:latin typeface="Georgia"/>
              <a:cs typeface="Georgia"/>
            </a:endParaRPr>
          </a:p>
          <a:p>
            <a:pPr marL="534035" lvl="1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MI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gépi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tanulás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használata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profilozása,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minőség</a:t>
            </a:r>
            <a:endParaRPr sz="1900">
              <a:latin typeface="Georgia"/>
              <a:cs typeface="Georgia"/>
            </a:endParaRPr>
          </a:p>
          <a:p>
            <a:pPr marL="53403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ellenőrzése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anomáliák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észlelésének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automatizálására.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Önkiszolgáló</a:t>
            </a:r>
            <a:r>
              <a:rPr sz="1900" b="1" spc="-114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adatplatformok:</a:t>
            </a:r>
            <a:endParaRPr sz="1900">
              <a:latin typeface="Georgia"/>
              <a:cs typeface="Georgia"/>
            </a:endParaRPr>
          </a:p>
          <a:p>
            <a:pPr marL="534035" marR="554355" lvl="1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1900" dirty="0">
                <a:latin typeface="Georgia"/>
                <a:cs typeface="Georgia"/>
              </a:rPr>
              <a:t>Olyan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eszközök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biztosítása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üzleti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felhasználók,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amelyekkel </a:t>
            </a:r>
            <a:r>
              <a:rPr sz="1900" dirty="0">
                <a:latin typeface="Georgia"/>
                <a:cs typeface="Georgia"/>
              </a:rPr>
              <a:t>önállóan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hozzáférhetnek,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kezelhetik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elemezhetik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adatokat.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Fejlett</a:t>
            </a:r>
            <a:r>
              <a:rPr sz="1900" b="1" spc="10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metaadat-</a:t>
            </a:r>
            <a:r>
              <a:rPr sz="1900" b="1" spc="-10" dirty="0">
                <a:latin typeface="Georgia"/>
                <a:cs typeface="Georgia"/>
              </a:rPr>
              <a:t>kezelés:</a:t>
            </a:r>
            <a:endParaRPr sz="1900">
              <a:latin typeface="Georgia"/>
              <a:cs typeface="Georgia"/>
            </a:endParaRPr>
          </a:p>
          <a:p>
            <a:pPr marL="534035" marR="772160" lvl="1" indent="-256540">
              <a:lnSpc>
                <a:spcPct val="100000"/>
              </a:lnSpc>
              <a:spcBef>
                <a:spcPts val="605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1900" dirty="0">
                <a:latin typeface="Georgia"/>
                <a:cs typeface="Georgia"/>
              </a:rPr>
              <a:t>Az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adatok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magas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szintű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katalogizálása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címkézése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jobb </a:t>
            </a:r>
            <a:r>
              <a:rPr sz="1900" dirty="0">
                <a:latin typeface="Georgia"/>
                <a:cs typeface="Georgia"/>
              </a:rPr>
              <a:t>feltárhatósága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használhatósága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érdekében.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latin typeface="Georgia"/>
                <a:cs typeface="Georgia"/>
              </a:rPr>
              <a:t>Valós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idejű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adatfeldolgozás:</a:t>
            </a:r>
            <a:endParaRPr sz="1900">
              <a:latin typeface="Georgia"/>
              <a:cs typeface="Georgia"/>
            </a:endParaRPr>
          </a:p>
          <a:p>
            <a:pPr marL="534035" marR="5080" lvl="1" indent="-256540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Char char="•"/>
              <a:tabLst>
                <a:tab pos="53403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streaming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adatplatformok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Kafka,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Flink,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Spark)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egyre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szélesebb </a:t>
            </a:r>
            <a:r>
              <a:rPr sz="1900" dirty="0">
                <a:latin typeface="Georgia"/>
                <a:cs typeface="Georgia"/>
              </a:rPr>
              <a:t>körű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elterjedése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közel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valós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idejű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analitikához.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Ütemezés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1.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(2/18):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dirty="0"/>
              <a:t>Bevezetés</a:t>
            </a:r>
            <a:r>
              <a:rPr sz="2000" spc="-60" dirty="0"/>
              <a:t> </a:t>
            </a:r>
            <a:r>
              <a:rPr sz="2000" dirty="0"/>
              <a:t>az</a:t>
            </a:r>
            <a:r>
              <a:rPr sz="2000" spc="-15" dirty="0"/>
              <a:t> </a:t>
            </a:r>
            <a:r>
              <a:rPr sz="2000" dirty="0"/>
              <a:t>adatmenedzsmentbe;</a:t>
            </a:r>
            <a:r>
              <a:rPr sz="2000" spc="-50" dirty="0"/>
              <a:t> </a:t>
            </a:r>
            <a:r>
              <a:rPr sz="2000" dirty="0"/>
              <a:t>a</a:t>
            </a:r>
            <a:r>
              <a:rPr sz="2000" spc="-15" dirty="0"/>
              <a:t> </a:t>
            </a:r>
            <a:r>
              <a:rPr sz="2000" dirty="0"/>
              <a:t>félév</a:t>
            </a:r>
            <a:r>
              <a:rPr sz="2000" spc="-40" dirty="0"/>
              <a:t> </a:t>
            </a:r>
            <a:r>
              <a:rPr sz="2000" spc="-10" dirty="0"/>
              <a:t>áttekintése</a:t>
            </a:r>
            <a:endParaRPr sz="2000">
              <a:latin typeface="Georgia"/>
              <a:cs typeface="Georgia"/>
            </a:endParaRPr>
          </a:p>
          <a:p>
            <a:pPr marL="268605" marR="303530" indent="-256540">
              <a:lnSpc>
                <a:spcPct val="110100"/>
              </a:lnSpc>
              <a:spcBef>
                <a:spcPts val="894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2.</a:t>
            </a:r>
            <a:r>
              <a:rPr sz="2000" b="1" spc="-1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(2/25):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dirty="0"/>
              <a:t>Adatközpontú</a:t>
            </a:r>
            <a:r>
              <a:rPr sz="2000" spc="-35" dirty="0"/>
              <a:t> </a:t>
            </a:r>
            <a:r>
              <a:rPr sz="2000" dirty="0"/>
              <a:t>tevékenységek</a:t>
            </a:r>
            <a:r>
              <a:rPr sz="2000" spc="-50" dirty="0"/>
              <a:t> </a:t>
            </a:r>
            <a:r>
              <a:rPr sz="2000" dirty="0"/>
              <a:t>a</a:t>
            </a:r>
            <a:r>
              <a:rPr sz="2000" spc="-5" dirty="0"/>
              <a:t> </a:t>
            </a:r>
            <a:r>
              <a:rPr sz="2000" spc="-10" dirty="0"/>
              <a:t>rendszerfejlesztési életciklusban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3.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(3/4):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dirty="0"/>
              <a:t>Adatmodellezés</a:t>
            </a:r>
            <a:r>
              <a:rPr sz="2000" spc="-50" dirty="0"/>
              <a:t> </a:t>
            </a:r>
            <a:r>
              <a:rPr sz="2000" dirty="0"/>
              <a:t>és</a:t>
            </a:r>
            <a:r>
              <a:rPr sz="2000" spc="-25" dirty="0"/>
              <a:t> -</a:t>
            </a:r>
            <a:r>
              <a:rPr sz="2000" spc="-10" dirty="0"/>
              <a:t>tervezés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4.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(3/11):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dirty="0"/>
              <a:t>Metaadatok</a:t>
            </a:r>
            <a:r>
              <a:rPr sz="2000" spc="-40" dirty="0"/>
              <a:t> </a:t>
            </a:r>
            <a:r>
              <a:rPr sz="2000" dirty="0"/>
              <a:t>és</a:t>
            </a:r>
            <a:r>
              <a:rPr sz="2000" spc="-15" dirty="0"/>
              <a:t> </a:t>
            </a:r>
            <a:r>
              <a:rPr sz="2000" spc="-10" dirty="0"/>
              <a:t>adatminőség-menedzsment</a:t>
            </a:r>
            <a:endParaRPr sz="2000">
              <a:latin typeface="Georgia"/>
              <a:cs typeface="Georgia"/>
            </a:endParaRPr>
          </a:p>
          <a:p>
            <a:pPr marL="268605" marR="1552575" indent="-256540">
              <a:lnSpc>
                <a:spcPct val="11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5. hét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(3/18):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spc="-10" dirty="0"/>
              <a:t>Adatbázis-</a:t>
            </a:r>
            <a:r>
              <a:rPr sz="2000" dirty="0"/>
              <a:t>adminisztráció,</a:t>
            </a:r>
            <a:r>
              <a:rPr sz="2000" spc="-20" dirty="0"/>
              <a:t> </a:t>
            </a:r>
            <a:r>
              <a:rPr sz="2000" dirty="0"/>
              <a:t>az </a:t>
            </a:r>
            <a:r>
              <a:rPr sz="2000" spc="-10" dirty="0"/>
              <a:t>adatbázis </a:t>
            </a:r>
            <a:r>
              <a:rPr sz="2000" dirty="0"/>
              <a:t>adminisztrátor</a:t>
            </a:r>
            <a:r>
              <a:rPr sz="2000" spc="-10" dirty="0"/>
              <a:t> feladatai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6.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(3/25):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dirty="0"/>
              <a:t>Tároláskezelés</a:t>
            </a:r>
            <a:r>
              <a:rPr sz="2000" spc="-20" dirty="0"/>
              <a:t> </a:t>
            </a:r>
            <a:r>
              <a:rPr sz="2000" dirty="0"/>
              <a:t>és</a:t>
            </a:r>
            <a:r>
              <a:rPr sz="2000" spc="-20" dirty="0"/>
              <a:t> </a:t>
            </a:r>
            <a:r>
              <a:rPr sz="2000" dirty="0"/>
              <a:t>az</a:t>
            </a:r>
            <a:r>
              <a:rPr sz="2000" spc="-15" dirty="0"/>
              <a:t> </a:t>
            </a:r>
            <a:r>
              <a:rPr sz="2000" dirty="0"/>
              <a:t>adatintegritás</a:t>
            </a:r>
            <a:r>
              <a:rPr sz="2000" spc="-50" dirty="0"/>
              <a:t> </a:t>
            </a:r>
            <a:r>
              <a:rPr sz="2000" spc="-10" dirty="0"/>
              <a:t>biztosítása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7.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(4/1):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dirty="0"/>
              <a:t>Adatintegráció,</a:t>
            </a:r>
            <a:r>
              <a:rPr sz="2000" spc="-55" dirty="0"/>
              <a:t> </a:t>
            </a:r>
            <a:r>
              <a:rPr sz="2000" dirty="0"/>
              <a:t>adatok</a:t>
            </a:r>
            <a:r>
              <a:rPr sz="2000" spc="-25" dirty="0"/>
              <a:t> </a:t>
            </a:r>
            <a:r>
              <a:rPr sz="2000" dirty="0"/>
              <a:t>mozgatása,</a:t>
            </a:r>
            <a:r>
              <a:rPr sz="2000" spc="-50" dirty="0"/>
              <a:t> </a:t>
            </a:r>
            <a:r>
              <a:rPr sz="2000" spc="-10" dirty="0"/>
              <a:t>elosztott</a:t>
            </a:r>
            <a:endParaRPr sz="20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240"/>
              </a:spcBef>
            </a:pPr>
            <a:r>
              <a:rPr sz="2000" spc="-10" dirty="0"/>
              <a:t>adatbázisok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Ütemezés</a:t>
            </a:r>
            <a:r>
              <a:rPr spc="-130" dirty="0"/>
              <a:t> </a:t>
            </a:r>
            <a:r>
              <a:rPr spc="-10" dirty="0"/>
              <a:t>(folyt.)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35860"/>
            <a:ext cx="7175500" cy="317309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2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8.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(4/8):</a:t>
            </a:r>
            <a:r>
              <a:rPr sz="2000" b="1" spc="-4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Szakmai</a:t>
            </a:r>
            <a:r>
              <a:rPr sz="2000" i="1" spc="-5" dirty="0">
                <a:latin typeface="Georgia"/>
                <a:cs typeface="Georgia"/>
              </a:rPr>
              <a:t> </a:t>
            </a:r>
            <a:r>
              <a:rPr sz="2000" i="1" spc="-20" dirty="0">
                <a:latin typeface="Georgia"/>
                <a:cs typeface="Georgia"/>
              </a:rPr>
              <a:t>napok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9.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(4/15):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Adatbázis-</a:t>
            </a:r>
            <a:r>
              <a:rPr sz="2000" dirty="0">
                <a:latin typeface="Georgia"/>
                <a:cs typeface="Georgia"/>
              </a:rPr>
              <a:t>biztonság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10" dirty="0">
                <a:latin typeface="Georgia"/>
                <a:cs typeface="Georgia"/>
              </a:rPr>
              <a:t> jogosultságkezelés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10.</a:t>
            </a:r>
            <a:r>
              <a:rPr sz="2000" b="1" spc="-2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(4/22):</a:t>
            </a:r>
            <a:r>
              <a:rPr sz="2000" b="1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Adatbázis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mentés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helyreállítás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11.</a:t>
            </a:r>
            <a:r>
              <a:rPr sz="2000" b="1" spc="-5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(4/29):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Teljesítménykezelés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monitorozás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12.</a:t>
            </a:r>
            <a:r>
              <a:rPr sz="2000" b="1" spc="-1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 (5/6):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Adatbázis-</a:t>
            </a:r>
            <a:r>
              <a:rPr sz="2000" dirty="0">
                <a:latin typeface="Georgia"/>
                <a:cs typeface="Georgia"/>
              </a:rPr>
              <a:t>automatizálás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PL/SQL-</a:t>
            </a:r>
            <a:r>
              <a:rPr sz="2000" spc="-25" dirty="0">
                <a:latin typeface="Georgia"/>
                <a:cs typeface="Georgia"/>
              </a:rPr>
              <a:t>el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13.</a:t>
            </a:r>
            <a:r>
              <a:rPr sz="2000" b="1" spc="-2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3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(5/13):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Adattárházak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és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üzleti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intelligencia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alapjai</a:t>
            </a:r>
            <a:endParaRPr sz="20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114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2000" b="1" dirty="0">
                <a:latin typeface="Georgia"/>
                <a:cs typeface="Georgia"/>
              </a:rPr>
              <a:t>14.</a:t>
            </a:r>
            <a:r>
              <a:rPr sz="2000" b="1" spc="-35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hét</a:t>
            </a:r>
            <a:r>
              <a:rPr sz="2000" b="1" spc="-40" dirty="0">
                <a:latin typeface="Georgia"/>
                <a:cs typeface="Georgia"/>
              </a:rPr>
              <a:t> </a:t>
            </a:r>
            <a:r>
              <a:rPr sz="2000" b="1" dirty="0">
                <a:latin typeface="Georgia"/>
                <a:cs typeface="Georgia"/>
              </a:rPr>
              <a:t>(5/20):</a:t>
            </a:r>
            <a:r>
              <a:rPr sz="2000" b="1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Az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adatmenedzsment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etikai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kérdései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Követelmények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47351"/>
            <a:ext cx="6769734" cy="96837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Georgia"/>
                <a:cs typeface="Georgia"/>
              </a:rPr>
              <a:t>Gyakorlati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jegy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következők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alapján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szerezhető:</a:t>
            </a:r>
            <a:endParaRPr sz="24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10"/>
              </a:spcBef>
              <a:tabLst>
                <a:tab pos="561340" algn="l"/>
              </a:tabLst>
            </a:pPr>
            <a:r>
              <a:rPr sz="22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2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szorgalmi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időszakban: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5453583"/>
            <a:ext cx="6136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9079" algn="l"/>
              </a:tabLst>
            </a:pPr>
            <a:r>
              <a:rPr sz="22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2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200" dirty="0">
                <a:latin typeface="Georgia"/>
                <a:cs typeface="Georgia"/>
              </a:rPr>
              <a:t>Minden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számonkérés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javítható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egy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alkalommal.</a:t>
            </a:r>
            <a:endParaRPr sz="2200">
              <a:latin typeface="Georgia"/>
              <a:cs typeface="Georg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25625" y="3337305"/>
          <a:ext cx="6479539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0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Számonkérés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2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Súly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763270" marR="490220" indent="-2641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Sikerességi küszöb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Georgia"/>
                          <a:cs typeface="Georgia"/>
                        </a:rPr>
                        <a:t>elméleti</a:t>
                      </a:r>
                      <a:r>
                        <a:rPr sz="19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dirty="0">
                          <a:latin typeface="Georgia"/>
                          <a:cs typeface="Georgia"/>
                        </a:rPr>
                        <a:t>teszt</a:t>
                      </a:r>
                      <a:r>
                        <a:rPr sz="1900" spc="-7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ZH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0,4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60%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dirty="0">
                          <a:latin typeface="Georgia"/>
                          <a:cs typeface="Georgia"/>
                        </a:rPr>
                        <a:t>gyakorlati</a:t>
                      </a:r>
                      <a:r>
                        <a:rPr sz="19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dirty="0">
                          <a:latin typeface="Georgia"/>
                          <a:cs typeface="Georgia"/>
                        </a:rPr>
                        <a:t>teszt</a:t>
                      </a:r>
                      <a:r>
                        <a:rPr sz="1900" spc="-5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ZH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0,3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900" spc="-20" dirty="0">
                          <a:latin typeface="Georgia"/>
                          <a:cs typeface="Georgia"/>
                        </a:rPr>
                        <a:t>120%</a:t>
                      </a:r>
                      <a:endParaRPr sz="1900">
                        <a:latin typeface="Georgia"/>
                        <a:cs typeface="Georg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Georgia"/>
                          <a:cs typeface="Georgia"/>
                        </a:rPr>
                        <a:t>(a</a:t>
                      </a:r>
                      <a:r>
                        <a:rPr sz="1900" spc="3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200%-</a:t>
                      </a:r>
                      <a:r>
                        <a:rPr sz="1900" spc="-20" dirty="0">
                          <a:latin typeface="Georgia"/>
                          <a:cs typeface="Georgia"/>
                        </a:rPr>
                        <a:t>ból)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dirty="0">
                          <a:latin typeface="Georgia"/>
                          <a:cs typeface="Georgia"/>
                        </a:rPr>
                        <a:t>kódolási</a:t>
                      </a:r>
                      <a:r>
                        <a:rPr sz="19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ZH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0,3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Követelmények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43305"/>
            <a:ext cx="7877175" cy="12769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1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Georgia"/>
                <a:cs typeface="Georgia"/>
              </a:rPr>
              <a:t>Gyakorlati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jegy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következők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alapján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szerezhető:</a:t>
            </a:r>
            <a:endParaRPr sz="2400">
              <a:latin typeface="Georgia"/>
              <a:cs typeface="Georgia"/>
            </a:endParaRPr>
          </a:p>
          <a:p>
            <a:pPr marL="394970" marR="5080" indent="205740">
              <a:lnSpc>
                <a:spcPct val="100000"/>
              </a:lnSpc>
              <a:spcBef>
                <a:spcPts val="900"/>
              </a:spcBef>
            </a:pPr>
            <a:r>
              <a:rPr sz="2100" dirty="0">
                <a:latin typeface="Georgia"/>
                <a:cs typeface="Georgia"/>
              </a:rPr>
              <a:t>Eredmény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=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elméleti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teszt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ZH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százalékos</a:t>
            </a:r>
            <a:r>
              <a:rPr sz="2100" spc="-1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eredménye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*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0,4</a:t>
            </a:r>
            <a:r>
              <a:rPr sz="2100" spc="-35" dirty="0">
                <a:latin typeface="Georgia"/>
                <a:cs typeface="Georgia"/>
              </a:rPr>
              <a:t> </a:t>
            </a:r>
            <a:r>
              <a:rPr sz="2100" spc="-50" dirty="0">
                <a:latin typeface="Georgia"/>
                <a:cs typeface="Georgia"/>
              </a:rPr>
              <a:t>+ </a:t>
            </a:r>
            <a:r>
              <a:rPr sz="2100" dirty="0">
                <a:latin typeface="Georgia"/>
                <a:cs typeface="Georgia"/>
              </a:rPr>
              <a:t>(gyakorlati</a:t>
            </a:r>
            <a:r>
              <a:rPr sz="2100" spc="-3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teszt</a:t>
            </a:r>
            <a:r>
              <a:rPr sz="2100" spc="-6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ZH</a:t>
            </a:r>
            <a:r>
              <a:rPr sz="2100" spc="-4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+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kódolási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ZH</a:t>
            </a:r>
            <a:r>
              <a:rPr sz="2100" spc="-40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százalékos</a:t>
            </a:r>
            <a:r>
              <a:rPr sz="2100" spc="-2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eredménye)</a:t>
            </a:r>
            <a:r>
              <a:rPr sz="2100" spc="-65" dirty="0">
                <a:latin typeface="Georgia"/>
                <a:cs typeface="Georgia"/>
              </a:rPr>
              <a:t> </a:t>
            </a:r>
            <a:r>
              <a:rPr sz="2100" dirty="0">
                <a:latin typeface="Georgia"/>
                <a:cs typeface="Georgia"/>
              </a:rPr>
              <a:t>*</a:t>
            </a:r>
            <a:r>
              <a:rPr sz="2100" spc="-50" dirty="0">
                <a:latin typeface="Georgia"/>
                <a:cs typeface="Georgia"/>
              </a:rPr>
              <a:t> </a:t>
            </a:r>
            <a:r>
              <a:rPr sz="2100" spc="-25" dirty="0">
                <a:latin typeface="Georgia"/>
                <a:cs typeface="Georgia"/>
              </a:rPr>
              <a:t>0,3</a:t>
            </a:r>
            <a:endParaRPr sz="2100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865629" y="3706748"/>
          <a:ext cx="5400040" cy="2232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1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Eredmény</a:t>
                      </a:r>
                      <a:r>
                        <a:rPr sz="1900" b="1" spc="-9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 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(%)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Érdemjegy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5253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0-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59%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1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Sikertelen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20" dirty="0">
                          <a:latin typeface="Georgia"/>
                          <a:cs typeface="Georgia"/>
                        </a:rPr>
                        <a:t>60-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69%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2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4159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Sikeres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70-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79%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3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80-89%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4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Georgia"/>
                          <a:cs typeface="Georgia"/>
                        </a:rPr>
                        <a:t>90-100%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5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1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Követelmények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47351"/>
            <a:ext cx="7720965" cy="231013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400" dirty="0">
                <a:latin typeface="Georgia"/>
                <a:cs typeface="Georgia"/>
              </a:rPr>
              <a:t>Gyakorlati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jegy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következők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alapján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szerezhető:</a:t>
            </a:r>
            <a:endParaRPr sz="240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10"/>
              </a:spcBef>
              <a:tabLst>
                <a:tab pos="561340" algn="l"/>
              </a:tabLst>
            </a:pPr>
            <a:r>
              <a:rPr sz="22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22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2200" dirty="0">
                <a:latin typeface="Georgia"/>
                <a:cs typeface="Georgia"/>
              </a:rPr>
              <a:t>Azon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hallgatók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számára,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akik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szorgalmi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időszakban </a:t>
            </a:r>
            <a:r>
              <a:rPr sz="2200" dirty="0">
                <a:latin typeface="Georgia"/>
                <a:cs typeface="Georgia"/>
              </a:rPr>
              <a:t>elégtelen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érdemjegyet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szereztek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11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vizsgaidőszak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spc="-20" dirty="0">
                <a:latin typeface="Georgia"/>
                <a:cs typeface="Georgia"/>
              </a:rPr>
              <a:t>első </a:t>
            </a:r>
            <a:r>
              <a:rPr sz="2200" dirty="0">
                <a:latin typeface="Georgia"/>
                <a:cs typeface="Georgia"/>
              </a:rPr>
              <a:t>hetében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javítási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lehetőség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lesz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biztosítva</a:t>
            </a:r>
            <a:r>
              <a:rPr sz="2200" spc="-5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egy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az</a:t>
            </a:r>
            <a:r>
              <a:rPr sz="2200" spc="-7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elmélethez </a:t>
            </a:r>
            <a:r>
              <a:rPr sz="2200" dirty="0">
                <a:latin typeface="Georgia"/>
                <a:cs typeface="Georgia"/>
              </a:rPr>
              <a:t>és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a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gyakorlathoz</a:t>
            </a:r>
            <a:r>
              <a:rPr sz="2200" spc="-4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kapcsolódó</a:t>
            </a:r>
            <a:r>
              <a:rPr sz="2200" spc="-3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kérdéseket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és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kódolási </a:t>
            </a:r>
            <a:r>
              <a:rPr sz="2200" dirty="0">
                <a:latin typeface="Georgia"/>
                <a:cs typeface="Georgia"/>
              </a:rPr>
              <a:t>feladatokat</a:t>
            </a:r>
            <a:r>
              <a:rPr sz="2200" spc="-80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tartalmazó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számonkérés</a:t>
            </a:r>
            <a:r>
              <a:rPr sz="2200" spc="-70" dirty="0">
                <a:latin typeface="Georgia"/>
                <a:cs typeface="Georgia"/>
              </a:rPr>
              <a:t> </a:t>
            </a:r>
            <a:r>
              <a:rPr sz="2200" spc="-10" dirty="0">
                <a:latin typeface="Georgia"/>
                <a:cs typeface="Georgia"/>
              </a:rPr>
              <a:t>formájában.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5707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30960" algn="l"/>
              </a:tabLst>
            </a:pPr>
            <a:r>
              <a:rPr dirty="0"/>
              <a:t>Mi</a:t>
            </a:r>
            <a:r>
              <a:rPr spc="-10" dirty="0"/>
              <a:t> </a:t>
            </a:r>
            <a:r>
              <a:rPr spc="-25" dirty="0"/>
              <a:t>az</a:t>
            </a:r>
            <a:r>
              <a:rPr dirty="0"/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0" dirty="0"/>
              <a:t>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Definíció: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Az</a:t>
            </a:r>
            <a:r>
              <a:rPr sz="2300" spc="-65" dirty="0"/>
              <a:t> </a:t>
            </a:r>
            <a:r>
              <a:rPr sz="2300" spc="-10" dirty="0"/>
              <a:t>adatmenedzsment</a:t>
            </a:r>
            <a:r>
              <a:rPr sz="2300" spc="-15" dirty="0"/>
              <a:t> </a:t>
            </a:r>
            <a:r>
              <a:rPr sz="2300" dirty="0">
                <a:highlight>
                  <a:srgbClr val="FFFF00"/>
                </a:highlight>
              </a:rPr>
              <a:t>egy</a:t>
            </a:r>
            <a:r>
              <a:rPr sz="2300" spc="-5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szervezet</a:t>
            </a:r>
            <a:r>
              <a:rPr sz="2300" spc="-4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által</a:t>
            </a:r>
            <a:r>
              <a:rPr sz="2300" spc="-4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létrehozott</a:t>
            </a:r>
            <a:r>
              <a:rPr sz="2300" spc="-65" dirty="0">
                <a:highlight>
                  <a:srgbClr val="FFFF00"/>
                </a:highlight>
              </a:rPr>
              <a:t> </a:t>
            </a:r>
            <a:r>
              <a:rPr sz="2300" spc="-25" dirty="0"/>
              <a:t>és </a:t>
            </a:r>
            <a:r>
              <a:rPr sz="2300" dirty="0">
                <a:highlight>
                  <a:srgbClr val="FFFF00"/>
                </a:highlight>
              </a:rPr>
              <a:t>gyűjtött</a:t>
            </a:r>
            <a:r>
              <a:rPr sz="2300" spc="-9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adatok</a:t>
            </a:r>
            <a:r>
              <a:rPr sz="2300" spc="-9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gyűjtésének,</a:t>
            </a:r>
            <a:r>
              <a:rPr sz="2300" spc="-9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tárolásának,</a:t>
            </a:r>
            <a:r>
              <a:rPr sz="2300" spc="-9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rendszerezésének </a:t>
            </a:r>
            <a:r>
              <a:rPr sz="2300" dirty="0"/>
              <a:t>és</a:t>
            </a:r>
            <a:r>
              <a:rPr sz="2300" spc="-75" dirty="0"/>
              <a:t> </a:t>
            </a:r>
            <a:r>
              <a:rPr sz="2300" dirty="0">
                <a:highlight>
                  <a:srgbClr val="FFFF00"/>
                </a:highlight>
              </a:rPr>
              <a:t>karbantartásának</a:t>
            </a:r>
            <a:r>
              <a:rPr sz="2300" spc="-7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folyamata.</a:t>
            </a:r>
            <a:endParaRPr sz="2300" dirty="0">
              <a:highlight>
                <a:srgbClr val="FFFF00"/>
              </a:highlight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Fő</a:t>
            </a:r>
            <a:r>
              <a:rPr sz="23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célkitűzések: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Az</a:t>
            </a:r>
            <a:r>
              <a:rPr sz="2300" spc="-65" dirty="0"/>
              <a:t> </a:t>
            </a:r>
            <a:r>
              <a:rPr sz="2300" dirty="0"/>
              <a:t>adatok</a:t>
            </a:r>
            <a:r>
              <a:rPr sz="2300" spc="-40" dirty="0"/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pontosságának,</a:t>
            </a:r>
            <a:r>
              <a:rPr sz="23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konzisztenciájának,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biztonságának</a:t>
            </a:r>
            <a:r>
              <a:rPr sz="23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23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hozzáférhetőségének</a:t>
            </a:r>
            <a:r>
              <a:rPr sz="23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biztosítása</a:t>
            </a:r>
            <a:r>
              <a:rPr sz="2300" b="1" spc="-10" dirty="0">
                <a:latin typeface="Georgia"/>
                <a:cs typeface="Georgia"/>
              </a:rPr>
              <a:t>.</a:t>
            </a:r>
            <a:endParaRPr sz="23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</a:t>
            </a:r>
            <a:r>
              <a:rPr sz="2300" spc="-75" dirty="0"/>
              <a:t> </a:t>
            </a:r>
            <a:r>
              <a:rPr sz="2300" dirty="0"/>
              <a:t>jó</a:t>
            </a:r>
            <a:r>
              <a:rPr sz="2300" spc="-65" dirty="0"/>
              <a:t> </a:t>
            </a:r>
            <a:r>
              <a:rPr sz="2300" dirty="0"/>
              <a:t>minőségű</a:t>
            </a:r>
            <a:r>
              <a:rPr sz="2300" spc="-55" dirty="0"/>
              <a:t> </a:t>
            </a:r>
            <a:r>
              <a:rPr sz="2300" dirty="0"/>
              <a:t>adatokon</a:t>
            </a:r>
            <a:r>
              <a:rPr sz="2300" spc="-65" dirty="0"/>
              <a:t> </a:t>
            </a:r>
            <a:r>
              <a:rPr sz="2300" dirty="0"/>
              <a:t>alapuló</a:t>
            </a:r>
            <a:r>
              <a:rPr sz="2300" spc="-70" dirty="0"/>
              <a:t> </a:t>
            </a:r>
            <a:r>
              <a:rPr sz="2300" dirty="0">
                <a:highlight>
                  <a:srgbClr val="FFFF00"/>
                </a:highlight>
              </a:rPr>
              <a:t>döntéshozatal</a:t>
            </a:r>
            <a:r>
              <a:rPr sz="2300" spc="-60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lehetővé</a:t>
            </a:r>
            <a:endParaRPr sz="2300" dirty="0">
              <a:highlight>
                <a:srgbClr val="FFFF00"/>
              </a:highlight>
            </a:endParaRPr>
          </a:p>
          <a:p>
            <a:pPr marL="268605">
              <a:lnSpc>
                <a:spcPct val="100000"/>
              </a:lnSpc>
            </a:pPr>
            <a:r>
              <a:rPr sz="2300" spc="-10" dirty="0">
                <a:highlight>
                  <a:srgbClr val="FFFF00"/>
                </a:highlight>
              </a:rPr>
              <a:t>tétele.</a:t>
            </a:r>
            <a:endParaRPr sz="23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Az</a:t>
            </a:r>
            <a:r>
              <a:rPr sz="2300" spc="-80" dirty="0"/>
              <a:t> </a:t>
            </a:r>
            <a:r>
              <a:rPr sz="2300" dirty="0">
                <a:highlight>
                  <a:srgbClr val="FFFF00"/>
                </a:highlight>
              </a:rPr>
              <a:t>üzleti</a:t>
            </a:r>
            <a:r>
              <a:rPr sz="2300" spc="-5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folyamatok</a:t>
            </a:r>
            <a:r>
              <a:rPr sz="2300" spc="-75" dirty="0">
                <a:highlight>
                  <a:srgbClr val="FFFF00"/>
                </a:highlight>
              </a:rPr>
              <a:t> </a:t>
            </a:r>
            <a:r>
              <a:rPr sz="2300" dirty="0"/>
              <a:t>és</a:t>
            </a:r>
            <a:r>
              <a:rPr sz="2300" spc="-60" dirty="0"/>
              <a:t> </a:t>
            </a:r>
            <a:r>
              <a:rPr sz="2300" dirty="0">
                <a:highlight>
                  <a:srgbClr val="FFFF00"/>
                </a:highlight>
              </a:rPr>
              <a:t>analitika</a:t>
            </a:r>
            <a:r>
              <a:rPr sz="2300" spc="-60" dirty="0"/>
              <a:t> </a:t>
            </a:r>
            <a:r>
              <a:rPr sz="2300" dirty="0"/>
              <a:t>hatékony</a:t>
            </a:r>
            <a:r>
              <a:rPr sz="2300" spc="-85" dirty="0"/>
              <a:t> </a:t>
            </a:r>
            <a:r>
              <a:rPr sz="2300" spc="-10" dirty="0">
                <a:highlight>
                  <a:srgbClr val="FFFF00"/>
                </a:highlight>
              </a:rPr>
              <a:t>támogatása</a:t>
            </a:r>
            <a:r>
              <a:rPr sz="2300" spc="-10" dirty="0"/>
              <a:t>.</a:t>
            </a:r>
            <a:endParaRPr sz="2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345133"/>
            <a:ext cx="7706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06120" algn="l"/>
              </a:tabLst>
            </a:pPr>
            <a:r>
              <a:rPr spc="-25" dirty="0"/>
              <a:t>Az</a:t>
            </a:r>
            <a:r>
              <a:rPr dirty="0"/>
              <a:t>	</a:t>
            </a:r>
            <a:r>
              <a:rPr spc="-10" dirty="0">
                <a:highlight>
                  <a:srgbClr val="FFFF00"/>
                </a:highlight>
              </a:rPr>
              <a:t>adatmenedzsment</a:t>
            </a:r>
            <a:r>
              <a:rPr spc="-19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jelentősége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300" b="1" dirty="0">
                <a:latin typeface="Georgia"/>
                <a:cs typeface="Georgia"/>
              </a:rPr>
              <a:t>A</a:t>
            </a:r>
            <a:r>
              <a:rPr sz="2300" b="1" spc="5" dirty="0">
                <a:latin typeface="Georgia"/>
                <a:cs typeface="Georgia"/>
              </a:rPr>
              <a:t> </a:t>
            </a:r>
            <a:r>
              <a:rPr sz="2300" b="1" dirty="0">
                <a:latin typeface="Georgia"/>
                <a:cs typeface="Georgia"/>
              </a:rPr>
              <a:t>helyes</a:t>
            </a:r>
            <a:r>
              <a:rPr sz="2300" b="1" spc="-35" dirty="0">
                <a:latin typeface="Georgia"/>
                <a:cs typeface="Georgia"/>
              </a:rPr>
              <a:t> </a:t>
            </a:r>
            <a:r>
              <a:rPr sz="2300" b="1" spc="-10" dirty="0">
                <a:latin typeface="Georgia"/>
                <a:cs typeface="Georgia"/>
              </a:rPr>
              <a:t>adatmenedzsmenttel</a:t>
            </a:r>
            <a:r>
              <a:rPr sz="2300" b="1" spc="-25" dirty="0">
                <a:latin typeface="Georgia"/>
                <a:cs typeface="Georgia"/>
              </a:rPr>
              <a:t> </a:t>
            </a:r>
            <a:r>
              <a:rPr sz="2300" b="1" dirty="0">
                <a:latin typeface="Georgia"/>
                <a:cs typeface="Georgia"/>
              </a:rPr>
              <a:t>járó</a:t>
            </a:r>
            <a:r>
              <a:rPr sz="2300" b="1" spc="15" dirty="0">
                <a:latin typeface="Georgia"/>
                <a:cs typeface="Georgia"/>
              </a:rPr>
              <a:t> 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előnyök:</a:t>
            </a:r>
            <a:endParaRPr sz="23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Jobb</a:t>
            </a:r>
            <a:r>
              <a:rPr sz="2300" spc="-100" dirty="0"/>
              <a:t> </a:t>
            </a:r>
            <a:r>
              <a:rPr sz="2300" dirty="0"/>
              <a:t>(üzleti)</a:t>
            </a:r>
            <a:r>
              <a:rPr sz="2300" spc="-60" dirty="0"/>
              <a:t> </a:t>
            </a:r>
            <a:r>
              <a:rPr sz="2300" dirty="0">
                <a:highlight>
                  <a:srgbClr val="FFFF00"/>
                </a:highlight>
              </a:rPr>
              <a:t>döntések</a:t>
            </a:r>
            <a:r>
              <a:rPr sz="2300" spc="-70" dirty="0"/>
              <a:t> </a:t>
            </a:r>
            <a:r>
              <a:rPr sz="2300" dirty="0"/>
              <a:t>megbízható</a:t>
            </a:r>
            <a:r>
              <a:rPr sz="2300" spc="-95" dirty="0"/>
              <a:t> </a:t>
            </a:r>
            <a:r>
              <a:rPr sz="2300" dirty="0"/>
              <a:t>adatok</a:t>
            </a:r>
            <a:r>
              <a:rPr sz="2300" spc="-85" dirty="0"/>
              <a:t> </a:t>
            </a:r>
            <a:r>
              <a:rPr sz="2300" spc="-10" dirty="0"/>
              <a:t>felhasználásával.</a:t>
            </a:r>
            <a:endParaRPr sz="2300" dirty="0"/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Jobb</a:t>
            </a:r>
            <a:r>
              <a:rPr sz="2300" spc="-7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működés</a:t>
            </a:r>
            <a:r>
              <a:rPr sz="2300" dirty="0"/>
              <a:t>i</a:t>
            </a:r>
            <a:r>
              <a:rPr sz="2300" spc="-40" dirty="0"/>
              <a:t> </a:t>
            </a:r>
            <a:r>
              <a:rPr sz="2300" dirty="0"/>
              <a:t>hatékonyság</a:t>
            </a:r>
            <a:r>
              <a:rPr sz="2300" spc="-40" dirty="0"/>
              <a:t> </a:t>
            </a:r>
            <a:r>
              <a:rPr sz="2300" dirty="0"/>
              <a:t>és</a:t>
            </a:r>
            <a:r>
              <a:rPr sz="2300" spc="-40" dirty="0"/>
              <a:t> </a:t>
            </a:r>
            <a:r>
              <a:rPr sz="2300" spc="-10" dirty="0">
                <a:highlight>
                  <a:srgbClr val="FFFF00"/>
                </a:highlight>
              </a:rPr>
              <a:t>csökkentett</a:t>
            </a:r>
            <a:r>
              <a:rPr sz="2300" spc="-2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költségek</a:t>
            </a:r>
            <a:r>
              <a:rPr sz="2300" spc="-10" dirty="0"/>
              <a:t>.</a:t>
            </a:r>
            <a:endParaRPr sz="2300" dirty="0"/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Hatékonyabb</a:t>
            </a:r>
            <a:r>
              <a:rPr sz="2300" spc="-75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marketingstratégiák</a:t>
            </a:r>
            <a:r>
              <a:rPr sz="2300" spc="-40" dirty="0">
                <a:highlight>
                  <a:srgbClr val="FFFF00"/>
                </a:highlight>
              </a:rPr>
              <a:t> </a:t>
            </a:r>
            <a:r>
              <a:rPr sz="2300" dirty="0"/>
              <a:t>és</a:t>
            </a:r>
            <a:r>
              <a:rPr sz="2300" spc="-55" dirty="0"/>
              <a:t> </a:t>
            </a:r>
            <a:r>
              <a:rPr sz="2300" dirty="0"/>
              <a:t>ügyfél</a:t>
            </a:r>
            <a:r>
              <a:rPr sz="2300" spc="-50" dirty="0"/>
              <a:t> </a:t>
            </a:r>
            <a:r>
              <a:rPr sz="2300" spc="-10" dirty="0"/>
              <a:t>targetálás.</a:t>
            </a:r>
            <a:endParaRPr sz="2300" dirty="0"/>
          </a:p>
          <a:p>
            <a:pPr marL="268605" indent="-255904">
              <a:lnSpc>
                <a:spcPts val="262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</a:t>
            </a:r>
            <a:r>
              <a:rPr sz="2300" spc="-45" dirty="0"/>
              <a:t> </a:t>
            </a:r>
            <a:r>
              <a:rPr sz="2300" dirty="0">
                <a:highlight>
                  <a:srgbClr val="FFFF00"/>
                </a:highlight>
              </a:rPr>
              <a:t>jogi</a:t>
            </a:r>
            <a:r>
              <a:rPr sz="2300" spc="-50" dirty="0"/>
              <a:t> </a:t>
            </a:r>
            <a:r>
              <a:rPr sz="2300" dirty="0"/>
              <a:t>és</a:t>
            </a:r>
            <a:r>
              <a:rPr sz="2300" spc="-35" dirty="0"/>
              <a:t> </a:t>
            </a:r>
            <a:r>
              <a:rPr sz="2300" dirty="0">
                <a:highlight>
                  <a:srgbClr val="FFFF00"/>
                </a:highlight>
              </a:rPr>
              <a:t>szabályozási</a:t>
            </a:r>
            <a:r>
              <a:rPr sz="2300" spc="-30" dirty="0"/>
              <a:t> </a:t>
            </a:r>
            <a:r>
              <a:rPr sz="2300" spc="-10" dirty="0"/>
              <a:t>követelményeknek</a:t>
            </a:r>
            <a:r>
              <a:rPr sz="2300" spc="-45" dirty="0"/>
              <a:t> </a:t>
            </a:r>
            <a:r>
              <a:rPr sz="2300" dirty="0">
                <a:highlight>
                  <a:srgbClr val="FFFF00"/>
                </a:highlight>
              </a:rPr>
              <a:t>való</a:t>
            </a:r>
            <a:r>
              <a:rPr sz="2300" spc="-40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megfelelés</a:t>
            </a:r>
            <a:endParaRPr sz="2300" dirty="0">
              <a:highlight>
                <a:srgbClr val="FFFF00"/>
              </a:highlight>
            </a:endParaRPr>
          </a:p>
          <a:p>
            <a:pPr marL="268605">
              <a:lnSpc>
                <a:spcPts val="2620"/>
              </a:lnSpc>
            </a:pPr>
            <a:r>
              <a:rPr sz="2300" dirty="0"/>
              <a:t>(pl.</a:t>
            </a:r>
            <a:r>
              <a:rPr sz="2300" spc="-10" dirty="0"/>
              <a:t> GDPR).</a:t>
            </a:r>
            <a:endParaRPr sz="2300" dirty="0"/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300" b="1" dirty="0">
                <a:latin typeface="Georgia"/>
                <a:cs typeface="Georgia"/>
              </a:rPr>
              <a:t>A</a:t>
            </a:r>
            <a:r>
              <a:rPr sz="2300" b="1" spc="-20" dirty="0"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hibás</a:t>
            </a:r>
            <a:r>
              <a:rPr sz="23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dirty="0">
                <a:highlight>
                  <a:srgbClr val="FFFF00"/>
                </a:highlight>
                <a:latin typeface="Georgia"/>
                <a:cs typeface="Georgia"/>
              </a:rPr>
              <a:t>adatkezelés</a:t>
            </a:r>
            <a:r>
              <a:rPr sz="23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2300" b="1" spc="-10" dirty="0">
                <a:highlight>
                  <a:srgbClr val="FFFF00"/>
                </a:highlight>
                <a:latin typeface="Georgia"/>
                <a:cs typeface="Georgia"/>
              </a:rPr>
              <a:t>következményei</a:t>
            </a:r>
            <a:r>
              <a:rPr sz="2300" b="1" spc="-10" dirty="0">
                <a:latin typeface="Georgia"/>
                <a:cs typeface="Georgia"/>
              </a:rPr>
              <a:t>:</a:t>
            </a:r>
            <a:endParaRPr sz="23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Adatsilók</a:t>
            </a:r>
            <a:r>
              <a:rPr sz="2300" spc="-60" dirty="0"/>
              <a:t> </a:t>
            </a:r>
            <a:r>
              <a:rPr sz="2300" dirty="0"/>
              <a:t>és</a:t>
            </a:r>
            <a:r>
              <a:rPr sz="2300" spc="-60" dirty="0"/>
              <a:t> </a:t>
            </a:r>
            <a:r>
              <a:rPr sz="2300" spc="-10" dirty="0">
                <a:highlight>
                  <a:srgbClr val="FFFF00"/>
                </a:highlight>
              </a:rPr>
              <a:t>inkonzisztens</a:t>
            </a:r>
            <a:r>
              <a:rPr sz="2300" spc="-35" dirty="0"/>
              <a:t> </a:t>
            </a:r>
            <a:r>
              <a:rPr sz="2300" spc="-10" dirty="0"/>
              <a:t>adatkészletek.</a:t>
            </a:r>
            <a:endParaRPr sz="2300" dirty="0"/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>
                <a:highlight>
                  <a:srgbClr val="FFFF00"/>
                </a:highlight>
              </a:rPr>
              <a:t>Téves</a:t>
            </a:r>
            <a:r>
              <a:rPr sz="2300" spc="-5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üzleti</a:t>
            </a:r>
            <a:r>
              <a:rPr sz="2300" spc="-25" dirty="0">
                <a:highlight>
                  <a:srgbClr val="FFFF00"/>
                </a:highlight>
              </a:rPr>
              <a:t> </a:t>
            </a:r>
            <a:r>
              <a:rPr sz="2300" dirty="0"/>
              <a:t>következtetésekhez</a:t>
            </a:r>
            <a:r>
              <a:rPr sz="2300" spc="-35" dirty="0"/>
              <a:t> </a:t>
            </a:r>
            <a:r>
              <a:rPr sz="2300" dirty="0"/>
              <a:t>vezető</a:t>
            </a:r>
            <a:r>
              <a:rPr sz="2300" spc="-50" dirty="0"/>
              <a:t> </a:t>
            </a:r>
            <a:r>
              <a:rPr sz="2300" spc="-10" dirty="0">
                <a:highlight>
                  <a:srgbClr val="FFFF00"/>
                </a:highlight>
              </a:rPr>
              <a:t>hibák</a:t>
            </a:r>
            <a:r>
              <a:rPr sz="2300" spc="-10" dirty="0"/>
              <a:t>.</a:t>
            </a:r>
            <a:endParaRPr sz="2300" dirty="0"/>
          </a:p>
          <a:p>
            <a:pPr marL="268605" indent="-255904">
              <a:lnSpc>
                <a:spcPct val="100000"/>
              </a:lnSpc>
              <a:spcBef>
                <a:spcPts val="6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2300" dirty="0"/>
              <a:t>Az</a:t>
            </a:r>
            <a:r>
              <a:rPr sz="2300" spc="-55" dirty="0"/>
              <a:t> </a:t>
            </a:r>
            <a:r>
              <a:rPr sz="2300" dirty="0"/>
              <a:t>üzleti</a:t>
            </a:r>
            <a:r>
              <a:rPr sz="2300" spc="-20" dirty="0"/>
              <a:t> </a:t>
            </a:r>
            <a:r>
              <a:rPr sz="2300" dirty="0"/>
              <a:t>intelligencia</a:t>
            </a:r>
            <a:r>
              <a:rPr sz="2300" spc="-20" dirty="0"/>
              <a:t> </a:t>
            </a:r>
            <a:r>
              <a:rPr sz="2300" dirty="0"/>
              <a:t>(</a:t>
            </a:r>
            <a:r>
              <a:rPr sz="2300" dirty="0">
                <a:highlight>
                  <a:srgbClr val="FFFF00"/>
                </a:highlight>
              </a:rPr>
              <a:t>BI)</a:t>
            </a:r>
            <a:r>
              <a:rPr sz="2300" spc="-40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lehetőségeinek</a:t>
            </a:r>
            <a:r>
              <a:rPr sz="2300" spc="-50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ki</a:t>
            </a:r>
            <a:r>
              <a:rPr sz="2300" spc="-35" dirty="0">
                <a:highlight>
                  <a:srgbClr val="FFFF00"/>
                </a:highlight>
              </a:rPr>
              <a:t> </a:t>
            </a:r>
            <a:r>
              <a:rPr sz="2300" dirty="0">
                <a:highlight>
                  <a:srgbClr val="FFFF00"/>
                </a:highlight>
              </a:rPr>
              <a:t>nem</a:t>
            </a:r>
            <a:r>
              <a:rPr sz="2300" spc="-30" dirty="0">
                <a:highlight>
                  <a:srgbClr val="FFFF00"/>
                </a:highlight>
              </a:rPr>
              <a:t> </a:t>
            </a:r>
            <a:r>
              <a:rPr sz="2300" spc="-10" dirty="0">
                <a:highlight>
                  <a:srgbClr val="FFFF00"/>
                </a:highlight>
              </a:rPr>
              <a:t>aknázása</a:t>
            </a:r>
            <a:r>
              <a:rPr sz="2300" spc="-10" dirty="0"/>
              <a:t>.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80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1629</Words>
  <Application>Microsoft Office PowerPoint</Application>
  <PresentationFormat>Diavetítés a képernyőre (4:3 oldalarány)</PresentationFormat>
  <Paragraphs>206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Courier New</vt:lpstr>
      <vt:lpstr>Georgia</vt:lpstr>
      <vt:lpstr>Times New Roman</vt:lpstr>
      <vt:lpstr>Trebuchet MS</vt:lpstr>
      <vt:lpstr>Office Theme</vt:lpstr>
      <vt:lpstr>PowerPoint-bemutató</vt:lpstr>
      <vt:lpstr>Általános információk</vt:lpstr>
      <vt:lpstr>Ütemezés</vt:lpstr>
      <vt:lpstr>Ütemezés (folyt.)</vt:lpstr>
      <vt:lpstr>Követelmények</vt:lpstr>
      <vt:lpstr>Követelmények</vt:lpstr>
      <vt:lpstr>Követelmények</vt:lpstr>
      <vt:lpstr>Mi az adatmenedzsment?</vt:lpstr>
      <vt:lpstr>Az adatmenedzsment jelentősége</vt:lpstr>
      <vt:lpstr>Az adatmenedzsment alapelvei</vt:lpstr>
      <vt:lpstr>Az adatmenedzsment alapelvei</vt:lpstr>
      <vt:lpstr>Az adatmenedzsment alapelvei</vt:lpstr>
      <vt:lpstr>Az adatmenedzsment alapelvei</vt:lpstr>
      <vt:lpstr>Az adatmenedzsment területei</vt:lpstr>
      <vt:lpstr>Az adatmenedzsment területei</vt:lpstr>
      <vt:lpstr>Adatarchitektúra</vt:lpstr>
      <vt:lpstr>Adatbázis-adminisztráció</vt:lpstr>
      <vt:lpstr>Adatbázis-adminisztráció</vt:lpstr>
      <vt:lpstr>Adatintegráció</vt:lpstr>
      <vt:lpstr>Adatmodellezés</vt:lpstr>
      <vt:lpstr>Adatminőség-menedzsment</vt:lpstr>
      <vt:lpstr>Adatgazdálkodás</vt:lpstr>
      <vt:lpstr>Szabályozási megfelelés céljai</vt:lpstr>
      <vt:lpstr>Az adatok megfigyelhetősége</vt:lpstr>
      <vt:lpstr>Trendek az adatmenedzsmentben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Szemán László</cp:lastModifiedBy>
  <cp:revision>52</cp:revision>
  <dcterms:created xsi:type="dcterms:W3CDTF">2025-02-18T12:22:41Z</dcterms:created>
  <dcterms:modified xsi:type="dcterms:W3CDTF">2025-02-22T10:03:06Z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2025-02-18T00:00:00Z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2025-02-18T00:00:00Z</vt:filetime>
  </property>
  <property fmtid="{D5CDD505-2E9C-101B-9397-08002B2CF9AE}" pid="5" name="Producer">
    <vt:lpwstr>3-Heights(TM) PDF Security Shell 4.8.25.2 (http://www.pdf-tools.com)</vt:lpwstr>
  </property>
</Properties>
</file>