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4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41235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54159"/>
            <a:ext cx="7876540" cy="4086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2.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SDLC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Fázisok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758430" cy="41014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26390" indent="-313690">
              <a:lnSpc>
                <a:spcPct val="100000"/>
              </a:lnSpc>
              <a:spcBef>
                <a:spcPts val="1040"/>
              </a:spcBef>
              <a:buAutoNum type="arabicPeriod" startAt="5"/>
              <a:tabLst>
                <a:tab pos="326390" algn="l"/>
              </a:tabLst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57480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követelményeknek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megfelelésének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ellenőrzése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tesztelési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szinteken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pl.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egység-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integrációs,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rendszer-</a:t>
            </a:r>
            <a:r>
              <a:rPr sz="2000" spc="-50" dirty="0">
                <a:latin typeface="Georgia"/>
                <a:cs typeface="Georgia"/>
              </a:rPr>
              <a:t>,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felhasználói elfogadási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teszteléssel.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18465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teljesítmény,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biztonság,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megbízhatóság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használhatóság </a:t>
            </a:r>
            <a:r>
              <a:rPr sz="2000" dirty="0">
                <a:latin typeface="Georgia"/>
                <a:cs typeface="Georgia"/>
              </a:rPr>
              <a:t>vizsgálatának</a:t>
            </a:r>
            <a:r>
              <a:rPr sz="2000" spc="-10" dirty="0">
                <a:latin typeface="Georgia"/>
                <a:cs typeface="Georgia"/>
              </a:rPr>
              <a:t> elvégzése.</a:t>
            </a:r>
            <a:endParaRPr sz="2000" dirty="0">
              <a:latin typeface="Georgia"/>
              <a:cs typeface="Georgia"/>
            </a:endParaRPr>
          </a:p>
          <a:p>
            <a:pPr marL="340995" indent="-328295">
              <a:lnSpc>
                <a:spcPct val="100000"/>
              </a:lnSpc>
              <a:spcBef>
                <a:spcPts val="894"/>
              </a:spcBef>
              <a:buAutoNum type="arabicPeriod" startAt="6"/>
              <a:tabLst>
                <a:tab pos="34099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Üzemeltetés</a:t>
            </a:r>
            <a:r>
              <a:rPr sz="21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765175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rendszerteljesítmény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figyelése,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hibajavítások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frissítések alkalmazása.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mentések,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auditok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optimalizálás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hosszú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távú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SDLC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229" dirty="0"/>
              <a:t> </a:t>
            </a:r>
            <a:r>
              <a:rPr sz="3600" dirty="0"/>
              <a:t>Adatközpontú</a:t>
            </a:r>
            <a:r>
              <a:rPr sz="3600" spc="-70" dirty="0"/>
              <a:t> </a:t>
            </a:r>
            <a:r>
              <a:rPr sz="3600" spc="-10" dirty="0"/>
              <a:t>tevékenységek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8138795" cy="40862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1.</a:t>
            </a:r>
            <a:r>
              <a:rPr sz="21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21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felmérése</a:t>
            </a:r>
            <a:r>
              <a:rPr sz="21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(megvalósíthatóság):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Adatigények</a:t>
            </a:r>
            <a:r>
              <a:rPr sz="20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azonosítása: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rendszer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működéséhez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szükséges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kulcsfontosságú</a:t>
            </a:r>
            <a:r>
              <a:rPr sz="20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561340" marR="45402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20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adatforrások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értékelése: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már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rendelkezésre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állnak,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beszerezhetők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újonnan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létrehozandók?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Adatkövetelmények</a:t>
            </a:r>
            <a:r>
              <a:rPr sz="20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dokumentálása: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magas</a:t>
            </a:r>
            <a:r>
              <a:rPr sz="2000" i="1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szintű</a:t>
            </a:r>
            <a:r>
              <a:rPr sz="2000" i="1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adatszerkezet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és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adatáramlás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Megvalósíthatóság</a:t>
            </a:r>
            <a:r>
              <a:rPr sz="20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elemzése:</a:t>
            </a:r>
            <a:r>
              <a:rPr sz="2000" i="1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integrálhatóságának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kialakításának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vizsgálata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Stratégiai</a:t>
            </a:r>
            <a:r>
              <a:rPr sz="20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tervezés:</a:t>
            </a:r>
            <a:r>
              <a:rPr sz="20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Hosszú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távú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r>
              <a:rPr sz="2000" spc="-10" dirty="0">
                <a:latin typeface="Georgia"/>
                <a:cs typeface="Georgia"/>
              </a:rPr>
              <a:t>,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megfelelőség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figyelembevétele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SDLC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229" dirty="0"/>
              <a:t> </a:t>
            </a:r>
            <a:r>
              <a:rPr sz="3600" dirty="0"/>
              <a:t>Adatközpontú</a:t>
            </a:r>
            <a:r>
              <a:rPr sz="3600" spc="-70" dirty="0"/>
              <a:t> </a:t>
            </a:r>
            <a:r>
              <a:rPr sz="3600" spc="-10" dirty="0"/>
              <a:t>tevékenységek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8032115" cy="43910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2.</a:t>
            </a:r>
            <a:r>
              <a:rPr sz="21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Elemzés</a:t>
            </a:r>
            <a:r>
              <a:rPr sz="21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(követelmények,</a:t>
            </a:r>
            <a:r>
              <a:rPr sz="21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1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modellezés):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Adatigények</a:t>
            </a:r>
            <a:r>
              <a:rPr sz="2000" i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Annak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dokumentálása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a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felhasználók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bevonásával,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milyen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adatokra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és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fogják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azokat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használni.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létrehozása: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Egy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az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egyedek,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attribútumok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kapcsolatok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definiálására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ER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spc="-10" dirty="0">
                <a:latin typeface="Georgia"/>
                <a:cs typeface="Georgia"/>
              </a:rPr>
              <a:t>).</a:t>
            </a:r>
            <a:endParaRPr sz="2000" dirty="0">
              <a:latin typeface="Georgia"/>
              <a:cs typeface="Georgia"/>
            </a:endParaRPr>
          </a:p>
          <a:p>
            <a:pPr marL="561340" marR="44005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integritás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biztosítása: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adatigények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közötti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potenciális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ellentmondások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feloldása.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Adatforrások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elemzése: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Annak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meghatározása,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belső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és/vagy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forrásból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kerülnek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majd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beszerzésre.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25781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Validációs</a:t>
            </a:r>
            <a:r>
              <a:rPr sz="20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20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megadása:</a:t>
            </a:r>
            <a:r>
              <a:rPr sz="20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definiálása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az </a:t>
            </a:r>
            <a:r>
              <a:rPr sz="2000" dirty="0">
                <a:latin typeface="Georgia"/>
                <a:cs typeface="Georgia"/>
              </a:rPr>
              <a:t>adatok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bevitelére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ellenőrzésére.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SDLC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229" dirty="0"/>
              <a:t> </a:t>
            </a:r>
            <a:r>
              <a:rPr sz="3600" dirty="0"/>
              <a:t>Adatközpontú</a:t>
            </a:r>
            <a:r>
              <a:rPr sz="3600" spc="-70" dirty="0"/>
              <a:t> </a:t>
            </a:r>
            <a:r>
              <a:rPr sz="3600" spc="-10" dirty="0"/>
              <a:t>tevékenységek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590155" cy="40862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latin typeface="Georgia"/>
                <a:cs typeface="Georgia"/>
              </a:rPr>
              <a:t>3.</a:t>
            </a:r>
            <a:r>
              <a:rPr sz="2100" b="1" spc="-2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Tervezés (logikai</a:t>
            </a:r>
            <a:r>
              <a:rPr sz="2100" b="1" spc="-1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és</a:t>
            </a:r>
            <a:r>
              <a:rPr sz="2100" b="1" spc="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fizikai</a:t>
            </a:r>
            <a:r>
              <a:rPr sz="2100" b="1" spc="-35" dirty="0">
                <a:latin typeface="Georgia"/>
                <a:cs typeface="Georgia"/>
              </a:rPr>
              <a:t> </a:t>
            </a:r>
            <a:r>
              <a:rPr sz="2100" b="1" spc="-10" dirty="0">
                <a:latin typeface="Georgia"/>
                <a:cs typeface="Georgia"/>
              </a:rPr>
              <a:t>modellezés):</a:t>
            </a:r>
            <a:endParaRPr sz="21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létrehozása: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ER-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sémává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(pl.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relációs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modellé).</a:t>
            </a:r>
            <a:endParaRPr sz="2000" dirty="0">
              <a:latin typeface="Georgia"/>
              <a:cs typeface="Georgia"/>
            </a:endParaRPr>
          </a:p>
          <a:p>
            <a:pPr marL="561340" marR="24193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20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kiválasztása:</a:t>
            </a:r>
            <a:r>
              <a:rPr sz="20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(pl.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Oracle,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MySQL, </a:t>
            </a:r>
            <a:r>
              <a:rPr sz="2000" dirty="0">
                <a:latin typeface="Georgia"/>
                <a:cs typeface="Georgia"/>
              </a:rPr>
              <a:t>PostgreSQL)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kiválasztása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alapján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optimalizálása: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Normalizálás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redundancia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minimalizálása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hatékonyság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növelése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65532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indexelési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stratégiák,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partíciók,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kiosztás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megadása.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Biztonság</a:t>
            </a:r>
            <a:r>
              <a:rPr sz="200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i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hozzáférés-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szabályozás</a:t>
            </a:r>
            <a:r>
              <a:rPr sz="20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tervezése: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szerepkörök,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jogosultságok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titkosítási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definiálása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SDLC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229" dirty="0"/>
              <a:t> </a:t>
            </a:r>
            <a:r>
              <a:rPr sz="3600" dirty="0"/>
              <a:t>Adatközpontú</a:t>
            </a:r>
            <a:r>
              <a:rPr sz="3600" spc="-70" dirty="0"/>
              <a:t> </a:t>
            </a:r>
            <a:r>
              <a:rPr sz="3600" spc="-10" dirty="0"/>
              <a:t>tevékenységek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9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4.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Implementáció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(adatbázis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létrehozása,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adatbetöltés):</a:t>
            </a:r>
          </a:p>
          <a:p>
            <a:pPr marL="314325">
              <a:lnSpc>
                <a:spcPts val="2280"/>
              </a:lnSpc>
              <a:spcBef>
                <a:spcPts val="66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spc="-1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b="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2000" b="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létrehozása:</a:t>
            </a:r>
            <a:r>
              <a:rPr sz="2000" b="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szerkezetének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ts val="2280"/>
              </a:lnSpc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kialakítása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(táblák,</a:t>
            </a:r>
            <a:r>
              <a:rPr sz="2000" b="0" spc="-40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indexek,</a:t>
            </a:r>
            <a:r>
              <a:rPr sz="2000" b="0" spc="-65" dirty="0">
                <a:latin typeface="Georgia"/>
                <a:cs typeface="Georgia"/>
              </a:rPr>
              <a:t> </a:t>
            </a:r>
            <a:r>
              <a:rPr sz="2000" b="0" spc="-10" dirty="0">
                <a:latin typeface="Georgia"/>
                <a:cs typeface="Georgia"/>
              </a:rPr>
              <a:t>megszorítások).</a:t>
            </a:r>
            <a:endParaRPr sz="2000" dirty="0">
              <a:latin typeface="Georgia"/>
              <a:cs typeface="Georgia"/>
            </a:endParaRPr>
          </a:p>
          <a:p>
            <a:pPr marL="561340" marR="870585" indent="-247015">
              <a:lnSpc>
                <a:spcPts val="2160"/>
              </a:lnSpc>
              <a:spcBef>
                <a:spcPts val="93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spc="-10" dirty="0">
                <a:highlight>
                  <a:srgbClr val="FFFF00"/>
                </a:highlight>
                <a:latin typeface="Georgia"/>
                <a:cs typeface="Georgia"/>
              </a:rPr>
              <a:t>Adatmigrációs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szkriptek</a:t>
            </a:r>
            <a:r>
              <a:rPr sz="2000" b="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fejlesztése:</a:t>
            </a:r>
            <a:r>
              <a:rPr sz="2000" b="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 kinyerése,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betöltése</a:t>
            </a:r>
            <a:r>
              <a:rPr sz="2000" b="0" spc="-50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(extract,</a:t>
            </a:r>
            <a:r>
              <a:rPr sz="2000" b="0" spc="-60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transfer,</a:t>
            </a:r>
            <a:r>
              <a:rPr sz="2000" b="0" spc="-30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load,</a:t>
            </a:r>
            <a:r>
              <a:rPr sz="2000" b="0" spc="-35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ETL)</a:t>
            </a:r>
            <a:r>
              <a:rPr sz="2000" b="0" spc="-25" dirty="0">
                <a:latin typeface="Georgia"/>
                <a:cs typeface="Georgia"/>
              </a:rPr>
              <a:t> </a:t>
            </a:r>
            <a:r>
              <a:rPr sz="2000" b="0" spc="-20" dirty="0">
                <a:latin typeface="Georgia"/>
                <a:cs typeface="Georgia"/>
              </a:rPr>
              <a:t>régi </a:t>
            </a:r>
            <a:r>
              <a:rPr sz="2000" b="0" dirty="0">
                <a:latin typeface="Georgia"/>
                <a:cs typeface="Georgia"/>
              </a:rPr>
              <a:t>rendszerekből</a:t>
            </a:r>
            <a:r>
              <a:rPr sz="2000" b="0" spc="-50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vagy</a:t>
            </a:r>
            <a:r>
              <a:rPr sz="2000" b="0" spc="-45" dirty="0"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külső</a:t>
            </a:r>
            <a:r>
              <a:rPr sz="2000" b="0" spc="-35" dirty="0">
                <a:latin typeface="Georgia"/>
                <a:cs typeface="Georgia"/>
              </a:rPr>
              <a:t> </a:t>
            </a:r>
            <a:r>
              <a:rPr sz="2000" b="0" spc="-10" dirty="0">
                <a:latin typeface="Georgia"/>
                <a:cs typeface="Georgia"/>
              </a:rPr>
              <a:t>forrásokból.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ts val="2280"/>
              </a:lnSpc>
              <a:spcBef>
                <a:spcPts val="62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2000" b="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b="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2000" b="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beállítása:</a:t>
            </a:r>
            <a:r>
              <a:rPr sz="2000" b="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ts val="2280"/>
              </a:lnSpc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szerepkörök</a:t>
            </a:r>
            <a:r>
              <a:rPr sz="20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korlátozások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megvalósítása.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08585" indent="-247015">
              <a:lnSpc>
                <a:spcPts val="2160"/>
              </a:lnSpc>
              <a:spcBef>
                <a:spcPts val="93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2000" b="0" i="1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2000" b="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optimalizálása:</a:t>
            </a:r>
            <a:r>
              <a:rPr sz="2000" b="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Indexek,</a:t>
            </a:r>
            <a:r>
              <a:rPr sz="20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gyorsítótárak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lekérdezés-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végrehajtási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tervek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finomhangolása.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ts val="2280"/>
              </a:lnSpc>
              <a:spcBef>
                <a:spcPts val="62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Adatmentési</a:t>
            </a:r>
            <a:r>
              <a:rPr sz="2000" b="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eljárások</a:t>
            </a:r>
            <a:r>
              <a:rPr sz="2000" b="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kialakítása:</a:t>
            </a:r>
            <a:r>
              <a:rPr sz="2000" b="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20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ts val="2280"/>
              </a:lnSpc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mentések</a:t>
            </a:r>
            <a:r>
              <a:rPr sz="20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vészhelyreállítási</a:t>
            </a:r>
            <a:r>
              <a:rPr sz="20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kidolgozása.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SDLC</a:t>
            </a:r>
            <a:r>
              <a:rPr sz="3600" spc="-40" dirty="0"/>
              <a:t> </a:t>
            </a:r>
            <a:r>
              <a:rPr sz="3600" dirty="0"/>
              <a:t>-</a:t>
            </a:r>
            <a:r>
              <a:rPr sz="3600" spc="-229" dirty="0"/>
              <a:t> </a:t>
            </a:r>
            <a:r>
              <a:rPr sz="3600" dirty="0"/>
              <a:t>Adatközpontú</a:t>
            </a:r>
            <a:r>
              <a:rPr sz="3600" spc="-70" dirty="0"/>
              <a:t> </a:t>
            </a:r>
            <a:r>
              <a:rPr sz="3600" spc="-10" dirty="0"/>
              <a:t>tevékenységek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45668" y="2234009"/>
            <a:ext cx="8078470" cy="393065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414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2100" b="1" dirty="0">
                <a:latin typeface="Georgia"/>
                <a:cs typeface="Georgia"/>
              </a:rPr>
              <a:t>5.</a:t>
            </a:r>
            <a:r>
              <a:rPr sz="2100" b="1" spc="-20" dirty="0"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r>
              <a:rPr sz="21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integráció: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3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Tesztadatok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betöltése: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feltöltése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tesztadatokkal</a:t>
            </a:r>
            <a:r>
              <a:rPr sz="2000" spc="-10" dirty="0">
                <a:latin typeface="Georgia"/>
                <a:cs typeface="Georgia"/>
              </a:rPr>
              <a:t>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a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valós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környezet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szimulálásához.</a:t>
            </a:r>
            <a:endParaRPr sz="20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Adatintegritás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ellenőrzése: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Hivatkozási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integritás,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kulcs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megszorítások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érvényesítése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Teljesítménytesztelés: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Lekérdezési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válaszidők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mérése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indexelés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optimalizálás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szerint.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2423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tesztelés: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Szerepkör-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szabályok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ellenőrzése,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titkosítási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mechanizmusok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tesztelése.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Integrációs</a:t>
            </a:r>
            <a:r>
              <a:rPr sz="20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tesztelés: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Annak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biztosítása,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megfelelően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kapcsolódnak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adatbázishoz.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Adatminőség-</a:t>
            </a:r>
            <a:r>
              <a:rPr spc="-10" dirty="0"/>
              <a:t>menedzsment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dirty="0">
                <a:highlight>
                  <a:srgbClr val="FFFF00"/>
                </a:highlight>
              </a:rPr>
              <a:t>6.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Üzemeltetés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karbantartás</a:t>
            </a:r>
          </a:p>
          <a:p>
            <a:pPr marR="648970" algn="ctr">
              <a:lnSpc>
                <a:spcPct val="100000"/>
              </a:lnSpc>
              <a:spcBef>
                <a:spcPts val="905"/>
              </a:spcBef>
              <a:tabLst>
                <a:tab pos="246379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Monitorozás:</a:t>
            </a:r>
            <a:r>
              <a:rPr sz="2000" b="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A</a:t>
            </a:r>
            <a:r>
              <a:rPr sz="2000" b="0" spc="-55" dirty="0"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20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teljesítményének,</a:t>
            </a:r>
            <a:r>
              <a:rPr sz="20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R="619125" algn="ctr">
              <a:lnSpc>
                <a:spcPct val="100000"/>
              </a:lnSpc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kihasználtságának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20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áttekintése</a:t>
            </a:r>
            <a:r>
              <a:rPr sz="2000" b="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561340" marR="104139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Karbantartás:</a:t>
            </a:r>
            <a:r>
              <a:rPr sz="2000" b="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Az</a:t>
            </a:r>
            <a:r>
              <a:rPr sz="2000" b="0" spc="-30" dirty="0"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20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újraépítése,</a:t>
            </a:r>
            <a:r>
              <a:rPr sz="20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statisztikák</a:t>
            </a:r>
            <a:r>
              <a:rPr sz="20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frissítése</a:t>
            </a:r>
            <a:r>
              <a:rPr sz="20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régi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archiválása.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Biztonság</a:t>
            </a:r>
            <a:r>
              <a:rPr sz="2000" b="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megfelelőség:</a:t>
            </a:r>
            <a:r>
              <a:rPr sz="2000" b="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A</a:t>
            </a:r>
            <a:r>
              <a:rPr sz="2000" b="0" spc="-50" dirty="0"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hozzáférési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áttekintése,</a:t>
            </a:r>
            <a:r>
              <a:rPr sz="2000" b="0" spc="-50" dirty="0">
                <a:highlight>
                  <a:srgbClr val="FFFF00"/>
                </a:highlight>
                <a:latin typeface="Georgia"/>
                <a:cs typeface="Georgia"/>
              </a:rPr>
              <a:t> a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házirendek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frissítése</a:t>
            </a:r>
            <a:r>
              <a:rPr sz="20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auditok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végrehajtása</a:t>
            </a:r>
            <a:r>
              <a:rPr sz="2000" b="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000" b="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mentés</a:t>
            </a:r>
            <a:r>
              <a:rPr sz="2000" b="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helyreállítás</a:t>
            </a:r>
            <a:r>
              <a:rPr sz="2000" b="0" i="1" dirty="0">
                <a:latin typeface="Georgia"/>
                <a:cs typeface="Georgia"/>
              </a:rPr>
              <a:t>:</a:t>
            </a:r>
            <a:r>
              <a:rPr sz="2000" b="0" i="1" spc="-30" dirty="0"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pillanatképek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tranzakciónaplók</a:t>
            </a:r>
            <a:r>
              <a:rPr sz="2000" b="0" spc="-114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karbantartása.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b="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b="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spc="-1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b="0" i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i="1" dirty="0">
                <a:highlight>
                  <a:srgbClr val="FFFF00"/>
                </a:highlight>
                <a:latin typeface="Georgia"/>
                <a:cs typeface="Georgia"/>
              </a:rPr>
              <a:t>fejlesztése:</a:t>
            </a:r>
            <a:r>
              <a:rPr sz="2000" b="0" i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latin typeface="Georgia"/>
                <a:cs typeface="Georgia"/>
              </a:rPr>
              <a:t>Pl.</a:t>
            </a:r>
            <a:r>
              <a:rPr sz="2000" b="0" spc="-35" dirty="0"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séma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indexelési</a:t>
            </a:r>
            <a:r>
              <a:rPr sz="20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20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igények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dirty="0">
                <a:highlight>
                  <a:srgbClr val="FFFF00"/>
                </a:highlight>
                <a:latin typeface="Georgia"/>
                <a:cs typeface="Georgia"/>
              </a:rPr>
              <a:t>változásaihoz</a:t>
            </a:r>
            <a:r>
              <a:rPr sz="20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0" spc="-10" dirty="0">
                <a:highlight>
                  <a:srgbClr val="FFFF00"/>
                </a:highlight>
                <a:latin typeface="Georgia"/>
                <a:cs typeface="Georgia"/>
              </a:rPr>
              <a:t>igazítva.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1716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/>
              <a:t>Az</a:t>
            </a:r>
            <a:r>
              <a:rPr dirty="0"/>
              <a:t>	adatbázis</a:t>
            </a:r>
            <a:r>
              <a:rPr spc="-170" dirty="0"/>
              <a:t> </a:t>
            </a:r>
            <a:r>
              <a:rPr dirty="0"/>
              <a:t>életciklusa</a:t>
            </a:r>
            <a:r>
              <a:rPr spc="-170" dirty="0"/>
              <a:t> </a:t>
            </a:r>
            <a:r>
              <a:rPr spc="-10" dirty="0"/>
              <a:t>(DBLC)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924800" cy="4370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életciklusa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(database</a:t>
            </a:r>
            <a:r>
              <a:rPr sz="20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life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cycle,</a:t>
            </a:r>
            <a:r>
              <a:rPr sz="20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DBLC)</a:t>
            </a:r>
            <a:r>
              <a:rPr sz="20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SDLC-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2000" b="1" spc="-10" dirty="0">
                <a:highlight>
                  <a:srgbClr val="FFFF00"/>
                </a:highlight>
                <a:latin typeface="Georgia"/>
                <a:cs typeface="Georgia"/>
              </a:rPr>
              <a:t> integrálódik: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Kezdeti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vizsgálat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adatigények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korlátozások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azonosítása.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adatmodell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létrehozása.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906780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egy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sémává.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1659255" indent="-45783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szerkezetének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(tárolás,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indexek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stb.).</a:t>
            </a:r>
            <a:endParaRPr sz="2000" dirty="0">
              <a:latin typeface="Georgia"/>
              <a:cs typeface="Georgia"/>
            </a:endParaRPr>
          </a:p>
          <a:p>
            <a:pPr marL="469900" indent="-45720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Implementáció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tesztelés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létrehozása,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kihelyezése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validálása.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469900" marR="600075" indent="-45783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AutoNum type="arabicPeriod" startAt="6"/>
              <a:tabLst>
                <a:tab pos="469900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Üzemeltetés</a:t>
            </a:r>
            <a:r>
              <a:rPr sz="20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karbantartás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–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optimalizálása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frissítése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esetlegesen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igényekhez.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Koncepcionális</a:t>
            </a:r>
            <a:r>
              <a:rPr spc="-2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tervezés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8019415" cy="3646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38227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első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szakasza,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absztrakt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leírását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hozza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létre.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Cél</a:t>
            </a:r>
            <a:r>
              <a:rPr sz="2000" i="1" dirty="0">
                <a:latin typeface="Georgia"/>
                <a:cs typeface="Georgia"/>
              </a:rPr>
              <a:t>ja: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szoftver-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hardverfüggetlen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adatmodell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kidolgozása</a:t>
            </a:r>
            <a:r>
              <a:rPr sz="2000" spc="-10" dirty="0">
                <a:latin typeface="Georgia"/>
                <a:cs typeface="Georgia"/>
              </a:rPr>
              <a:t>,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amely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tükrözi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valós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világ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releváns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egyedeit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kapcsolatait.</a:t>
            </a:r>
            <a:endParaRPr sz="2000" dirty="0">
              <a:latin typeface="Georgia"/>
              <a:cs typeface="Georgia"/>
            </a:endParaRPr>
          </a:p>
          <a:p>
            <a:pPr marL="268605" marR="107314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Eredménye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Egy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olyan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adatmodell,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amely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alapot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adatbázis-tervezéshez.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Biztosítja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pontosságát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teljességét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megvalósítás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előtt.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7531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egyedeket,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attribútumokat,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megszorításokat.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Hidat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képez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megvalósítás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között.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Logikai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tervezés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642225" cy="3531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17272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b="1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fókusza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szerkezetének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definiálása,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tárolástól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módon.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Cél</a:t>
            </a:r>
            <a:r>
              <a:rPr sz="2000" i="1" dirty="0">
                <a:latin typeface="Georgia"/>
                <a:cs typeface="Georgia"/>
              </a:rPr>
              <a:t>ja: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átalakítása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sémává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kiválasztott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adatmodell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alapján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(pl.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relációs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modell).</a:t>
            </a:r>
            <a:endParaRPr sz="2000" dirty="0">
              <a:latin typeface="Georgia"/>
              <a:cs typeface="Georgia"/>
            </a:endParaRPr>
          </a:p>
          <a:p>
            <a:pPr marL="268605" marR="374650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Eredmény</a:t>
            </a:r>
            <a:r>
              <a:rPr sz="2000" i="1" dirty="0">
                <a:latin typeface="Georgia"/>
                <a:cs typeface="Georgia"/>
              </a:rPr>
              <a:t>e:</a:t>
            </a:r>
            <a:r>
              <a:rPr sz="2000" i="1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Egy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adatmodell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amely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pl.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táblákat,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attribútumokat,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kapcsolatokat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megszorításokat.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Strukturált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normalizálva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reprezentáció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kialakítása.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575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integritásának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konzisztenciájának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megvalósítás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előtt.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Szoftver-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platformfüggetlen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szemléletben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készül.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Információs</a:t>
            </a:r>
            <a:r>
              <a:rPr spc="-21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rendszerek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4"/>
            <a:ext cx="7669530" cy="391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latin typeface="Georgia"/>
                <a:cs typeface="Georgia"/>
              </a:rPr>
              <a:t>Egy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információs</a:t>
            </a:r>
            <a:r>
              <a:rPr sz="2100" b="1" spc="-3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rendszer</a:t>
            </a:r>
            <a:r>
              <a:rPr sz="2100" b="1" spc="-5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(IR)</a:t>
            </a:r>
            <a:r>
              <a:rPr sz="2100" b="1" spc="-5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komponensek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egy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olyan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együttese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amely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gyűjtését,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tárolását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feldolgozását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valamint</a:t>
            </a:r>
            <a:r>
              <a:rPr sz="2100" spc="-7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információk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vagy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digitális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termékek biztosítását.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Fő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komponensek: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61340" algn="l"/>
              </a:tabLst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561340" algn="l"/>
              </a:tabLst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61340" algn="l"/>
              </a:tabLst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szoftverek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61340" algn="l"/>
              </a:tabLst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hardverek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61340" algn="l"/>
              </a:tabLst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emberek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Fizikai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tervezés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244"/>
            <a:ext cx="7975600" cy="41795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A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fizikai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tervezés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utolsó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szakasza.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Cél</a:t>
            </a:r>
            <a:r>
              <a:rPr sz="2000" i="1" dirty="0">
                <a:latin typeface="Georgia"/>
                <a:cs typeface="Georgia"/>
              </a:rPr>
              <a:t>ja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:</a:t>
            </a:r>
            <a:r>
              <a:rPr sz="2000" i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integritásának,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biztonságának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elérés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teljesítményének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elérés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technikai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részleteinek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megadásával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hangolásával.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Eredménye:</a:t>
            </a:r>
            <a:r>
              <a:rPr sz="20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működő,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optimalizált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adatbázis.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tárolásának és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elérésének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9575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teljesítményének biztosítása.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adatbiztonsági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intézkedések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implementálása.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894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allokáció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indexelés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hangolása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hatékonyság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növelése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</a:t>
            </a:r>
            <a:r>
              <a:rPr spc="-240" dirty="0"/>
              <a:t> </a:t>
            </a:r>
            <a:r>
              <a:rPr dirty="0"/>
              <a:t>DBMS</a:t>
            </a:r>
            <a:r>
              <a:rPr spc="-15" dirty="0"/>
              <a:t> </a:t>
            </a:r>
            <a:r>
              <a:rPr spc="-10" dirty="0"/>
              <a:t>kiválasztása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474584" cy="40862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21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kiválasztásának</a:t>
            </a:r>
            <a:r>
              <a:rPr sz="21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21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szempontjai: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Költség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beszerzési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ár,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licencdíj,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karbantartás,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képzés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és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üzemeltetés</a:t>
            </a:r>
            <a:r>
              <a:rPr sz="2000" spc="-10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költsége</a:t>
            </a:r>
            <a:r>
              <a:rPr sz="2000" spc="-8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stb.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Funkciók,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eszközök: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példaalapú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lekérdezés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(Query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Example,</a:t>
            </a:r>
            <a:endParaRPr sz="20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QBE),</a:t>
            </a:r>
            <a:r>
              <a:rPr sz="2000" spc="30" dirty="0"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jelentésgenerálás,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alkalmazásfejlesztési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 eszközök</a:t>
            </a:r>
            <a:r>
              <a:rPr sz="20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Adatmodell: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relációs,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objektum-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relációs,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objektumorientált,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hierarchikus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8003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Hordozhatóság</a:t>
            </a:r>
            <a:r>
              <a:rPr sz="2000" i="1" spc="-10" dirty="0">
                <a:latin typeface="Georgia"/>
                <a:cs typeface="Georgia"/>
              </a:rPr>
              <a:t>: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Képes-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DBMS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platformon,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operációs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rendszeren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stb.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működni</a:t>
            </a:r>
            <a:r>
              <a:rPr sz="2000" spc="-10" dirty="0">
                <a:latin typeface="Georgia"/>
                <a:cs typeface="Georgia"/>
              </a:rPr>
              <a:t>?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Hardverkövetelmények</a:t>
            </a:r>
            <a:r>
              <a:rPr sz="2000" i="1" spc="-10" dirty="0">
                <a:latin typeface="Georgia"/>
                <a:cs typeface="Georgia"/>
              </a:rPr>
              <a:t>:</a:t>
            </a:r>
            <a:r>
              <a:rPr sz="2000" i="1" spc="-15" dirty="0"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processzor-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2000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memória-</a:t>
            </a:r>
            <a:r>
              <a:rPr sz="2000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tárhelyigény,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kompatibilitás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Adatbázis-</a:t>
            </a:r>
            <a:r>
              <a:rPr spc="-10" dirty="0">
                <a:highlight>
                  <a:srgbClr val="FFFF00"/>
                </a:highlight>
              </a:rPr>
              <a:t>tervezés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43649" y="2378964"/>
          <a:ext cx="8244204" cy="3706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71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8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577215" marR="149225" indent="-4210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Koncepcionális tervezés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624205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Logikai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57721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tervezés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66421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Fizikai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5778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tervezés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Fókusz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üzleti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szabályok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sématervezés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tárolás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részletei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Függetlenség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magas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közepes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alacsony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1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Georgia"/>
                          <a:cs typeface="Georgia"/>
                        </a:rPr>
                        <a:t>Főbb</a:t>
                      </a:r>
                      <a:r>
                        <a:rPr sz="1800" b="1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b="1" spc="-10" dirty="0">
                          <a:latin typeface="Georgia"/>
                          <a:cs typeface="Georgia"/>
                        </a:rPr>
                        <a:t>elemek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egyed,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attribútum,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Georgia"/>
                          <a:cs typeface="Georgia"/>
                        </a:rPr>
                        <a:t>kapcsolat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234315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tábla,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elsődleges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marL="18415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kulcs,</a:t>
                      </a:r>
                      <a:r>
                        <a:rPr sz="1800" spc="-4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külső</a:t>
                      </a:r>
                      <a:r>
                        <a:rPr sz="1800" spc="-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kulcs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614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index,</a:t>
                      </a:r>
                      <a:r>
                        <a:rPr sz="18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partíció,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adatfájl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dirty="0">
                          <a:latin typeface="Georgia"/>
                          <a:cs typeface="Georgia"/>
                        </a:rPr>
                        <a:t>elérési</a:t>
                      </a:r>
                      <a:r>
                        <a:rPr sz="1800" spc="-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20" dirty="0">
                          <a:latin typeface="Georgia"/>
                          <a:cs typeface="Georgia"/>
                        </a:rPr>
                        <a:t>útja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2051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Platform</a:t>
                      </a:r>
                      <a:endParaRPr sz="1800">
                        <a:latin typeface="Georgia"/>
                        <a:cs typeface="Georg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Georgia"/>
                          <a:cs typeface="Georgia"/>
                        </a:rPr>
                        <a:t>specifikus?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25" dirty="0">
                          <a:latin typeface="Georgia"/>
                          <a:cs typeface="Georgia"/>
                        </a:rPr>
                        <a:t>nem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részben</a:t>
                      </a:r>
                      <a:r>
                        <a:rPr sz="18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10" dirty="0">
                          <a:latin typeface="Georgia"/>
                          <a:cs typeface="Georgia"/>
                        </a:rPr>
                        <a:t>(DBMS)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r>
                        <a:rPr sz="1800" spc="-20" dirty="0">
                          <a:latin typeface="Georgia"/>
                          <a:cs typeface="Georgia"/>
                        </a:rPr>
                        <a:t>igen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180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IR</a:t>
            </a:r>
            <a:r>
              <a:rPr spc="-25" dirty="0"/>
              <a:t> </a:t>
            </a:r>
            <a:r>
              <a:rPr dirty="0"/>
              <a:t>–</a:t>
            </a:r>
            <a:r>
              <a:rPr spc="-10" dirty="0"/>
              <a:t> Komponensek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778750" cy="3667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Egy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adott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szervezet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igényeire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szabott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szoftverek.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7721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Lehetnek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dobozos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szoftverek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vagy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teljesen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egyedi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fejlesztésű </a:t>
            </a:r>
            <a:r>
              <a:rPr sz="2000" spc="-10" dirty="0">
                <a:latin typeface="Georgia"/>
                <a:cs typeface="Georgia"/>
              </a:rPr>
              <a:t>megoldások.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Az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alkalmazások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adatbázisokból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származó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használnak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olyan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funkciók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megvalósításához,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mint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feldolgozása,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munkafolyamatok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kezelése,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elemzések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jelentések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sz="2000" spc="-10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Példák</a:t>
            </a:r>
            <a:r>
              <a:rPr sz="2000" dirty="0">
                <a:latin typeface="Georgia"/>
                <a:cs typeface="Georgia"/>
              </a:rPr>
              <a:t>:</a:t>
            </a:r>
            <a:r>
              <a:rPr sz="2000" spc="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vállalatirányítási</a:t>
            </a:r>
            <a:r>
              <a:rPr sz="2000" spc="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ERP</a:t>
            </a:r>
            <a:r>
              <a:rPr sz="2000" dirty="0">
                <a:latin typeface="Georgia"/>
                <a:cs typeface="Georgia"/>
              </a:rPr>
              <a:t>)</a:t>
            </a:r>
            <a:r>
              <a:rPr sz="2000" spc="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rendszerek,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ügyfélkapcsolat-kezelő </a:t>
            </a:r>
            <a:r>
              <a:rPr sz="2000" dirty="0">
                <a:latin typeface="Georgia"/>
                <a:cs typeface="Georgia"/>
              </a:rPr>
              <a:t>(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CRM</a:t>
            </a:r>
            <a:r>
              <a:rPr sz="2000" dirty="0">
                <a:latin typeface="Georgia"/>
                <a:cs typeface="Georgia"/>
              </a:rPr>
              <a:t>)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rendszerek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,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intelligencia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eszközök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például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jelentések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irányítópultok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készítésére.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IR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Komponensek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879715" cy="3667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Szoftverek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alkalmazásokon és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DBMS-</a:t>
            </a:r>
            <a:r>
              <a:rPr sz="2000" dirty="0">
                <a:latin typeface="Georgia"/>
                <a:cs typeface="Georgia"/>
              </a:rPr>
              <a:t>en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túl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magába</a:t>
            </a:r>
            <a:r>
              <a:rPr sz="2000" spc="-10" dirty="0">
                <a:latin typeface="Georgia"/>
                <a:cs typeface="Georgia"/>
              </a:rPr>
              <a:t> foglalja:</a:t>
            </a:r>
            <a:endParaRPr sz="2000" dirty="0">
              <a:latin typeface="Georgia"/>
              <a:cs typeface="Georgia"/>
            </a:endParaRPr>
          </a:p>
          <a:p>
            <a:pPr marL="561340" marR="5080" indent="-247015" algn="just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spc="110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Operációs</a:t>
            </a:r>
            <a:r>
              <a:rPr sz="20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Alapvető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szoftverek,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amelyek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hardverek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erőforrásait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kezelik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szolgáltatásokat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biztosítanak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programok számára.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07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Middleware: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„Köztes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szoftver”,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ami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alkalmazásokat 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adatbázisokat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köti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össze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lehetővé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téve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azok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interoperabilitását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adataik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kezelését.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Segédszoftverek:</a:t>
            </a:r>
            <a:r>
              <a:rPr sz="2000" i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Rendszerkarbantartási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eszközök,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szoftverek,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fejlesztői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eszközök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IR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Komponensek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8087359" cy="40862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Hardver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információs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működtetéséhez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támogatásához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ICT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komponensek.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Főbb</a:t>
            </a:r>
            <a:r>
              <a:rPr sz="2000" spc="-10" dirty="0">
                <a:latin typeface="Georgia"/>
                <a:cs typeface="Georgia"/>
              </a:rPr>
              <a:t> példák:</a:t>
            </a:r>
            <a:endParaRPr sz="20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Szerverek:</a:t>
            </a:r>
            <a:r>
              <a:rPr sz="2000" i="1" spc="4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Számítógépek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amelyek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alkalmazásokat,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DMBS-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t,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különféle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szolgáltatásokat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futtatják.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Tárolók: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helyszíni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(azaz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„on-</a:t>
            </a:r>
            <a:r>
              <a:rPr sz="2000" dirty="0">
                <a:latin typeface="Georgia"/>
                <a:cs typeface="Georgia"/>
              </a:rPr>
              <a:t>premises”;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pl.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SAN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vagy</a:t>
            </a:r>
            <a:r>
              <a:rPr sz="2000" spc="-25" dirty="0">
                <a:latin typeface="Georgia"/>
                <a:cs typeface="Georgia"/>
              </a:rPr>
              <a:t> NAS</a:t>
            </a:r>
            <a:endParaRPr sz="2000" dirty="0">
              <a:latin typeface="Georgia"/>
              <a:cs typeface="Georgia"/>
            </a:endParaRPr>
          </a:p>
          <a:p>
            <a:pPr marR="328930" algn="r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rendszerek,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helyi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merevlemezek),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felhőalapú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megoldások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2000" spc="-25" dirty="0">
                <a:latin typeface="Georgia"/>
                <a:cs typeface="Georgia"/>
              </a:rPr>
              <a:t>.</a:t>
            </a:r>
            <a:endParaRPr sz="2000" dirty="0">
              <a:latin typeface="Georgia"/>
              <a:cs typeface="Georgia"/>
            </a:endParaRPr>
          </a:p>
          <a:p>
            <a:pPr marR="282575" algn="r">
              <a:lnSpc>
                <a:spcPct val="100000"/>
              </a:lnSpc>
              <a:spcBef>
                <a:spcPts val="900"/>
              </a:spcBef>
              <a:tabLst>
                <a:tab pos="246379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2000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infrastruktúra:</a:t>
            </a:r>
            <a:r>
              <a:rPr sz="20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Router-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ek,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switch-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ek,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tűzfalak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egyéb</a:t>
            </a:r>
            <a:endParaRPr sz="20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2000" dirty="0">
                <a:latin typeface="Georgia"/>
                <a:cs typeface="Georgia"/>
              </a:rPr>
              <a:t>eszközök,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amelyek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teszik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belső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kommunikációját.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0506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IR</a:t>
            </a:r>
            <a:r>
              <a:rPr spc="-25" dirty="0"/>
              <a:t> </a:t>
            </a:r>
            <a:r>
              <a:rPr dirty="0"/>
              <a:t>-</a:t>
            </a:r>
            <a:r>
              <a:rPr spc="-10" dirty="0"/>
              <a:t> Komponensek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660005" cy="366712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Emberek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Végfelhasználók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Azok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személyek,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akik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használják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rendszert,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beleértve</a:t>
            </a:r>
            <a:r>
              <a:rPr sz="20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alkalmazottakat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is,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adatrögzítőktől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vezetőkig.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spc="-10" dirty="0">
                <a:highlight>
                  <a:srgbClr val="FFFF00"/>
                </a:highlight>
                <a:latin typeface="Georgia"/>
                <a:cs typeface="Georgia"/>
              </a:rPr>
              <a:t>Adminisztrátorok</a:t>
            </a:r>
            <a:r>
              <a:rPr sz="2000" i="1" spc="-10" dirty="0">
                <a:latin typeface="Georgia"/>
                <a:cs typeface="Georgia"/>
              </a:rPr>
              <a:t>: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konfigurálásáért,</a:t>
            </a:r>
            <a:r>
              <a:rPr sz="20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karbantartásáért,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biztonságáért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teljesítményéért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felelős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szakemberek.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Fejlesztők</a:t>
            </a:r>
            <a:r>
              <a:rPr sz="2000" i="1" dirty="0">
                <a:latin typeface="Georgia"/>
                <a:cs typeface="Georgia"/>
              </a:rPr>
              <a:t>:</a:t>
            </a:r>
            <a:r>
              <a:rPr sz="2000" i="1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IR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szoftveres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komponenseit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tervező,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fejlesztő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karbantartó</a:t>
            </a:r>
            <a:r>
              <a:rPr sz="20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informatikusok.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014094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i="1" dirty="0">
                <a:highlight>
                  <a:srgbClr val="FFFF00"/>
                </a:highlight>
                <a:latin typeface="Georgia"/>
                <a:cs typeface="Georgia"/>
              </a:rPr>
              <a:t>Elemzők:</a:t>
            </a:r>
            <a:r>
              <a:rPr sz="20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Szakértők,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akik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igényeket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elemzik,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munkafolyamatokat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optimalizálják</a:t>
            </a:r>
            <a:r>
              <a:rPr sz="2000" dirty="0">
                <a:latin typeface="Georgia"/>
                <a:cs typeface="Georgia"/>
              </a:rPr>
              <a:t>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biztosítják,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hogy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50" dirty="0">
                <a:latin typeface="Georgia"/>
                <a:cs typeface="Georgia"/>
              </a:rPr>
              <a:t>a </a:t>
            </a:r>
            <a:r>
              <a:rPr sz="2000" dirty="0">
                <a:latin typeface="Georgia"/>
                <a:cs typeface="Georgia"/>
              </a:rPr>
              <a:t>rendszer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megfeleljen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szervezeti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céloknak.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45732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highlight>
                  <a:srgbClr val="FFFF00"/>
                </a:highlight>
              </a:rPr>
              <a:t>Az</a:t>
            </a:r>
            <a:r>
              <a:rPr dirty="0">
                <a:highlight>
                  <a:srgbClr val="FFFF00"/>
                </a:highlight>
              </a:rPr>
              <a:t>	SDLC</a:t>
            </a:r>
            <a:r>
              <a:rPr spc="-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áttekintése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43455"/>
            <a:ext cx="7647305" cy="894476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68605" marR="5080" indent="-256540">
              <a:lnSpc>
                <a:spcPts val="2160"/>
              </a:lnSpc>
              <a:spcBef>
                <a:spcPts val="3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A </a:t>
            </a:r>
            <a:r>
              <a:rPr sz="2000" b="1" spc="-10" dirty="0">
                <a:latin typeface="Georgia"/>
                <a:cs typeface="Georgia"/>
              </a:rPr>
              <a:t>szoftverfejlesztési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életciklus</a:t>
            </a:r>
            <a:r>
              <a:rPr sz="2000" b="1" spc="1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(software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spc="-10" dirty="0">
                <a:latin typeface="Georgia"/>
                <a:cs typeface="Georgia"/>
              </a:rPr>
              <a:t>development </a:t>
            </a:r>
            <a:r>
              <a:rPr sz="2000" b="1" dirty="0">
                <a:latin typeface="Georgia"/>
                <a:cs typeface="Georgia"/>
              </a:rPr>
              <a:t>life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cycle,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SDLC)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keretrendszer,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amelyet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szoftverrendszerek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tervezésére,</a:t>
            </a:r>
            <a:r>
              <a:rPr sz="20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fejlesztésére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karbantartására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használnak.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5668" y="3180969"/>
            <a:ext cx="17792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Főbb</a:t>
            </a:r>
            <a:r>
              <a:rPr sz="2000" spc="-10" dirty="0">
                <a:latin typeface="Georgia"/>
                <a:cs typeface="Georgia"/>
              </a:rPr>
              <a:t> fázisok: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7724" y="3486378"/>
            <a:ext cx="3648075" cy="235775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dirty="0">
                <a:latin typeface="Georgia"/>
                <a:cs typeface="Georgia"/>
              </a:rPr>
              <a:t>Követelmények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feltárása</a:t>
            </a:r>
            <a:endParaRPr sz="2000">
              <a:latin typeface="Georgia"/>
              <a:cs typeface="Georgia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spc="-10" dirty="0">
                <a:latin typeface="Georgia"/>
                <a:cs typeface="Georgia"/>
              </a:rPr>
              <a:t>Elemzés</a:t>
            </a:r>
            <a:endParaRPr sz="2000">
              <a:latin typeface="Georgia"/>
              <a:cs typeface="Georgia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spc="-10" dirty="0">
                <a:latin typeface="Georgia"/>
                <a:cs typeface="Georgia"/>
              </a:rPr>
              <a:t>Tervezés</a:t>
            </a:r>
            <a:endParaRPr sz="2000">
              <a:latin typeface="Georgia"/>
              <a:cs typeface="Georgia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spc="-10" dirty="0">
                <a:latin typeface="Georgia"/>
                <a:cs typeface="Georgia"/>
              </a:rPr>
              <a:t>Implementáció</a:t>
            </a:r>
            <a:endParaRPr sz="2000">
              <a:latin typeface="Georgia"/>
              <a:cs typeface="Georgia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dirty="0">
                <a:latin typeface="Georgia"/>
                <a:cs typeface="Georgia"/>
              </a:rPr>
              <a:t>Tesztelés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integráció</a:t>
            </a:r>
            <a:endParaRPr sz="2000">
              <a:latin typeface="Georgia"/>
              <a:cs typeface="Georgia"/>
            </a:endParaRPr>
          </a:p>
          <a:p>
            <a:pPr marL="469265" indent="-456565">
              <a:lnSpc>
                <a:spcPct val="100000"/>
              </a:lnSpc>
              <a:spcBef>
                <a:spcPts val="660"/>
              </a:spcBef>
              <a:buClr>
                <a:srgbClr val="438085"/>
              </a:buClr>
              <a:buAutoNum type="arabicPeriod"/>
              <a:tabLst>
                <a:tab pos="469265" algn="l"/>
              </a:tabLst>
            </a:pPr>
            <a:r>
              <a:rPr sz="2000" dirty="0">
                <a:latin typeface="Georgia"/>
                <a:cs typeface="Georgia"/>
              </a:rPr>
              <a:t>Üzemeltetés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karbantartás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29578" y="3214116"/>
            <a:ext cx="1189355" cy="809625"/>
          </a:xfrm>
          <a:custGeom>
            <a:avLst/>
            <a:gdLst/>
            <a:ahLst/>
            <a:cxnLst/>
            <a:rect l="l" t="t" r="r" b="b"/>
            <a:pathLst>
              <a:path w="1189354" h="809625">
                <a:moveTo>
                  <a:pt x="0" y="404495"/>
                </a:moveTo>
                <a:lnTo>
                  <a:pt x="2720" y="365539"/>
                </a:lnTo>
                <a:lnTo>
                  <a:pt x="10715" y="327632"/>
                </a:lnTo>
                <a:lnTo>
                  <a:pt x="23737" y="290942"/>
                </a:lnTo>
                <a:lnTo>
                  <a:pt x="41537" y="255638"/>
                </a:lnTo>
                <a:lnTo>
                  <a:pt x="63865" y="221890"/>
                </a:lnTo>
                <a:lnTo>
                  <a:pt x="90473" y="189868"/>
                </a:lnTo>
                <a:lnTo>
                  <a:pt x="121112" y="159741"/>
                </a:lnTo>
                <a:lnTo>
                  <a:pt x="155533" y="131679"/>
                </a:lnTo>
                <a:lnTo>
                  <a:pt x="193488" y="105850"/>
                </a:lnTo>
                <a:lnTo>
                  <a:pt x="234728" y="82426"/>
                </a:lnTo>
                <a:lnTo>
                  <a:pt x="279005" y="61575"/>
                </a:lnTo>
                <a:lnTo>
                  <a:pt x="326068" y="43467"/>
                </a:lnTo>
                <a:lnTo>
                  <a:pt x="375670" y="28270"/>
                </a:lnTo>
                <a:lnTo>
                  <a:pt x="427561" y="16156"/>
                </a:lnTo>
                <a:lnTo>
                  <a:pt x="481494" y="7293"/>
                </a:lnTo>
                <a:lnTo>
                  <a:pt x="537218" y="1851"/>
                </a:lnTo>
                <a:lnTo>
                  <a:pt x="594487" y="0"/>
                </a:lnTo>
                <a:lnTo>
                  <a:pt x="651733" y="1851"/>
                </a:lnTo>
                <a:lnTo>
                  <a:pt x="707439" y="7293"/>
                </a:lnTo>
                <a:lnTo>
                  <a:pt x="761356" y="16156"/>
                </a:lnTo>
                <a:lnTo>
                  <a:pt x="813233" y="28270"/>
                </a:lnTo>
                <a:lnTo>
                  <a:pt x="862823" y="43467"/>
                </a:lnTo>
                <a:lnTo>
                  <a:pt x="909876" y="61575"/>
                </a:lnTo>
                <a:lnTo>
                  <a:pt x="954143" y="82426"/>
                </a:lnTo>
                <a:lnTo>
                  <a:pt x="995376" y="105850"/>
                </a:lnTo>
                <a:lnTo>
                  <a:pt x="1033326" y="131679"/>
                </a:lnTo>
                <a:lnTo>
                  <a:pt x="1067743" y="159741"/>
                </a:lnTo>
                <a:lnTo>
                  <a:pt x="1098379" y="189868"/>
                </a:lnTo>
                <a:lnTo>
                  <a:pt x="1124985" y="221890"/>
                </a:lnTo>
                <a:lnTo>
                  <a:pt x="1147311" y="255638"/>
                </a:lnTo>
                <a:lnTo>
                  <a:pt x="1165109" y="290942"/>
                </a:lnTo>
                <a:lnTo>
                  <a:pt x="1178131" y="327632"/>
                </a:lnTo>
                <a:lnTo>
                  <a:pt x="1186126" y="365539"/>
                </a:lnTo>
                <a:lnTo>
                  <a:pt x="1188847" y="404495"/>
                </a:lnTo>
                <a:lnTo>
                  <a:pt x="1186126" y="443471"/>
                </a:lnTo>
                <a:lnTo>
                  <a:pt x="1178131" y="481397"/>
                </a:lnTo>
                <a:lnTo>
                  <a:pt x="1165109" y="518104"/>
                </a:lnTo>
                <a:lnTo>
                  <a:pt x="1147311" y="553422"/>
                </a:lnTo>
                <a:lnTo>
                  <a:pt x="1124985" y="587181"/>
                </a:lnTo>
                <a:lnTo>
                  <a:pt x="1098379" y="619214"/>
                </a:lnTo>
                <a:lnTo>
                  <a:pt x="1067743" y="649349"/>
                </a:lnTo>
                <a:lnTo>
                  <a:pt x="1033326" y="677419"/>
                </a:lnTo>
                <a:lnTo>
                  <a:pt x="995376" y="703252"/>
                </a:lnTo>
                <a:lnTo>
                  <a:pt x="954143" y="726681"/>
                </a:lnTo>
                <a:lnTo>
                  <a:pt x="909876" y="747535"/>
                </a:lnTo>
                <a:lnTo>
                  <a:pt x="862823" y="765646"/>
                </a:lnTo>
                <a:lnTo>
                  <a:pt x="813233" y="780844"/>
                </a:lnTo>
                <a:lnTo>
                  <a:pt x="761356" y="792959"/>
                </a:lnTo>
                <a:lnTo>
                  <a:pt x="707439" y="801823"/>
                </a:lnTo>
                <a:lnTo>
                  <a:pt x="651733" y="807265"/>
                </a:lnTo>
                <a:lnTo>
                  <a:pt x="594487" y="809117"/>
                </a:lnTo>
                <a:lnTo>
                  <a:pt x="537218" y="807265"/>
                </a:lnTo>
                <a:lnTo>
                  <a:pt x="481494" y="801823"/>
                </a:lnTo>
                <a:lnTo>
                  <a:pt x="427561" y="792959"/>
                </a:lnTo>
                <a:lnTo>
                  <a:pt x="375670" y="780844"/>
                </a:lnTo>
                <a:lnTo>
                  <a:pt x="326068" y="765646"/>
                </a:lnTo>
                <a:lnTo>
                  <a:pt x="279005" y="747535"/>
                </a:lnTo>
                <a:lnTo>
                  <a:pt x="234728" y="726681"/>
                </a:lnTo>
                <a:lnTo>
                  <a:pt x="193488" y="703252"/>
                </a:lnTo>
                <a:lnTo>
                  <a:pt x="155533" y="677419"/>
                </a:lnTo>
                <a:lnTo>
                  <a:pt x="121112" y="649349"/>
                </a:lnTo>
                <a:lnTo>
                  <a:pt x="90473" y="619214"/>
                </a:lnTo>
                <a:lnTo>
                  <a:pt x="63865" y="587181"/>
                </a:lnTo>
                <a:lnTo>
                  <a:pt x="41537" y="553422"/>
                </a:lnTo>
                <a:lnTo>
                  <a:pt x="23737" y="518104"/>
                </a:lnTo>
                <a:lnTo>
                  <a:pt x="10715" y="481397"/>
                </a:lnTo>
                <a:lnTo>
                  <a:pt x="2720" y="443471"/>
                </a:lnTo>
                <a:lnTo>
                  <a:pt x="0" y="404495"/>
                </a:lnTo>
                <a:close/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38442" y="3362071"/>
            <a:ext cx="573405" cy="4794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19685" algn="just">
              <a:lnSpc>
                <a:spcPts val="1150"/>
              </a:lnSpc>
              <a:spcBef>
                <a:spcPts val="235"/>
              </a:spcBef>
            </a:pPr>
            <a:r>
              <a:rPr sz="1050" b="1" spc="-10" dirty="0">
                <a:latin typeface="Calibri"/>
                <a:cs typeface="Calibri"/>
              </a:rPr>
              <a:t>Követel- </a:t>
            </a:r>
            <a:r>
              <a:rPr sz="1050" b="1" spc="40" dirty="0">
                <a:latin typeface="Calibri"/>
                <a:cs typeface="Calibri"/>
              </a:rPr>
              <a:t>mények </a:t>
            </a:r>
            <a:r>
              <a:rPr sz="1050" b="1" spc="35" dirty="0">
                <a:latin typeface="Calibri"/>
                <a:cs typeface="Calibri"/>
              </a:rPr>
              <a:t>feltárása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164958" y="3795267"/>
            <a:ext cx="1412875" cy="845185"/>
            <a:chOff x="7164958" y="3795267"/>
            <a:chExt cx="1412875" cy="84518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64958" y="3795267"/>
              <a:ext cx="223139" cy="24904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378953" y="3821175"/>
              <a:ext cx="1189355" cy="809625"/>
            </a:xfrm>
            <a:custGeom>
              <a:avLst/>
              <a:gdLst/>
              <a:ahLst/>
              <a:cxnLst/>
              <a:rect l="l" t="t" r="r" b="b"/>
              <a:pathLst>
                <a:path w="1189354" h="809625">
                  <a:moveTo>
                    <a:pt x="0" y="404622"/>
                  </a:moveTo>
                  <a:lnTo>
                    <a:pt x="2720" y="365665"/>
                  </a:lnTo>
                  <a:lnTo>
                    <a:pt x="10715" y="327754"/>
                  </a:lnTo>
                  <a:lnTo>
                    <a:pt x="23737" y="291058"/>
                  </a:lnTo>
                  <a:lnTo>
                    <a:pt x="41535" y="255747"/>
                  </a:lnTo>
                  <a:lnTo>
                    <a:pt x="63861" y="221990"/>
                  </a:lnTo>
                  <a:lnTo>
                    <a:pt x="90467" y="189959"/>
                  </a:lnTo>
                  <a:lnTo>
                    <a:pt x="121103" y="159821"/>
                  </a:lnTo>
                  <a:lnTo>
                    <a:pt x="155520" y="131748"/>
                  </a:lnTo>
                  <a:lnTo>
                    <a:pt x="193470" y="105908"/>
                  </a:lnTo>
                  <a:lnTo>
                    <a:pt x="234703" y="82473"/>
                  </a:lnTo>
                  <a:lnTo>
                    <a:pt x="278970" y="61611"/>
                  </a:lnTo>
                  <a:lnTo>
                    <a:pt x="326023" y="43493"/>
                  </a:lnTo>
                  <a:lnTo>
                    <a:pt x="375613" y="28288"/>
                  </a:lnTo>
                  <a:lnTo>
                    <a:pt x="427490" y="16167"/>
                  </a:lnTo>
                  <a:lnTo>
                    <a:pt x="481407" y="7298"/>
                  </a:lnTo>
                  <a:lnTo>
                    <a:pt x="537113" y="1852"/>
                  </a:lnTo>
                  <a:lnTo>
                    <a:pt x="594360" y="0"/>
                  </a:lnTo>
                  <a:lnTo>
                    <a:pt x="651608" y="1852"/>
                  </a:lnTo>
                  <a:lnTo>
                    <a:pt x="707317" y="7298"/>
                  </a:lnTo>
                  <a:lnTo>
                    <a:pt x="761239" y="16167"/>
                  </a:lnTo>
                  <a:lnTo>
                    <a:pt x="813124" y="28288"/>
                  </a:lnTo>
                  <a:lnTo>
                    <a:pt x="862722" y="43493"/>
                  </a:lnTo>
                  <a:lnTo>
                    <a:pt x="909785" y="61611"/>
                  </a:lnTo>
                  <a:lnTo>
                    <a:pt x="954063" y="82473"/>
                  </a:lnTo>
                  <a:lnTo>
                    <a:pt x="995307" y="105908"/>
                  </a:lnTo>
                  <a:lnTo>
                    <a:pt x="1033268" y="131748"/>
                  </a:lnTo>
                  <a:lnTo>
                    <a:pt x="1067696" y="159821"/>
                  </a:lnTo>
                  <a:lnTo>
                    <a:pt x="1098343" y="189959"/>
                  </a:lnTo>
                  <a:lnTo>
                    <a:pt x="1124958" y="221990"/>
                  </a:lnTo>
                  <a:lnTo>
                    <a:pt x="1147293" y="255747"/>
                  </a:lnTo>
                  <a:lnTo>
                    <a:pt x="1165099" y="291058"/>
                  </a:lnTo>
                  <a:lnTo>
                    <a:pt x="1178126" y="327754"/>
                  </a:lnTo>
                  <a:lnTo>
                    <a:pt x="1186125" y="365665"/>
                  </a:lnTo>
                  <a:lnTo>
                    <a:pt x="1188847" y="404622"/>
                  </a:lnTo>
                  <a:lnTo>
                    <a:pt x="1186125" y="443598"/>
                  </a:lnTo>
                  <a:lnTo>
                    <a:pt x="1178126" y="481524"/>
                  </a:lnTo>
                  <a:lnTo>
                    <a:pt x="1165099" y="518231"/>
                  </a:lnTo>
                  <a:lnTo>
                    <a:pt x="1147293" y="553549"/>
                  </a:lnTo>
                  <a:lnTo>
                    <a:pt x="1124958" y="587308"/>
                  </a:lnTo>
                  <a:lnTo>
                    <a:pt x="1098343" y="619341"/>
                  </a:lnTo>
                  <a:lnTo>
                    <a:pt x="1067696" y="649476"/>
                  </a:lnTo>
                  <a:lnTo>
                    <a:pt x="1033268" y="677546"/>
                  </a:lnTo>
                  <a:lnTo>
                    <a:pt x="995307" y="703379"/>
                  </a:lnTo>
                  <a:lnTo>
                    <a:pt x="954063" y="726808"/>
                  </a:lnTo>
                  <a:lnTo>
                    <a:pt x="909785" y="747662"/>
                  </a:lnTo>
                  <a:lnTo>
                    <a:pt x="862722" y="765773"/>
                  </a:lnTo>
                  <a:lnTo>
                    <a:pt x="813124" y="780971"/>
                  </a:lnTo>
                  <a:lnTo>
                    <a:pt x="761239" y="793086"/>
                  </a:lnTo>
                  <a:lnTo>
                    <a:pt x="707317" y="801950"/>
                  </a:lnTo>
                  <a:lnTo>
                    <a:pt x="651608" y="807392"/>
                  </a:lnTo>
                  <a:lnTo>
                    <a:pt x="594360" y="809244"/>
                  </a:lnTo>
                  <a:lnTo>
                    <a:pt x="537113" y="807392"/>
                  </a:lnTo>
                  <a:lnTo>
                    <a:pt x="481407" y="801950"/>
                  </a:lnTo>
                  <a:lnTo>
                    <a:pt x="427490" y="793086"/>
                  </a:lnTo>
                  <a:lnTo>
                    <a:pt x="375613" y="780971"/>
                  </a:lnTo>
                  <a:lnTo>
                    <a:pt x="326023" y="765773"/>
                  </a:lnTo>
                  <a:lnTo>
                    <a:pt x="278970" y="747662"/>
                  </a:lnTo>
                  <a:lnTo>
                    <a:pt x="234703" y="726808"/>
                  </a:lnTo>
                  <a:lnTo>
                    <a:pt x="193470" y="703379"/>
                  </a:lnTo>
                  <a:lnTo>
                    <a:pt x="155520" y="677546"/>
                  </a:lnTo>
                  <a:lnTo>
                    <a:pt x="121103" y="649476"/>
                  </a:lnTo>
                  <a:lnTo>
                    <a:pt x="90467" y="619341"/>
                  </a:lnTo>
                  <a:lnTo>
                    <a:pt x="63861" y="587308"/>
                  </a:lnTo>
                  <a:lnTo>
                    <a:pt x="41535" y="553549"/>
                  </a:lnTo>
                  <a:lnTo>
                    <a:pt x="23737" y="518231"/>
                  </a:lnTo>
                  <a:lnTo>
                    <a:pt x="10715" y="481524"/>
                  </a:lnTo>
                  <a:lnTo>
                    <a:pt x="2720" y="443598"/>
                  </a:lnTo>
                  <a:lnTo>
                    <a:pt x="0" y="404622"/>
                  </a:lnTo>
                  <a:close/>
                </a:path>
              </a:pathLst>
            </a:custGeom>
            <a:ln w="19050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03311" y="4115511"/>
            <a:ext cx="54165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60" dirty="0">
                <a:latin typeface="Calibri"/>
                <a:cs typeface="Calibri"/>
              </a:rPr>
              <a:t>Elemzés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836789" y="4719573"/>
            <a:ext cx="273685" cy="214629"/>
          </a:xfrm>
          <a:custGeom>
            <a:avLst/>
            <a:gdLst/>
            <a:ahLst/>
            <a:cxnLst/>
            <a:rect l="l" t="t" r="r" b="b"/>
            <a:pathLst>
              <a:path w="273684" h="214629">
                <a:moveTo>
                  <a:pt x="218566" y="0"/>
                </a:moveTo>
                <a:lnTo>
                  <a:pt x="54609" y="0"/>
                </a:lnTo>
                <a:lnTo>
                  <a:pt x="54609" y="107314"/>
                </a:lnTo>
                <a:lnTo>
                  <a:pt x="0" y="107314"/>
                </a:lnTo>
                <a:lnTo>
                  <a:pt x="136525" y="214630"/>
                </a:lnTo>
                <a:lnTo>
                  <a:pt x="273176" y="107314"/>
                </a:lnTo>
                <a:lnTo>
                  <a:pt x="218566" y="107314"/>
                </a:lnTo>
                <a:lnTo>
                  <a:pt x="218566" y="0"/>
                </a:lnTo>
                <a:close/>
              </a:path>
            </a:pathLst>
          </a:custGeom>
          <a:solidFill>
            <a:srgbClr val="AAB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78954" y="5035550"/>
            <a:ext cx="1189355" cy="809625"/>
          </a:xfrm>
          <a:custGeom>
            <a:avLst/>
            <a:gdLst/>
            <a:ahLst/>
            <a:cxnLst/>
            <a:rect l="l" t="t" r="r" b="b"/>
            <a:pathLst>
              <a:path w="1189354" h="809625">
                <a:moveTo>
                  <a:pt x="0" y="404622"/>
                </a:moveTo>
                <a:lnTo>
                  <a:pt x="2720" y="365645"/>
                </a:lnTo>
                <a:lnTo>
                  <a:pt x="10715" y="327719"/>
                </a:lnTo>
                <a:lnTo>
                  <a:pt x="23737" y="291012"/>
                </a:lnTo>
                <a:lnTo>
                  <a:pt x="41535" y="255694"/>
                </a:lnTo>
                <a:lnTo>
                  <a:pt x="63861" y="221935"/>
                </a:lnTo>
                <a:lnTo>
                  <a:pt x="90467" y="189902"/>
                </a:lnTo>
                <a:lnTo>
                  <a:pt x="121103" y="159767"/>
                </a:lnTo>
                <a:lnTo>
                  <a:pt x="155520" y="131697"/>
                </a:lnTo>
                <a:lnTo>
                  <a:pt x="193470" y="105864"/>
                </a:lnTo>
                <a:lnTo>
                  <a:pt x="234703" y="82435"/>
                </a:lnTo>
                <a:lnTo>
                  <a:pt x="278970" y="61581"/>
                </a:lnTo>
                <a:lnTo>
                  <a:pt x="326023" y="43470"/>
                </a:lnTo>
                <a:lnTo>
                  <a:pt x="375613" y="28272"/>
                </a:lnTo>
                <a:lnTo>
                  <a:pt x="427490" y="16157"/>
                </a:lnTo>
                <a:lnTo>
                  <a:pt x="481407" y="7293"/>
                </a:lnTo>
                <a:lnTo>
                  <a:pt x="537113" y="1851"/>
                </a:lnTo>
                <a:lnTo>
                  <a:pt x="594360" y="0"/>
                </a:lnTo>
                <a:lnTo>
                  <a:pt x="651608" y="1851"/>
                </a:lnTo>
                <a:lnTo>
                  <a:pt x="707317" y="7293"/>
                </a:lnTo>
                <a:lnTo>
                  <a:pt x="761239" y="16157"/>
                </a:lnTo>
                <a:lnTo>
                  <a:pt x="813124" y="28272"/>
                </a:lnTo>
                <a:lnTo>
                  <a:pt x="862722" y="43470"/>
                </a:lnTo>
                <a:lnTo>
                  <a:pt x="909785" y="61581"/>
                </a:lnTo>
                <a:lnTo>
                  <a:pt x="954063" y="82435"/>
                </a:lnTo>
                <a:lnTo>
                  <a:pt x="995307" y="105864"/>
                </a:lnTo>
                <a:lnTo>
                  <a:pt x="1033268" y="131697"/>
                </a:lnTo>
                <a:lnTo>
                  <a:pt x="1067696" y="159767"/>
                </a:lnTo>
                <a:lnTo>
                  <a:pt x="1098343" y="189902"/>
                </a:lnTo>
                <a:lnTo>
                  <a:pt x="1124958" y="221935"/>
                </a:lnTo>
                <a:lnTo>
                  <a:pt x="1147293" y="255694"/>
                </a:lnTo>
                <a:lnTo>
                  <a:pt x="1165099" y="291012"/>
                </a:lnTo>
                <a:lnTo>
                  <a:pt x="1178126" y="327719"/>
                </a:lnTo>
                <a:lnTo>
                  <a:pt x="1186125" y="365645"/>
                </a:lnTo>
                <a:lnTo>
                  <a:pt x="1188847" y="404622"/>
                </a:lnTo>
                <a:lnTo>
                  <a:pt x="1186125" y="443583"/>
                </a:lnTo>
                <a:lnTo>
                  <a:pt x="1178126" y="481497"/>
                </a:lnTo>
                <a:lnTo>
                  <a:pt x="1165099" y="518194"/>
                </a:lnTo>
                <a:lnTo>
                  <a:pt x="1147293" y="553505"/>
                </a:lnTo>
                <a:lnTo>
                  <a:pt x="1124958" y="587259"/>
                </a:lnTo>
                <a:lnTo>
                  <a:pt x="1098343" y="619287"/>
                </a:lnTo>
                <a:lnTo>
                  <a:pt x="1067696" y="649420"/>
                </a:lnTo>
                <a:lnTo>
                  <a:pt x="1033268" y="677487"/>
                </a:lnTo>
                <a:lnTo>
                  <a:pt x="995307" y="703320"/>
                </a:lnTo>
                <a:lnTo>
                  <a:pt x="954063" y="726749"/>
                </a:lnTo>
                <a:lnTo>
                  <a:pt x="909785" y="747605"/>
                </a:lnTo>
                <a:lnTo>
                  <a:pt x="862722" y="765717"/>
                </a:lnTo>
                <a:lnTo>
                  <a:pt x="813124" y="780916"/>
                </a:lnTo>
                <a:lnTo>
                  <a:pt x="761239" y="793033"/>
                </a:lnTo>
                <a:lnTo>
                  <a:pt x="707317" y="801897"/>
                </a:lnTo>
                <a:lnTo>
                  <a:pt x="651608" y="807341"/>
                </a:lnTo>
                <a:lnTo>
                  <a:pt x="594360" y="809193"/>
                </a:lnTo>
                <a:lnTo>
                  <a:pt x="537113" y="807341"/>
                </a:lnTo>
                <a:lnTo>
                  <a:pt x="481407" y="801897"/>
                </a:lnTo>
                <a:lnTo>
                  <a:pt x="427490" y="793033"/>
                </a:lnTo>
                <a:lnTo>
                  <a:pt x="375613" y="780916"/>
                </a:lnTo>
                <a:lnTo>
                  <a:pt x="326023" y="765717"/>
                </a:lnTo>
                <a:lnTo>
                  <a:pt x="278970" y="747605"/>
                </a:lnTo>
                <a:lnTo>
                  <a:pt x="234703" y="726749"/>
                </a:lnTo>
                <a:lnTo>
                  <a:pt x="193470" y="703320"/>
                </a:lnTo>
                <a:lnTo>
                  <a:pt x="155520" y="677487"/>
                </a:lnTo>
                <a:lnTo>
                  <a:pt x="121103" y="649420"/>
                </a:lnTo>
                <a:lnTo>
                  <a:pt x="90467" y="619287"/>
                </a:lnTo>
                <a:lnTo>
                  <a:pt x="63861" y="587259"/>
                </a:lnTo>
                <a:lnTo>
                  <a:pt x="41535" y="553505"/>
                </a:lnTo>
                <a:lnTo>
                  <a:pt x="23737" y="518194"/>
                </a:lnTo>
                <a:lnTo>
                  <a:pt x="10715" y="481497"/>
                </a:lnTo>
                <a:lnTo>
                  <a:pt x="2720" y="443583"/>
                </a:lnTo>
                <a:lnTo>
                  <a:pt x="0" y="404622"/>
                </a:lnTo>
                <a:close/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92643" y="5330444"/>
            <a:ext cx="562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latin typeface="Calibri"/>
                <a:cs typeface="Calibri"/>
              </a:rPr>
              <a:t>Tervezés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20053" y="5617349"/>
            <a:ext cx="1412875" cy="845185"/>
            <a:chOff x="6020053" y="5617349"/>
            <a:chExt cx="1412875" cy="84518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09154" y="5617349"/>
              <a:ext cx="223520" cy="24898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029578" y="5643765"/>
              <a:ext cx="1189355" cy="809625"/>
            </a:xfrm>
            <a:custGeom>
              <a:avLst/>
              <a:gdLst/>
              <a:ahLst/>
              <a:cxnLst/>
              <a:rect l="l" t="t" r="r" b="b"/>
              <a:pathLst>
                <a:path w="1189354" h="809625">
                  <a:moveTo>
                    <a:pt x="0" y="404609"/>
                  </a:moveTo>
                  <a:lnTo>
                    <a:pt x="2720" y="365643"/>
                  </a:lnTo>
                  <a:lnTo>
                    <a:pt x="10715" y="327724"/>
                  </a:lnTo>
                  <a:lnTo>
                    <a:pt x="23737" y="291024"/>
                  </a:lnTo>
                  <a:lnTo>
                    <a:pt x="41537" y="255710"/>
                  </a:lnTo>
                  <a:lnTo>
                    <a:pt x="63865" y="221952"/>
                  </a:lnTo>
                  <a:lnTo>
                    <a:pt x="90473" y="189921"/>
                  </a:lnTo>
                  <a:lnTo>
                    <a:pt x="121112" y="159786"/>
                  </a:lnTo>
                  <a:lnTo>
                    <a:pt x="155533" y="131716"/>
                  </a:lnTo>
                  <a:lnTo>
                    <a:pt x="193488" y="105880"/>
                  </a:lnTo>
                  <a:lnTo>
                    <a:pt x="234728" y="82449"/>
                  </a:lnTo>
                  <a:lnTo>
                    <a:pt x="279005" y="61592"/>
                  </a:lnTo>
                  <a:lnTo>
                    <a:pt x="326068" y="43479"/>
                  </a:lnTo>
                  <a:lnTo>
                    <a:pt x="375670" y="28278"/>
                  </a:lnTo>
                  <a:lnTo>
                    <a:pt x="427561" y="16161"/>
                  </a:lnTo>
                  <a:lnTo>
                    <a:pt x="481494" y="7295"/>
                  </a:lnTo>
                  <a:lnTo>
                    <a:pt x="537218" y="1852"/>
                  </a:lnTo>
                  <a:lnTo>
                    <a:pt x="594487" y="0"/>
                  </a:lnTo>
                  <a:lnTo>
                    <a:pt x="651733" y="1852"/>
                  </a:lnTo>
                  <a:lnTo>
                    <a:pt x="707439" y="7295"/>
                  </a:lnTo>
                  <a:lnTo>
                    <a:pt x="761356" y="16161"/>
                  </a:lnTo>
                  <a:lnTo>
                    <a:pt x="813233" y="28278"/>
                  </a:lnTo>
                  <a:lnTo>
                    <a:pt x="862823" y="43479"/>
                  </a:lnTo>
                  <a:lnTo>
                    <a:pt x="909876" y="61592"/>
                  </a:lnTo>
                  <a:lnTo>
                    <a:pt x="954143" y="82449"/>
                  </a:lnTo>
                  <a:lnTo>
                    <a:pt x="995376" y="105880"/>
                  </a:lnTo>
                  <a:lnTo>
                    <a:pt x="1033326" y="131716"/>
                  </a:lnTo>
                  <a:lnTo>
                    <a:pt x="1067743" y="159786"/>
                  </a:lnTo>
                  <a:lnTo>
                    <a:pt x="1098379" y="189921"/>
                  </a:lnTo>
                  <a:lnTo>
                    <a:pt x="1124985" y="221952"/>
                  </a:lnTo>
                  <a:lnTo>
                    <a:pt x="1147311" y="255710"/>
                  </a:lnTo>
                  <a:lnTo>
                    <a:pt x="1165109" y="291024"/>
                  </a:lnTo>
                  <a:lnTo>
                    <a:pt x="1178131" y="327724"/>
                  </a:lnTo>
                  <a:lnTo>
                    <a:pt x="1186126" y="365643"/>
                  </a:lnTo>
                  <a:lnTo>
                    <a:pt x="1188847" y="404609"/>
                  </a:lnTo>
                  <a:lnTo>
                    <a:pt x="1186126" y="443575"/>
                  </a:lnTo>
                  <a:lnTo>
                    <a:pt x="1178131" y="481493"/>
                  </a:lnTo>
                  <a:lnTo>
                    <a:pt x="1165109" y="518193"/>
                  </a:lnTo>
                  <a:lnTo>
                    <a:pt x="1147311" y="553506"/>
                  </a:lnTo>
                  <a:lnTo>
                    <a:pt x="1124985" y="587262"/>
                  </a:lnTo>
                  <a:lnTo>
                    <a:pt x="1098379" y="619293"/>
                  </a:lnTo>
                  <a:lnTo>
                    <a:pt x="1067743" y="649427"/>
                  </a:lnTo>
                  <a:lnTo>
                    <a:pt x="1033326" y="677496"/>
                  </a:lnTo>
                  <a:lnTo>
                    <a:pt x="995376" y="703330"/>
                  </a:lnTo>
                  <a:lnTo>
                    <a:pt x="954143" y="726760"/>
                  </a:lnTo>
                  <a:lnTo>
                    <a:pt x="909876" y="747616"/>
                  </a:lnTo>
                  <a:lnTo>
                    <a:pt x="862823" y="765729"/>
                  </a:lnTo>
                  <a:lnTo>
                    <a:pt x="813233" y="780928"/>
                  </a:lnTo>
                  <a:lnTo>
                    <a:pt x="761356" y="793045"/>
                  </a:lnTo>
                  <a:lnTo>
                    <a:pt x="707439" y="801910"/>
                  </a:lnTo>
                  <a:lnTo>
                    <a:pt x="651733" y="807353"/>
                  </a:lnTo>
                  <a:lnTo>
                    <a:pt x="594487" y="809205"/>
                  </a:lnTo>
                  <a:lnTo>
                    <a:pt x="537218" y="807353"/>
                  </a:lnTo>
                  <a:lnTo>
                    <a:pt x="481494" y="801910"/>
                  </a:lnTo>
                  <a:lnTo>
                    <a:pt x="427561" y="793045"/>
                  </a:lnTo>
                  <a:lnTo>
                    <a:pt x="375670" y="780928"/>
                  </a:lnTo>
                  <a:lnTo>
                    <a:pt x="326068" y="765729"/>
                  </a:lnTo>
                  <a:lnTo>
                    <a:pt x="279005" y="747616"/>
                  </a:lnTo>
                  <a:lnTo>
                    <a:pt x="234728" y="726760"/>
                  </a:lnTo>
                  <a:lnTo>
                    <a:pt x="193488" y="703330"/>
                  </a:lnTo>
                  <a:lnTo>
                    <a:pt x="155533" y="677496"/>
                  </a:lnTo>
                  <a:lnTo>
                    <a:pt x="121112" y="649427"/>
                  </a:lnTo>
                  <a:lnTo>
                    <a:pt x="90473" y="619293"/>
                  </a:lnTo>
                  <a:lnTo>
                    <a:pt x="63865" y="587262"/>
                  </a:lnTo>
                  <a:lnTo>
                    <a:pt x="41537" y="553506"/>
                  </a:lnTo>
                  <a:lnTo>
                    <a:pt x="23737" y="518193"/>
                  </a:lnTo>
                  <a:lnTo>
                    <a:pt x="10715" y="481493"/>
                  </a:lnTo>
                  <a:lnTo>
                    <a:pt x="2720" y="443575"/>
                  </a:lnTo>
                  <a:lnTo>
                    <a:pt x="0" y="404609"/>
                  </a:lnTo>
                  <a:close/>
                </a:path>
              </a:pathLst>
            </a:custGeom>
            <a:ln w="19049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277736" y="5865672"/>
            <a:ext cx="694690" cy="33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205"/>
              </a:lnSpc>
              <a:spcBef>
                <a:spcPts val="105"/>
              </a:spcBef>
            </a:pPr>
            <a:r>
              <a:rPr sz="1050" b="1" spc="40" dirty="0">
                <a:latin typeface="Calibri"/>
                <a:cs typeface="Calibri"/>
              </a:rPr>
              <a:t>Implemen-</a:t>
            </a:r>
            <a:endParaRPr sz="1050">
              <a:latin typeface="Calibri"/>
              <a:cs typeface="Calibri"/>
            </a:endParaRPr>
          </a:p>
          <a:p>
            <a:pPr algn="ctr">
              <a:lnSpc>
                <a:spcPts val="1205"/>
              </a:lnSpc>
            </a:pPr>
            <a:r>
              <a:rPr sz="1050" b="1" spc="40" dirty="0">
                <a:latin typeface="Calibri"/>
                <a:cs typeface="Calibri"/>
              </a:rPr>
              <a:t>táció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34484" y="5026025"/>
            <a:ext cx="1438275" cy="845819"/>
            <a:chOff x="4634484" y="5026025"/>
            <a:chExt cx="1438275" cy="84581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4634" y="5621756"/>
              <a:ext cx="237743" cy="2500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44009" y="5035550"/>
              <a:ext cx="1189355" cy="809625"/>
            </a:xfrm>
            <a:custGeom>
              <a:avLst/>
              <a:gdLst/>
              <a:ahLst/>
              <a:cxnLst/>
              <a:rect l="l" t="t" r="r" b="b"/>
              <a:pathLst>
                <a:path w="1189354" h="809625">
                  <a:moveTo>
                    <a:pt x="0" y="404622"/>
                  </a:moveTo>
                  <a:lnTo>
                    <a:pt x="2721" y="365645"/>
                  </a:lnTo>
                  <a:lnTo>
                    <a:pt x="10720" y="327719"/>
                  </a:lnTo>
                  <a:lnTo>
                    <a:pt x="23747" y="291012"/>
                  </a:lnTo>
                  <a:lnTo>
                    <a:pt x="41553" y="255694"/>
                  </a:lnTo>
                  <a:lnTo>
                    <a:pt x="63888" y="221935"/>
                  </a:lnTo>
                  <a:lnTo>
                    <a:pt x="90503" y="189902"/>
                  </a:lnTo>
                  <a:lnTo>
                    <a:pt x="121150" y="159767"/>
                  </a:lnTo>
                  <a:lnTo>
                    <a:pt x="155578" y="131697"/>
                  </a:lnTo>
                  <a:lnTo>
                    <a:pt x="193539" y="105864"/>
                  </a:lnTo>
                  <a:lnTo>
                    <a:pt x="234783" y="82435"/>
                  </a:lnTo>
                  <a:lnTo>
                    <a:pt x="279061" y="61581"/>
                  </a:lnTo>
                  <a:lnTo>
                    <a:pt x="326124" y="43470"/>
                  </a:lnTo>
                  <a:lnTo>
                    <a:pt x="375722" y="28272"/>
                  </a:lnTo>
                  <a:lnTo>
                    <a:pt x="427607" y="16157"/>
                  </a:lnTo>
                  <a:lnTo>
                    <a:pt x="481529" y="7293"/>
                  </a:lnTo>
                  <a:lnTo>
                    <a:pt x="537238" y="1851"/>
                  </a:lnTo>
                  <a:lnTo>
                    <a:pt x="594487" y="0"/>
                  </a:lnTo>
                  <a:lnTo>
                    <a:pt x="651733" y="1851"/>
                  </a:lnTo>
                  <a:lnTo>
                    <a:pt x="707439" y="7293"/>
                  </a:lnTo>
                  <a:lnTo>
                    <a:pt x="761356" y="16157"/>
                  </a:lnTo>
                  <a:lnTo>
                    <a:pt x="813233" y="28272"/>
                  </a:lnTo>
                  <a:lnTo>
                    <a:pt x="862823" y="43470"/>
                  </a:lnTo>
                  <a:lnTo>
                    <a:pt x="909876" y="61581"/>
                  </a:lnTo>
                  <a:lnTo>
                    <a:pt x="954143" y="82435"/>
                  </a:lnTo>
                  <a:lnTo>
                    <a:pt x="995376" y="105864"/>
                  </a:lnTo>
                  <a:lnTo>
                    <a:pt x="1033326" y="131697"/>
                  </a:lnTo>
                  <a:lnTo>
                    <a:pt x="1067743" y="159767"/>
                  </a:lnTo>
                  <a:lnTo>
                    <a:pt x="1098379" y="189902"/>
                  </a:lnTo>
                  <a:lnTo>
                    <a:pt x="1124985" y="221935"/>
                  </a:lnTo>
                  <a:lnTo>
                    <a:pt x="1147311" y="255694"/>
                  </a:lnTo>
                  <a:lnTo>
                    <a:pt x="1165109" y="291012"/>
                  </a:lnTo>
                  <a:lnTo>
                    <a:pt x="1178131" y="327719"/>
                  </a:lnTo>
                  <a:lnTo>
                    <a:pt x="1186126" y="365645"/>
                  </a:lnTo>
                  <a:lnTo>
                    <a:pt x="1188846" y="404622"/>
                  </a:lnTo>
                  <a:lnTo>
                    <a:pt x="1186126" y="443581"/>
                  </a:lnTo>
                  <a:lnTo>
                    <a:pt x="1178131" y="481493"/>
                  </a:lnTo>
                  <a:lnTo>
                    <a:pt x="1165109" y="518189"/>
                  </a:lnTo>
                  <a:lnTo>
                    <a:pt x="1147311" y="553498"/>
                  </a:lnTo>
                  <a:lnTo>
                    <a:pt x="1124985" y="587250"/>
                  </a:lnTo>
                  <a:lnTo>
                    <a:pt x="1098379" y="619278"/>
                  </a:lnTo>
                  <a:lnTo>
                    <a:pt x="1067743" y="649409"/>
                  </a:lnTo>
                  <a:lnTo>
                    <a:pt x="1033326" y="677476"/>
                  </a:lnTo>
                  <a:lnTo>
                    <a:pt x="995376" y="703309"/>
                  </a:lnTo>
                  <a:lnTo>
                    <a:pt x="954143" y="726738"/>
                  </a:lnTo>
                  <a:lnTo>
                    <a:pt x="909876" y="747593"/>
                  </a:lnTo>
                  <a:lnTo>
                    <a:pt x="862823" y="765704"/>
                  </a:lnTo>
                  <a:lnTo>
                    <a:pt x="813233" y="780903"/>
                  </a:lnTo>
                  <a:lnTo>
                    <a:pt x="761356" y="793020"/>
                  </a:lnTo>
                  <a:lnTo>
                    <a:pt x="707439" y="801885"/>
                  </a:lnTo>
                  <a:lnTo>
                    <a:pt x="651733" y="807328"/>
                  </a:lnTo>
                  <a:lnTo>
                    <a:pt x="594487" y="809180"/>
                  </a:lnTo>
                  <a:lnTo>
                    <a:pt x="537238" y="807328"/>
                  </a:lnTo>
                  <a:lnTo>
                    <a:pt x="481529" y="801885"/>
                  </a:lnTo>
                  <a:lnTo>
                    <a:pt x="427607" y="793020"/>
                  </a:lnTo>
                  <a:lnTo>
                    <a:pt x="375722" y="780903"/>
                  </a:lnTo>
                  <a:lnTo>
                    <a:pt x="326124" y="765704"/>
                  </a:lnTo>
                  <a:lnTo>
                    <a:pt x="279061" y="747593"/>
                  </a:lnTo>
                  <a:lnTo>
                    <a:pt x="234783" y="726738"/>
                  </a:lnTo>
                  <a:lnTo>
                    <a:pt x="193539" y="703309"/>
                  </a:lnTo>
                  <a:lnTo>
                    <a:pt x="155578" y="677476"/>
                  </a:lnTo>
                  <a:lnTo>
                    <a:pt x="121150" y="649409"/>
                  </a:lnTo>
                  <a:lnTo>
                    <a:pt x="90503" y="619278"/>
                  </a:lnTo>
                  <a:lnTo>
                    <a:pt x="63888" y="587250"/>
                  </a:lnTo>
                  <a:lnTo>
                    <a:pt x="41553" y="553498"/>
                  </a:lnTo>
                  <a:lnTo>
                    <a:pt x="23747" y="518189"/>
                  </a:lnTo>
                  <a:lnTo>
                    <a:pt x="10720" y="481493"/>
                  </a:lnTo>
                  <a:lnTo>
                    <a:pt x="2721" y="443581"/>
                  </a:lnTo>
                  <a:lnTo>
                    <a:pt x="0" y="404622"/>
                  </a:lnTo>
                  <a:close/>
                </a:path>
              </a:pathLst>
            </a:custGeom>
            <a:ln w="19050">
              <a:solidFill>
                <a:srgbClr val="155F8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52161" y="5257291"/>
            <a:ext cx="773430" cy="3327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9375" marR="5080" indent="-67310">
              <a:lnSpc>
                <a:spcPts val="1150"/>
              </a:lnSpc>
              <a:spcBef>
                <a:spcPts val="235"/>
              </a:spcBef>
            </a:pPr>
            <a:r>
              <a:rPr sz="1050" b="1" spc="60" dirty="0">
                <a:latin typeface="Calibri"/>
                <a:cs typeface="Calibri"/>
              </a:rPr>
              <a:t>Tesztelés</a:t>
            </a:r>
            <a:r>
              <a:rPr sz="1050" b="1" spc="-35" dirty="0">
                <a:latin typeface="Calibri"/>
                <a:cs typeface="Calibri"/>
              </a:rPr>
              <a:t> </a:t>
            </a:r>
            <a:r>
              <a:rPr sz="1050" b="1" spc="65" dirty="0">
                <a:latin typeface="Calibri"/>
                <a:cs typeface="Calibri"/>
              </a:rPr>
              <a:t>és </a:t>
            </a:r>
            <a:r>
              <a:rPr sz="1050" b="1" spc="-10" dirty="0">
                <a:latin typeface="Calibri"/>
                <a:cs typeface="Calibri"/>
              </a:rPr>
              <a:t>integráció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101971" y="4707635"/>
            <a:ext cx="273050" cy="231775"/>
          </a:xfrm>
          <a:custGeom>
            <a:avLst/>
            <a:gdLst/>
            <a:ahLst/>
            <a:cxnLst/>
            <a:rect l="l" t="t" r="r" b="b"/>
            <a:pathLst>
              <a:path w="273050" h="231775">
                <a:moveTo>
                  <a:pt x="136525" y="0"/>
                </a:moveTo>
                <a:lnTo>
                  <a:pt x="0" y="115824"/>
                </a:lnTo>
                <a:lnTo>
                  <a:pt x="54609" y="115824"/>
                </a:lnTo>
                <a:lnTo>
                  <a:pt x="54609" y="231647"/>
                </a:lnTo>
                <a:lnTo>
                  <a:pt x="218439" y="231647"/>
                </a:lnTo>
                <a:lnTo>
                  <a:pt x="218439" y="115824"/>
                </a:lnTo>
                <a:lnTo>
                  <a:pt x="273050" y="115824"/>
                </a:lnTo>
                <a:lnTo>
                  <a:pt x="136525" y="0"/>
                </a:lnTo>
                <a:close/>
              </a:path>
            </a:pathLst>
          </a:custGeom>
          <a:solidFill>
            <a:srgbClr val="AAB6C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44009" y="3789171"/>
            <a:ext cx="1189355" cy="809625"/>
          </a:xfrm>
          <a:custGeom>
            <a:avLst/>
            <a:gdLst/>
            <a:ahLst/>
            <a:cxnLst/>
            <a:rect l="l" t="t" r="r" b="b"/>
            <a:pathLst>
              <a:path w="1189354" h="809625">
                <a:moveTo>
                  <a:pt x="0" y="404494"/>
                </a:moveTo>
                <a:lnTo>
                  <a:pt x="2721" y="365539"/>
                </a:lnTo>
                <a:lnTo>
                  <a:pt x="10720" y="327632"/>
                </a:lnTo>
                <a:lnTo>
                  <a:pt x="23747" y="290942"/>
                </a:lnTo>
                <a:lnTo>
                  <a:pt x="41553" y="255638"/>
                </a:lnTo>
                <a:lnTo>
                  <a:pt x="63888" y="221890"/>
                </a:lnTo>
                <a:lnTo>
                  <a:pt x="90503" y="189868"/>
                </a:lnTo>
                <a:lnTo>
                  <a:pt x="121150" y="159741"/>
                </a:lnTo>
                <a:lnTo>
                  <a:pt x="155578" y="131679"/>
                </a:lnTo>
                <a:lnTo>
                  <a:pt x="193539" y="105850"/>
                </a:lnTo>
                <a:lnTo>
                  <a:pt x="234783" y="82426"/>
                </a:lnTo>
                <a:lnTo>
                  <a:pt x="279061" y="61575"/>
                </a:lnTo>
                <a:lnTo>
                  <a:pt x="326124" y="43467"/>
                </a:lnTo>
                <a:lnTo>
                  <a:pt x="375722" y="28270"/>
                </a:lnTo>
                <a:lnTo>
                  <a:pt x="427607" y="16156"/>
                </a:lnTo>
                <a:lnTo>
                  <a:pt x="481529" y="7293"/>
                </a:lnTo>
                <a:lnTo>
                  <a:pt x="537238" y="1851"/>
                </a:lnTo>
                <a:lnTo>
                  <a:pt x="594487" y="0"/>
                </a:lnTo>
                <a:lnTo>
                  <a:pt x="651733" y="1851"/>
                </a:lnTo>
                <a:lnTo>
                  <a:pt x="707439" y="7293"/>
                </a:lnTo>
                <a:lnTo>
                  <a:pt x="761356" y="16156"/>
                </a:lnTo>
                <a:lnTo>
                  <a:pt x="813233" y="28270"/>
                </a:lnTo>
                <a:lnTo>
                  <a:pt x="862823" y="43467"/>
                </a:lnTo>
                <a:lnTo>
                  <a:pt x="909876" y="61575"/>
                </a:lnTo>
                <a:lnTo>
                  <a:pt x="954143" y="82426"/>
                </a:lnTo>
                <a:lnTo>
                  <a:pt x="995376" y="105850"/>
                </a:lnTo>
                <a:lnTo>
                  <a:pt x="1033326" y="131679"/>
                </a:lnTo>
                <a:lnTo>
                  <a:pt x="1067743" y="159741"/>
                </a:lnTo>
                <a:lnTo>
                  <a:pt x="1098379" y="189868"/>
                </a:lnTo>
                <a:lnTo>
                  <a:pt x="1124985" y="221890"/>
                </a:lnTo>
                <a:lnTo>
                  <a:pt x="1147311" y="255638"/>
                </a:lnTo>
                <a:lnTo>
                  <a:pt x="1165109" y="290942"/>
                </a:lnTo>
                <a:lnTo>
                  <a:pt x="1178131" y="327632"/>
                </a:lnTo>
                <a:lnTo>
                  <a:pt x="1186126" y="365539"/>
                </a:lnTo>
                <a:lnTo>
                  <a:pt x="1188846" y="404494"/>
                </a:lnTo>
                <a:lnTo>
                  <a:pt x="1186126" y="443471"/>
                </a:lnTo>
                <a:lnTo>
                  <a:pt x="1178131" y="481397"/>
                </a:lnTo>
                <a:lnTo>
                  <a:pt x="1165109" y="518104"/>
                </a:lnTo>
                <a:lnTo>
                  <a:pt x="1147311" y="553422"/>
                </a:lnTo>
                <a:lnTo>
                  <a:pt x="1124985" y="587181"/>
                </a:lnTo>
                <a:lnTo>
                  <a:pt x="1098379" y="619214"/>
                </a:lnTo>
                <a:lnTo>
                  <a:pt x="1067743" y="649349"/>
                </a:lnTo>
                <a:lnTo>
                  <a:pt x="1033326" y="677419"/>
                </a:lnTo>
                <a:lnTo>
                  <a:pt x="995376" y="703252"/>
                </a:lnTo>
                <a:lnTo>
                  <a:pt x="954143" y="726681"/>
                </a:lnTo>
                <a:lnTo>
                  <a:pt x="909876" y="747535"/>
                </a:lnTo>
                <a:lnTo>
                  <a:pt x="862823" y="765646"/>
                </a:lnTo>
                <a:lnTo>
                  <a:pt x="813233" y="780844"/>
                </a:lnTo>
                <a:lnTo>
                  <a:pt x="761356" y="792959"/>
                </a:lnTo>
                <a:lnTo>
                  <a:pt x="707439" y="801823"/>
                </a:lnTo>
                <a:lnTo>
                  <a:pt x="651733" y="807265"/>
                </a:lnTo>
                <a:lnTo>
                  <a:pt x="594487" y="809116"/>
                </a:lnTo>
                <a:lnTo>
                  <a:pt x="537238" y="807265"/>
                </a:lnTo>
                <a:lnTo>
                  <a:pt x="481529" y="801823"/>
                </a:lnTo>
                <a:lnTo>
                  <a:pt x="427607" y="792959"/>
                </a:lnTo>
                <a:lnTo>
                  <a:pt x="375722" y="780844"/>
                </a:lnTo>
                <a:lnTo>
                  <a:pt x="326124" y="765646"/>
                </a:lnTo>
                <a:lnTo>
                  <a:pt x="279061" y="747535"/>
                </a:lnTo>
                <a:lnTo>
                  <a:pt x="234783" y="726681"/>
                </a:lnTo>
                <a:lnTo>
                  <a:pt x="193539" y="703252"/>
                </a:lnTo>
                <a:lnTo>
                  <a:pt x="155578" y="677419"/>
                </a:lnTo>
                <a:lnTo>
                  <a:pt x="121150" y="649349"/>
                </a:lnTo>
                <a:lnTo>
                  <a:pt x="90503" y="619214"/>
                </a:lnTo>
                <a:lnTo>
                  <a:pt x="63888" y="587181"/>
                </a:lnTo>
                <a:lnTo>
                  <a:pt x="41553" y="553422"/>
                </a:lnTo>
                <a:lnTo>
                  <a:pt x="23747" y="518104"/>
                </a:lnTo>
                <a:lnTo>
                  <a:pt x="10720" y="481397"/>
                </a:lnTo>
                <a:lnTo>
                  <a:pt x="2721" y="443471"/>
                </a:lnTo>
                <a:lnTo>
                  <a:pt x="0" y="404494"/>
                </a:lnTo>
                <a:close/>
              </a:path>
            </a:pathLst>
          </a:custGeom>
          <a:ln w="19050">
            <a:solidFill>
              <a:srgbClr val="155F8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832350" y="3937253"/>
            <a:ext cx="814069" cy="47942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algn="ctr">
              <a:lnSpc>
                <a:spcPts val="1150"/>
              </a:lnSpc>
              <a:spcBef>
                <a:spcPts val="235"/>
              </a:spcBef>
            </a:pPr>
            <a:r>
              <a:rPr sz="1050" b="1" spc="40" dirty="0">
                <a:latin typeface="Calibri"/>
                <a:cs typeface="Calibri"/>
              </a:rPr>
              <a:t>Üzemeltetés </a:t>
            </a:r>
            <a:r>
              <a:rPr sz="1050" b="1" spc="65" dirty="0">
                <a:latin typeface="Calibri"/>
                <a:cs typeface="Calibri"/>
              </a:rPr>
              <a:t>és </a:t>
            </a:r>
            <a:r>
              <a:rPr sz="1050" b="1" spc="-10" dirty="0">
                <a:latin typeface="Calibri"/>
                <a:cs typeface="Calibri"/>
              </a:rPr>
              <a:t>karbantartás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6153" y="3782440"/>
            <a:ext cx="227711" cy="252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SDLC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Fázisok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7762240" cy="4611519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040"/>
              </a:spcBef>
              <a:buAutoNum type="arabicPeriod"/>
              <a:tabLst>
                <a:tab pos="297180" algn="l"/>
              </a:tabLst>
            </a:pPr>
            <a:r>
              <a:rPr sz="2100" b="1" dirty="0" err="1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Követelmények</a:t>
            </a:r>
            <a:r>
              <a:rPr sz="2100" b="1" spc="-130" dirty="0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 </a:t>
            </a:r>
            <a:r>
              <a:rPr sz="2100" b="1" spc="-10" dirty="0" err="1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feltárása</a:t>
            </a:r>
            <a:r>
              <a:rPr lang="hu-HU" sz="2100" b="1" spc="-10" dirty="0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 (</a:t>
            </a:r>
            <a:r>
              <a:rPr lang="hu-HU" sz="2100" b="1" dirty="0" err="1">
                <a:highlight>
                  <a:srgbClr val="FFFF00"/>
                </a:highlight>
                <a:latin typeface="Georgia" panose="02040502050405020303" pitchFamily="18" charset="0"/>
              </a:rPr>
              <a:t>Planning</a:t>
            </a:r>
            <a:r>
              <a:rPr lang="hu-HU" sz="2100" b="1" spc="-10" dirty="0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)</a:t>
            </a:r>
            <a:endParaRPr sz="2100" b="1" dirty="0">
              <a:highlight>
                <a:srgbClr val="FFFF00"/>
              </a:highlight>
              <a:latin typeface="Georgia" panose="02040502050405020303" pitchFamily="18" charset="0"/>
              <a:cs typeface="Georgia"/>
            </a:endParaRPr>
          </a:p>
          <a:p>
            <a:pPr marL="268605" marR="368300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céljainak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meghatározása,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rendszerek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értékelése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erőforrások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(magas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szintű követelmények).</a:t>
            </a:r>
            <a:endParaRPr sz="2000" dirty="0">
              <a:latin typeface="Georgia"/>
              <a:cs typeface="Georgia"/>
            </a:endParaRPr>
          </a:p>
          <a:p>
            <a:pPr marL="268605" marR="223520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Megvalósíthatósági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tanulmányok</a:t>
            </a:r>
            <a:r>
              <a:rPr sz="20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készítése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(technikai,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működési, </a:t>
            </a:r>
            <a:r>
              <a:rPr sz="2000" dirty="0">
                <a:latin typeface="Georgia"/>
                <a:cs typeface="Georgia"/>
              </a:rPr>
              <a:t>pénzügyi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szempontok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figyelembevételével).</a:t>
            </a:r>
            <a:endParaRPr sz="2000" dirty="0">
              <a:latin typeface="Georgia"/>
              <a:cs typeface="Georgia"/>
            </a:endParaRPr>
          </a:p>
          <a:p>
            <a:pPr marL="334010" indent="-321310">
              <a:lnSpc>
                <a:spcPct val="100000"/>
              </a:lnSpc>
              <a:spcBef>
                <a:spcPts val="894"/>
              </a:spcBef>
              <a:buAutoNum type="arabicPeriod" startAt="2"/>
              <a:tabLst>
                <a:tab pos="334010" algn="l"/>
              </a:tabLst>
            </a:pPr>
            <a:r>
              <a:rPr sz="2100" b="1" spc="-10" dirty="0" err="1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Elemzés</a:t>
            </a:r>
            <a:r>
              <a:rPr lang="hu-HU" sz="2100" b="1" spc="-10" dirty="0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 (</a:t>
            </a:r>
            <a:r>
              <a:rPr lang="hu-HU" sz="2100" b="1" dirty="0" err="1">
                <a:highlight>
                  <a:srgbClr val="FFFF00"/>
                </a:highlight>
                <a:latin typeface="Georgia" panose="02040502050405020303" pitchFamily="18" charset="0"/>
              </a:rPr>
              <a:t>Requirement</a:t>
            </a:r>
            <a:r>
              <a:rPr lang="hu-HU" sz="2100" b="1" dirty="0">
                <a:highlight>
                  <a:srgbClr val="FFFF00"/>
                </a:highlight>
                <a:latin typeface="Georgia" panose="02040502050405020303" pitchFamily="18" charset="0"/>
              </a:rPr>
              <a:t> </a:t>
            </a:r>
            <a:r>
              <a:rPr lang="hu-HU" sz="2100" b="1" dirty="0" err="1">
                <a:highlight>
                  <a:srgbClr val="FFFF00"/>
                </a:highlight>
                <a:latin typeface="Georgia" panose="02040502050405020303" pitchFamily="18" charset="0"/>
              </a:rPr>
              <a:t>Analysis</a:t>
            </a:r>
            <a:r>
              <a:rPr lang="hu-HU" sz="2100" b="1" spc="-10" dirty="0">
                <a:highlight>
                  <a:srgbClr val="FFFF00"/>
                </a:highlight>
                <a:latin typeface="Georgia" panose="02040502050405020303" pitchFamily="18" charset="0"/>
                <a:cs typeface="Georgia"/>
              </a:rPr>
              <a:t>)</a:t>
            </a:r>
            <a:endParaRPr sz="2100" b="1" dirty="0">
              <a:highlight>
                <a:srgbClr val="FFFF00"/>
              </a:highlight>
              <a:latin typeface="Georgia" panose="02040502050405020303" pitchFamily="18" charset="0"/>
              <a:cs typeface="Georgia"/>
            </a:endParaRPr>
          </a:p>
          <a:p>
            <a:pPr marL="268605" marR="5080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összegyűjtése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folyamatok dokumentálása.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Funkcionális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funkcionális</a:t>
            </a:r>
            <a:r>
              <a:rPr sz="20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követelmények</a:t>
            </a:r>
            <a:r>
              <a:rPr sz="20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416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Adatfolyam-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diagram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(data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flow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diagram,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DFD)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egyed-kapcsolat </a:t>
            </a:r>
            <a:r>
              <a:rPr sz="1900" spc="-20" dirty="0">
                <a:latin typeface="Georgia"/>
                <a:cs typeface="Georgia"/>
              </a:rPr>
              <a:t>(entity-</a:t>
            </a:r>
            <a:r>
              <a:rPr sz="1900" dirty="0">
                <a:latin typeface="Georgia"/>
                <a:cs typeface="Georgia"/>
              </a:rPr>
              <a:t>relationship,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ER)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SDLC</a:t>
            </a:r>
            <a:r>
              <a:rPr spc="-25" dirty="0"/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10" dirty="0"/>
              <a:t>Fázisok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54159"/>
            <a:ext cx="8119109" cy="3910965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333375" indent="-320675">
              <a:lnSpc>
                <a:spcPct val="100000"/>
              </a:lnSpc>
              <a:spcBef>
                <a:spcPts val="1040"/>
              </a:spcBef>
              <a:buAutoNum type="arabicPeriod" startAt="3"/>
              <a:tabLst>
                <a:tab pos="333375" algn="l"/>
              </a:tabLst>
            </a:pP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architektúrájának, adatbázis-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struktúrájának,</a:t>
            </a:r>
            <a:r>
              <a:rPr sz="20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felhasználói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felületeinek</a:t>
            </a:r>
            <a:r>
              <a:rPr sz="20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munkafolyamatainak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műszaki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specifikációja.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756920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moduláris,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skálázható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biztonságos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10" dirty="0">
                <a:highlight>
                  <a:srgbClr val="FFFF00"/>
                </a:highlight>
                <a:latin typeface="Georgia"/>
                <a:cs typeface="Georgia"/>
              </a:rPr>
              <a:t>kialakításának biztosítása.</a:t>
            </a:r>
            <a:endParaRPr sz="20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rendszerterv</a:t>
            </a:r>
            <a:r>
              <a:rPr sz="20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elkészítése</a:t>
            </a:r>
            <a:r>
              <a:rPr sz="20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(„tervrajz”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implementációhoz).</a:t>
            </a:r>
            <a:endParaRPr sz="20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4.</a:t>
            </a:r>
            <a:r>
              <a:rPr sz="2100" b="1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spc="-10" dirty="0">
                <a:highlight>
                  <a:srgbClr val="FFFF00"/>
                </a:highlight>
                <a:latin typeface="Georgia"/>
                <a:cs typeface="Georgia"/>
              </a:rPr>
              <a:t>Implementáció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5214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kódolása,</a:t>
            </a:r>
            <a:r>
              <a:rPr sz="20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tesztelése</a:t>
            </a:r>
            <a:r>
              <a:rPr sz="20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telepítése</a:t>
            </a:r>
            <a:r>
              <a:rPr sz="20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iteratív</a:t>
            </a:r>
            <a:r>
              <a:rPr sz="20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inkrementális</a:t>
            </a:r>
            <a:r>
              <a:rPr sz="20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highlight>
                  <a:srgbClr val="FFFF00"/>
                </a:highlight>
                <a:latin typeface="Georgia"/>
                <a:cs typeface="Georgia"/>
              </a:rPr>
              <a:t>módszertannal</a:t>
            </a:r>
            <a:r>
              <a:rPr sz="20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(pl.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agilis,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vízesés).</a:t>
            </a:r>
            <a:endParaRPr sz="20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000" dirty="0">
                <a:latin typeface="Georgia"/>
                <a:cs typeface="Georgia"/>
              </a:rPr>
              <a:t>Hardver/szoftver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telepítése,</a:t>
            </a:r>
            <a:r>
              <a:rPr sz="2000" spc="-7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adatbázisok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létrehozása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adatmozgatás.</a:t>
            </a:r>
            <a:endParaRPr sz="20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1674</Words>
  <Application>Microsoft Office PowerPoint</Application>
  <PresentationFormat>Diavetítés a képernyőre (4:3 oldalarány)</PresentationFormat>
  <Paragraphs>223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8" baseType="lpstr">
      <vt:lpstr>Arial</vt:lpstr>
      <vt:lpstr>Calibri</vt:lpstr>
      <vt:lpstr>Georgia</vt:lpstr>
      <vt:lpstr>Times New Roman</vt:lpstr>
      <vt:lpstr>Trebuchet MS</vt:lpstr>
      <vt:lpstr>Office Theme</vt:lpstr>
      <vt:lpstr>PowerPoint-bemutató</vt:lpstr>
      <vt:lpstr>Információs rendszerek</vt:lpstr>
      <vt:lpstr>IR – Komponensek</vt:lpstr>
      <vt:lpstr>IR - Komponensek</vt:lpstr>
      <vt:lpstr>IR - Komponensek</vt:lpstr>
      <vt:lpstr>IR - Komponensek</vt:lpstr>
      <vt:lpstr>Az SDLC áttekintése</vt:lpstr>
      <vt:lpstr>SDLC - Fázisok</vt:lpstr>
      <vt:lpstr>SDLC - Fázisok</vt:lpstr>
      <vt:lpstr>SDLC - Fázisok</vt:lpstr>
      <vt:lpstr>SDLC - Adatközpontú tevékenységek</vt:lpstr>
      <vt:lpstr>SDLC - Adatközpontú tevékenységek</vt:lpstr>
      <vt:lpstr>SDLC - Adatközpontú tevékenységek</vt:lpstr>
      <vt:lpstr>SDLC - Adatközpontú tevékenységek</vt:lpstr>
      <vt:lpstr>SDLC - Adatközpontú tevékenységek</vt:lpstr>
      <vt:lpstr>Adatminőség-menedzsment</vt:lpstr>
      <vt:lpstr>Az adatbázis életciklusa (DBLC)</vt:lpstr>
      <vt:lpstr>Koncepcionális tervezés</vt:lpstr>
      <vt:lpstr>Logikai tervezés</vt:lpstr>
      <vt:lpstr>Fizikai tervezés</vt:lpstr>
      <vt:lpstr>A DBMS kiválasztása</vt:lpstr>
      <vt:lpstr>Adatbázis-tervezés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66</cp:revision>
  <dcterms:created xsi:type="dcterms:W3CDTF">2025-02-25T15:21:05Z</dcterms:created>
  <dcterms:modified xsi:type="dcterms:W3CDTF">2025-03-01T10:57:18Z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2025-02-22T00:00:00Z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2025-02-25T00:00:00Z</vt:filetime>
  </property>
  <property fmtid="{D5CDD505-2E9C-101B-9397-08002B2CF9AE}" pid="5" name="Producer">
    <vt:lpwstr>3-Heights(TM) PDF Security Shell 4.8.25.2 (http://www.pdf-tools.com)</vt:lpwstr>
  </property>
</Properties>
</file>