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6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10200" y="3809972"/>
            <a:ext cx="3733800" cy="91440"/>
          </a:xfrm>
          <a:custGeom>
            <a:avLst/>
            <a:gdLst/>
            <a:ahLst/>
            <a:cxnLst/>
            <a:rect l="l" t="t" r="r" b="b"/>
            <a:pathLst>
              <a:path w="3733800" h="91439">
                <a:moveTo>
                  <a:pt x="3733800" y="0"/>
                </a:moveTo>
                <a:lnTo>
                  <a:pt x="0" y="0"/>
                </a:lnTo>
                <a:lnTo>
                  <a:pt x="0" y="91086"/>
                </a:lnTo>
                <a:lnTo>
                  <a:pt x="3733800" y="91086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10200" y="3896995"/>
            <a:ext cx="3733800" cy="192405"/>
          </a:xfrm>
          <a:custGeom>
            <a:avLst/>
            <a:gdLst/>
            <a:ahLst/>
            <a:cxnLst/>
            <a:rect l="l" t="t" r="r" b="b"/>
            <a:pathLst>
              <a:path w="3733800" h="192404">
                <a:moveTo>
                  <a:pt x="3733800" y="0"/>
                </a:moveTo>
                <a:lnTo>
                  <a:pt x="0" y="0"/>
                </a:lnTo>
                <a:lnTo>
                  <a:pt x="0" y="192023"/>
                </a:lnTo>
                <a:lnTo>
                  <a:pt x="3733800" y="192023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0200" y="4115180"/>
            <a:ext cx="3733800" cy="9525"/>
          </a:xfrm>
          <a:custGeom>
            <a:avLst/>
            <a:gdLst/>
            <a:ahLst/>
            <a:cxnLst/>
            <a:rect l="l" t="t" r="r" b="b"/>
            <a:pathLst>
              <a:path w="3733800" h="9525">
                <a:moveTo>
                  <a:pt x="3733800" y="0"/>
                </a:moveTo>
                <a:lnTo>
                  <a:pt x="0" y="0"/>
                </a:lnTo>
                <a:lnTo>
                  <a:pt x="0" y="9144"/>
                </a:lnTo>
                <a:lnTo>
                  <a:pt x="3733800" y="9144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164457"/>
            <a:ext cx="1965960" cy="18415"/>
          </a:xfrm>
          <a:custGeom>
            <a:avLst/>
            <a:gdLst/>
            <a:ahLst/>
            <a:cxnLst/>
            <a:rect l="l" t="t" r="r" b="b"/>
            <a:pathLst>
              <a:path w="1965959" h="18414">
                <a:moveTo>
                  <a:pt x="1965959" y="0"/>
                </a:moveTo>
                <a:lnTo>
                  <a:pt x="0" y="0"/>
                </a:lnTo>
                <a:lnTo>
                  <a:pt x="0" y="18288"/>
                </a:lnTo>
                <a:lnTo>
                  <a:pt x="1965959" y="18288"/>
                </a:lnTo>
                <a:lnTo>
                  <a:pt x="1965959" y="0"/>
                </a:lnTo>
                <a:close/>
              </a:path>
            </a:pathLst>
          </a:custGeom>
          <a:solidFill>
            <a:srgbClr val="438085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10200" y="4199509"/>
            <a:ext cx="1965960" cy="9525"/>
          </a:xfrm>
          <a:custGeom>
            <a:avLst/>
            <a:gdLst/>
            <a:ahLst/>
            <a:cxnLst/>
            <a:rect l="l" t="t" r="r" b="b"/>
            <a:pathLst>
              <a:path w="1965959" h="9525">
                <a:moveTo>
                  <a:pt x="1965959" y="0"/>
                </a:moveTo>
                <a:lnTo>
                  <a:pt x="0" y="0"/>
                </a:lnTo>
                <a:lnTo>
                  <a:pt x="0" y="9144"/>
                </a:lnTo>
                <a:lnTo>
                  <a:pt x="1965959" y="9144"/>
                </a:lnTo>
                <a:lnTo>
                  <a:pt x="1965959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10200" y="3962400"/>
            <a:ext cx="3566795" cy="135255"/>
          </a:xfrm>
          <a:custGeom>
            <a:avLst/>
            <a:gdLst/>
            <a:ahLst/>
            <a:cxnLst/>
            <a:rect l="l" t="t" r="r" b="b"/>
            <a:pathLst>
              <a:path w="3566795" h="135254">
                <a:moveTo>
                  <a:pt x="3063240" y="2032"/>
                </a:moveTo>
                <a:lnTo>
                  <a:pt x="306120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35254">
                <a:moveTo>
                  <a:pt x="3566541" y="101346"/>
                </a:moveTo>
                <a:lnTo>
                  <a:pt x="3563747" y="98552"/>
                </a:lnTo>
                <a:lnTo>
                  <a:pt x="1969008" y="98552"/>
                </a:lnTo>
                <a:lnTo>
                  <a:pt x="1966341" y="101346"/>
                </a:lnTo>
                <a:lnTo>
                  <a:pt x="1966341" y="104648"/>
                </a:lnTo>
                <a:lnTo>
                  <a:pt x="1966341" y="132461"/>
                </a:lnTo>
                <a:lnTo>
                  <a:pt x="1969008" y="135128"/>
                </a:lnTo>
                <a:lnTo>
                  <a:pt x="3563747" y="135128"/>
                </a:lnTo>
                <a:lnTo>
                  <a:pt x="3566541" y="132461"/>
                </a:lnTo>
                <a:lnTo>
                  <a:pt x="3566541" y="101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3816222"/>
            <a:ext cx="9144000" cy="78105"/>
          </a:xfrm>
          <a:custGeom>
            <a:avLst/>
            <a:gdLst/>
            <a:ahLst/>
            <a:cxnLst/>
            <a:rect l="l" t="t" r="r" b="b"/>
            <a:pathLst>
              <a:path w="9144000" h="78104">
                <a:moveTo>
                  <a:pt x="0" y="77596"/>
                </a:moveTo>
                <a:lnTo>
                  <a:pt x="9144000" y="77596"/>
                </a:lnTo>
                <a:lnTo>
                  <a:pt x="9144000" y="0"/>
                </a:lnTo>
                <a:lnTo>
                  <a:pt x="0" y="0"/>
                </a:lnTo>
                <a:lnTo>
                  <a:pt x="0" y="77596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3701669"/>
            <a:ext cx="9144000" cy="189865"/>
          </a:xfrm>
          <a:custGeom>
            <a:avLst/>
            <a:gdLst/>
            <a:ahLst/>
            <a:cxnLst/>
            <a:rect l="l" t="t" r="r" b="b"/>
            <a:pathLst>
              <a:path w="9144000" h="189864">
                <a:moveTo>
                  <a:pt x="9144000" y="0"/>
                </a:moveTo>
                <a:lnTo>
                  <a:pt x="6414008" y="0"/>
                </a:lnTo>
                <a:lnTo>
                  <a:pt x="0" y="0"/>
                </a:lnTo>
                <a:lnTo>
                  <a:pt x="0" y="114554"/>
                </a:lnTo>
                <a:lnTo>
                  <a:pt x="6414008" y="114554"/>
                </a:lnTo>
                <a:lnTo>
                  <a:pt x="6414008" y="189865"/>
                </a:lnTo>
                <a:lnTo>
                  <a:pt x="9144000" y="189865"/>
                </a:lnTo>
                <a:lnTo>
                  <a:pt x="9144000" y="114554"/>
                </a:lnTo>
                <a:lnTo>
                  <a:pt x="9144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7170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-25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4000" y="0"/>
                </a:moveTo>
                <a:lnTo>
                  <a:pt x="0" y="0"/>
                </a:lnTo>
                <a:lnTo>
                  <a:pt x="0" y="310667"/>
                </a:lnTo>
                <a:lnTo>
                  <a:pt x="9144000" y="310667"/>
                </a:lnTo>
                <a:lnTo>
                  <a:pt x="914400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8228"/>
            <a:ext cx="9144000" cy="143510"/>
          </a:xfrm>
          <a:custGeom>
            <a:avLst/>
            <a:gdLst/>
            <a:ahLst/>
            <a:cxnLst/>
            <a:rect l="l" t="t" r="r" b="b"/>
            <a:pathLst>
              <a:path w="9144000" h="143509">
                <a:moveTo>
                  <a:pt x="9144000" y="0"/>
                </a:moveTo>
                <a:lnTo>
                  <a:pt x="0" y="0"/>
                </a:lnTo>
                <a:lnTo>
                  <a:pt x="0" y="91440"/>
                </a:lnTo>
                <a:lnTo>
                  <a:pt x="5410200" y="91440"/>
                </a:lnTo>
                <a:lnTo>
                  <a:pt x="5410200" y="143129"/>
                </a:lnTo>
                <a:lnTo>
                  <a:pt x="9144000" y="143129"/>
                </a:lnTo>
                <a:lnTo>
                  <a:pt x="9144000" y="91440"/>
                </a:lnTo>
                <a:lnTo>
                  <a:pt x="9144000" y="52044"/>
                </a:lnTo>
                <a:lnTo>
                  <a:pt x="9144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40105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0" y="0"/>
                </a:moveTo>
                <a:lnTo>
                  <a:pt x="0" y="0"/>
                </a:lnTo>
                <a:lnTo>
                  <a:pt x="0" y="180035"/>
                </a:lnTo>
                <a:lnTo>
                  <a:pt x="3733800" y="180035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07279" y="497458"/>
            <a:ext cx="3566795" cy="128270"/>
          </a:xfrm>
          <a:custGeom>
            <a:avLst/>
            <a:gdLst/>
            <a:ahLst/>
            <a:cxnLst/>
            <a:rect l="l" t="t" r="r" b="b"/>
            <a:pathLst>
              <a:path w="3566795" h="128270">
                <a:moveTo>
                  <a:pt x="3063240" y="2032"/>
                </a:moveTo>
                <a:lnTo>
                  <a:pt x="3061208" y="0"/>
                </a:lnTo>
                <a:lnTo>
                  <a:pt x="2159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159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28270">
                <a:moveTo>
                  <a:pt x="3566541" y="94234"/>
                </a:moveTo>
                <a:lnTo>
                  <a:pt x="3563874" y="91440"/>
                </a:lnTo>
                <a:lnTo>
                  <a:pt x="1969135" y="91440"/>
                </a:lnTo>
                <a:lnTo>
                  <a:pt x="1966341" y="94234"/>
                </a:lnTo>
                <a:lnTo>
                  <a:pt x="1966341" y="97536"/>
                </a:lnTo>
                <a:lnTo>
                  <a:pt x="1966341" y="125349"/>
                </a:lnTo>
                <a:lnTo>
                  <a:pt x="1969135" y="128016"/>
                </a:lnTo>
                <a:lnTo>
                  <a:pt x="3563874" y="128016"/>
                </a:lnTo>
                <a:lnTo>
                  <a:pt x="3566541" y="125349"/>
                </a:lnTo>
                <a:lnTo>
                  <a:pt x="3566541" y="94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44432" y="-2032"/>
            <a:ext cx="98425" cy="622300"/>
          </a:xfrm>
          <a:custGeom>
            <a:avLst/>
            <a:gdLst/>
            <a:ahLst/>
            <a:cxnLst/>
            <a:rect l="l" t="t" r="r" b="b"/>
            <a:pathLst>
              <a:path w="98425" h="622300">
                <a:moveTo>
                  <a:pt x="27419" y="0"/>
                </a:moveTo>
                <a:lnTo>
                  <a:pt x="0" y="0"/>
                </a:lnTo>
                <a:lnTo>
                  <a:pt x="0" y="621792"/>
                </a:lnTo>
                <a:lnTo>
                  <a:pt x="27419" y="621792"/>
                </a:lnTo>
                <a:lnTo>
                  <a:pt x="27419" y="0"/>
                </a:lnTo>
                <a:close/>
              </a:path>
              <a:path w="98425" h="622300">
                <a:moveTo>
                  <a:pt x="98132" y="0"/>
                </a:moveTo>
                <a:lnTo>
                  <a:pt x="40513" y="0"/>
                </a:lnTo>
                <a:lnTo>
                  <a:pt x="40513" y="621792"/>
                </a:lnTo>
                <a:lnTo>
                  <a:pt x="98132" y="621792"/>
                </a:lnTo>
                <a:lnTo>
                  <a:pt x="98132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25381" y="-2031"/>
            <a:ext cx="9525" cy="622300"/>
          </a:xfrm>
          <a:custGeom>
            <a:avLst/>
            <a:gdLst/>
            <a:ahLst/>
            <a:cxnLst/>
            <a:rect l="l" t="t" r="r" b="b"/>
            <a:pathLst>
              <a:path w="9525" h="622300">
                <a:moveTo>
                  <a:pt x="9143" y="0"/>
                </a:moveTo>
                <a:lnTo>
                  <a:pt x="0" y="0"/>
                </a:lnTo>
                <a:lnTo>
                  <a:pt x="0" y="621791"/>
                </a:lnTo>
                <a:lnTo>
                  <a:pt x="9143" y="621791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75470" y="-2031"/>
            <a:ext cx="27940" cy="622300"/>
          </a:xfrm>
          <a:custGeom>
            <a:avLst/>
            <a:gdLst/>
            <a:ahLst/>
            <a:cxn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15654" y="381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6"/>
                </a:lnTo>
                <a:lnTo>
                  <a:pt x="54864" y="585216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73490" y="381"/>
            <a:ext cx="9525" cy="585470"/>
          </a:xfrm>
          <a:custGeom>
            <a:avLst/>
            <a:gdLst/>
            <a:ahLst/>
            <a:cxnLst/>
            <a:rect l="l" t="t" r="r" b="b"/>
            <a:pathLst>
              <a:path w="9525" h="585470">
                <a:moveTo>
                  <a:pt x="9143" y="0"/>
                </a:moveTo>
                <a:lnTo>
                  <a:pt x="0" y="0"/>
                </a:lnTo>
                <a:lnTo>
                  <a:pt x="0" y="585216"/>
                </a:lnTo>
                <a:lnTo>
                  <a:pt x="9143" y="585216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375613"/>
            <a:ext cx="777303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2161159"/>
            <a:ext cx="7706995" cy="4164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064510"/>
            <a:ext cx="5330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Trebuchet MS"/>
                <a:cs typeface="Trebuchet MS"/>
              </a:rPr>
              <a:t>Adatmenedzsment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948" y="3924376"/>
            <a:ext cx="2653665" cy="131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2024/2025</a:t>
            </a:r>
            <a:r>
              <a:rPr sz="2400" spc="-8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II.</a:t>
            </a:r>
            <a:r>
              <a:rPr sz="2400" spc="-3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félév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424455"/>
                </a:solidFill>
                <a:latin typeface="Georgia"/>
                <a:cs typeface="Georgia"/>
              </a:rPr>
              <a:t>5.</a:t>
            </a:r>
            <a:r>
              <a:rPr sz="3200" b="1" spc="-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3200" b="1" spc="-10" dirty="0">
                <a:solidFill>
                  <a:srgbClr val="424455"/>
                </a:solidFill>
                <a:latin typeface="Georgia"/>
                <a:cs typeface="Georgia"/>
              </a:rPr>
              <a:t>előadás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A</a:t>
            </a:r>
            <a:r>
              <a:rPr spc="-2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DBA</a:t>
            </a:r>
            <a:r>
              <a:rPr spc="-21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szerepe</a:t>
            </a:r>
            <a:r>
              <a:rPr spc="-1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20" dirty="0">
                <a:highlight>
                  <a:srgbClr val="FFFF00"/>
                </a:highlight>
              </a:rPr>
              <a:t> SDLC-</a:t>
            </a:r>
            <a:r>
              <a:rPr spc="-25" dirty="0">
                <a:highlight>
                  <a:srgbClr val="FFFF00"/>
                </a:highlight>
              </a:rPr>
              <a:t>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70886"/>
            <a:ext cx="7903845" cy="3697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 indent="-386715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941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Követelmények</a:t>
            </a:r>
            <a:r>
              <a:rPr sz="1800" b="1" spc="-1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feltárása: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98145" marR="5080" algn="just">
              <a:lnSpc>
                <a:spcPct val="105000"/>
              </a:lnSpc>
            </a:pPr>
            <a:r>
              <a:rPr sz="1800" dirty="0">
                <a:latin typeface="Georgia"/>
                <a:cs typeface="Georgia"/>
              </a:rPr>
              <a:t>Ebben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szakaszban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projekt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általános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célkitűzései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vannak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meghatározva,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felmérik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megvalósíthatóságot,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meghatározzák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erőforrásigényeket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– </a:t>
            </a:r>
            <a:r>
              <a:rPr sz="1800" dirty="0">
                <a:latin typeface="Georgia"/>
                <a:cs typeface="Georgia"/>
              </a:rPr>
              <a:t>beleértve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adatbázis-követelményeket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–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alap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biztosítása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00050" indent="-387350" algn="just">
              <a:lnSpc>
                <a:spcPct val="100000"/>
              </a:lnSpc>
              <a:spcBef>
                <a:spcPts val="1005"/>
              </a:spcBef>
              <a:buAutoNum type="arabicPeriod" startAt="2"/>
              <a:tabLst>
                <a:tab pos="400050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Elemzés: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98145" marR="57150">
              <a:lnSpc>
                <a:spcPct val="105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DBA-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érdekeltek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együttműködnek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konkrét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adatkövetelmények összegyűjtésében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dokumentálásában,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tisztázva,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alkalmazás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hogyan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fogja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tárolni,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feldolgozni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elérni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információkat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398145" indent="-385445">
              <a:lnSpc>
                <a:spcPct val="100000"/>
              </a:lnSpc>
              <a:spcBef>
                <a:spcPts val="1010"/>
              </a:spcBef>
              <a:buAutoNum type="arabicPeriod" startAt="3"/>
              <a:tabLst>
                <a:tab pos="398145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Tervezés: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98145" marR="122555">
              <a:lnSpc>
                <a:spcPct val="105000"/>
              </a:lnSpc>
              <a:spcBef>
                <a:spcPts val="5"/>
              </a:spcBef>
            </a:pPr>
            <a:r>
              <a:rPr sz="1800" dirty="0">
                <a:latin typeface="Georgia"/>
                <a:cs typeface="Georgia"/>
              </a:rPr>
              <a:t>Ezután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elkészül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sémája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architektúrája</a:t>
            </a:r>
            <a:r>
              <a:rPr sz="1800" spc="-10" dirty="0">
                <a:latin typeface="Georgia"/>
                <a:cs typeface="Georgia"/>
              </a:rPr>
              <a:t>,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amely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felvázolja</a:t>
            </a:r>
            <a:r>
              <a:rPr sz="1800" spc="-25" dirty="0">
                <a:latin typeface="Georgia"/>
                <a:cs typeface="Georgia"/>
              </a:rPr>
              <a:t> az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entitások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kapcsolatokat,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indexelési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stratégiákat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tárolást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teljesítmény,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skálázhatóság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célok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elérése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235" dirty="0"/>
              <a:t> </a:t>
            </a:r>
            <a:r>
              <a:rPr dirty="0"/>
              <a:t>DBA</a:t>
            </a:r>
            <a:r>
              <a:rPr spc="-215" dirty="0"/>
              <a:t> </a:t>
            </a:r>
            <a:r>
              <a:rPr dirty="0"/>
              <a:t>szerepe</a:t>
            </a:r>
            <a:r>
              <a:rPr spc="-15" dirty="0"/>
              <a:t> </a:t>
            </a:r>
            <a:r>
              <a:rPr dirty="0"/>
              <a:t>az</a:t>
            </a:r>
            <a:r>
              <a:rPr spc="-20" dirty="0"/>
              <a:t> SDLC-</a:t>
            </a:r>
            <a:r>
              <a:rPr spc="-25" dirty="0"/>
              <a:t>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70886"/>
            <a:ext cx="8268970" cy="3697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 indent="-38544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398145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Implementáció: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98145" marR="5080">
              <a:lnSpc>
                <a:spcPct val="105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felépítése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integrálása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alkalmazási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környezetbe</a:t>
            </a:r>
            <a:r>
              <a:rPr sz="1800" spc="-10" dirty="0">
                <a:latin typeface="Georgia"/>
                <a:cs typeface="Georgia"/>
              </a:rPr>
              <a:t>.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Ez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magában </a:t>
            </a:r>
            <a:r>
              <a:rPr sz="1800" dirty="0">
                <a:latin typeface="Georgia"/>
                <a:cs typeface="Georgia"/>
              </a:rPr>
              <a:t>foglalja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táblák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nézetek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egyéb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objektumok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létrehozását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meghatározott </a:t>
            </a:r>
            <a:r>
              <a:rPr sz="1800" dirty="0">
                <a:latin typeface="Georgia"/>
                <a:cs typeface="Georgia"/>
              </a:rPr>
              <a:t>séma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szerint,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valamint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ezek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összekapcsolását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alkalmazási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réteggel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398145" indent="-385445">
              <a:lnSpc>
                <a:spcPct val="100000"/>
              </a:lnSpc>
              <a:spcBef>
                <a:spcPts val="1005"/>
              </a:spcBef>
              <a:buAutoNum type="arabicPeriod" startAt="5"/>
              <a:tabLst>
                <a:tab pos="39814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Tesztelés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integrálás: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98145" marR="98425">
              <a:lnSpc>
                <a:spcPct val="105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validáláson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megy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keresztül,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beleértve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funkcionális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tesztelést,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teljesítmény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kiértékelését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vizsgálatokat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annak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érdekében, </a:t>
            </a:r>
            <a:r>
              <a:rPr sz="1800" dirty="0">
                <a:latin typeface="Georgia"/>
                <a:cs typeface="Georgia"/>
              </a:rPr>
              <a:t>hogy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valós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körülmények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között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megfeleljen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követelményeknek.</a:t>
            </a:r>
            <a:endParaRPr sz="1800" dirty="0">
              <a:latin typeface="Georgia"/>
              <a:cs typeface="Georgia"/>
            </a:endParaRPr>
          </a:p>
          <a:p>
            <a:pPr marL="398145" indent="-385445">
              <a:lnSpc>
                <a:spcPct val="100000"/>
              </a:lnSpc>
              <a:spcBef>
                <a:spcPts val="1010"/>
              </a:spcBef>
              <a:buAutoNum type="arabicPeriod" startAt="6"/>
              <a:tabLst>
                <a:tab pos="39814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Üzemeltetés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 karbantartás: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98145" marR="144780">
              <a:lnSpc>
                <a:spcPct val="105000"/>
              </a:lnSpc>
              <a:spcBef>
                <a:spcPts val="5"/>
              </a:spcBef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Ezután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DBA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felügyeli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teljesítményt,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javításokat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alkalmaz,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gondoskodik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helyreállítási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folyamatokról,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biztosítva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adatbázis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98145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biztonságát,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elérhetőségét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hatékonyságát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egész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életciklusa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alatt.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highlight>
                  <a:srgbClr val="FFFF00"/>
                </a:highlight>
              </a:rPr>
              <a:t>Teljesítménymonitorozás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spc="-25" dirty="0">
                <a:highlight>
                  <a:srgbClr val="FFFF00"/>
                </a:highlight>
              </a:rPr>
              <a:t>-</a:t>
            </a:r>
            <a:r>
              <a:rPr spc="-10" dirty="0">
                <a:highlight>
                  <a:srgbClr val="FFFF00"/>
                </a:highlight>
              </a:rPr>
              <a:t>hangolás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54122"/>
            <a:ext cx="7861300" cy="413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327025" indent="-256540">
              <a:lnSpc>
                <a:spcPct val="11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monitorozás</a:t>
            </a:r>
            <a:r>
              <a:rPr sz="1800" b="1" spc="-4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biztosítja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optimális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működését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különböző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terhelések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alatt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segít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esetleges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problémák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azonosításában.</a:t>
            </a:r>
            <a:endParaRPr sz="1800" dirty="0">
              <a:latin typeface="Georgia"/>
              <a:cs typeface="Georgia"/>
            </a:endParaRPr>
          </a:p>
          <a:p>
            <a:pPr marL="268605" marR="5080" indent="-256540">
              <a:lnSpc>
                <a:spcPct val="11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monitorozó</a:t>
            </a:r>
            <a:r>
              <a:rPr sz="1800" b="1" spc="-2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eszközök</a:t>
            </a:r>
            <a:r>
              <a:rPr sz="1800" b="1" spc="-6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figyelik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állapotát,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teljesítményét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erőforrás-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felhasználását,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valós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idejű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betekintést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nyújtva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rendellenességek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 szűk</a:t>
            </a:r>
            <a:r>
              <a:rPr sz="18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keresztmetszetek</a:t>
            </a:r>
            <a:r>
              <a:rPr sz="18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észleléséhez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534035" marR="307340" lvl="1" indent="-256540">
              <a:lnSpc>
                <a:spcPct val="110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53403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Főbb funkciók: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lekérdezéselemzés, teljesítményhangolás, hibafigyelés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diagnosztika.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34035" marR="566420" lvl="1" indent="-256540">
              <a:lnSpc>
                <a:spcPct val="110000"/>
              </a:lnSpc>
              <a:spcBef>
                <a:spcPts val="300"/>
              </a:spcBef>
              <a:buClr>
                <a:srgbClr val="9F4DA2"/>
              </a:buClr>
              <a:buFont typeface="Georgia"/>
              <a:buChar char="•"/>
              <a:tabLst>
                <a:tab pos="534035" algn="l"/>
              </a:tabLst>
            </a:pPr>
            <a:r>
              <a:rPr sz="1800" i="1" dirty="0">
                <a:latin typeface="Georgia"/>
                <a:cs typeface="Georgia"/>
              </a:rPr>
              <a:t>Példák:</a:t>
            </a:r>
            <a:r>
              <a:rPr sz="1800" i="1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Oracle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Enterprise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Manager,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Microsoft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SQL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Server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Profiler, </a:t>
            </a:r>
            <a:r>
              <a:rPr sz="1800" dirty="0">
                <a:latin typeface="Georgia"/>
                <a:cs typeface="Georgia"/>
              </a:rPr>
              <a:t>MySQL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Performance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Schema.</a:t>
            </a:r>
            <a:endParaRPr sz="1800" dirty="0">
              <a:latin typeface="Georgia"/>
              <a:cs typeface="Georgia"/>
            </a:endParaRPr>
          </a:p>
          <a:p>
            <a:pPr marL="268605" marR="98425" indent="-256540">
              <a:lnSpc>
                <a:spcPct val="110000"/>
              </a:lnSpc>
              <a:spcBef>
                <a:spcPts val="3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Naplóelemzés: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ismétlődő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problémák,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sikertelen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tranzakciók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hibák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azonosítása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naplók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alapján.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58750" indent="-256540">
              <a:lnSpc>
                <a:spcPct val="110000"/>
              </a:lnSpc>
              <a:spcBef>
                <a:spcPts val="3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Lekérdezés-profilozás:</a:t>
            </a:r>
            <a:r>
              <a:rPr sz="1800" b="1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lassú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lekérdezések</a:t>
            </a:r>
            <a:r>
              <a:rPr sz="18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felderítése,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 a</a:t>
            </a:r>
            <a:r>
              <a:rPr sz="1800" spc="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végrehajtási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tervek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optimalizálása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válaszidők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csökkentése.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Teljesítménymonitorozás</a:t>
            </a:r>
            <a:r>
              <a:rPr spc="-60" dirty="0"/>
              <a:t> </a:t>
            </a:r>
            <a:r>
              <a:rPr dirty="0"/>
              <a:t>és</a:t>
            </a:r>
            <a:r>
              <a:rPr spc="-40" dirty="0"/>
              <a:t> </a:t>
            </a:r>
            <a:r>
              <a:rPr spc="-25" dirty="0"/>
              <a:t>-</a:t>
            </a:r>
            <a:r>
              <a:rPr spc="-10" dirty="0"/>
              <a:t>hangolás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dirty="0">
                <a:highlight>
                  <a:srgbClr val="FFFF00"/>
                </a:highlight>
              </a:rPr>
              <a:t>teljesítményhangolás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biztosítja</a:t>
            </a:r>
            <a:r>
              <a:rPr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működést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terhelés</a:t>
            </a:r>
            <a:r>
              <a:rPr b="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alatt.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dirty="0">
                <a:highlight>
                  <a:srgbClr val="FFFF00"/>
                </a:highlight>
              </a:rPr>
              <a:t>Főbb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teljesítménymutatók: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lekérdezési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válaszidő,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CPU-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használat,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I/O</a:t>
            </a:r>
          </a:p>
          <a:p>
            <a:pPr marL="268605">
              <a:lnSpc>
                <a:spcPct val="100000"/>
              </a:lnSpc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műveletek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száma,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memóriahasználat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20" dirty="0">
                <a:highlight>
                  <a:srgbClr val="FFFF00"/>
                </a:highlight>
                <a:latin typeface="Georgia"/>
                <a:cs typeface="Georgia"/>
              </a:rPr>
              <a:t>stb.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b="0" dirty="0">
                <a:latin typeface="Georgia"/>
                <a:cs typeface="Georgia"/>
              </a:rPr>
              <a:t>A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teljesítményoptimalizálási</a:t>
            </a:r>
            <a:r>
              <a:rPr spc="-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technikák</a:t>
            </a:r>
            <a:r>
              <a:rPr spc="-10" dirty="0">
                <a:highlight>
                  <a:srgbClr val="FFFF00"/>
                </a:highlight>
              </a:rPr>
              <a:t> </a:t>
            </a:r>
            <a:r>
              <a:rPr b="0" dirty="0">
                <a:latin typeface="Georgia"/>
                <a:cs typeface="Georgia"/>
              </a:rPr>
              <a:t>közé</a:t>
            </a:r>
            <a:r>
              <a:rPr b="0" spc="-1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tartoznak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például</a:t>
            </a:r>
            <a:r>
              <a:rPr b="0" spc="-10" dirty="0">
                <a:latin typeface="Georgia"/>
                <a:cs typeface="Georgia"/>
              </a:rPr>
              <a:t>:</a:t>
            </a:r>
          </a:p>
          <a:p>
            <a:pPr marL="461009" marR="389255" indent="-215265">
              <a:lnSpc>
                <a:spcPct val="100000"/>
              </a:lnSpc>
              <a:spcBef>
                <a:spcPts val="900"/>
              </a:spcBef>
              <a:tabLst>
                <a:tab pos="460375" algn="l"/>
              </a:tabLst>
            </a:pPr>
            <a:r>
              <a:rPr b="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b="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b="0" i="1" dirty="0">
                <a:highlight>
                  <a:srgbClr val="FFFF00"/>
                </a:highlight>
                <a:latin typeface="Georgia"/>
                <a:cs typeface="Georgia"/>
              </a:rPr>
              <a:t>SQL</a:t>
            </a:r>
            <a:r>
              <a:rPr b="0"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i="1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b="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i="1" dirty="0">
                <a:highlight>
                  <a:srgbClr val="FFFF00"/>
                </a:highlight>
                <a:latin typeface="Georgia"/>
                <a:cs typeface="Georgia"/>
              </a:rPr>
              <a:t>optimalizálása</a:t>
            </a:r>
            <a:r>
              <a:rPr b="0" i="1" dirty="0">
                <a:latin typeface="Georgia"/>
                <a:cs typeface="Georgia"/>
              </a:rPr>
              <a:t>:</a:t>
            </a:r>
            <a:r>
              <a:rPr b="0" i="1" spc="-4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</a:t>
            </a:r>
            <a:r>
              <a:rPr b="0" spc="-6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lekérdezések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egyszerűsítése</a:t>
            </a:r>
            <a:r>
              <a:rPr b="0" spc="-50" dirty="0">
                <a:latin typeface="Georgia"/>
                <a:cs typeface="Georgia"/>
              </a:rPr>
              <a:t> a </a:t>
            </a:r>
            <a:r>
              <a:rPr b="0" dirty="0">
                <a:latin typeface="Georgia"/>
                <a:cs typeface="Georgia"/>
              </a:rPr>
              <a:t>végrehajtási</a:t>
            </a:r>
            <a:r>
              <a:rPr b="0" spc="-3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idő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és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az</a:t>
            </a:r>
            <a:r>
              <a:rPr b="0" spc="-35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erőforrás-</a:t>
            </a:r>
            <a:r>
              <a:rPr b="0" dirty="0">
                <a:latin typeface="Georgia"/>
                <a:cs typeface="Georgia"/>
              </a:rPr>
              <a:t>felhasználás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csökkentése</a:t>
            </a:r>
            <a:r>
              <a:rPr b="0" spc="-60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érdekében.</a:t>
            </a:r>
          </a:p>
          <a:p>
            <a:pPr marL="245745">
              <a:lnSpc>
                <a:spcPct val="100000"/>
              </a:lnSpc>
              <a:spcBef>
                <a:spcPts val="900"/>
              </a:spcBef>
              <a:tabLst>
                <a:tab pos="460375" algn="l"/>
              </a:tabLst>
            </a:pPr>
            <a:r>
              <a:rPr b="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b="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b="0" i="1" dirty="0">
                <a:highlight>
                  <a:srgbClr val="FFFF00"/>
                </a:highlight>
                <a:latin typeface="Georgia"/>
                <a:cs typeface="Georgia"/>
              </a:rPr>
              <a:t>Indexelés</a:t>
            </a:r>
            <a:r>
              <a:rPr b="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i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b="0" i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i="1" dirty="0">
                <a:highlight>
                  <a:srgbClr val="FFFF00"/>
                </a:highlight>
                <a:latin typeface="Georgia"/>
                <a:cs typeface="Georgia"/>
              </a:rPr>
              <a:t>particionálás:</a:t>
            </a:r>
            <a:r>
              <a:rPr b="0" i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hozzáférés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sebességének</a:t>
            </a:r>
            <a:r>
              <a:rPr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növelése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indexek</a:t>
            </a:r>
          </a:p>
          <a:p>
            <a:pPr marL="461009">
              <a:lnSpc>
                <a:spcPct val="100000"/>
              </a:lnSpc>
              <a:spcBef>
                <a:spcPts val="5"/>
              </a:spcBef>
            </a:pPr>
            <a:r>
              <a:rPr b="0" spc="-10" dirty="0">
                <a:latin typeface="Georgia"/>
                <a:cs typeface="Georgia"/>
              </a:rPr>
              <a:t>létrehozásával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és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adathalmazok</a:t>
            </a:r>
            <a:r>
              <a:rPr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szegmensekre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osztásával</a:t>
            </a:r>
            <a:r>
              <a:rPr b="0" spc="-10" dirty="0">
                <a:latin typeface="Georgia"/>
                <a:cs typeface="Georgia"/>
              </a:rPr>
              <a:t>.</a:t>
            </a:r>
          </a:p>
          <a:p>
            <a:pPr marL="461009" marR="180975" indent="-215265">
              <a:lnSpc>
                <a:spcPct val="100000"/>
              </a:lnSpc>
              <a:spcBef>
                <a:spcPts val="900"/>
              </a:spcBef>
              <a:tabLst>
                <a:tab pos="460375" algn="l"/>
              </a:tabLst>
            </a:pPr>
            <a:r>
              <a:rPr b="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b="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b="0" i="1" dirty="0">
                <a:highlight>
                  <a:srgbClr val="FFFF00"/>
                </a:highlight>
                <a:latin typeface="Georgia"/>
                <a:cs typeface="Georgia"/>
              </a:rPr>
              <a:t>Gyorsítótárazás:</a:t>
            </a:r>
            <a:r>
              <a:rPr b="0" i="1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gyakran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használt</a:t>
            </a:r>
            <a:r>
              <a:rPr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tárolása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memóriában</a:t>
            </a:r>
            <a:r>
              <a:rPr b="0" dirty="0">
                <a:latin typeface="Georgia"/>
                <a:cs typeface="Georgia"/>
              </a:rPr>
              <a:t>,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spc="-50" dirty="0">
                <a:latin typeface="Georgia"/>
                <a:cs typeface="Georgia"/>
              </a:rPr>
              <a:t>a </a:t>
            </a:r>
            <a:r>
              <a:rPr b="0" spc="-10" dirty="0">
                <a:latin typeface="Georgia"/>
                <a:cs typeface="Georgia"/>
              </a:rPr>
              <a:t>lekérdezési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idő</a:t>
            </a:r>
            <a:r>
              <a:rPr b="0" spc="-5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minimalizálásához.</a:t>
            </a:r>
          </a:p>
          <a:p>
            <a:pPr marL="245745">
              <a:lnSpc>
                <a:spcPct val="100000"/>
              </a:lnSpc>
              <a:spcBef>
                <a:spcPts val="900"/>
              </a:spcBef>
              <a:tabLst>
                <a:tab pos="460375" algn="l"/>
              </a:tabLst>
            </a:pPr>
            <a:r>
              <a:rPr b="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b="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b="0" i="1" spc="-10" dirty="0">
                <a:highlight>
                  <a:srgbClr val="FFFF00"/>
                </a:highlight>
                <a:latin typeface="Georgia"/>
                <a:cs typeface="Georgia"/>
              </a:rPr>
              <a:t>Csatlakozás-</a:t>
            </a:r>
            <a:r>
              <a:rPr b="0" i="1" dirty="0">
                <a:highlight>
                  <a:srgbClr val="FFFF00"/>
                </a:highlight>
                <a:latin typeface="Georgia"/>
                <a:cs typeface="Georgia"/>
              </a:rPr>
              <a:t>összevonás:</a:t>
            </a:r>
            <a:r>
              <a:rPr b="0"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Az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kapcsolatok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újrafelhasználása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</a:p>
          <a:p>
            <a:pPr marL="461009">
              <a:lnSpc>
                <a:spcPct val="100000"/>
              </a:lnSpc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újak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létrehozásával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járó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erőforrások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jobb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kihasználása</a:t>
            </a:r>
            <a:r>
              <a:rPr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75613"/>
            <a:ext cx="6562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8514" algn="l"/>
              </a:tabLst>
            </a:pPr>
            <a:r>
              <a:rPr spc="-10" dirty="0">
                <a:highlight>
                  <a:srgbClr val="FFFF00"/>
                </a:highlight>
              </a:rPr>
              <a:t>Biztonság</a:t>
            </a:r>
            <a:r>
              <a:rPr dirty="0">
                <a:highlight>
                  <a:srgbClr val="FFFF00"/>
                </a:highlight>
              </a:rPr>
              <a:t>	és</a:t>
            </a:r>
            <a:r>
              <a:rPr spc="65" dirty="0">
                <a:highlight>
                  <a:srgbClr val="FFFF00"/>
                </a:highlight>
              </a:rPr>
              <a:t> </a:t>
            </a:r>
            <a:r>
              <a:rPr spc="-20" dirty="0">
                <a:highlight>
                  <a:srgbClr val="FFFF00"/>
                </a:highlight>
              </a:rPr>
              <a:t>hozzáférés-</a:t>
            </a:r>
            <a:r>
              <a:rPr spc="-10" dirty="0">
                <a:highlight>
                  <a:srgbClr val="FFFF00"/>
                </a:highlight>
              </a:rPr>
              <a:t>kezelés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9"/>
            <a:ext cx="8032115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314960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Az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adatbázisok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gyakran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tartalmaznak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érzékeny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(üzleti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ügyfél)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adatokat, </a:t>
            </a:r>
            <a:r>
              <a:rPr sz="1800" dirty="0">
                <a:latin typeface="Georgia"/>
                <a:cs typeface="Georgia"/>
              </a:rPr>
              <a:t>amelyek</a:t>
            </a:r>
            <a:r>
              <a:rPr sz="1800" spc="-8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magasabb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szintű</a:t>
            </a:r>
            <a:r>
              <a:rPr sz="1800" spc="-9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védelmet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igényelnek.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Felhasználói</a:t>
            </a:r>
            <a:r>
              <a:rPr sz="1800" b="1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hozzáférés</a:t>
            </a:r>
            <a:r>
              <a:rPr sz="1800" b="1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kezelése: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1009" marR="5080" indent="-215265">
              <a:lnSpc>
                <a:spcPct val="100000"/>
              </a:lnSpc>
              <a:spcBef>
                <a:spcPts val="600"/>
              </a:spcBef>
              <a:tabLst>
                <a:tab pos="460375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felhasználók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csak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szerepükhöz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minimálisan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jogosultságokkal rendelkezzenek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(legkevesebb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jogosultság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elve).</a:t>
            </a:r>
            <a:endParaRPr sz="1800" dirty="0">
              <a:latin typeface="Georgia"/>
              <a:cs typeface="Georgia"/>
            </a:endParaRPr>
          </a:p>
          <a:p>
            <a:pPr marL="245745">
              <a:lnSpc>
                <a:spcPct val="100000"/>
              </a:lnSpc>
              <a:spcBef>
                <a:spcPts val="600"/>
              </a:spcBef>
              <a:tabLst>
                <a:tab pos="460375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Biztonságos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hitelesítési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mechanizmusokat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használni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(pl.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MFA,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SSO).</a:t>
            </a:r>
            <a:endParaRPr sz="1800" dirty="0">
              <a:latin typeface="Georgia"/>
              <a:cs typeface="Georgia"/>
            </a:endParaRPr>
          </a:p>
          <a:p>
            <a:pPr marL="245745">
              <a:lnSpc>
                <a:spcPct val="100000"/>
              </a:lnSpc>
              <a:spcBef>
                <a:spcPts val="600"/>
              </a:spcBef>
              <a:tabLst>
                <a:tab pos="460375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hozzáférés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módosítások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részletes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naplózása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gyanús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1009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tevékenységek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felderítése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azokra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való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reagálás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Néhány</a:t>
            </a:r>
            <a:r>
              <a:rPr sz="1800"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gyakorlat: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45745">
              <a:lnSpc>
                <a:spcPct val="100000"/>
              </a:lnSpc>
              <a:spcBef>
                <a:spcPts val="600"/>
              </a:spcBef>
              <a:tabLst>
                <a:tab pos="460375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Szerepek</a:t>
            </a:r>
            <a:r>
              <a:rPr sz="18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használata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hozzáférési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jogosultságok</a:t>
            </a:r>
            <a:r>
              <a:rPr sz="18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kezeléséhez.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45745">
              <a:lnSpc>
                <a:spcPct val="100000"/>
              </a:lnSpc>
              <a:spcBef>
                <a:spcPts val="600"/>
              </a:spcBef>
              <a:tabLst>
                <a:tab pos="460375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titkosítása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mind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nyugalmi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állapotban,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mind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átvitel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közben.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45745">
              <a:lnSpc>
                <a:spcPct val="100000"/>
              </a:lnSpc>
              <a:spcBef>
                <a:spcPts val="600"/>
              </a:spcBef>
              <a:tabLst>
                <a:tab pos="460375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Rendszeres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ellenőrzések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sebezhetőségi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értékelések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elvégzése.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45745">
              <a:lnSpc>
                <a:spcPct val="100000"/>
              </a:lnSpc>
              <a:spcBef>
                <a:spcPts val="600"/>
              </a:spcBef>
              <a:tabLst>
                <a:tab pos="460375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javítások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frissítések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rendszeres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alkalmazása.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Biztonsági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mentés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helyreállítás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16022"/>
            <a:ext cx="7820659" cy="440626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615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Az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adatvesztés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megelőzése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DBA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egyik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legfontosabb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feladata.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15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mentések</a:t>
            </a:r>
            <a:r>
              <a:rPr sz="18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típusai: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45745">
              <a:lnSpc>
                <a:spcPct val="100000"/>
              </a:lnSpc>
              <a:spcBef>
                <a:spcPts val="515"/>
              </a:spcBef>
              <a:tabLst>
                <a:tab pos="460375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Teljes</a:t>
            </a:r>
            <a:r>
              <a:rPr sz="18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mentés:</a:t>
            </a:r>
            <a:r>
              <a:rPr sz="1800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Teljes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másolat.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45745">
              <a:lnSpc>
                <a:spcPct val="100000"/>
              </a:lnSpc>
              <a:spcBef>
                <a:spcPts val="520"/>
              </a:spcBef>
              <a:tabLst>
                <a:tab pos="460375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Inkrementális</a:t>
            </a:r>
            <a:r>
              <a:rPr sz="180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mentés:</a:t>
            </a:r>
            <a:r>
              <a:rPr sz="180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Változások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utolsó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óta.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45745">
              <a:lnSpc>
                <a:spcPct val="100000"/>
              </a:lnSpc>
              <a:spcBef>
                <a:spcPts val="515"/>
              </a:spcBef>
              <a:tabLst>
                <a:tab pos="460375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Differenciális</a:t>
            </a:r>
            <a:r>
              <a:rPr sz="1800" i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mentés:</a:t>
            </a:r>
            <a:r>
              <a:rPr sz="1800"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Változások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utolsó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teljes</a:t>
            </a:r>
            <a:r>
              <a:rPr sz="180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óta.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15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Helyreállítási</a:t>
            </a:r>
            <a:r>
              <a:rPr sz="1800" b="1" spc="-10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technikák: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45745">
              <a:lnSpc>
                <a:spcPct val="100000"/>
              </a:lnSpc>
              <a:spcBef>
                <a:spcPts val="520"/>
              </a:spcBef>
              <a:tabLst>
                <a:tab pos="460375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point-in-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time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helyreállítás,</a:t>
            </a:r>
            <a:r>
              <a:rPr sz="18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naplóalapú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helyreállítás,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replikáció,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failover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1009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fürtözés,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…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2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mentés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helyreállítás</a:t>
            </a:r>
            <a:r>
              <a:rPr sz="18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gyakorlatai: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45745">
              <a:lnSpc>
                <a:spcPct val="100000"/>
              </a:lnSpc>
              <a:spcBef>
                <a:spcPts val="515"/>
              </a:spcBef>
              <a:tabLst>
                <a:tab pos="460375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Automatizált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mentéseket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alkalmazása.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45745">
              <a:lnSpc>
                <a:spcPct val="100000"/>
              </a:lnSpc>
              <a:spcBef>
                <a:spcPts val="515"/>
              </a:spcBef>
              <a:tabLst>
                <a:tab pos="460375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mentések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on-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site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off-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site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(felhő,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külső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tároló)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tárolása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245745">
              <a:lnSpc>
                <a:spcPct val="100000"/>
              </a:lnSpc>
              <a:spcBef>
                <a:spcPts val="520"/>
              </a:spcBef>
              <a:tabLst>
                <a:tab pos="460375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mentések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helyreállítási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folyamatainak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rendszeres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tesztelése.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45745">
              <a:lnSpc>
                <a:spcPct val="100000"/>
              </a:lnSpc>
              <a:spcBef>
                <a:spcPts val="515"/>
              </a:spcBef>
              <a:tabLst>
                <a:tab pos="460375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katasztrófa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utáni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helyreállítási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tervek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karbantartása.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DBA</a:t>
            </a:r>
            <a:r>
              <a:rPr spc="-2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személyzet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mérete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899400" cy="389762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latin typeface="Georgia"/>
                <a:cs typeface="Georgia"/>
              </a:rPr>
              <a:t>Miért</a:t>
            </a:r>
            <a:r>
              <a:rPr sz="1900" b="1" spc="-2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fontos</a:t>
            </a:r>
            <a:r>
              <a:rPr sz="1900" b="1" spc="-1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a</a:t>
            </a:r>
            <a:r>
              <a:rPr sz="1900" b="1" spc="-25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DBA-</a:t>
            </a:r>
            <a:r>
              <a:rPr sz="1900" b="1" dirty="0">
                <a:latin typeface="Georgia"/>
                <a:cs typeface="Georgia"/>
              </a:rPr>
              <a:t>k</a:t>
            </a:r>
            <a:r>
              <a:rPr sz="1900" b="1" spc="-40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száma?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helyes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adatbázis-</a:t>
            </a:r>
            <a:r>
              <a:rPr sz="1900" dirty="0">
                <a:latin typeface="Georgia"/>
                <a:cs typeface="Georgia"/>
              </a:rPr>
              <a:t>kezelés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elengedhetetlen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integritása,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biztonsága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rendelkezésre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állása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szempontjából.</a:t>
            </a:r>
            <a:endParaRPr sz="1900" dirty="0">
              <a:latin typeface="Georgia"/>
              <a:cs typeface="Georgia"/>
            </a:endParaRPr>
          </a:p>
          <a:p>
            <a:pPr marL="268605" marR="76200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Előfordulhat,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személy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képes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összes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adatbázissal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kapcsolatos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feladatot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felelősséget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kezelni.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Font typeface="Arial"/>
              <a:buChar char="•"/>
              <a:tabLst>
                <a:tab pos="561340" algn="l"/>
              </a:tabLst>
            </a:pPr>
            <a:r>
              <a:rPr sz="1900" dirty="0" err="1">
                <a:highlight>
                  <a:srgbClr val="FFFF00"/>
                </a:highlight>
                <a:latin typeface="Georgia"/>
                <a:cs typeface="Georgia"/>
              </a:rPr>
              <a:t>Túl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 err="1">
                <a:highlight>
                  <a:srgbClr val="FFFF00"/>
                </a:highlight>
                <a:latin typeface="Georgia"/>
                <a:cs typeface="Georgia"/>
              </a:rPr>
              <a:t>kevés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DBA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Times New Roman"/>
                <a:cs typeface="Times New Roman"/>
              </a:rPr>
              <a:t>→</a:t>
            </a:r>
            <a:r>
              <a:rPr sz="1900" spc="-6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00" dirty="0" err="1">
                <a:highlight>
                  <a:srgbClr val="FFFF00"/>
                </a:highlight>
                <a:latin typeface="Georgia"/>
                <a:cs typeface="Georgia"/>
              </a:rPr>
              <a:t>Leállásokhoz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,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 err="1">
                <a:highlight>
                  <a:srgbClr val="FFFF00"/>
                </a:highlight>
                <a:latin typeface="Georgia"/>
                <a:cs typeface="Georgia"/>
              </a:rPr>
              <a:t>gyenge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 err="1">
                <a:highlight>
                  <a:srgbClr val="FFFF00"/>
                </a:highlight>
                <a:latin typeface="Georgia"/>
                <a:cs typeface="Georgia"/>
              </a:rPr>
              <a:t>teljesítményhez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 err="1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 err="1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 err="1">
                <a:highlight>
                  <a:srgbClr val="FFFF00"/>
                </a:highlight>
                <a:latin typeface="Georgia"/>
                <a:cs typeface="Georgia"/>
              </a:rPr>
              <a:t>rések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 err="1">
                <a:highlight>
                  <a:srgbClr val="FFFF00"/>
                </a:highlight>
                <a:latin typeface="Georgia"/>
                <a:cs typeface="Georgia"/>
              </a:rPr>
              <a:t>kockázatához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 err="1">
                <a:highlight>
                  <a:srgbClr val="FFFF00"/>
                </a:highlight>
                <a:latin typeface="Georgia"/>
                <a:cs typeface="Georgia"/>
              </a:rPr>
              <a:t>vezethez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905"/>
              </a:spcBef>
              <a:buClr>
                <a:srgbClr val="438085"/>
              </a:buClr>
              <a:buFont typeface="Arial"/>
              <a:buChar char="•"/>
              <a:tabLst>
                <a:tab pos="561340" algn="l"/>
              </a:tabLst>
            </a:pPr>
            <a:r>
              <a:rPr sz="1900" dirty="0" err="1">
                <a:highlight>
                  <a:srgbClr val="FFFF00"/>
                </a:highlight>
                <a:latin typeface="Georgia"/>
                <a:cs typeface="Georgia"/>
              </a:rPr>
              <a:t>Túl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DBA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Times New Roman"/>
                <a:cs typeface="Times New Roman"/>
              </a:rPr>
              <a:t>→</a:t>
            </a:r>
            <a:r>
              <a:rPr sz="1900" spc="-5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hatékonyság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csökkenése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felesleges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költségek.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megfelelő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egyensúly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megtalálása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biztosítja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adatbázis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teljesítményét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költséghatékonyságát,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így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arra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épülő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alkalmazások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megfelelő </a:t>
            </a:r>
            <a:r>
              <a:rPr sz="1900" dirty="0">
                <a:latin typeface="Georgia"/>
                <a:cs typeface="Georgia"/>
              </a:rPr>
              <a:t>működését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is.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DBA</a:t>
            </a:r>
            <a:r>
              <a:rPr spc="-2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-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munkaterhelési</a:t>
            </a:r>
            <a:r>
              <a:rPr spc="-7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tényezők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7191" y="2161159"/>
            <a:ext cx="7789545" cy="43929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AutoNum type="arabicPeriod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száma</a:t>
            </a:r>
            <a:r>
              <a:rPr sz="1800" b="1" dirty="0">
                <a:latin typeface="Georgia"/>
                <a:cs typeface="Georgia"/>
              </a:rPr>
              <a:t>:</a:t>
            </a:r>
            <a:r>
              <a:rPr sz="1800" b="1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több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adatbázis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több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kezelési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erőfeszítést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igényel</a:t>
            </a:r>
            <a:endParaRPr sz="1800" dirty="0">
              <a:latin typeface="Georgia"/>
              <a:cs typeface="Georgia"/>
            </a:endParaRPr>
          </a:p>
          <a:p>
            <a:pPr marL="26924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/>
              <a:tabLst>
                <a:tab pos="269240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mérete</a:t>
            </a:r>
            <a:r>
              <a:rPr sz="1800" dirty="0">
                <a:latin typeface="Georgia"/>
                <a:cs typeface="Georgia"/>
              </a:rPr>
              <a:t>: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nagyobb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adatbázisok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több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tárolási,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biztonsági,</a:t>
            </a:r>
            <a:endParaRPr sz="18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mentési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teljesítményhangolási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feladatot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jelentenek</a:t>
            </a:r>
            <a:endParaRPr sz="1800" dirty="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 startAt="3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felhasználók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száma</a:t>
            </a:r>
            <a:r>
              <a:rPr sz="1800" b="1" dirty="0">
                <a:latin typeface="Georgia"/>
                <a:cs typeface="Georgia"/>
              </a:rPr>
              <a:t>: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több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egyidejű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felhasználó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megnövekedett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igényt </a:t>
            </a:r>
            <a:r>
              <a:rPr sz="1800" dirty="0">
                <a:latin typeface="Georgia"/>
                <a:cs typeface="Georgia"/>
              </a:rPr>
              <a:t>jelent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DBA</a:t>
            </a:r>
            <a:r>
              <a:rPr sz="1800" spc="-20" dirty="0">
                <a:latin typeface="Georgia"/>
                <a:cs typeface="Georgia"/>
              </a:rPr>
              <a:t> felé</a:t>
            </a:r>
            <a:endParaRPr sz="1800" dirty="0">
              <a:latin typeface="Georgia"/>
              <a:cs typeface="Georgia"/>
            </a:endParaRPr>
          </a:p>
          <a:p>
            <a:pPr marL="26924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 startAt="3"/>
              <a:tabLst>
                <a:tab pos="269240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Alkalmazás</a:t>
            </a:r>
            <a:r>
              <a:rPr sz="18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összetettsége</a:t>
            </a:r>
            <a:r>
              <a:rPr sz="1800" dirty="0">
                <a:latin typeface="Georgia"/>
                <a:cs typeface="Georgia"/>
              </a:rPr>
              <a:t>:</a:t>
            </a:r>
            <a:r>
              <a:rPr sz="1800" spc="-9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összetett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alkalmazások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jellemzően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több</a:t>
            </a:r>
            <a:endParaRPr sz="18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800" spc="-10" dirty="0">
                <a:latin typeface="Georgia"/>
                <a:cs typeface="Georgia"/>
              </a:rPr>
              <a:t>adatbázis-hangolást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összetettebb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felügyeletet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igényelnek</a:t>
            </a:r>
            <a:endParaRPr sz="1800" dirty="0">
              <a:latin typeface="Georgia"/>
              <a:cs typeface="Georgia"/>
            </a:endParaRPr>
          </a:p>
          <a:p>
            <a:pPr marL="269240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AutoNum type="arabicPeriod" startAt="5"/>
              <a:tabLst>
                <a:tab pos="269240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Automatizálás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nyomon</a:t>
            </a:r>
            <a:r>
              <a:rPr sz="18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követés</a:t>
            </a:r>
            <a:r>
              <a:rPr sz="1800" b="1" dirty="0">
                <a:latin typeface="Georgia"/>
                <a:cs typeface="Georgia"/>
              </a:rPr>
              <a:t>:</a:t>
            </a:r>
            <a:r>
              <a:rPr sz="1800" b="1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fejlett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monitoring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eszközök</a:t>
            </a:r>
            <a:endParaRPr sz="18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használata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csökkentheti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kézi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munkát,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további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szakértelmet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igényel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 startAt="6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megfelelési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követelmények</a:t>
            </a:r>
            <a:r>
              <a:rPr sz="1800" b="1" dirty="0">
                <a:latin typeface="Georgia"/>
                <a:cs typeface="Georgia"/>
              </a:rPr>
              <a:t>:</a:t>
            </a:r>
            <a:r>
              <a:rPr sz="1800" b="1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szigorú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megfelelés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(pl.</a:t>
            </a:r>
            <a:endParaRPr sz="18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GDPR,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HIPAA)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külön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biztonsági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irányítást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igényel</a:t>
            </a:r>
            <a:endParaRPr sz="1800" dirty="0">
              <a:latin typeface="Georgia"/>
              <a:cs typeface="Georgia"/>
            </a:endParaRPr>
          </a:p>
          <a:p>
            <a:pPr marL="268605" marR="12128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 startAt="7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Helyreállítási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biztonság</a:t>
            </a:r>
            <a:r>
              <a:rPr sz="1800" dirty="0">
                <a:latin typeface="Georgia"/>
                <a:cs typeface="Georgia"/>
              </a:rPr>
              <a:t>: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gyakori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biztonsági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mentések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magas </a:t>
            </a:r>
            <a:r>
              <a:rPr sz="1800" dirty="0">
                <a:latin typeface="Georgia"/>
                <a:cs typeface="Georgia"/>
              </a:rPr>
              <a:t>szintű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rendelkezésre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állás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nagyobb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figyelmet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igényel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DBA-</a:t>
            </a:r>
            <a:r>
              <a:rPr sz="1800" spc="-25" dirty="0">
                <a:latin typeface="Georgia"/>
                <a:cs typeface="Georgia"/>
              </a:rPr>
              <a:t>tól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DBA</a:t>
            </a:r>
            <a:r>
              <a:rPr spc="-215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spc="-10" dirty="0"/>
              <a:t>adatbázis-</a:t>
            </a:r>
            <a:r>
              <a:rPr dirty="0"/>
              <a:t>méret</a:t>
            </a:r>
            <a:r>
              <a:rPr spc="-40" dirty="0"/>
              <a:t> </a:t>
            </a:r>
            <a:r>
              <a:rPr dirty="0"/>
              <a:t>és </a:t>
            </a:r>
            <a:r>
              <a:rPr spc="-10" dirty="0"/>
              <a:t>komplexitás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19071"/>
            <a:ext cx="7967980" cy="43637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b="1" dirty="0">
                <a:latin typeface="Georgia"/>
                <a:cs typeface="Georgia"/>
              </a:rPr>
              <a:t>Hogyan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befolyásolja</a:t>
            </a:r>
            <a:r>
              <a:rPr sz="1800" b="1" spc="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méret</a:t>
            </a:r>
            <a:r>
              <a:rPr sz="1800" b="1" spc="-4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DBA</a:t>
            </a:r>
            <a:r>
              <a:rPr sz="1800" b="1" spc="-4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feladatait?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409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Kis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(&lt;100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GB)</a:t>
            </a:r>
            <a:r>
              <a:rPr sz="1800" b="1" spc="-70" dirty="0">
                <a:latin typeface="Georgia"/>
                <a:cs typeface="Georgia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Kevesebb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teljesítmény-optimalizálás,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egyszerűbb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stratégiák,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alapvető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indexelés.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61925" indent="-256540">
              <a:lnSpc>
                <a:spcPct val="105000"/>
              </a:lnSpc>
              <a:spcBef>
                <a:spcPts val="3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Közepes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adatbázisok </a:t>
            </a:r>
            <a:r>
              <a:rPr sz="1800" b="1" dirty="0">
                <a:latin typeface="Georgia"/>
                <a:cs typeface="Georgia"/>
              </a:rPr>
              <a:t>(100</a:t>
            </a:r>
            <a:r>
              <a:rPr sz="1800" b="1" spc="-3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GB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–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1</a:t>
            </a:r>
            <a:r>
              <a:rPr sz="1800" b="1" spc="-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TB)</a:t>
            </a:r>
            <a:r>
              <a:rPr sz="1800" b="1" spc="-70" dirty="0">
                <a:latin typeface="Georgia"/>
                <a:cs typeface="Georgia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Összetettebb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indexelési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stratégiák,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lekérdezés-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optimalizálás,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rendszeres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karbantartás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szükséges.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54305" indent="-256540">
              <a:lnSpc>
                <a:spcPct val="105000"/>
              </a:lnSpc>
              <a:spcBef>
                <a:spcPts val="3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(&gt;1</a:t>
            </a:r>
            <a:r>
              <a:rPr sz="1800" b="1" spc="-6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TB)</a:t>
            </a:r>
            <a:r>
              <a:rPr sz="1800" b="1" spc="-80" dirty="0">
                <a:latin typeface="Georgia"/>
                <a:cs typeface="Georgia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Nagyobb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kihívások,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például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particionálás, tárolóhely-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kezelés,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elosztott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rendszerek,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teljesítményhangolás.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800" b="1" dirty="0">
                <a:latin typeface="Georgia"/>
                <a:cs typeface="Georgia"/>
              </a:rPr>
              <a:t>Miért</a:t>
            </a:r>
            <a:r>
              <a:rPr sz="1800" b="1" spc="-3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nem</a:t>
            </a:r>
            <a:r>
              <a:rPr sz="1800" b="1" spc="-2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csak</a:t>
            </a:r>
            <a:r>
              <a:rPr sz="1800" b="1" spc="-1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</a:t>
            </a:r>
            <a:r>
              <a:rPr sz="1800" b="1" spc="-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méret</a:t>
            </a:r>
            <a:r>
              <a:rPr sz="1800" b="1" spc="-3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számít?</a:t>
            </a:r>
            <a:endParaRPr sz="1800" dirty="0">
              <a:latin typeface="Georgia"/>
              <a:cs typeface="Georgia"/>
            </a:endParaRPr>
          </a:p>
          <a:p>
            <a:pPr marL="268605" marR="352425" indent="-256540">
              <a:lnSpc>
                <a:spcPct val="105000"/>
              </a:lnSpc>
              <a:spcBef>
                <a:spcPts val="3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OLTP</a:t>
            </a:r>
            <a:r>
              <a:rPr sz="18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Times New Roman"/>
                <a:cs typeface="Times New Roman"/>
              </a:rPr>
              <a:t>→</a:t>
            </a:r>
            <a:r>
              <a:rPr sz="1800" spc="-6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kisebb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komoly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DBA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felügyeletet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igényelhet,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ha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másodpercenként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ezer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tranzakció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történik.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409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Big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Data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rendszerek</a:t>
            </a:r>
            <a:r>
              <a:rPr sz="18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Times New Roman"/>
                <a:cs typeface="Times New Roman"/>
              </a:rPr>
              <a:t>→</a:t>
            </a:r>
            <a:r>
              <a:rPr sz="1800" spc="-5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adattárházon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inkább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batch-feldolgozást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végeznek,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így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más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típusú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optimalizálás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karbantartás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268605" marR="162560" indent="-256540">
              <a:lnSpc>
                <a:spcPct val="105000"/>
              </a:lnSpc>
              <a:spcBef>
                <a:spcPts val="305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Elosztott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replikált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rendszerek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Times New Roman"/>
                <a:cs typeface="Times New Roman"/>
              </a:rPr>
              <a:t>→</a:t>
            </a:r>
            <a:r>
              <a:rPr sz="1800" spc="-4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feltétlenül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adatbázis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mérete,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de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összetettség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miatt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DBA-munkát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igényelhet.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DBA</a:t>
            </a:r>
            <a:r>
              <a:rPr spc="-2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SLA</a:t>
            </a:r>
            <a:r>
              <a:rPr spc="-23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követelmények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9"/>
            <a:ext cx="7934959" cy="389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szolgáltatási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szint</a:t>
            </a:r>
            <a:r>
              <a:rPr sz="18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megállapodás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(service</a:t>
            </a:r>
            <a:r>
              <a:rPr sz="1800" b="1" spc="-6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level</a:t>
            </a:r>
            <a:r>
              <a:rPr sz="1800" b="1" spc="-6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agreement,</a:t>
            </a:r>
            <a:r>
              <a:rPr sz="1800" b="1" spc="-70" dirty="0">
                <a:latin typeface="Georgia"/>
                <a:cs typeface="Georgia"/>
              </a:rPr>
              <a:t> </a:t>
            </a:r>
            <a:r>
              <a:rPr sz="1800" b="1" spc="-20" dirty="0">
                <a:latin typeface="Georgia"/>
                <a:cs typeface="Georgia"/>
              </a:rPr>
              <a:t>SLA)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meghatározza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elérhetőséget,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válaszidőt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teljesítménnyel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kapcsolatos elvárásokat.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9240" indent="-256540" algn="just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9240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Hatása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DBA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munkaterhelésére: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123189" lvl="1" indent="-247015" algn="just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Font typeface="Arial"/>
              <a:buChar char="•"/>
              <a:tabLst>
                <a:tab pos="561340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99.9%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elérhetőségi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SLA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eorgia"/>
                <a:cs typeface="Georgia"/>
              </a:rPr>
              <a:t>Proaktív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monitorozást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rendkívül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gyors reakcióidőt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igényel.</a:t>
            </a:r>
            <a:endParaRPr sz="1800" dirty="0">
              <a:latin typeface="Georgia"/>
              <a:cs typeface="Georgia"/>
            </a:endParaRPr>
          </a:p>
          <a:p>
            <a:pPr marL="560705" lvl="1" indent="-246379" algn="just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Font typeface="Arial"/>
              <a:buChar char="•"/>
              <a:tabLst>
                <a:tab pos="5607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24/7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rendelkezésre</a:t>
            </a:r>
            <a:r>
              <a:rPr sz="18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állás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Georgia"/>
                <a:cs typeface="Georgia"/>
              </a:rPr>
              <a:t>Több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DBA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szakembert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vagy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műszakos</a:t>
            </a:r>
            <a:endParaRPr sz="1800" dirty="0">
              <a:latin typeface="Georgia"/>
              <a:cs typeface="Georgia"/>
            </a:endParaRPr>
          </a:p>
          <a:p>
            <a:pPr marL="561340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Georgia"/>
                <a:cs typeface="Georgia"/>
              </a:rPr>
              <a:t>munkarendet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tesz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szükségessé.</a:t>
            </a:r>
            <a:endParaRPr sz="1800" dirty="0">
              <a:latin typeface="Georgia"/>
              <a:cs typeface="Georgia"/>
            </a:endParaRPr>
          </a:p>
          <a:p>
            <a:pPr marL="561340" marR="962025" lvl="1" indent="-247015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Font typeface="Arial"/>
              <a:buChar char="•"/>
              <a:tabLst>
                <a:tab pos="561340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8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teljesítményű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SLA-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k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indexelésre,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lekérdezések optimalizálásra</a:t>
            </a:r>
            <a:r>
              <a:rPr sz="18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 a</a:t>
            </a:r>
            <a:r>
              <a:rPr sz="1800" spc="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teljesítményhangolásra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 kell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fókuszálni.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Font typeface="Arial"/>
              <a:buChar char="•"/>
              <a:tabLst>
                <a:tab pos="561340" algn="l"/>
              </a:tabLst>
            </a:pPr>
            <a:r>
              <a:rPr sz="1800" b="1" spc="-20" dirty="0">
                <a:highlight>
                  <a:srgbClr val="FFFF00"/>
                </a:highlight>
                <a:latin typeface="Georgia"/>
                <a:cs typeface="Georgia"/>
              </a:rPr>
              <a:t>Katasztrófa-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helyreállítási </a:t>
            </a:r>
            <a:r>
              <a:rPr sz="1800" b="1" spc="-20" dirty="0">
                <a:highlight>
                  <a:srgbClr val="FFFF00"/>
                </a:highlight>
                <a:latin typeface="Georgia"/>
                <a:cs typeface="Georgia"/>
              </a:rPr>
              <a:t>SLA-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k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Kiterjedt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stratégiákat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átfogó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failover-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tervezést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igényel.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Adatbázis-adminisztráció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2073"/>
            <a:ext cx="7512050" cy="409575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b="1" dirty="0">
                <a:highlight>
                  <a:srgbClr val="FFFF00"/>
                </a:highlight>
                <a:latin typeface="Georgia"/>
                <a:cs typeface="Georgia"/>
              </a:rPr>
              <a:t>Mi</a:t>
            </a:r>
            <a:r>
              <a:rPr sz="1600" b="1" spc="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600" b="1" spc="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b="1" spc="-2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600" b="1" spc="-10" dirty="0">
                <a:highlight>
                  <a:srgbClr val="FFFF00"/>
                </a:highlight>
                <a:latin typeface="Georgia"/>
                <a:cs typeface="Georgia"/>
              </a:rPr>
              <a:t>adminisztráció?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600" dirty="0">
                <a:latin typeface="Georgia"/>
                <a:cs typeface="Georgia"/>
              </a:rPr>
              <a:t>Az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adatbázisrendszerek</a:t>
            </a:r>
            <a:r>
              <a:rPr sz="16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kezelésének,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karbantartásának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6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optimalizálásának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gyakorlata.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Biztosítja</a:t>
            </a:r>
            <a:r>
              <a:rPr sz="16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6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6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rendelkezésre</a:t>
            </a:r>
            <a:r>
              <a:rPr sz="16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állását,</a:t>
            </a:r>
            <a:r>
              <a:rPr sz="16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biztonságát</a:t>
            </a:r>
            <a:r>
              <a:rPr sz="16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6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teljesítményét.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Támogatja</a:t>
            </a:r>
            <a:r>
              <a:rPr sz="16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6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6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folyamatokat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6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strukturált</a:t>
            </a:r>
            <a:r>
              <a:rPr sz="16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6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sz="16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kezelésével.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Magában</a:t>
            </a:r>
            <a:r>
              <a:rPr sz="16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foglalja</a:t>
            </a:r>
            <a:r>
              <a:rPr sz="16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6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proaktív</a:t>
            </a:r>
            <a:r>
              <a:rPr sz="16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felügyeletet</a:t>
            </a:r>
            <a:r>
              <a:rPr sz="16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6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hibaelhárítást</a:t>
            </a:r>
            <a:r>
              <a:rPr sz="16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25" dirty="0">
                <a:highlight>
                  <a:srgbClr val="FFFF00"/>
                </a:highlight>
                <a:latin typeface="Georgia"/>
                <a:cs typeface="Georgia"/>
              </a:rPr>
              <a:t>is.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00" b="1" dirty="0">
                <a:latin typeface="Georgia"/>
                <a:cs typeface="Georgia"/>
              </a:rPr>
              <a:t>Miért</a:t>
            </a:r>
            <a:r>
              <a:rPr sz="1600" b="1" spc="30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fontos</a:t>
            </a:r>
            <a:r>
              <a:rPr sz="1600" b="1" spc="-5" dirty="0"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az</a:t>
            </a:r>
            <a:r>
              <a:rPr sz="1600" b="1" spc="20" dirty="0">
                <a:latin typeface="Georgia"/>
                <a:cs typeface="Georgia"/>
              </a:rPr>
              <a:t> </a:t>
            </a:r>
            <a:r>
              <a:rPr sz="1600" b="1" spc="-20" dirty="0">
                <a:latin typeface="Georgia"/>
                <a:cs typeface="Georgia"/>
              </a:rPr>
              <a:t>adatbázis-</a:t>
            </a:r>
            <a:r>
              <a:rPr sz="1600" b="1" spc="-10" dirty="0">
                <a:latin typeface="Georgia"/>
                <a:cs typeface="Georgia"/>
              </a:rPr>
              <a:t>adminisztráció?</a:t>
            </a:r>
            <a:endParaRPr sz="16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6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16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jellemzően</a:t>
            </a:r>
            <a:r>
              <a:rPr sz="16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kritikus</a:t>
            </a:r>
            <a:r>
              <a:rPr sz="16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6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információkat</a:t>
            </a:r>
            <a:r>
              <a:rPr sz="16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tárolnak.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6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sz="16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adminisztráció</a:t>
            </a:r>
            <a:r>
              <a:rPr sz="16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biztosítja</a:t>
            </a:r>
            <a:r>
              <a:rPr sz="16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6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6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integritását,</a:t>
            </a:r>
            <a:r>
              <a:rPr sz="16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rendelkezésre</a:t>
            </a:r>
            <a:r>
              <a:rPr sz="16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állását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6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biztonságát.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Javítja</a:t>
            </a:r>
            <a:r>
              <a:rPr sz="16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6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alkalmazások</a:t>
            </a:r>
            <a:r>
              <a:rPr sz="1600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teljesítményét</a:t>
            </a:r>
            <a:r>
              <a:rPr sz="16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6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6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felhasználói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élményt.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Minimalizálja</a:t>
            </a:r>
            <a:r>
              <a:rPr sz="1600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6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adatvesztéssel</a:t>
            </a:r>
            <a:r>
              <a:rPr sz="1600" spc="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6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6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rendszerhibákkal</a:t>
            </a:r>
            <a:r>
              <a:rPr sz="1600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kapcsolatos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kockázatokat.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DBA</a:t>
            </a:r>
            <a:r>
              <a:rPr spc="-240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Hány</a:t>
            </a:r>
            <a:r>
              <a:rPr spc="-50" dirty="0"/>
              <a:t> </a:t>
            </a:r>
            <a:r>
              <a:rPr dirty="0"/>
              <a:t>DBA</a:t>
            </a:r>
            <a:r>
              <a:rPr spc="-240" dirty="0"/>
              <a:t> </a:t>
            </a:r>
            <a:r>
              <a:rPr spc="-10" dirty="0"/>
              <a:t>szükséges?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661275" cy="39509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Általános</a:t>
            </a:r>
            <a:r>
              <a:rPr sz="1900"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iránymutatások: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45745">
              <a:lnSpc>
                <a:spcPct val="100000"/>
              </a:lnSpc>
              <a:spcBef>
                <a:spcPts val="900"/>
              </a:spcBef>
              <a:tabLst>
                <a:tab pos="460375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1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DBA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10-</a:t>
            </a:r>
            <a:r>
              <a:rPr sz="1900" dirty="0">
                <a:latin typeface="Georgia"/>
                <a:cs typeface="Georgia"/>
              </a:rPr>
              <a:t>20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alacsony/közepes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összetettségű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méretű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adatbázisra.</a:t>
            </a:r>
            <a:endParaRPr sz="1900" dirty="0">
              <a:latin typeface="Georgia"/>
              <a:cs typeface="Georgia"/>
            </a:endParaRPr>
          </a:p>
          <a:p>
            <a:pPr marL="245745">
              <a:lnSpc>
                <a:spcPct val="100000"/>
              </a:lnSpc>
              <a:spcBef>
                <a:spcPts val="900"/>
              </a:spcBef>
              <a:tabLst>
                <a:tab pos="460375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1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DBA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5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nagyobb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összetettségű,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kritikus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fontosságú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adatbázisra.</a:t>
            </a:r>
            <a:endParaRPr sz="1900" dirty="0">
              <a:latin typeface="Georgia"/>
              <a:cs typeface="Georgia"/>
            </a:endParaRPr>
          </a:p>
          <a:p>
            <a:pPr marL="245745">
              <a:lnSpc>
                <a:spcPct val="100000"/>
              </a:lnSpc>
              <a:spcBef>
                <a:spcPts val="900"/>
              </a:spcBef>
              <a:tabLst>
                <a:tab pos="460375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spc="-10" dirty="0">
                <a:latin typeface="Georgia"/>
                <a:cs typeface="Georgia"/>
              </a:rPr>
              <a:t>100-</a:t>
            </a:r>
            <a:r>
              <a:rPr sz="1900" dirty="0">
                <a:latin typeface="Georgia"/>
                <a:cs typeface="Georgia"/>
              </a:rPr>
              <a:t>200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fejlesztőre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legalább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1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DBA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jusson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fejlesztőcsapatokban.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Egyéb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megfontolások: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45745">
              <a:lnSpc>
                <a:spcPct val="100000"/>
              </a:lnSpc>
              <a:spcBef>
                <a:spcPts val="900"/>
              </a:spcBef>
              <a:tabLst>
                <a:tab pos="460375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Felhőalapú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helyi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adatbázisokat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kell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kezelni?</a:t>
            </a:r>
            <a:endParaRPr sz="1900" dirty="0">
              <a:latin typeface="Georgia"/>
              <a:cs typeface="Georgia"/>
            </a:endParaRPr>
          </a:p>
          <a:p>
            <a:pPr marL="245745">
              <a:lnSpc>
                <a:spcPct val="100000"/>
              </a:lnSpc>
              <a:spcBef>
                <a:spcPts val="905"/>
              </a:spcBef>
              <a:tabLst>
                <a:tab pos="460375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Használnak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automatizált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DBA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eszközöket?</a:t>
            </a:r>
            <a:endParaRPr sz="1900" dirty="0">
              <a:latin typeface="Georgia"/>
              <a:cs typeface="Georgia"/>
            </a:endParaRPr>
          </a:p>
          <a:p>
            <a:pPr marL="461009" marR="572135" indent="-215265">
              <a:lnSpc>
                <a:spcPct val="100000"/>
              </a:lnSpc>
              <a:spcBef>
                <a:spcPts val="900"/>
              </a:spcBef>
              <a:tabLst>
                <a:tab pos="460375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Van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külön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biztonsági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DBA,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biztonság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általános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DBA- </a:t>
            </a:r>
            <a:r>
              <a:rPr sz="1900" dirty="0">
                <a:latin typeface="Georgia"/>
                <a:cs typeface="Georgia"/>
              </a:rPr>
              <a:t>feladatok</a:t>
            </a:r>
            <a:r>
              <a:rPr sz="1900" spc="-8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része?</a:t>
            </a:r>
            <a:endParaRPr sz="1900" dirty="0">
              <a:latin typeface="Georgia"/>
              <a:cs typeface="Georgia"/>
            </a:endParaRPr>
          </a:p>
          <a:p>
            <a:pPr marL="245745">
              <a:lnSpc>
                <a:spcPct val="100000"/>
              </a:lnSpc>
              <a:spcBef>
                <a:spcPts val="900"/>
              </a:spcBef>
              <a:tabLst>
                <a:tab pos="460375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Mennyire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változékony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adatbázis-környezet?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Adatbázis</a:t>
            </a:r>
            <a:r>
              <a:rPr spc="-2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környezetek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9"/>
            <a:ext cx="7950200" cy="389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716915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szervezetek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többféle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környezetet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használnak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szoftverfejlesztés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üzemeltetés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során,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biztosítsák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alkalmazások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stabilitását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megbízhatóságát.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három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fő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környezet:</a:t>
            </a:r>
            <a:endParaRPr sz="1800" dirty="0">
              <a:latin typeface="Georgia"/>
              <a:cs typeface="Georgia"/>
            </a:endParaRPr>
          </a:p>
          <a:p>
            <a:pPr marL="561340" marR="5080" lvl="1" indent="-247015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Font typeface="Arial"/>
              <a:buChar char="•"/>
              <a:tabLst>
                <a:tab pos="561340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Fejlesztési</a:t>
            </a:r>
            <a:r>
              <a:rPr sz="18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környezet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("Dev"):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Kódolásra,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új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funkciók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fejlesztésére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alkalmazások</a:t>
            </a:r>
            <a:r>
              <a:rPr sz="1800" spc="-1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létrehozására</a:t>
            </a:r>
            <a:r>
              <a:rPr sz="1800" spc="-10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szolgál.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Font typeface="Arial"/>
              <a:buChar char="•"/>
              <a:tabLst>
                <a:tab pos="561340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Tesztelési</a:t>
            </a:r>
            <a:r>
              <a:rPr sz="18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környezet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("Test"/"Staging"):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funkcionalitás,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teljesítmény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hibamentesség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ellenőrzésére.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22605" lvl="1" indent="-247015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Font typeface="Arial"/>
              <a:buChar char="•"/>
              <a:tabLst>
                <a:tab pos="561340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Éles/Termelési</a:t>
            </a:r>
            <a:r>
              <a:rPr sz="1800"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környezet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("Prod"):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környezet,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ahol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alkalmazást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végfelhasználók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valós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körülmények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között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használják.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55904" marR="953135" indent="-255904" algn="r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55904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környezetek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megfelelő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kezelése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kulcsfontosságú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alkalmazások</a:t>
            </a:r>
            <a:endParaRPr sz="1800" dirty="0">
              <a:latin typeface="Georgia"/>
              <a:cs typeface="Georgia"/>
            </a:endParaRPr>
          </a:p>
          <a:p>
            <a:pPr marR="998219" algn="r">
              <a:lnSpc>
                <a:spcPct val="100000"/>
              </a:lnSpc>
            </a:pPr>
            <a:r>
              <a:rPr sz="1800" spc="-10" dirty="0">
                <a:latin typeface="Georgia"/>
                <a:cs typeface="Georgia"/>
              </a:rPr>
              <a:t>stabilitásának,</a:t>
            </a:r>
            <a:r>
              <a:rPr sz="180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biztonságának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hatékonyságának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fenntartásához.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Adatbázis</a:t>
            </a:r>
            <a:r>
              <a:rPr spc="-25" dirty="0"/>
              <a:t> </a:t>
            </a:r>
            <a:r>
              <a:rPr spc="-10" dirty="0"/>
              <a:t>környezetek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1159"/>
            <a:ext cx="7726680" cy="42786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különálló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környezetek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fontossága: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Megakadályozza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szándékos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változásokat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fejlesztők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módosíthatják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véletlenül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éles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termelési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adatokat.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4605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Fokozza</a:t>
            </a:r>
            <a:r>
              <a:rPr sz="18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biztonságot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érzékeny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éles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védettek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maradnak,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minimalizálva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illetéktelen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hozzáférés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adatvesztés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kockázatát.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Támogatja a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tesztelést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hibakeresést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változtatások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ellenőrizhetők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finomhangolhatók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anélkül,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végfelhasználókat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érintenék.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334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Optimalizálja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teljesítményt</a:t>
            </a:r>
            <a:r>
              <a:rPr sz="18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termelési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továbbra</a:t>
            </a:r>
            <a:r>
              <a:rPr sz="18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valós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munkaterheléshez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igazodnak,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elkerülve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fejlesztési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tesztelési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folyamatok</a:t>
            </a:r>
            <a:r>
              <a:rPr sz="18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okozta</a:t>
            </a:r>
            <a:r>
              <a:rPr sz="18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terhelést.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2857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Megkönnyíti</a:t>
            </a:r>
            <a:r>
              <a:rPr sz="18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megfelelést</a:t>
            </a:r>
            <a:r>
              <a:rPr sz="1800" b="1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Segíti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szabályozási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előírások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betartását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azáltal,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tesztelési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éles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elkülönülnek.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Adatbázis</a:t>
            </a:r>
            <a:r>
              <a:rPr spc="-25" dirty="0"/>
              <a:t> </a:t>
            </a:r>
            <a:r>
              <a:rPr spc="-10" dirty="0"/>
              <a:t>környezetek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2243201"/>
          <a:ext cx="8228329" cy="3823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2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5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Fejlesztési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Tesztelési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Éles/Termelési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257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b="1" spc="-25" dirty="0">
                          <a:latin typeface="Georgia"/>
                          <a:cs typeface="Georgia"/>
                        </a:rPr>
                        <a:t>Cél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kódolás,</a:t>
                      </a:r>
                      <a:r>
                        <a:rPr sz="1800" spc="-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építés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6076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validálás,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48768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hibakeresés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élő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műveletek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84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b="1" spc="-10" dirty="0">
                          <a:latin typeface="Georgia"/>
                          <a:cs typeface="Georgia"/>
                        </a:rPr>
                        <a:t>Adatok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535940" marR="520700" indent="-95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minta</a:t>
                      </a:r>
                      <a:r>
                        <a:rPr sz="1800" spc="-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vagy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szintetikus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379095" marR="370840" indent="2197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részleges, termelésszerű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valós,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kritikus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adatok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b="1" spc="-10" dirty="0">
                          <a:latin typeface="Georgia"/>
                          <a:cs typeface="Georgia"/>
                        </a:rPr>
                        <a:t>Hozzáférés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fejlesztők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QA/tesztelők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2514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végfelhasználók,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20891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adminisztrátorok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b="1" spc="-10" dirty="0">
                          <a:latin typeface="Georgia"/>
                          <a:cs typeface="Georgia"/>
                        </a:rPr>
                        <a:t>Biztonság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alacsony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közepes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magas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b="1" spc="-10" dirty="0">
                          <a:latin typeface="Georgia"/>
                          <a:cs typeface="Georgia"/>
                        </a:rPr>
                        <a:t>Teljesítmény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nem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optimalizált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84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tesztelésre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optimalizálva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nagymértékben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optimalizált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Adatbázis</a:t>
            </a:r>
            <a:r>
              <a:rPr spc="-25" dirty="0"/>
              <a:t> </a:t>
            </a:r>
            <a:r>
              <a:rPr spc="-10" dirty="0"/>
              <a:t>környezetek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5668" y="2161159"/>
            <a:ext cx="7706995" cy="3636893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/>
              <a:t>Az</a:t>
            </a:r>
            <a:r>
              <a:rPr spc="-50" dirty="0"/>
              <a:t> </a:t>
            </a:r>
            <a:r>
              <a:rPr dirty="0"/>
              <a:t>adatok</a:t>
            </a:r>
            <a:r>
              <a:rPr spc="-30" dirty="0"/>
              <a:t> </a:t>
            </a:r>
            <a:r>
              <a:rPr dirty="0"/>
              <a:t>kezelése</a:t>
            </a:r>
            <a:r>
              <a:rPr spc="-65" dirty="0"/>
              <a:t> </a:t>
            </a:r>
            <a:r>
              <a:rPr dirty="0"/>
              <a:t>különböző</a:t>
            </a:r>
            <a:r>
              <a:rPr spc="-35" dirty="0"/>
              <a:t> </a:t>
            </a:r>
            <a:r>
              <a:rPr spc="-10" dirty="0"/>
              <a:t>környezetekben:</a:t>
            </a:r>
          </a:p>
          <a:p>
            <a:pPr marL="268605" marR="10795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pc="-10" dirty="0">
                <a:highlight>
                  <a:srgbClr val="FFFF00"/>
                </a:highlight>
              </a:rPr>
              <a:t>Konzisztencia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–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Biztosítani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kell,</a:t>
            </a:r>
            <a:r>
              <a:rPr b="0" spc="-3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hogy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tesztkörnyezet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tükrözze</a:t>
            </a:r>
            <a:r>
              <a:rPr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20" dirty="0">
                <a:highlight>
                  <a:srgbClr val="FFFF00"/>
                </a:highlight>
                <a:latin typeface="Georgia"/>
                <a:cs typeface="Georgia"/>
              </a:rPr>
              <a:t>éles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struktúrát</a:t>
            </a:r>
            <a:r>
              <a:rPr b="0" dirty="0">
                <a:latin typeface="Georgia"/>
                <a:cs typeface="Georgia"/>
              </a:rPr>
              <a:t>,</a:t>
            </a:r>
            <a:r>
              <a:rPr b="0" spc="-3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így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fejlesztés</a:t>
            </a:r>
            <a:r>
              <a:rPr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tesztelés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eredményei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használhatóak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érvényesek</a:t>
            </a:r>
            <a:r>
              <a:rPr b="0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lesznek.</a:t>
            </a:r>
          </a:p>
          <a:p>
            <a:pPr marL="268605" marR="14922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dirty="0">
                <a:highlight>
                  <a:srgbClr val="FFFF00"/>
                </a:highlight>
              </a:rPr>
              <a:t>Adatfrissítési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stratégiák</a:t>
            </a:r>
            <a:r>
              <a:rPr spc="-75" dirty="0">
                <a:highlight>
                  <a:srgbClr val="FFFF00"/>
                </a:highlight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–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</a:t>
            </a:r>
            <a:r>
              <a:rPr b="0" spc="-60" dirty="0"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tesztadatok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relevanciájának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fenntartása </a:t>
            </a:r>
            <a:r>
              <a:rPr b="0" dirty="0">
                <a:latin typeface="Georgia"/>
                <a:cs typeface="Georgia"/>
              </a:rPr>
              <a:t>érdekében</a:t>
            </a:r>
            <a:r>
              <a:rPr b="0" spc="-7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rendszeres,</a:t>
            </a:r>
            <a:r>
              <a:rPr b="0" spc="-70" dirty="0"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ütemezett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frissítéseket</a:t>
            </a:r>
            <a:r>
              <a:rPr b="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végrehajtani</a:t>
            </a:r>
            <a:r>
              <a:rPr b="0" spc="-10" dirty="0">
                <a:latin typeface="Georgia"/>
                <a:cs typeface="Georgia"/>
              </a:rPr>
              <a:t>.</a:t>
            </a: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pc="-10" dirty="0">
                <a:highlight>
                  <a:srgbClr val="FFFF00"/>
                </a:highlight>
              </a:rPr>
              <a:t>Verzióellenőrzés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–</a:t>
            </a:r>
            <a:r>
              <a:rPr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séma-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adatbázismódosítások</a:t>
            </a:r>
            <a:r>
              <a:rPr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nyomon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követése </a:t>
            </a:r>
            <a:r>
              <a:rPr b="0" spc="-10" dirty="0">
                <a:latin typeface="Georgia"/>
                <a:cs typeface="Georgia"/>
              </a:rPr>
              <a:t>elengedhetetlen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</a:t>
            </a:r>
            <a:r>
              <a:rPr b="0" spc="-3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környezetek</a:t>
            </a:r>
            <a:r>
              <a:rPr b="0" spc="-3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közötti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konzisztencia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és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kompatibilitás megőrzéséhez.</a:t>
            </a:r>
          </a:p>
          <a:p>
            <a:pPr marL="268605" marR="560705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pc="-10" dirty="0">
                <a:highlight>
                  <a:srgbClr val="FFFF00"/>
                </a:highlight>
              </a:rPr>
              <a:t>Automatizálási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eszközök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–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Telepítési</a:t>
            </a:r>
            <a:r>
              <a:rPr b="0" spc="-6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és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migrációs</a:t>
            </a:r>
            <a:r>
              <a:rPr b="0" spc="-3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eszközökkel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spc="-50" dirty="0">
                <a:latin typeface="Georgia"/>
                <a:cs typeface="Georgia"/>
              </a:rPr>
              <a:t>a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frissítések</a:t>
            </a:r>
            <a:r>
              <a:rPr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gyorsabbá,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biztonságosabbá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hatékonyabbá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tehetők.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Adatbázis</a:t>
            </a:r>
            <a:r>
              <a:rPr spc="-25" dirty="0"/>
              <a:t> </a:t>
            </a:r>
            <a:r>
              <a:rPr spc="-10" dirty="0"/>
              <a:t>környezetek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1159"/>
            <a:ext cx="7917815" cy="416432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szinkronizálásának</a:t>
            </a:r>
            <a:r>
              <a:rPr sz="1800" b="1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stratégiái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(Prod</a:t>
            </a:r>
            <a:r>
              <a:rPr sz="18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Test/Dev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között):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9842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termelési</a:t>
            </a:r>
            <a:r>
              <a:rPr sz="18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részhalmaza: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teljes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adatbázis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replikálása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helyett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csak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releváns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részhalmaz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kerül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felhasználásra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tesztelési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fejlesztési környezetekben</a:t>
            </a:r>
            <a:r>
              <a:rPr sz="1800" spc="-10" dirty="0">
                <a:latin typeface="Georgia"/>
                <a:cs typeface="Georgia"/>
              </a:rPr>
              <a:t>,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csökkentve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adatkezelési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terhelést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561340" marR="5080" lvl="1" indent="-247015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Font typeface="Arial"/>
              <a:buChar char="•"/>
              <a:tabLst>
                <a:tab pos="561340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Anonimizált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adatok: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érzékeny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termelési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8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valós,</a:t>
            </a:r>
            <a:r>
              <a:rPr sz="1800" i="1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spc="-25" dirty="0">
                <a:highlight>
                  <a:srgbClr val="FFFF00"/>
                </a:highlight>
                <a:latin typeface="Georgia"/>
                <a:cs typeface="Georgia"/>
              </a:rPr>
              <a:t>de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értelmes</a:t>
            </a:r>
            <a:r>
              <a:rPr sz="180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értékekkel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történő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helyettesítése</a:t>
            </a:r>
            <a:r>
              <a:rPr sz="1800" spc="-10" dirty="0">
                <a:latin typeface="Georgia"/>
                <a:cs typeface="Georgia"/>
              </a:rPr>
              <a:t>,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biztosítva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adatvédelem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megfelelőség</a:t>
            </a:r>
            <a:r>
              <a:rPr sz="18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fenntartását.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204470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pillanatfelvételek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(snapshots)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–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Időhöz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kötött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másolatok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létrehozása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termelési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adatbázisról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tesztelési</a:t>
            </a:r>
            <a:r>
              <a:rPr sz="18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célokra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amelyeket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szükség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vissza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lehet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állítani.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4351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Szintetikus</a:t>
            </a:r>
            <a:r>
              <a:rPr sz="1800" b="1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generálása:</a:t>
            </a:r>
            <a:r>
              <a:rPr sz="18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Automatikusan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létrehozott tesztadatkészletek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alkalmazása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valós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állnak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rendelkezésre</a:t>
            </a:r>
            <a:r>
              <a:rPr sz="1800" spc="-10" dirty="0">
                <a:latin typeface="Georgia"/>
                <a:cs typeface="Georgia"/>
              </a:rPr>
              <a:t>, </a:t>
            </a:r>
            <a:r>
              <a:rPr sz="1800" dirty="0">
                <a:latin typeface="Georgia"/>
                <a:cs typeface="Georgia"/>
              </a:rPr>
              <a:t>különböző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eszközök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segítségével.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Adatbázis</a:t>
            </a:r>
            <a:r>
              <a:rPr spc="-25" dirty="0"/>
              <a:t> </a:t>
            </a:r>
            <a:r>
              <a:rPr spc="-10" dirty="0"/>
              <a:t>környezetek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19071"/>
            <a:ext cx="7908290" cy="44018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Adatbiztonság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megfelelőség</a:t>
            </a:r>
            <a:r>
              <a:rPr sz="18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tesztkörnyezetekben: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409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tesztkörnyezet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gyakran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kevésbé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biztonságos,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mint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éles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így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az</a:t>
            </a:r>
            <a:endParaRPr sz="18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Georgia"/>
                <a:cs typeface="Georgia"/>
              </a:rPr>
              <a:t>érzékeny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termelési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adatok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védelme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kulcsfontosságú.</a:t>
            </a:r>
            <a:endParaRPr sz="1800" dirty="0">
              <a:latin typeface="Georgia"/>
              <a:cs typeface="Georgia"/>
            </a:endParaRPr>
          </a:p>
          <a:p>
            <a:pPr marL="268605" marR="168910" indent="-256540">
              <a:lnSpc>
                <a:spcPct val="105000"/>
              </a:lnSpc>
              <a:spcBef>
                <a:spcPts val="3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Számos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szabályozás,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például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GDPR,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HIPAA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PCI-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DSS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,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tiltja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valós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ügyféladatok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védtelen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felhasználását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tesztelési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célokra.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megfelelőségi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intézkedések: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409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Maszkolás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anonimizálás</a:t>
            </a:r>
            <a:r>
              <a:rPr sz="1800" b="1" spc="-10" dirty="0">
                <a:latin typeface="Georgia"/>
                <a:cs typeface="Georgia"/>
              </a:rPr>
              <a:t>:</a:t>
            </a:r>
            <a:endParaRPr sz="1800" dirty="0">
              <a:latin typeface="Georgia"/>
              <a:cs typeface="Georgia"/>
            </a:endParaRPr>
          </a:p>
          <a:p>
            <a:pPr marL="268605" marR="805815">
              <a:lnSpc>
                <a:spcPct val="105000"/>
              </a:lnSpc>
              <a:spcBef>
                <a:spcPts val="5"/>
              </a:spcBef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valós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adatok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helyettesítése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anonimizált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vagy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generált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értékekkel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a </a:t>
            </a:r>
            <a:r>
              <a:rPr sz="1800" dirty="0">
                <a:latin typeface="Georgia"/>
                <a:cs typeface="Georgia"/>
              </a:rPr>
              <a:t>személyes</a:t>
            </a:r>
            <a:r>
              <a:rPr sz="1800" spc="-10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azonosítás</a:t>
            </a:r>
            <a:r>
              <a:rPr sz="1800" spc="-10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elkerülése</a:t>
            </a:r>
            <a:r>
              <a:rPr sz="1800" spc="-8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érdekében.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405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Feladatok</a:t>
            </a:r>
            <a:r>
              <a:rPr sz="18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szétválasztása: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fejlesztők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tesztelők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férhetnek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hozzá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közvetlenül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éles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adatokhoz.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405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Hozzáférés-kezelés: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655320">
              <a:lnSpc>
                <a:spcPct val="105000"/>
              </a:lnSpc>
              <a:spcBef>
                <a:spcPts val="5"/>
              </a:spcBef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Csak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engedélyezett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személyek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férhetnek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hozzá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tesztadatbázisokhoz,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minimalizálva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kockázatokat.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Adatbázis</a:t>
            </a:r>
            <a:r>
              <a:rPr spc="-25" dirty="0"/>
              <a:t> </a:t>
            </a:r>
            <a:r>
              <a:rPr spc="-10" dirty="0"/>
              <a:t>környezetek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>
                <a:highlight>
                  <a:srgbClr val="FFFF00"/>
                </a:highlight>
              </a:rPr>
              <a:t>Biztonsági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megfelelőségi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intézkedések</a:t>
            </a:r>
            <a:r>
              <a:rPr spc="-9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(folyt.):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pc="-10" dirty="0">
                <a:highlight>
                  <a:srgbClr val="FFFF00"/>
                </a:highlight>
              </a:rPr>
              <a:t>Titkosítás:</a:t>
            </a:r>
            <a:r>
              <a:rPr spc="-75" dirty="0">
                <a:highlight>
                  <a:srgbClr val="FFFF00"/>
                </a:highlight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érzékeny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átalakítása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visszafejthető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kódolt</a:t>
            </a:r>
          </a:p>
          <a:p>
            <a:pPr marL="268605">
              <a:lnSpc>
                <a:spcPct val="100000"/>
              </a:lnSpc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formába,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így.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Ez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megakadályozza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az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illetéktelen</a:t>
            </a:r>
            <a:r>
              <a:rPr b="0" spc="-6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hozzáférést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az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adatokhoz,</a:t>
            </a:r>
          </a:p>
          <a:p>
            <a:pPr marL="268605">
              <a:lnSpc>
                <a:spcPct val="100000"/>
              </a:lnSpc>
            </a:pPr>
            <a:r>
              <a:rPr b="0" dirty="0">
                <a:latin typeface="Georgia"/>
                <a:cs typeface="Georgia"/>
              </a:rPr>
              <a:t>még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akkor</a:t>
            </a:r>
            <a:r>
              <a:rPr b="0" spc="-3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is,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ha</a:t>
            </a:r>
            <a:r>
              <a:rPr b="0" spc="-2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azok</a:t>
            </a:r>
            <a:r>
              <a:rPr b="0" spc="-30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kiszivárognának.</a:t>
            </a:r>
          </a:p>
          <a:p>
            <a:pPr marL="268605" marR="26034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pc="-10" dirty="0">
                <a:highlight>
                  <a:srgbClr val="FFFF00"/>
                </a:highlight>
              </a:rPr>
              <a:t>Tokenizálás: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érzékeny</a:t>
            </a:r>
            <a:r>
              <a:rPr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helyettesítő</a:t>
            </a:r>
            <a:r>
              <a:rPr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azonosító</a:t>
            </a:r>
            <a:r>
              <a:rPr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(token)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segítségével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cseréli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le</a:t>
            </a:r>
            <a:r>
              <a:rPr b="0" dirty="0">
                <a:latin typeface="Georgia"/>
                <a:cs typeface="Georgia"/>
              </a:rPr>
              <a:t>,</a:t>
            </a:r>
            <a:r>
              <a:rPr b="0" spc="-3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amelynek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nincs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visszafejthető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kapcsolata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eredeti adattal.</a:t>
            </a: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dirty="0">
                <a:highlight>
                  <a:srgbClr val="FFFF00"/>
                </a:highlight>
              </a:rPr>
              <a:t>Rendszeres</a:t>
            </a:r>
            <a:r>
              <a:rPr spc="-7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ellenőrzések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naplózás:</a:t>
            </a:r>
          </a:p>
          <a:p>
            <a:pPr marL="268605" marR="10160">
              <a:lnSpc>
                <a:spcPct val="100000"/>
              </a:lnSpc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adathozzáférés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módosítás</a:t>
            </a:r>
            <a:r>
              <a:rPr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nyomon</a:t>
            </a:r>
            <a:r>
              <a:rPr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követése</a:t>
            </a:r>
            <a:r>
              <a:rPr b="0" dirty="0">
                <a:latin typeface="Georgia"/>
                <a:cs typeface="Georgia"/>
              </a:rPr>
              <a:t>,</a:t>
            </a:r>
            <a:r>
              <a:rPr b="0" spc="-6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beleértve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az</a:t>
            </a:r>
            <a:r>
              <a:rPr b="0" spc="-65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audit </a:t>
            </a:r>
            <a:r>
              <a:rPr b="0" dirty="0">
                <a:latin typeface="Georgia"/>
                <a:cs typeface="Georgia"/>
              </a:rPr>
              <a:t>naplók</a:t>
            </a:r>
            <a:r>
              <a:rPr b="0" spc="-7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rendszeres</a:t>
            </a:r>
            <a:r>
              <a:rPr b="0" spc="-70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felülvizsgálatát.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dirty="0">
                <a:highlight>
                  <a:srgbClr val="FFFF00"/>
                </a:highlight>
              </a:rPr>
              <a:t>Megfelelőségi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jelentések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készítése:</a:t>
            </a:r>
          </a:p>
          <a:p>
            <a:pPr marL="268605">
              <a:lnSpc>
                <a:spcPct val="100000"/>
              </a:lnSpc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adatkezelési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tevékenységekről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részletes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dokumentációk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készítése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a</a:t>
            </a:r>
          </a:p>
          <a:p>
            <a:pPr marL="268605">
              <a:lnSpc>
                <a:spcPct val="100000"/>
              </a:lnSpc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szabályozási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követelmények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teljesítése</a:t>
            </a:r>
            <a:r>
              <a:rPr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biztonság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fenntartásához.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Adatbázis-adminisztrátor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1159"/>
            <a:ext cx="7830184" cy="40271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adminisztrátor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(database</a:t>
            </a:r>
            <a:r>
              <a:rPr sz="1800" b="1" spc="-5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administrator,</a:t>
            </a:r>
            <a:r>
              <a:rPr sz="1800" b="1" spc="-4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DBA):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tervezéséért,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megvalósításáért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karbantartásáért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felelős.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Biztosítja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biztonságos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működését.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Együttműködik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IT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csapatokkal,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fejlesztőkkel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üzleti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résztvevőkkel.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DBA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 kompetenciák: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Az</a:t>
            </a:r>
            <a:r>
              <a:rPr sz="1800" spc="-10" dirty="0">
                <a:latin typeface="Georgia"/>
                <a:cs typeface="Georgia"/>
              </a:rPr>
              <a:t> a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datbázis-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technológiák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erős</a:t>
            </a:r>
            <a:r>
              <a:rPr sz="1800" spc="-10" dirty="0">
                <a:latin typeface="Georgia"/>
                <a:cs typeface="Georgia"/>
              </a:rPr>
              <a:t> ismerete.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Az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adatmodellezési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normalizálási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módszerek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ismerete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Jártasság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mentési,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helyreállítási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protokollokban.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Jártasság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teljesítményhangolásban</a:t>
            </a:r>
            <a:r>
              <a:rPr sz="18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lekérdezés-optimalizálásban.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Problémamegoldó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 és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hibaelhárító készség.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A</a:t>
            </a:r>
            <a:r>
              <a:rPr spc="-2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DBA</a:t>
            </a:r>
            <a:r>
              <a:rPr spc="-22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fő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feladatai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75459"/>
            <a:ext cx="7931150" cy="413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777875" indent="-36639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78460" algn="l"/>
                <a:tab pos="379730" algn="l"/>
              </a:tabLst>
            </a:pPr>
            <a:r>
              <a:rPr sz="1800" b="1" dirty="0">
                <a:solidFill>
                  <a:srgbClr val="9F4DA2"/>
                </a:solidFill>
                <a:latin typeface="Georgia"/>
                <a:cs typeface="Georgia"/>
              </a:rPr>
              <a:t>	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architektúra</a:t>
            </a:r>
            <a:r>
              <a:rPr sz="18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adatbázisok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tervezése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és </a:t>
            </a:r>
            <a:r>
              <a:rPr sz="1800" spc="-10" dirty="0">
                <a:latin typeface="Georgia"/>
                <a:cs typeface="Georgia"/>
              </a:rPr>
              <a:t>strukturálása</a:t>
            </a:r>
            <a:endParaRPr sz="1800" dirty="0">
              <a:latin typeface="Georgia"/>
              <a:cs typeface="Georgia"/>
            </a:endParaRPr>
          </a:p>
          <a:p>
            <a:pPr marL="379730" indent="-36703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AutoNum type="arabicPeriod"/>
              <a:tabLst>
                <a:tab pos="379730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Telepítés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konfiguráció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DBMS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beállítása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üzembe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helyezése</a:t>
            </a:r>
            <a:endParaRPr sz="1800" dirty="0">
              <a:latin typeface="Georgia"/>
              <a:cs typeface="Georgia"/>
            </a:endParaRPr>
          </a:p>
          <a:p>
            <a:pPr marL="378460" marR="5080" indent="-36639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78460" algn="l"/>
                <a:tab pos="379730" algn="l"/>
              </a:tabLst>
            </a:pPr>
            <a:r>
              <a:rPr sz="1800" b="1" dirty="0">
                <a:solidFill>
                  <a:srgbClr val="9F4DA2"/>
                </a:solidFill>
                <a:latin typeface="Georgia"/>
                <a:cs typeface="Georgia"/>
              </a:rPr>
              <a:t>	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Teljesítményhangolás</a:t>
            </a:r>
            <a:r>
              <a:rPr sz="1800" b="1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 adatbázis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sebességének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hatékonyságának optimalizálása</a:t>
            </a:r>
            <a:endParaRPr sz="1800" dirty="0">
              <a:latin typeface="Georgia"/>
              <a:cs typeface="Georgia"/>
            </a:endParaRPr>
          </a:p>
          <a:p>
            <a:pPr marL="378460" marR="885190" indent="-36639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78460" algn="l"/>
                <a:tab pos="379730" algn="l"/>
              </a:tabLst>
            </a:pPr>
            <a:r>
              <a:rPr sz="1800" b="1" dirty="0">
                <a:solidFill>
                  <a:srgbClr val="9F4DA2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mentés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helyreállítás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adatvédelem</a:t>
            </a:r>
            <a:r>
              <a:rPr sz="1800" spc="-10" dirty="0">
                <a:latin typeface="Georgia"/>
                <a:cs typeface="Georgia"/>
              </a:rPr>
              <a:t> biztosítása meghibásodás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esetén</a:t>
            </a:r>
            <a:endParaRPr sz="1800" dirty="0">
              <a:latin typeface="Georgia"/>
              <a:cs typeface="Georgia"/>
            </a:endParaRPr>
          </a:p>
          <a:p>
            <a:pPr marL="379730" indent="-36703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AutoNum type="arabicPeriod"/>
              <a:tabLst>
                <a:tab pos="379730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menedzsment</a:t>
            </a:r>
            <a:r>
              <a:rPr sz="18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hozzáférések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szabályozása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visszaélések</a:t>
            </a:r>
            <a:endParaRPr sz="1800" dirty="0">
              <a:latin typeface="Georgia"/>
              <a:cs typeface="Georgia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Georgia"/>
                <a:cs typeface="Georgia"/>
              </a:rPr>
              <a:t>megelőzése</a:t>
            </a:r>
            <a:endParaRPr sz="1800" dirty="0">
              <a:latin typeface="Georgia"/>
              <a:cs typeface="Georgia"/>
            </a:endParaRPr>
          </a:p>
          <a:p>
            <a:pPr marL="378460" marR="750570" indent="-366395">
              <a:lnSpc>
                <a:spcPct val="100000"/>
              </a:lnSpc>
              <a:spcBef>
                <a:spcPts val="300"/>
              </a:spcBef>
              <a:buAutoNum type="arabicPeriod" startAt="6"/>
              <a:tabLst>
                <a:tab pos="378460" algn="l"/>
                <a:tab pos="379730" algn="l"/>
              </a:tabLst>
            </a:pPr>
            <a:r>
              <a:rPr sz="1800" b="1" dirty="0">
                <a:solidFill>
                  <a:srgbClr val="9F4DA2"/>
                </a:solidFill>
                <a:latin typeface="Georgia"/>
                <a:cs typeface="Georgia"/>
              </a:rPr>
              <a:t>	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Monitorozás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karbantartás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adatbázisok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egészségének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25" dirty="0">
                <a:latin typeface="Georgia"/>
                <a:cs typeface="Georgia"/>
              </a:rPr>
              <a:t>és </a:t>
            </a:r>
            <a:r>
              <a:rPr sz="1800" spc="-10" dirty="0">
                <a:latin typeface="Georgia"/>
                <a:cs typeface="Georgia"/>
              </a:rPr>
              <a:t>működésének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fenntartása</a:t>
            </a:r>
            <a:endParaRPr sz="1800" dirty="0">
              <a:latin typeface="Georgia"/>
              <a:cs typeface="Georgia"/>
            </a:endParaRPr>
          </a:p>
          <a:p>
            <a:pPr marL="379730" indent="-36703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AutoNum type="arabicPeriod" startAt="6"/>
              <a:tabLst>
                <a:tab pos="379730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Fejlesztőcsapatok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támogatása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adatbázisokkal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kapcsolatos</a:t>
            </a:r>
            <a:endParaRPr sz="1800" dirty="0">
              <a:latin typeface="Georgia"/>
              <a:cs typeface="Georgia"/>
            </a:endParaRPr>
          </a:p>
          <a:p>
            <a:pPr marL="378460">
              <a:lnSpc>
                <a:spcPct val="100000"/>
              </a:lnSpc>
            </a:pPr>
            <a:r>
              <a:rPr sz="1800" spc="-10" dirty="0">
                <a:latin typeface="Georgia"/>
                <a:cs typeface="Georgia"/>
              </a:rPr>
              <a:t>alkalmazásfejlesztési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igények</a:t>
            </a:r>
            <a:r>
              <a:rPr sz="1800" spc="1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segítése</a:t>
            </a:r>
            <a:endParaRPr sz="1800" dirty="0">
              <a:latin typeface="Georgia"/>
              <a:cs typeface="Georgia"/>
            </a:endParaRPr>
          </a:p>
          <a:p>
            <a:pPr marL="379730" indent="-367030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AutoNum type="arabicPeriod" startAt="8"/>
              <a:tabLst>
                <a:tab pos="379730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Frissítések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javítások</a:t>
            </a:r>
            <a:r>
              <a:rPr sz="18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adatbázis-</a:t>
            </a:r>
            <a:r>
              <a:rPr sz="1800" dirty="0">
                <a:latin typeface="Georgia"/>
                <a:cs typeface="Georgia"/>
              </a:rPr>
              <a:t>rendszerek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naprakészen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tartása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Az</a:t>
            </a:r>
            <a:r>
              <a:rPr spc="-10" dirty="0"/>
              <a:t> adatbázis-</a:t>
            </a:r>
            <a:r>
              <a:rPr dirty="0"/>
              <a:t>adminisztrátorok</a:t>
            </a:r>
            <a:r>
              <a:rPr spc="-40" dirty="0"/>
              <a:t> </a:t>
            </a:r>
            <a:r>
              <a:rPr spc="-10" dirty="0">
                <a:highlight>
                  <a:srgbClr val="FFFF00"/>
                </a:highlight>
              </a:rPr>
              <a:t>típusai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9"/>
            <a:ext cx="7842884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94640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Rendszer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DBA</a:t>
            </a:r>
            <a:r>
              <a:rPr sz="1800" b="1" dirty="0">
                <a:latin typeface="Georgia"/>
                <a:cs typeface="Georgia"/>
              </a:rPr>
              <a:t>:</a:t>
            </a:r>
            <a:r>
              <a:rPr sz="1800" b="1" spc="-7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infrastrukturális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aspektusainak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kezelése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beleértve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telepítést,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konfigurációt,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javítást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frissítést.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29908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Alkalmazás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DBA:</a:t>
            </a:r>
            <a:r>
              <a:rPr sz="18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Együttműködik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fejlesztőkkel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sémák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megtervezésében</a:t>
            </a:r>
            <a:r>
              <a:rPr sz="1800" spc="-10" dirty="0">
                <a:latin typeface="Georgia"/>
                <a:cs typeface="Georgia"/>
              </a:rPr>
              <a:t>,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biztosítva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alkalmazás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adatbázis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sz="18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együttműködését.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Teljesítmény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DBA: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adatbázis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szűk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keresztmetszeteinek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azonosítására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megoldására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szakosodott.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optimalizálására,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indexelési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stratégiákra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erőforrás-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kezelésre</a:t>
            </a:r>
            <a:r>
              <a:rPr sz="18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összpontosít.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37465" indent="-256540" algn="just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DBA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: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Hozzáférés-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vezérlési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mechanizmusokat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vezet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be,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figyeli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irányelveket,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biztosítja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szabályozásoknak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való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megfelelést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védelme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9875" indent="-257175" algn="just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987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szervezet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méretétől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összetettségétől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függően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ezek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DBA-</a:t>
            </a:r>
            <a:r>
              <a:rPr sz="1800" spc="-10" dirty="0">
                <a:latin typeface="Georgia"/>
                <a:cs typeface="Georgia"/>
              </a:rPr>
              <a:t>szerepeket</a:t>
            </a:r>
            <a:endParaRPr sz="1800" dirty="0">
              <a:latin typeface="Georgia"/>
              <a:cs typeface="Georgia"/>
            </a:endParaRPr>
          </a:p>
          <a:p>
            <a:pPr marL="268605" algn="just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egyetlen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személy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elláthatja,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vagy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megoszthatók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csapat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tagjai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között.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Adatbázis-</a:t>
            </a:r>
            <a:r>
              <a:rPr dirty="0"/>
              <a:t>adminisztráció</a:t>
            </a:r>
            <a:r>
              <a:rPr spc="-5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0" dirty="0">
                <a:highlight>
                  <a:srgbClr val="FFFF00"/>
                </a:highlight>
              </a:rPr>
              <a:t>kihívások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9"/>
            <a:ext cx="8094980" cy="3890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856615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Elérhetőség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leállások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megelőzése:</a:t>
            </a:r>
            <a:r>
              <a:rPr sz="1800" b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kritikus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alkalmazások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folyamatos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működésének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biztosítása.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Teljesítményoptimalizálás</a:t>
            </a:r>
            <a:r>
              <a:rPr sz="1800" b="1" spc="-10" dirty="0">
                <a:latin typeface="Georgia"/>
                <a:cs typeface="Georgia"/>
              </a:rPr>
              <a:t>: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indexelés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hatékonyságának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fenntartása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növekvő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terhelés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mellett.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33274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Biztonság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megfelelőség: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adatok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védelme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biztonsági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incidensek </a:t>
            </a:r>
            <a:r>
              <a:rPr sz="1800" dirty="0">
                <a:latin typeface="Georgia"/>
                <a:cs typeface="Georgia"/>
              </a:rPr>
              <a:t>ellen,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valamint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szabályozási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előírások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betartása.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mentés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helyreállítás: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Megbízható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mentési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helyreállítási</a:t>
            </a:r>
            <a:endParaRPr sz="18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Georgia"/>
                <a:cs typeface="Georgia"/>
              </a:rPr>
              <a:t>tervek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fenntartása.</a:t>
            </a:r>
            <a:endParaRPr sz="1800" dirty="0">
              <a:latin typeface="Georgia"/>
              <a:cs typeface="Georgia"/>
            </a:endParaRPr>
          </a:p>
          <a:p>
            <a:pPr marL="268605" marR="486409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Erőforráskezelés: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rendszererőforrások</a:t>
            </a:r>
            <a:r>
              <a:rPr sz="18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elosztása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alkalmazás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felhasználó</a:t>
            </a:r>
            <a:r>
              <a:rPr sz="1800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támogatására.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Lépést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tartani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technológiai</a:t>
            </a:r>
            <a:r>
              <a:rPr sz="1800" b="1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fejlődéssel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adatbázis-rendszerek,</a:t>
            </a:r>
            <a:endParaRPr sz="18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felhőplatformok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automatizáció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változásaihoz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való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alkalmazkodás.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highlight>
                  <a:srgbClr val="FFFF00"/>
                </a:highlight>
              </a:rPr>
              <a:t>DBA</a:t>
            </a:r>
            <a:r>
              <a:rPr spc="-2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megközelítések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911465" cy="412622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adatbázis-</a:t>
            </a:r>
            <a:r>
              <a:rPr sz="1900" dirty="0">
                <a:latin typeface="Georgia"/>
                <a:cs typeface="Georgia"/>
              </a:rPr>
              <a:t>adminisztráció</a:t>
            </a:r>
            <a:r>
              <a:rPr sz="1900" spc="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különböző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megközelítéseket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követhet.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Két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elsődleges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megközelítés: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Font typeface="Arial"/>
              <a:buChar char="•"/>
              <a:tabLst>
                <a:tab pos="561340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Reaktív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Font typeface="Arial"/>
              <a:buChar char="•"/>
              <a:tabLst>
                <a:tab pos="561340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Proaktív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választott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megközelítés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hatással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adatbázis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teljesítményére,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rendelkezésre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állására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biztonságára.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De: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Egyetlen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DBA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sem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lehet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100%-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ban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reaktív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100%-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ban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proaktív.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81851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Szükség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felügyeletre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megelőző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intézkedésekre,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de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erős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hibaelhárítási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képességeket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biztosítani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kell.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jó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DBA-</a:t>
            </a:r>
            <a:r>
              <a:rPr sz="1900" dirty="0">
                <a:latin typeface="Georgia"/>
                <a:cs typeface="Georgia"/>
              </a:rPr>
              <a:t>k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proaktív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stratégiák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alkalmazása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mellett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reaktív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tudással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is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rendelkeznek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adatbázis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működésének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biztosításához.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DBA</a:t>
            </a:r>
            <a:r>
              <a:rPr spc="-270" dirty="0"/>
              <a:t> </a:t>
            </a:r>
            <a:r>
              <a:rPr spc="-10" dirty="0"/>
              <a:t>megközelítések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80971"/>
            <a:ext cx="7641590" cy="428307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Reaktív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20" dirty="0">
                <a:highlight>
                  <a:srgbClr val="FFFF00"/>
                </a:highlight>
                <a:latin typeface="Georgia"/>
                <a:cs typeface="Georgia"/>
              </a:rPr>
              <a:t>DBA: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1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Más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néven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"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tűzoltó</a:t>
            </a:r>
            <a:r>
              <a:rPr sz="1800" dirty="0">
                <a:latin typeface="Georgia"/>
                <a:cs typeface="Georgia"/>
              </a:rPr>
              <a:t>"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megközelítés.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1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problémák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kijavítására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összpontosít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,</a:t>
            </a:r>
            <a:r>
              <a:rPr sz="1800"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miután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azok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felmerültek.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705"/>
              </a:spcBef>
              <a:buClr>
                <a:srgbClr val="438085"/>
              </a:buClr>
              <a:buFont typeface="Arial"/>
              <a:buChar char="•"/>
              <a:tabLst>
                <a:tab pos="561340" algn="l"/>
              </a:tabLst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Hibaelhárítás,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vészhelyzeti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javítások,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helyreállítása.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105000"/>
              </a:lnSpc>
              <a:spcBef>
                <a:spcPts val="6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Gyakoribb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olyan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környezetben,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ahol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monitorozás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korlátozott,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ahol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hajtanak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végre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rendszeresen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proaktív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intézkedéseket.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reaktív</a:t>
            </a:r>
            <a:r>
              <a:rPr sz="1800" b="1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DBA</a:t>
            </a:r>
            <a:r>
              <a:rPr sz="1800" b="1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jellemzői: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1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összeomlásokra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meghibásodásokra</a:t>
            </a:r>
            <a:r>
              <a:rPr sz="18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reagál.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1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spc="-10" dirty="0">
                <a:latin typeface="Georgia"/>
                <a:cs typeface="Georgia"/>
              </a:rPr>
              <a:t>Teljesítményproblémákat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 </a:t>
            </a:r>
            <a:r>
              <a:rPr sz="1800" spc="-10" dirty="0">
                <a:latin typeface="Georgia"/>
                <a:cs typeface="Georgia"/>
              </a:rPr>
              <a:t>felmerülésükkör</a:t>
            </a:r>
            <a:r>
              <a:rPr sz="1800" spc="-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oldja</a:t>
            </a:r>
            <a:r>
              <a:rPr sz="1800" spc="5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meg.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05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Felhasználói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panaszokat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hibákat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vizsgálja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javítja.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340995" indent="-256540">
              <a:lnSpc>
                <a:spcPct val="105000"/>
              </a:lnSpc>
              <a:spcBef>
                <a:spcPts val="605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gyors,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rövid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távú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megoldásokra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fókuszál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inkább,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mint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hosszú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távú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megelőzésre.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DBA</a:t>
            </a:r>
            <a:r>
              <a:rPr spc="-270" dirty="0"/>
              <a:t> </a:t>
            </a:r>
            <a:r>
              <a:rPr spc="-10" dirty="0"/>
              <a:t>megközelítések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80971"/>
            <a:ext cx="8072755" cy="40709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Proaktív</a:t>
            </a:r>
            <a:r>
              <a:rPr sz="1800" b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20" dirty="0">
                <a:highlight>
                  <a:srgbClr val="FFFF00"/>
                </a:highlight>
                <a:latin typeface="Georgia"/>
                <a:cs typeface="Georgia"/>
              </a:rPr>
              <a:t>DBA: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1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Más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néven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megelőző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megközelítés.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1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problémák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elkerülésére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összpontosít,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mielőtt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azok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felmerülnének.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705"/>
              </a:spcBef>
              <a:buClr>
                <a:srgbClr val="438085"/>
              </a:buClr>
              <a:buFont typeface="Arial"/>
              <a:buChar char="•"/>
              <a:tabLst>
                <a:tab pos="561340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Monitorozást,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automatikus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riasztásokat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kapacitástervezést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használ.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1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Célja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stabilitás,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hatékonyság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 optimalizált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adatbázis-műveletek.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proaktív</a:t>
            </a:r>
            <a:r>
              <a:rPr sz="1800" b="1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DBA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jellemzői: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1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Automatizált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monitorozó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eszközöket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alkalmaz.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05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Rendszeres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állapotellenőrzést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teljesítményhangolást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végez.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1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Katasztrófa-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helyreállítási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stratégiákat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tervez.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1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Együttműködik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fejlesztőkkel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indexelés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optimalizálásában.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1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hosszú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távú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adatbázis-</a:t>
            </a:r>
            <a:r>
              <a:rPr sz="1800" dirty="0">
                <a:latin typeface="Georgia"/>
                <a:cs typeface="Georgia"/>
              </a:rPr>
              <a:t>stabilitásra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hatékonyságra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összpontosít.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2488</Words>
  <Application>Microsoft Office PowerPoint</Application>
  <PresentationFormat>Diavetítés a képernyőre (4:3 oldalarány)</PresentationFormat>
  <Paragraphs>282</Paragraphs>
  <Slides>27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2" baseType="lpstr">
      <vt:lpstr>Arial</vt:lpstr>
      <vt:lpstr>Georgia</vt:lpstr>
      <vt:lpstr>Times New Roman</vt:lpstr>
      <vt:lpstr>Trebuchet MS</vt:lpstr>
      <vt:lpstr>Office Theme</vt:lpstr>
      <vt:lpstr>PowerPoint-bemutató</vt:lpstr>
      <vt:lpstr>Adatbázis-adminisztráció</vt:lpstr>
      <vt:lpstr>Adatbázis-adminisztrátor</vt:lpstr>
      <vt:lpstr>A DBA fő feladatai</vt:lpstr>
      <vt:lpstr>Az adatbázis-adminisztrátorok típusai</vt:lpstr>
      <vt:lpstr>Adatbázis-adminisztráció – kihívások</vt:lpstr>
      <vt:lpstr>DBA megközelítések</vt:lpstr>
      <vt:lpstr>DBA megközelítések</vt:lpstr>
      <vt:lpstr>DBA megközelítések</vt:lpstr>
      <vt:lpstr>A DBA szerepe az SDLC-ben</vt:lpstr>
      <vt:lpstr>A DBA szerepe az SDLC-ben</vt:lpstr>
      <vt:lpstr>Teljesítménymonitorozás és -hangolás</vt:lpstr>
      <vt:lpstr>Teljesítménymonitorozás és -hangolás</vt:lpstr>
      <vt:lpstr>Biztonság és hozzáférés-kezelés</vt:lpstr>
      <vt:lpstr>Biztonsági mentés és helyreállítás</vt:lpstr>
      <vt:lpstr>DBA – a személyzet mérete</vt:lpstr>
      <vt:lpstr>DBA - munkaterhelési tényezők</vt:lpstr>
      <vt:lpstr>DBA – adatbázis-méret és komplexitás</vt:lpstr>
      <vt:lpstr>DBA – SLA követelmények</vt:lpstr>
      <vt:lpstr>DBA – Hány DBA szükséges?</vt:lpstr>
      <vt:lpstr>Adatbázis környezetek</vt:lpstr>
      <vt:lpstr>Adatbázis környezetek</vt:lpstr>
      <vt:lpstr>Adatbázis környezetek</vt:lpstr>
      <vt:lpstr>Adatbázis környezetek</vt:lpstr>
      <vt:lpstr>Adatbázis környezetek</vt:lpstr>
      <vt:lpstr>Adatbázis környezetek</vt:lpstr>
      <vt:lpstr>Adatbázis környezetek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Adatmenedzsment</dc:title>
  <cp:lastModifiedBy>Szemán László</cp:lastModifiedBy>
  <cp:revision>42</cp:revision>
  <dcterms:created xsi:type="dcterms:W3CDTF">2025-03-18T16:28:46Z</dcterms:created>
  <dcterms:modified xsi:type="dcterms:W3CDTF">2025-03-18T16:57:16Z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2025-03-15T00:00:00Z</vt:filetime>
  </property>
  <property fmtid="{D5CDD505-2E9C-101B-9397-08002B2CF9AE}" pid="3" name="Creator">
    <vt:lpwstr>Microsoft® PowerPoint® a Microsoft 365-höz</vt:lpwstr>
  </property>
  <property fmtid="{D5CDD505-2E9C-101B-9397-08002B2CF9AE}" pid="4" name="LastSaved">
    <vt:filetime>2025-03-18T00:00:00Z</vt:filetime>
  </property>
  <property fmtid="{D5CDD505-2E9C-101B-9397-08002B2CF9AE}" pid="5" name="Producer">
    <vt:lpwstr>3-Heights(TM) PDF Security Shell 4.8.25.2 (http://www.pdf-tools.com)</vt:lpwstr>
  </property>
</Properties>
</file>