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4" r:id="rId7"/>
    <p:sldId id="261" r:id="rId8"/>
    <p:sldId id="263" r:id="rId9"/>
    <p:sldId id="262" r:id="rId10"/>
    <p:sldId id="266" r:id="rId11"/>
    <p:sldId id="267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5492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796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5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3653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07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094939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636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419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6075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9421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40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91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140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61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913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589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DFC3-081B-43B9-B24B-1CF5C6128C8A}" type="datetimeFigureOut">
              <a:rPr lang="hu-HU" smtClean="0"/>
              <a:t>2025. 04. 06.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732EA4-88E3-44CF-BFE4-42E965483A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190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rush4ratio/video-game-sales-with-rating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CBC7E9-F73B-7723-A445-3EA9BF427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3254" y="1556425"/>
            <a:ext cx="7539657" cy="2757057"/>
          </a:xfrm>
        </p:spPr>
        <p:txBody>
          <a:bodyPr/>
          <a:lstStyle/>
          <a:p>
            <a:r>
              <a:rPr lang="hu-HU" dirty="0"/>
              <a:t>Kritikus Tényezők: A Kiadó és a Pontszámok Hatása az Eladásokra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F25DB94-FFB3-46BB-DA00-3D2920A35A7E}"/>
              </a:ext>
            </a:extLst>
          </p:cNvPr>
          <p:cNvSpPr txBox="1"/>
          <p:nvPr/>
        </p:nvSpPr>
        <p:spPr>
          <a:xfrm>
            <a:off x="6096000" y="4313482"/>
            <a:ext cx="3346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Készítette: Szemán László</a:t>
            </a:r>
          </a:p>
        </p:txBody>
      </p:sp>
    </p:spTree>
    <p:extLst>
      <p:ext uri="{BB962C8B-B14F-4D97-AF65-F5344CB8AC3E}">
        <p14:creationId xmlns:p14="http://schemas.microsoft.com/office/powerpoint/2010/main" val="196150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9B5390-2866-8972-B0E3-3B317DC3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354" y="456660"/>
            <a:ext cx="8596668" cy="1320800"/>
          </a:xfrm>
        </p:spPr>
        <p:txBody>
          <a:bodyPr>
            <a:normAutofit/>
          </a:bodyPr>
          <a:lstStyle/>
          <a:p>
            <a:r>
              <a:rPr lang="hu-HU" dirty="0"/>
              <a:t>2. Lépés – statisztikai elemzések Egyszempontú szórásanalízis (ANOVA)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8A72306-9C43-8CD9-4892-1CFB59ECA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358" y="1930400"/>
            <a:ext cx="4084244" cy="4318000"/>
          </a:xfr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F2B8DAC2-6769-D30B-45E6-B661ACEB12ED}"/>
              </a:ext>
            </a:extLst>
          </p:cNvPr>
          <p:cNvSpPr/>
          <p:nvPr/>
        </p:nvSpPr>
        <p:spPr>
          <a:xfrm>
            <a:off x="2344366" y="5233481"/>
            <a:ext cx="2431915" cy="1014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Nyíl: jobbra mutató 6">
            <a:extLst>
              <a:ext uri="{FF2B5EF4-FFF2-40B4-BE49-F238E27FC236}">
                <a16:creationId xmlns:a16="http://schemas.microsoft.com/office/drawing/2014/main" id="{D993434C-DBE0-1471-8CB4-4BDAB91492AB}"/>
              </a:ext>
            </a:extLst>
          </p:cNvPr>
          <p:cNvSpPr/>
          <p:nvPr/>
        </p:nvSpPr>
        <p:spPr>
          <a:xfrm>
            <a:off x="5739319" y="3429000"/>
            <a:ext cx="1575881" cy="773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026" name="Picture 2" descr="Kérdőjel &quot;4&quot; matrica">
            <a:extLst>
              <a:ext uri="{FF2B5EF4-FFF2-40B4-BE49-F238E27FC236}">
                <a16:creationId xmlns:a16="http://schemas.microsoft.com/office/drawing/2014/main" id="{2E096E7F-ED54-0F31-878D-E31FEF8D5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4470" y="2560806"/>
            <a:ext cx="2373549" cy="250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11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513DA3-EBFB-7E22-487B-326EB89D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215935" cy="1320800"/>
          </a:xfrm>
        </p:spPr>
        <p:txBody>
          <a:bodyPr/>
          <a:lstStyle/>
          <a:p>
            <a:r>
              <a:rPr lang="hu-HU" dirty="0"/>
              <a:t>Várható értékek összehasonlítása t-próbával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B7C3189-C968-2ADE-1555-AE8D03A24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69" y="2223651"/>
            <a:ext cx="6108921" cy="3641122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EE31299-5A13-6DEF-B4B7-5B6A417C6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260" y="2223651"/>
            <a:ext cx="4684001" cy="3903334"/>
          </a:xfrm>
          <a:prstGeom prst="rect">
            <a:avLst/>
          </a:prstGeom>
        </p:spPr>
      </p:pic>
      <p:sp>
        <p:nvSpPr>
          <p:cNvPr id="10" name="Ellipszis 9">
            <a:extLst>
              <a:ext uri="{FF2B5EF4-FFF2-40B4-BE49-F238E27FC236}">
                <a16:creationId xmlns:a16="http://schemas.microsoft.com/office/drawing/2014/main" id="{B501ACDF-0B4F-C661-53F3-3F9B0F01FF42}"/>
              </a:ext>
            </a:extLst>
          </p:cNvPr>
          <p:cNvSpPr/>
          <p:nvPr/>
        </p:nvSpPr>
        <p:spPr>
          <a:xfrm>
            <a:off x="8368749" y="4428411"/>
            <a:ext cx="2862469" cy="10149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74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77B62-14BE-E9BE-34A3-ED9F334A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Rangkorreláció a kritikus pontszám és a globális eladások között (5M felett)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F835879-617A-7D22-3521-3BB9D6BB2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113" y="2051339"/>
            <a:ext cx="4269141" cy="4362529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1D70485-9782-8C4E-690C-4936C0BD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48" y="2776746"/>
            <a:ext cx="4614203" cy="2478542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4C764854-AC03-5961-FE6D-08E7004E69C7}"/>
              </a:ext>
            </a:extLst>
          </p:cNvPr>
          <p:cNvSpPr/>
          <p:nvPr/>
        </p:nvSpPr>
        <p:spPr>
          <a:xfrm>
            <a:off x="5694066" y="3798276"/>
            <a:ext cx="803869" cy="532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6581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4E7E75-23DC-9ABD-709E-A55B7F03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386" y="609600"/>
            <a:ext cx="8596668" cy="1320800"/>
          </a:xfrm>
        </p:spPr>
        <p:txBody>
          <a:bodyPr/>
          <a:lstStyle/>
          <a:p>
            <a:r>
              <a:rPr lang="hu-HU" dirty="0"/>
              <a:t>Előkészületek a pontdiagramhoz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B1B6832-17F8-C5C3-CFA6-4E57E4612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590" y="1930400"/>
            <a:ext cx="6102928" cy="4072835"/>
          </a:xfrm>
        </p:spPr>
      </p:pic>
    </p:spTree>
    <p:extLst>
      <p:ext uri="{BB962C8B-B14F-4D97-AF65-F5344CB8AC3E}">
        <p14:creationId xmlns:p14="http://schemas.microsoft.com/office/powerpoint/2010/main" val="3395499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80E390-7A68-AE76-4C71-8A41A50B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Pontdiagram és korreláció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B52F4B3-8E94-E751-843E-5A900B0A3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318" y="1878061"/>
            <a:ext cx="5144020" cy="4325654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F4D66DEB-F808-EAB6-AF45-7E52E2479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46" y="2733809"/>
            <a:ext cx="5738484" cy="2843459"/>
          </a:xfrm>
          <a:prstGeom prst="rect">
            <a:avLst/>
          </a:prstGeom>
        </p:spPr>
      </p:pic>
      <p:sp>
        <p:nvSpPr>
          <p:cNvPr id="8" name="Nyíl: jobbra mutató 7">
            <a:extLst>
              <a:ext uri="{FF2B5EF4-FFF2-40B4-BE49-F238E27FC236}">
                <a16:creationId xmlns:a16="http://schemas.microsoft.com/office/drawing/2014/main" id="{3FD3F3E9-3DC4-8223-CE1F-786D87E98694}"/>
              </a:ext>
            </a:extLst>
          </p:cNvPr>
          <p:cNvSpPr/>
          <p:nvPr/>
        </p:nvSpPr>
        <p:spPr>
          <a:xfrm>
            <a:off x="5486400" y="4040888"/>
            <a:ext cx="693683" cy="4470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107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338DB4-EE87-4C7B-09B3-774C1400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adatbázisról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F9A711-F736-0634-BF67-CF9AE02FD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927747" cy="3880773"/>
          </a:xfrm>
        </p:spPr>
        <p:txBody>
          <a:bodyPr/>
          <a:lstStyle/>
          <a:p>
            <a:r>
              <a:rPr lang="hu-HU" dirty="0">
                <a:hlinkClick r:id="rId2"/>
              </a:rPr>
              <a:t>https://www.kaggle.com/datasets/rush4ratio/video-game-sales-with-ratings</a:t>
            </a:r>
            <a:endParaRPr lang="hu-HU" dirty="0"/>
          </a:p>
          <a:p>
            <a:r>
              <a:rPr lang="hu-HU" dirty="0"/>
              <a:t>Videojáték eladások 2016-ig</a:t>
            </a:r>
          </a:p>
          <a:p>
            <a:r>
              <a:rPr lang="hu-HU" dirty="0"/>
              <a:t>~ 17.000 rekord</a:t>
            </a:r>
          </a:p>
          <a:p>
            <a:r>
              <a:rPr lang="hu-HU" dirty="0"/>
              <a:t>- 16 oszlop</a:t>
            </a:r>
          </a:p>
          <a:p>
            <a:r>
              <a:rPr lang="hu-HU" dirty="0"/>
              <a:t>Főhipotézis: A kiadó neve befolyásolja a globális eladások mértékét</a:t>
            </a:r>
          </a:p>
          <a:p>
            <a:r>
              <a:rPr lang="hu-HU" dirty="0"/>
              <a:t>Mellékhipotézis: A kritikusok hatással vannak a globális eladásokra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F8207A5-6971-990A-AD66-BFD021911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302" y="1270000"/>
            <a:ext cx="4343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37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0A61547-2555-4DE2-A37F-A53E54917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2447E0-8F0D-479C-94E4-82BC8EB68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943397-DCDD-44CB-BBA9-9510B7698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2630ADC-31DB-4C48-AC4A-DAAE5A7B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CA5C44E-F54E-47E0-8989-4D8686B33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FF54E15E-830B-4375-A239-4C51954DE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CB37E322-FF7E-4872-BD6B-50A48CBEA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710D0C1E-D2F8-45B2-AE14-1AC8E976F7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216331B-17D0-4167-ABD2-B2198058C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A53A7A96-3806-4BB3-91DE-6EED48AC7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F8C2B86C-EE71-466E-8991-503F9C9C1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</p:grp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69F02E4-6743-4FEA-E284-CC22AE203F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298" y="762298"/>
            <a:ext cx="6101891" cy="5064569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3ED674A-5EEA-F4A9-53AD-0BF2C38E8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273" y="762297"/>
            <a:ext cx="3127369" cy="506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02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F2E2-C72F-97F3-2F5B-EEDB472C8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C26DD6-30BD-E984-7486-E3E954A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Lépés adatok feltérképezése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B4B209B-653E-64A7-6A15-CA0759E7B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3634" y="1649831"/>
            <a:ext cx="4284136" cy="4598569"/>
          </a:xfrm>
        </p:spPr>
      </p:pic>
    </p:spTree>
    <p:extLst>
      <p:ext uri="{BB962C8B-B14F-4D97-AF65-F5344CB8AC3E}">
        <p14:creationId xmlns:p14="http://schemas.microsoft.com/office/powerpoint/2010/main" val="1507684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F5F82ABD-538D-1796-07F1-FD7CF8BAE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324" y="2039481"/>
            <a:ext cx="3556723" cy="3881437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100EC114-32EB-8F3B-983B-DE875D884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75" y="2162834"/>
            <a:ext cx="4751808" cy="3758084"/>
          </a:xfrm>
          <a:prstGeom prst="rect">
            <a:avLst/>
          </a:prstGeom>
        </p:spPr>
      </p:pic>
      <p:sp>
        <p:nvSpPr>
          <p:cNvPr id="14" name="Nyíl: jobbra mutató 13">
            <a:extLst>
              <a:ext uri="{FF2B5EF4-FFF2-40B4-BE49-F238E27FC236}">
                <a16:creationId xmlns:a16="http://schemas.microsoft.com/office/drawing/2014/main" id="{D91296DD-6F0F-B9A9-641C-ADBD351D5968}"/>
              </a:ext>
            </a:extLst>
          </p:cNvPr>
          <p:cNvSpPr/>
          <p:nvPr/>
        </p:nvSpPr>
        <p:spPr>
          <a:xfrm>
            <a:off x="5517017" y="3577213"/>
            <a:ext cx="1879042" cy="10048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Cím 16">
            <a:extLst>
              <a:ext uri="{FF2B5EF4-FFF2-40B4-BE49-F238E27FC236}">
                <a16:creationId xmlns:a16="http://schemas.microsoft.com/office/drawing/2014/main" id="{42961283-E98C-9030-CEBC-B32CF28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175" y="937082"/>
            <a:ext cx="9175793" cy="851660"/>
          </a:xfrm>
        </p:spPr>
        <p:txBody>
          <a:bodyPr>
            <a:normAutofit fontScale="90000"/>
          </a:bodyPr>
          <a:lstStyle/>
          <a:p>
            <a:r>
              <a:rPr lang="hu-HU" dirty="0"/>
              <a:t>Szintén </a:t>
            </a:r>
            <a:r>
              <a:rPr lang="hu-HU" dirty="0" err="1"/>
              <a:t>One-way</a:t>
            </a:r>
            <a:r>
              <a:rPr lang="hu-HU" dirty="0"/>
              <a:t> </a:t>
            </a:r>
            <a:r>
              <a:rPr lang="hu-HU" dirty="0" err="1"/>
              <a:t>frequency</a:t>
            </a:r>
            <a:r>
              <a:rPr lang="hu-HU" dirty="0"/>
              <a:t> (DE „programozva”)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185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87EEC3-BD24-0356-4134-A2BB6EAB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10 legnagyobb bevételű kiadó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0577F085-572D-6FB5-9644-618ECD514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057" y="1703388"/>
            <a:ext cx="8063958" cy="4259668"/>
          </a:xfrm>
        </p:spPr>
      </p:pic>
    </p:spTree>
    <p:extLst>
      <p:ext uri="{BB962C8B-B14F-4D97-AF65-F5344CB8AC3E}">
        <p14:creationId xmlns:p14="http://schemas.microsoft.com/office/powerpoint/2010/main" val="326397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EC13877-3E25-AC1B-9F54-5808BE29B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56" y="1312607"/>
            <a:ext cx="6310831" cy="4514262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124C319-65D7-5178-F023-FF7E43E8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625" y="1312607"/>
            <a:ext cx="5543519" cy="434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9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21ECF6-E245-A70F-A341-F6F606DC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tevődik össze ez a bevétel?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A069929-F62B-C172-F40D-E2A944C8F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465" y="2160588"/>
            <a:ext cx="6105107" cy="3881437"/>
          </a:xfrm>
        </p:spPr>
      </p:pic>
    </p:spTree>
    <p:extLst>
      <p:ext uri="{BB962C8B-B14F-4D97-AF65-F5344CB8AC3E}">
        <p14:creationId xmlns:p14="http://schemas.microsoft.com/office/powerpoint/2010/main" val="3188367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E77C75-EB60-6D15-73F8-9E62772B1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449" y="516570"/>
            <a:ext cx="8596668" cy="1320800"/>
          </a:xfrm>
        </p:spPr>
        <p:txBody>
          <a:bodyPr/>
          <a:lstStyle/>
          <a:p>
            <a:r>
              <a:rPr lang="hu-HU" dirty="0"/>
              <a:t>Globális eladások kiszámítása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11F729-B380-51AA-D29E-DC5C5D8EA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010" y="2080201"/>
            <a:ext cx="6454412" cy="4261229"/>
          </a:xfrm>
        </p:spPr>
      </p:pic>
    </p:spTree>
    <p:extLst>
      <p:ext uri="{BB962C8B-B14F-4D97-AF65-F5344CB8AC3E}">
        <p14:creationId xmlns:p14="http://schemas.microsoft.com/office/powerpoint/2010/main" val="1755351433"/>
      </p:ext>
    </p:extLst>
  </p:cSld>
  <p:clrMapOvr>
    <a:masterClrMapping/>
  </p:clrMapOvr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74</TotalTime>
  <Words>120</Words>
  <Application>Microsoft Office PowerPoint</Application>
  <PresentationFormat>Szélesvásznú</PresentationFormat>
  <Paragraphs>19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Dimenzió</vt:lpstr>
      <vt:lpstr>Kritikus Tényezők: A Kiadó és a Pontszámok Hatása az Eladásokra</vt:lpstr>
      <vt:lpstr>Az adatbázisról</vt:lpstr>
      <vt:lpstr>PowerPoint-bemutató</vt:lpstr>
      <vt:lpstr>1. Lépés adatok feltérképezése</vt:lpstr>
      <vt:lpstr>Szintén One-way frequency (DE „programozva”) </vt:lpstr>
      <vt:lpstr>10 legnagyobb bevételű kiadó</vt:lpstr>
      <vt:lpstr>PowerPoint-bemutató</vt:lpstr>
      <vt:lpstr>Hogyan tevődik össze ez a bevétel?</vt:lpstr>
      <vt:lpstr>Globális eladások kiszámítása</vt:lpstr>
      <vt:lpstr>2. Lépés – statisztikai elemzések Egyszempontú szórásanalízis (ANOVA)</vt:lpstr>
      <vt:lpstr>Várható értékek összehasonlítása t-próbával</vt:lpstr>
      <vt:lpstr>Rangkorreláció a kritikus pontszám és a globális eladások között (5M felett)</vt:lpstr>
      <vt:lpstr>Előkészületek a pontdiagramhoz</vt:lpstr>
      <vt:lpstr>Pontdiagram és korreláció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Szemán László</dc:creator>
  <cp:lastModifiedBy>Szemán László</cp:lastModifiedBy>
  <cp:revision>29</cp:revision>
  <dcterms:created xsi:type="dcterms:W3CDTF">2025-04-06T16:58:39Z</dcterms:created>
  <dcterms:modified xsi:type="dcterms:W3CDTF">2025-04-06T18:17:27Z</dcterms:modified>
</cp:coreProperties>
</file>