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10200" y="3809972"/>
            <a:ext cx="3733800" cy="91440"/>
          </a:xfrm>
          <a:custGeom>
            <a:avLst/>
            <a:gdLst/>
            <a:ahLst/>
            <a:cxnLst/>
            <a:rect l="l" t="t" r="r" b="b"/>
            <a:pathLst>
              <a:path w="3733800" h="91439">
                <a:moveTo>
                  <a:pt x="3733800" y="0"/>
                </a:moveTo>
                <a:lnTo>
                  <a:pt x="0" y="0"/>
                </a:lnTo>
                <a:lnTo>
                  <a:pt x="0" y="91086"/>
                </a:lnTo>
                <a:lnTo>
                  <a:pt x="3733800" y="91086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10200" y="3896995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3733800" y="0"/>
                </a:moveTo>
                <a:lnTo>
                  <a:pt x="0" y="0"/>
                </a:lnTo>
                <a:lnTo>
                  <a:pt x="0" y="192023"/>
                </a:lnTo>
                <a:lnTo>
                  <a:pt x="3733800" y="192023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0200" y="4115180"/>
            <a:ext cx="3733800" cy="9525"/>
          </a:xfrm>
          <a:custGeom>
            <a:avLst/>
            <a:gdLst/>
            <a:ahLst/>
            <a:cxnLst/>
            <a:rect l="l" t="t" r="r" b="b"/>
            <a:pathLst>
              <a:path w="3733800" h="9525">
                <a:moveTo>
                  <a:pt x="3733800" y="0"/>
                </a:moveTo>
                <a:lnTo>
                  <a:pt x="0" y="0"/>
                </a:lnTo>
                <a:lnTo>
                  <a:pt x="0" y="9144"/>
                </a:lnTo>
                <a:lnTo>
                  <a:pt x="3733800" y="9144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164457"/>
            <a:ext cx="1965960" cy="18415"/>
          </a:xfrm>
          <a:custGeom>
            <a:avLst/>
            <a:gdLst/>
            <a:ahLst/>
            <a:cxnLst/>
            <a:rect l="l" t="t" r="r" b="b"/>
            <a:pathLst>
              <a:path w="1965959" h="18414">
                <a:moveTo>
                  <a:pt x="1965959" y="0"/>
                </a:moveTo>
                <a:lnTo>
                  <a:pt x="0" y="0"/>
                </a:lnTo>
                <a:lnTo>
                  <a:pt x="0" y="18288"/>
                </a:lnTo>
                <a:lnTo>
                  <a:pt x="1965959" y="18288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10200" y="4199509"/>
            <a:ext cx="1965960" cy="9525"/>
          </a:xfrm>
          <a:custGeom>
            <a:avLst/>
            <a:gdLst/>
            <a:ahLst/>
            <a:cxnLst/>
            <a:rect l="l" t="t" r="r" b="b"/>
            <a:pathLst>
              <a:path w="1965959" h="9525">
                <a:moveTo>
                  <a:pt x="1965959" y="0"/>
                </a:moveTo>
                <a:lnTo>
                  <a:pt x="0" y="0"/>
                </a:lnTo>
                <a:lnTo>
                  <a:pt x="0" y="9144"/>
                </a:lnTo>
                <a:lnTo>
                  <a:pt x="1965959" y="9144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962400"/>
            <a:ext cx="3566795" cy="135255"/>
          </a:xfrm>
          <a:custGeom>
            <a:avLst/>
            <a:gdLst/>
            <a:ahLst/>
            <a:cxnLst/>
            <a:rect l="l" t="t" r="r" b="b"/>
            <a:pathLst>
              <a:path w="3566795" h="135254">
                <a:moveTo>
                  <a:pt x="3063240" y="2032"/>
                </a:moveTo>
                <a:lnTo>
                  <a:pt x="306120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35254">
                <a:moveTo>
                  <a:pt x="3566541" y="101346"/>
                </a:moveTo>
                <a:lnTo>
                  <a:pt x="3563747" y="98552"/>
                </a:lnTo>
                <a:lnTo>
                  <a:pt x="1969008" y="98552"/>
                </a:lnTo>
                <a:lnTo>
                  <a:pt x="1966341" y="101346"/>
                </a:lnTo>
                <a:lnTo>
                  <a:pt x="1966341" y="104648"/>
                </a:lnTo>
                <a:lnTo>
                  <a:pt x="1966341" y="132461"/>
                </a:lnTo>
                <a:lnTo>
                  <a:pt x="1969008" y="135128"/>
                </a:lnTo>
                <a:lnTo>
                  <a:pt x="3563747" y="135128"/>
                </a:lnTo>
                <a:lnTo>
                  <a:pt x="3566541" y="132461"/>
                </a:lnTo>
                <a:lnTo>
                  <a:pt x="3566541" y="101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816222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596"/>
                </a:moveTo>
                <a:lnTo>
                  <a:pt x="9144000" y="77596"/>
                </a:lnTo>
                <a:lnTo>
                  <a:pt x="9144000" y="0"/>
                </a:lnTo>
                <a:lnTo>
                  <a:pt x="0" y="0"/>
                </a:lnTo>
                <a:lnTo>
                  <a:pt x="0" y="77596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3701669"/>
            <a:ext cx="9144000" cy="189865"/>
          </a:xfrm>
          <a:custGeom>
            <a:avLst/>
            <a:gdLst/>
            <a:ahLst/>
            <a:cxnLst/>
            <a:rect l="l" t="t" r="r" b="b"/>
            <a:pathLst>
              <a:path w="9144000" h="189864">
                <a:moveTo>
                  <a:pt x="9144000" y="0"/>
                </a:moveTo>
                <a:lnTo>
                  <a:pt x="6414008" y="0"/>
                </a:lnTo>
                <a:lnTo>
                  <a:pt x="0" y="0"/>
                </a:lnTo>
                <a:lnTo>
                  <a:pt x="0" y="114554"/>
                </a:lnTo>
                <a:lnTo>
                  <a:pt x="6414008" y="114554"/>
                </a:lnTo>
                <a:lnTo>
                  <a:pt x="6414008" y="189865"/>
                </a:lnTo>
                <a:lnTo>
                  <a:pt x="9144000" y="189865"/>
                </a:lnTo>
                <a:lnTo>
                  <a:pt x="9144000" y="11455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71703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212" y="2901695"/>
            <a:ext cx="6095238" cy="13388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25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4000" y="0"/>
                </a:moveTo>
                <a:lnTo>
                  <a:pt x="0" y="0"/>
                </a:lnTo>
                <a:lnTo>
                  <a:pt x="0" y="310667"/>
                </a:lnTo>
                <a:lnTo>
                  <a:pt x="9144000" y="310667"/>
                </a:lnTo>
                <a:lnTo>
                  <a:pt x="9144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8228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200" y="91440"/>
                </a:lnTo>
                <a:lnTo>
                  <a:pt x="5410200" y="143129"/>
                </a:lnTo>
                <a:lnTo>
                  <a:pt x="9144000" y="143129"/>
                </a:lnTo>
                <a:lnTo>
                  <a:pt x="9144000" y="91440"/>
                </a:lnTo>
                <a:lnTo>
                  <a:pt x="9144000" y="5204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4010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0" y="0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7279" y="497458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28270"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97536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44432" y="-2032"/>
            <a:ext cx="98425" cy="622300"/>
          </a:xfrm>
          <a:custGeom>
            <a:avLst/>
            <a:gdLst/>
            <a:ahLst/>
            <a:cxnLst/>
            <a:rect l="l" t="t" r="r" b="b"/>
            <a:pathLst>
              <a:path w="98425" h="622300">
                <a:moveTo>
                  <a:pt x="27419" y="0"/>
                </a:moveTo>
                <a:lnTo>
                  <a:pt x="0" y="0"/>
                </a:lnTo>
                <a:lnTo>
                  <a:pt x="0" y="621792"/>
                </a:lnTo>
                <a:lnTo>
                  <a:pt x="27419" y="621792"/>
                </a:lnTo>
                <a:lnTo>
                  <a:pt x="27419" y="0"/>
                </a:lnTo>
                <a:close/>
              </a:path>
              <a:path w="98425" h="622300">
                <a:moveTo>
                  <a:pt x="98132" y="0"/>
                </a:moveTo>
                <a:lnTo>
                  <a:pt x="40513" y="0"/>
                </a:lnTo>
                <a:lnTo>
                  <a:pt x="40513" y="621792"/>
                </a:lnTo>
                <a:lnTo>
                  <a:pt x="98132" y="621792"/>
                </a:lnTo>
                <a:lnTo>
                  <a:pt x="98132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25381" y="-2031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75470" y="-2031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15654" y="381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73490" y="381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345133"/>
            <a:ext cx="790448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160549"/>
            <a:ext cx="7753984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64510"/>
            <a:ext cx="5330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Trebuchet MS"/>
                <a:cs typeface="Trebuchet MS"/>
              </a:rPr>
              <a:t>Adatmenedzsment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948" y="3924376"/>
            <a:ext cx="2653665" cy="131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2024/2025</a:t>
            </a:r>
            <a:r>
              <a:rPr sz="2400" spc="-8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II.</a:t>
            </a:r>
            <a:r>
              <a:rPr sz="2400" spc="-3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félév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424455"/>
                </a:solidFill>
                <a:latin typeface="Georgia"/>
                <a:cs typeface="Georgia"/>
              </a:rPr>
              <a:t>3. </a:t>
            </a:r>
            <a:r>
              <a:rPr sz="3200" b="1" spc="-10" dirty="0">
                <a:solidFill>
                  <a:srgbClr val="424455"/>
                </a:solidFill>
                <a:latin typeface="Georgia"/>
                <a:cs typeface="Georgia"/>
              </a:rPr>
              <a:t>előadás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Hierarchikus</a:t>
            </a:r>
            <a:r>
              <a:rPr spc="-55" dirty="0"/>
              <a:t> </a:t>
            </a:r>
            <a:r>
              <a:rPr dirty="0"/>
              <a:t>modell</a:t>
            </a:r>
            <a:r>
              <a:rPr spc="-6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spc="-10" dirty="0"/>
              <a:t>háttér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1989"/>
            <a:ext cx="8030209" cy="403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311150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North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American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Rockwell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1960-</a:t>
            </a:r>
            <a:r>
              <a:rPr sz="1900" dirty="0">
                <a:latin typeface="Georgia"/>
                <a:cs typeface="Georgia"/>
              </a:rPr>
              <a:t>as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évek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közepén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fővállalkozóként </a:t>
            </a:r>
            <a:r>
              <a:rPr sz="1900" dirty="0">
                <a:latin typeface="Georgia"/>
                <a:cs typeface="Georgia"/>
              </a:rPr>
              <a:t>vett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részt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Apollo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Parancsnoki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Szolgálati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Modulok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fejlesztésében.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alkatrészekkel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kapcsolatos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kezelésére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összetett</a:t>
            </a:r>
            <a:endParaRPr sz="19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számítógépes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fájlrendszert</a:t>
            </a:r>
            <a:r>
              <a:rPr sz="1900" spc="-8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használtak.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Elemzéseik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alapján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szalagos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tárolón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lévő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60%-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redundáns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volt.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nem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hatékony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adatkezelés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túlzott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duplikációt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adatlekérdezési</a:t>
            </a:r>
            <a:endParaRPr sz="19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5"/>
              </a:spcBef>
            </a:pPr>
            <a:r>
              <a:rPr sz="1900" dirty="0">
                <a:latin typeface="Georgia"/>
                <a:cs typeface="Georgia"/>
              </a:rPr>
              <a:t>nehézségeket</a:t>
            </a:r>
            <a:r>
              <a:rPr sz="1900" spc="-10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eredményezett.</a:t>
            </a:r>
            <a:endParaRPr sz="1900">
              <a:latin typeface="Georgia"/>
              <a:cs typeface="Georgia"/>
            </a:endParaRPr>
          </a:p>
          <a:p>
            <a:pPr marL="268605" marR="300990" indent="-256540">
              <a:lnSpc>
                <a:spcPct val="11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Rockwell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IBM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közösen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dolgozott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hatékonyabb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adatkezelési megoldáson.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IBM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IMS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(Information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Management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System)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vezette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be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</a:t>
            </a:r>
            <a:endParaRPr sz="19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adatkezelést,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jelentős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hatással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volt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modern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adatbázis-</a:t>
            </a:r>
            <a:endParaRPr sz="19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rendszerek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fejlődésére.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90448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highlight>
                  <a:srgbClr val="FFFF00"/>
                </a:highlight>
              </a:rPr>
              <a:t>Hierarchikus</a:t>
            </a:r>
            <a:r>
              <a:rPr sz="3800" spc="-25" dirty="0">
                <a:highlight>
                  <a:srgbClr val="FFFF00"/>
                </a:highlight>
              </a:rPr>
              <a:t> </a:t>
            </a:r>
            <a:r>
              <a:rPr sz="3800" dirty="0">
                <a:highlight>
                  <a:srgbClr val="FFFF00"/>
                </a:highlight>
              </a:rPr>
              <a:t>modell</a:t>
            </a:r>
            <a:r>
              <a:rPr sz="3800" spc="-35" dirty="0">
                <a:highlight>
                  <a:srgbClr val="FFFF00"/>
                </a:highlight>
              </a:rPr>
              <a:t> </a:t>
            </a:r>
            <a:r>
              <a:rPr sz="3800" dirty="0"/>
              <a:t>–</a:t>
            </a:r>
            <a:r>
              <a:rPr sz="3800" spc="-10" dirty="0"/>
              <a:t> jellemzők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523480" cy="42405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r>
              <a:rPr sz="1900" b="1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szülőnek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gyermeke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lehet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gyermeknek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csak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szülője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900" spc="-2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Hierarchikus</a:t>
            </a:r>
            <a:r>
              <a:rPr sz="1900" b="1" spc="-10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útvonal: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struktúrában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vannak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szervezve.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szegmensek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rendezett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sorrendben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követik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egymást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preorder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bejárás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szerint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(felüről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lefelé,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balról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jobbra).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Optimalizálás: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gyakran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elért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kerüljenek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közelebb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gyökérhez.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Példa:</a:t>
            </a:r>
            <a:r>
              <a:rPr sz="1900" i="1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alkatrész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leggyakrabban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használt,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akkor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balra </a:t>
            </a:r>
            <a:r>
              <a:rPr sz="1900" dirty="0">
                <a:latin typeface="Georgia"/>
                <a:cs typeface="Georgia"/>
              </a:rPr>
              <a:t>célszerű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helyezni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fában.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Hierarchikus</a:t>
            </a:r>
            <a:r>
              <a:rPr spc="-90" dirty="0"/>
              <a:t> </a:t>
            </a:r>
            <a:r>
              <a:rPr dirty="0"/>
              <a:t>modell</a:t>
            </a:r>
            <a:r>
              <a:rPr spc="-85" dirty="0"/>
              <a:t> </a:t>
            </a:r>
            <a:r>
              <a:rPr dirty="0"/>
              <a:t>–</a:t>
            </a:r>
            <a:r>
              <a:rPr spc="-80" dirty="0"/>
              <a:t> </a:t>
            </a:r>
            <a:r>
              <a:rPr spc="-10" dirty="0"/>
              <a:t>példa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7548" y="2025129"/>
            <a:ext cx="8549005" cy="3808729"/>
            <a:chOff x="297548" y="2025129"/>
            <a:chExt cx="8549005" cy="38087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548" y="2209774"/>
              <a:ext cx="8548878" cy="36238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548" y="2025129"/>
              <a:ext cx="3251200" cy="369570"/>
            </a:xfrm>
            <a:custGeom>
              <a:avLst/>
              <a:gdLst/>
              <a:ahLst/>
              <a:cxnLst/>
              <a:rect l="l" t="t" r="r" b="b"/>
              <a:pathLst>
                <a:path w="3251200" h="369569">
                  <a:moveTo>
                    <a:pt x="3250692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3250692" y="369328"/>
                  </a:lnTo>
                  <a:lnTo>
                    <a:pt x="3250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Hierarchikus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előnyök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157"/>
            <a:ext cx="7698105" cy="335724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Koncepcionális</a:t>
            </a:r>
            <a:r>
              <a:rPr sz="2000" b="1" spc="-80" dirty="0"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egyszerűség</a:t>
            </a:r>
            <a:r>
              <a:rPr sz="2000" b="1" spc="-10" dirty="0">
                <a:latin typeface="Georgia"/>
                <a:cs typeface="Georgia"/>
              </a:rPr>
              <a:t>: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struktúra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intuitív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könnyen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érthető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561340" marR="17081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egyértelmű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szülő-</a:t>
            </a:r>
            <a:r>
              <a:rPr sz="1900" dirty="0">
                <a:latin typeface="Georgia"/>
                <a:cs typeface="Georgia"/>
              </a:rPr>
              <a:t>gyermek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kapcsolatok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egyszerűsítik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adatok szervezését.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Adatfüggetlenség</a:t>
            </a:r>
            <a:r>
              <a:rPr sz="2000" b="1" spc="-1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(alapszintű):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adatelem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típusa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megváltozik,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automatikusan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propagálja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módosítást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egész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adatbázisban.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manuális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módosítások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szükségességét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azokban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alkalmazásokban,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amelyek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megváltozott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adatelemre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hivatkoznak.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Hierarchikus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spc="-10" dirty="0">
                <a:highlight>
                  <a:srgbClr val="FFFF00"/>
                </a:highlight>
              </a:rPr>
              <a:t>előnyök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157"/>
            <a:ext cx="7821295" cy="405066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Adatbázis-integritás: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Erős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szülő-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gyermek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biztosítják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hivatkozási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integritást.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259079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Megakadályozza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árva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létrejöttét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(minden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gyermekhez </a:t>
            </a:r>
            <a:r>
              <a:rPr sz="1900" dirty="0">
                <a:latin typeface="Georgia"/>
                <a:cs typeface="Georgia"/>
              </a:rPr>
              <a:t>kötelezően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tartoznia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kell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szülőhöz).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Hatékonyság: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1:N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kapcsolatokhoz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optimalizált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ahol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minden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szülőhöz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több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Georgia"/>
                <a:cs typeface="Georgia"/>
              </a:rPr>
              <a:t>gyermek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tartozik.</a:t>
            </a:r>
            <a:endParaRPr sz="1900" dirty="0">
              <a:latin typeface="Georgia"/>
              <a:cs typeface="Georgia"/>
            </a:endParaRPr>
          </a:p>
          <a:p>
            <a:pPr marL="561340" marR="81216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Gyors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meghatározott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hierarchia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mentén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történő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keresések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esetében.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Kiemelkedően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méretű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adathalmazoknál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ahol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kapcsolatok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idővel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nem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változnak.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Hierarchikus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hátrányok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26037"/>
            <a:ext cx="7908290" cy="437578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31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Összetett</a:t>
            </a:r>
            <a:r>
              <a:rPr sz="20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megvalósítás: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Részletes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ismereteket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igényel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adattárolásról.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fejlesztőknek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alacsony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szintű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tárolási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részletekkel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foglalkozniuk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5"/>
              </a:spcBef>
            </a:pPr>
            <a:r>
              <a:rPr sz="1900" spc="-10" dirty="0">
                <a:latin typeface="Georgia"/>
                <a:cs typeface="Georgia"/>
              </a:rPr>
              <a:t>kell.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Nehezen</a:t>
            </a:r>
            <a:r>
              <a:rPr sz="20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kezelhető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módosítható: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lekérdezésekhez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frissítésekhez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meghatározott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útvonalakra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ami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bonyolítja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adatkezelést.</a:t>
            </a:r>
            <a:endParaRPr sz="1900" dirty="0">
              <a:latin typeface="Georgia"/>
              <a:cs typeface="Georgia"/>
            </a:endParaRPr>
          </a:p>
          <a:p>
            <a:pPr marL="561340" marR="156210" indent="-247015">
              <a:lnSpc>
                <a:spcPct val="11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hierarchia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módosítása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(például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új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szülőszint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beillesztése)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hatással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alkalmazás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logikára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is.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szerkezeti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változtatások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időigényesek</a:t>
            </a:r>
            <a:r>
              <a:rPr sz="19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hibalehetőségeket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rejtenek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spc="-10" dirty="0">
                <a:latin typeface="Georgia"/>
                <a:cs typeface="Georgia"/>
              </a:rPr>
              <a:t>magukban.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Hierarchikus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hátrányok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26037"/>
            <a:ext cx="7936865" cy="362394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31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Implementációs</a:t>
            </a:r>
            <a:r>
              <a:rPr sz="2000" b="1" spc="-1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korlátok: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Nehéz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M:N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kezelni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mivel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modell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alapvetően</a:t>
            </a:r>
            <a:r>
              <a:rPr sz="1900" spc="-25" dirty="0">
                <a:latin typeface="Georgia"/>
                <a:cs typeface="Georgia"/>
              </a:rPr>
              <a:t> 1:N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5"/>
              </a:spcBef>
            </a:pPr>
            <a:r>
              <a:rPr sz="1900" spc="-10" dirty="0">
                <a:latin typeface="Georgia"/>
                <a:cs typeface="Georgia"/>
              </a:rPr>
              <a:t>kapcsolatokra</a:t>
            </a:r>
            <a:r>
              <a:rPr sz="1900" spc="-20" dirty="0">
                <a:latin typeface="Georgia"/>
                <a:cs typeface="Georgia"/>
              </a:rPr>
              <a:t> épül.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1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megkerülő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megoldások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redundáns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„köztes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táblák”) </a:t>
            </a:r>
            <a:r>
              <a:rPr sz="1900" dirty="0">
                <a:latin typeface="Georgia"/>
                <a:cs typeface="Georgia"/>
              </a:rPr>
              <a:t>használata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komplexebbé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tehetik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Szabványosítás</a:t>
            </a:r>
            <a:r>
              <a:rPr sz="20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hiánya: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Nincs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általános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adatdefiníciós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adatmanipulációs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nyelve.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938530" indent="-247015">
              <a:lnSpc>
                <a:spcPct val="11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Minden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adatbázis-</a:t>
            </a:r>
            <a:r>
              <a:rPr sz="1900" dirty="0">
                <a:latin typeface="Georgia"/>
                <a:cs typeface="Georgia"/>
              </a:rPr>
              <a:t>rendszer</a:t>
            </a:r>
            <a:r>
              <a:rPr sz="1900" spc="1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saját,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egyedi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elérési módszereket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lekérdezőnyelveket alkalmazhat.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Hálózati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háttér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1989"/>
            <a:ext cx="7752080" cy="319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összetett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adatkapcsolatok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hatékonyabb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kezelésére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fejlesztették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(a </a:t>
            </a: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korlátainak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kiküszöbölésére).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CODASYL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(Conference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Data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Systems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Languages)</a:t>
            </a:r>
            <a:r>
              <a:rPr sz="1900" spc="-20" dirty="0">
                <a:latin typeface="Georgia"/>
                <a:cs typeface="Georgia"/>
              </a:rPr>
              <a:t> 1969-</a:t>
            </a:r>
            <a:r>
              <a:rPr sz="1900" spc="-25" dirty="0">
                <a:latin typeface="Georgia"/>
                <a:cs typeface="Georgia"/>
              </a:rPr>
              <a:t>ben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spc="-10" dirty="0">
                <a:latin typeface="Georgia"/>
                <a:cs typeface="Georgia"/>
              </a:rPr>
              <a:t>szabványosította.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Később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ANSI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Database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Task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Group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(DBTG)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átvette.</a:t>
            </a:r>
            <a:endParaRPr sz="1900" dirty="0">
              <a:latin typeface="Georgia"/>
              <a:cs typeface="Georgia"/>
            </a:endParaRPr>
          </a:p>
          <a:p>
            <a:pPr marL="268605" marR="669290" indent="-256540">
              <a:lnSpc>
                <a:spcPct val="110100"/>
              </a:lnSpc>
              <a:spcBef>
                <a:spcPts val="6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Lehetővé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teszi,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rekordnak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több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szülőrekordja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legyen, </a:t>
            </a:r>
            <a:r>
              <a:rPr sz="1900" dirty="0">
                <a:latin typeface="Georgia"/>
                <a:cs typeface="Georgia"/>
              </a:rPr>
              <a:t>megoldva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modell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egyik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fő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limitációját.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Rugalmas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kapcsolatokra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épülő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alkalmazásokban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használják,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például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banki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rendszerekben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gyártási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folyamatirányításban.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Hálózati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alapszerkezet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1989"/>
            <a:ext cx="7355840" cy="391096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3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Hasonlít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modellre,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de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szülővel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rendelkezhet.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rekordokban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vannak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szervezve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amelyeket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halmaz</a:t>
            </a:r>
            <a:r>
              <a:rPr sz="1900" spc="-10" dirty="0">
                <a:latin typeface="Georgia"/>
                <a:cs typeface="Georgia"/>
              </a:rPr>
              <a:t>okon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keresztül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kötnek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össze.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Minden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halmazban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van:</a:t>
            </a:r>
            <a:endParaRPr sz="1900" dirty="0">
              <a:latin typeface="Georgia"/>
              <a:cs typeface="Georgia"/>
            </a:endParaRPr>
          </a:p>
          <a:p>
            <a:pPr marL="534035" marR="3039110" lvl="1" indent="-256540">
              <a:lnSpc>
                <a:spcPct val="1101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53403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tulajdonos</a:t>
            </a:r>
            <a:r>
              <a:rPr sz="1900" b="1" spc="-8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(owner)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(hasonló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 </a:t>
            </a:r>
            <a:r>
              <a:rPr sz="1900" dirty="0">
                <a:latin typeface="Georgia"/>
                <a:cs typeface="Georgia"/>
              </a:rPr>
              <a:t>szülőhöz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modellben)</a:t>
            </a:r>
            <a:endParaRPr sz="1900" dirty="0">
              <a:latin typeface="Georgia"/>
              <a:cs typeface="Georgia"/>
            </a:endParaRPr>
          </a:p>
          <a:p>
            <a:pPr marL="534035" lvl="1" indent="-255904">
              <a:lnSpc>
                <a:spcPct val="100000"/>
              </a:lnSpc>
              <a:spcBef>
                <a:spcPts val="825"/>
              </a:spcBef>
              <a:buClr>
                <a:srgbClr val="9F4DA2"/>
              </a:buClr>
              <a:buFont typeface="Georgia"/>
              <a:buChar char="•"/>
              <a:tabLst>
                <a:tab pos="53403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tag</a:t>
            </a:r>
            <a:r>
              <a:rPr sz="1900" b="1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(member)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(hasonló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gyermekhez</a:t>
            </a:r>
            <a:endParaRPr sz="1900" dirty="0">
              <a:latin typeface="Georgia"/>
              <a:cs typeface="Georgia"/>
            </a:endParaRPr>
          </a:p>
          <a:p>
            <a:pPr marL="53403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modellben)</a:t>
            </a:r>
            <a:endParaRPr sz="1900" dirty="0">
              <a:latin typeface="Georgia"/>
              <a:cs typeface="Georgia"/>
            </a:endParaRPr>
          </a:p>
          <a:p>
            <a:pPr marL="255904" marR="2759075" indent="-255904" algn="r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Char char="•"/>
              <a:tabLst>
                <a:tab pos="255904" algn="l"/>
              </a:tabLst>
            </a:pPr>
            <a:r>
              <a:rPr sz="1900" dirty="0">
                <a:latin typeface="Georgia"/>
                <a:cs typeface="Georgia"/>
              </a:rPr>
              <a:t>Egy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tag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több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halmazhoz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tartozhat,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ami</a:t>
            </a:r>
            <a:endParaRPr sz="1900" dirty="0">
              <a:latin typeface="Georgia"/>
              <a:cs typeface="Georgia"/>
            </a:endParaRPr>
          </a:p>
          <a:p>
            <a:pPr marR="2759710" algn="r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összetettebb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kapcsolatokat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tesz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lehetővé.</a:t>
            </a:r>
            <a:endParaRPr sz="1900" dirty="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5925" y="3467100"/>
            <a:ext cx="311467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Hálózati</a:t>
            </a:r>
            <a:r>
              <a:rPr spc="-65" dirty="0"/>
              <a:t> </a:t>
            </a:r>
            <a:r>
              <a:rPr dirty="0"/>
              <a:t>modell</a:t>
            </a:r>
            <a:r>
              <a:rPr spc="-55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spc="-10" dirty="0"/>
              <a:t>példa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514" y="2132838"/>
            <a:ext cx="8667750" cy="4032885"/>
            <a:chOff x="179514" y="2132838"/>
            <a:chExt cx="8667750" cy="40328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002" y="2324188"/>
              <a:ext cx="8550020" cy="38411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9514" y="2132838"/>
              <a:ext cx="3312795" cy="360045"/>
            </a:xfrm>
            <a:custGeom>
              <a:avLst/>
              <a:gdLst/>
              <a:ahLst/>
              <a:cxnLst/>
              <a:rect l="l" t="t" r="r" b="b"/>
              <a:pathLst>
                <a:path w="3312795" h="360044">
                  <a:moveTo>
                    <a:pt x="331241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3312414" y="360045"/>
                  </a:lnTo>
                  <a:lnTo>
                    <a:pt x="3312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Adatmodellezés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157"/>
            <a:ext cx="7849234" cy="405066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Mi</a:t>
            </a:r>
            <a:r>
              <a:rPr sz="2000" b="1" spc="-1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az</a:t>
            </a:r>
            <a:r>
              <a:rPr sz="2000" b="1" spc="-20" dirty="0"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adatmodellezés</a:t>
            </a:r>
            <a:r>
              <a:rPr sz="2000" b="1" spc="-10" dirty="0">
                <a:latin typeface="Georgia"/>
                <a:cs typeface="Georgia"/>
              </a:rPr>
              <a:t>?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strukturált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megközelítés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egyedek,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attribútumok,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megszorítások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definiálására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konzisztenciáját,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integritását,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tárolását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lekérdezését.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Miért</a:t>
            </a:r>
            <a:r>
              <a:rPr sz="20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fontos</a:t>
            </a:r>
            <a:r>
              <a:rPr sz="2000" b="1" spc="-1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az</a:t>
            </a:r>
            <a:r>
              <a:rPr sz="2000" b="1" spc="-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adatmodellezés?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Kapcsolat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követelményeket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között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561340" marR="88900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redundanciáját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javítja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lekérdezések teljesítményét.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skálázhatóságot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jövőbeli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növekedésének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támogatását.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Hálózati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előnyök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654290" cy="401192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Rugalmasabb</a:t>
            </a:r>
            <a:r>
              <a:rPr sz="1900" b="1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kapcsolatok: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Hatékonyan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modellezi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M:N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</a:t>
            </a:r>
            <a:r>
              <a:rPr sz="1900" spc="-10" dirty="0">
                <a:latin typeface="Georgia"/>
                <a:cs typeface="Georgia"/>
              </a:rPr>
              <a:t>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ellentétben</a:t>
            </a:r>
            <a:r>
              <a:rPr sz="1900" spc="-50" dirty="0">
                <a:latin typeface="Georgia"/>
                <a:cs typeface="Georgia"/>
              </a:rPr>
              <a:t> a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adatmodellel.</a:t>
            </a:r>
            <a:endParaRPr sz="1900" dirty="0">
              <a:latin typeface="Georgia"/>
              <a:cs typeface="Georgia"/>
            </a:endParaRPr>
          </a:p>
          <a:p>
            <a:pPr marL="826135" lvl="1" indent="-219075">
              <a:lnSpc>
                <a:spcPct val="100000"/>
              </a:lnSpc>
              <a:spcBef>
                <a:spcPts val="900"/>
              </a:spcBef>
              <a:buClr>
                <a:srgbClr val="525389"/>
              </a:buClr>
              <a:buFont typeface="Wingdings 2"/>
              <a:buChar char=""/>
              <a:tabLst>
                <a:tab pos="826135" algn="l"/>
              </a:tabLst>
            </a:pPr>
            <a:r>
              <a:rPr sz="1900" dirty="0">
                <a:latin typeface="Georgia"/>
                <a:cs typeface="Georgia"/>
              </a:rPr>
              <a:t>Lehetővé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teszi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többszörös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szülő-</a:t>
            </a:r>
            <a:r>
              <a:rPr sz="1900" dirty="0">
                <a:latin typeface="Georgia"/>
                <a:cs typeface="Georgia"/>
              </a:rPr>
              <a:t>gyermek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kapcsolatokat.</a:t>
            </a:r>
            <a:endParaRPr sz="1900" dirty="0">
              <a:latin typeface="Georgia"/>
              <a:cs typeface="Georgia"/>
            </a:endParaRPr>
          </a:p>
          <a:p>
            <a:pPr marL="561340" marR="65468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Ideális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összetett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kapcsolatokkal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rendelkező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alkalmazásokhoz </a:t>
            </a:r>
            <a:r>
              <a:rPr sz="1900" dirty="0">
                <a:latin typeface="Georgia"/>
                <a:cs typeface="Georgia"/>
              </a:rPr>
              <a:t>(pl.: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ERP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rendszerek,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telekommunikáció).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9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hozzáférés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adatokhoz: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Gyorsabb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lekérdezéseket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tesz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mivel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közvetlen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hozzáférést </a:t>
            </a:r>
            <a:r>
              <a:rPr sz="1900" dirty="0">
                <a:latin typeface="Georgia"/>
                <a:cs typeface="Georgia"/>
              </a:rPr>
              <a:t>biztosít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kapcsolódó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rekordokhoz.</a:t>
            </a:r>
            <a:endParaRPr sz="1900" dirty="0">
              <a:latin typeface="Georgia"/>
              <a:cs typeface="Georgia"/>
            </a:endParaRPr>
          </a:p>
          <a:p>
            <a:pPr marL="826135" lvl="1" indent="-219075">
              <a:lnSpc>
                <a:spcPct val="100000"/>
              </a:lnSpc>
              <a:spcBef>
                <a:spcPts val="900"/>
              </a:spcBef>
              <a:buClr>
                <a:srgbClr val="525389"/>
              </a:buClr>
              <a:buFont typeface="Wingdings 2"/>
              <a:buChar char=""/>
              <a:tabLst>
                <a:tab pos="82613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igényel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speciális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bejárási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műveleteket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mint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hierarchikus</a:t>
            </a:r>
            <a:endParaRPr sz="1900" dirty="0">
              <a:latin typeface="Georgia"/>
              <a:cs typeface="Georgia"/>
            </a:endParaRPr>
          </a:p>
          <a:p>
            <a:pPr marL="826769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modell.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Hálózati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előnyök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157"/>
            <a:ext cx="7795259" cy="446976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integritás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elősegítése: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rekordok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határozni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bevitele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előtt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561340" marR="46291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hivatkozási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integritást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azáltal,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tulajdonos-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tag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r>
              <a:rPr sz="190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kötelezőek.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Adatfüggetlenség: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217804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működése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igényli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struktúra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ismeretét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így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rugalmasabb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adatkezelést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biztosítanak.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94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Szabványosítás: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spc="-10" dirty="0">
                <a:latin typeface="Georgia"/>
                <a:cs typeface="Georgia"/>
              </a:rPr>
              <a:t>Adatmanipulációs </a:t>
            </a:r>
            <a:r>
              <a:rPr sz="1900" dirty="0">
                <a:latin typeface="Georgia"/>
                <a:cs typeface="Georgia"/>
              </a:rPr>
              <a:t>nyelv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séma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szabványok</a:t>
            </a:r>
            <a:r>
              <a:rPr sz="1900" spc="-10" dirty="0">
                <a:latin typeface="Georgia"/>
                <a:cs typeface="Georgia"/>
              </a:rPr>
              <a:t> adaptálása.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meghatározott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vannak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szerkezetére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műveleteire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amelyek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javítják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hordozhatóságot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konzisztenciát.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Hálózati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hátrányok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98649"/>
            <a:ext cx="7887334" cy="44469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7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Strukturális</a:t>
            </a:r>
            <a:r>
              <a:rPr sz="1900" b="1" spc="-114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függetlenség</a:t>
            </a:r>
            <a:r>
              <a:rPr sz="19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hiánya: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módosítása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alkalmazáson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belüli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változtatásokat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igényelhet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hatással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lehet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teljesítményre.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Összetett</a:t>
            </a:r>
            <a:r>
              <a:rPr sz="1900" b="1" spc="-1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lekérdezések: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elérése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gyakran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meghatározott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útvonalakon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történik</a:t>
            </a:r>
            <a:r>
              <a:rPr sz="1900" spc="-10" dirty="0">
                <a:latin typeface="Georgia"/>
                <a:cs typeface="Georgia"/>
              </a:rPr>
              <a:t>, </a:t>
            </a:r>
            <a:r>
              <a:rPr sz="1900" dirty="0">
                <a:latin typeface="Georgia"/>
                <a:cs typeface="Georgia"/>
              </a:rPr>
              <a:t>ami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rugalmatlanná </a:t>
            </a:r>
            <a:r>
              <a:rPr sz="1900" dirty="0">
                <a:latin typeface="Georgia"/>
                <a:cs typeface="Georgia"/>
              </a:rPr>
              <a:t>teszi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lekérdezéseket.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során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explicit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módon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adni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tulajdonos-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tag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</a:t>
            </a:r>
            <a:r>
              <a:rPr sz="1900" spc="-10" dirty="0">
                <a:latin typeface="Georgia"/>
                <a:cs typeface="Georgia"/>
              </a:rPr>
              <a:t>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ami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megnehezíti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optimalizálást.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Korlátozott</a:t>
            </a:r>
            <a:r>
              <a:rPr sz="19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skálázhatóság: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Nagyon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adathalmazok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kevésbé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lehet.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Ahogy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összetettsége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növekszik,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teljesítmény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csökkenhet.</a:t>
            </a:r>
            <a:endParaRPr sz="1900" dirty="0">
              <a:latin typeface="Georgia"/>
              <a:cs typeface="Georgia"/>
            </a:endParaRPr>
          </a:p>
          <a:p>
            <a:pPr marL="268605" marR="42545" indent="-256540">
              <a:lnSpc>
                <a:spcPct val="100000"/>
              </a:lnSpc>
              <a:spcBef>
                <a:spcPts val="6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i="1" dirty="0">
                <a:latin typeface="Georgia"/>
                <a:cs typeface="Georgia"/>
              </a:rPr>
              <a:t>Megjegyzés: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A</a:t>
            </a:r>
            <a:r>
              <a:rPr sz="1800" i="1" spc="-1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hálózati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modell</a:t>
            </a:r>
            <a:r>
              <a:rPr sz="1800" i="1" spc="-4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ma</a:t>
            </a:r>
            <a:r>
              <a:rPr sz="1800" i="1" spc="-1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már</a:t>
            </a:r>
            <a:r>
              <a:rPr sz="1800" i="1" spc="-4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elsősorban</a:t>
            </a:r>
            <a:r>
              <a:rPr sz="1800" i="1" spc="-5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csak</a:t>
            </a:r>
            <a:r>
              <a:rPr sz="1800" i="1" spc="-4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legacy</a:t>
            </a:r>
            <a:r>
              <a:rPr sz="1800" i="1" spc="-40" dirty="0">
                <a:latin typeface="Georgia"/>
                <a:cs typeface="Georgia"/>
              </a:rPr>
              <a:t> </a:t>
            </a:r>
            <a:r>
              <a:rPr sz="1800" i="1" spc="-10" dirty="0">
                <a:latin typeface="Georgia"/>
                <a:cs typeface="Georgia"/>
              </a:rPr>
              <a:t>rendszerek használják.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Relációs</a:t>
            </a:r>
            <a:r>
              <a:rPr spc="-120" dirty="0"/>
              <a:t> </a:t>
            </a:r>
            <a:r>
              <a:rPr dirty="0"/>
              <a:t>modell</a:t>
            </a:r>
            <a:r>
              <a:rPr spc="-120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10" dirty="0"/>
              <a:t>háttér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Edgar</a:t>
            </a:r>
            <a:r>
              <a:rPr spc="-35" dirty="0"/>
              <a:t> </a:t>
            </a:r>
            <a:r>
              <a:rPr dirty="0"/>
              <a:t>F.</a:t>
            </a:r>
            <a:r>
              <a:rPr spc="-30" dirty="0"/>
              <a:t> </a:t>
            </a:r>
            <a:r>
              <a:rPr dirty="0"/>
              <a:t>Codd</a:t>
            </a:r>
            <a:r>
              <a:rPr spc="-10" dirty="0"/>
              <a:t> </a:t>
            </a:r>
            <a:r>
              <a:rPr dirty="0"/>
              <a:t>(IBM)</a:t>
            </a:r>
            <a:r>
              <a:rPr spc="-35" dirty="0"/>
              <a:t> </a:t>
            </a:r>
            <a:r>
              <a:rPr dirty="0"/>
              <a:t>fejlesztette</a:t>
            </a:r>
            <a:r>
              <a:rPr spc="-45" dirty="0"/>
              <a:t> </a:t>
            </a:r>
            <a:r>
              <a:rPr dirty="0"/>
              <a:t>ki</a:t>
            </a:r>
            <a:r>
              <a:rPr spc="-25" dirty="0"/>
              <a:t> </a:t>
            </a:r>
            <a:r>
              <a:rPr spc="-10" dirty="0"/>
              <a:t>1970-</a:t>
            </a:r>
            <a:r>
              <a:rPr spc="-20" dirty="0"/>
              <a:t>ben.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Halmazelméleten</a:t>
            </a:r>
            <a:r>
              <a:rPr spc="-70" dirty="0"/>
              <a:t> </a:t>
            </a:r>
            <a:r>
              <a:rPr dirty="0"/>
              <a:t>és</a:t>
            </a:r>
            <a:r>
              <a:rPr spc="-75" dirty="0"/>
              <a:t> </a:t>
            </a:r>
            <a:r>
              <a:rPr dirty="0"/>
              <a:t>elsőrendű</a:t>
            </a:r>
            <a:r>
              <a:rPr spc="-70" dirty="0"/>
              <a:t> </a:t>
            </a:r>
            <a:r>
              <a:rPr dirty="0"/>
              <a:t>logikán</a:t>
            </a:r>
            <a:r>
              <a:rPr spc="-60" dirty="0"/>
              <a:t> </a:t>
            </a:r>
            <a:r>
              <a:rPr spc="-10" dirty="0"/>
              <a:t>alapul.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</a:t>
            </a:r>
            <a:r>
              <a:rPr spc="-60" dirty="0"/>
              <a:t> </a:t>
            </a:r>
            <a:r>
              <a:rPr dirty="0"/>
              <a:t>korabeli</a:t>
            </a:r>
            <a:r>
              <a:rPr spc="-60" dirty="0"/>
              <a:t> </a:t>
            </a:r>
            <a:r>
              <a:rPr dirty="0"/>
              <a:t>számítógépek</a:t>
            </a:r>
            <a:r>
              <a:rPr spc="-35" dirty="0"/>
              <a:t> </a:t>
            </a:r>
            <a:r>
              <a:rPr dirty="0"/>
              <a:t>nem</a:t>
            </a:r>
            <a:r>
              <a:rPr spc="-50" dirty="0"/>
              <a:t> </a:t>
            </a:r>
            <a:r>
              <a:rPr dirty="0"/>
              <a:t>rendelkeztek</a:t>
            </a:r>
            <a:r>
              <a:rPr spc="-80" dirty="0"/>
              <a:t> </a:t>
            </a:r>
            <a:r>
              <a:rPr dirty="0"/>
              <a:t>elegendő</a:t>
            </a:r>
            <a:r>
              <a:rPr spc="-55" dirty="0"/>
              <a:t> </a:t>
            </a:r>
            <a:r>
              <a:rPr spc="-10" dirty="0"/>
              <a:t>számítási</a:t>
            </a:r>
          </a:p>
          <a:p>
            <a:pPr marL="268605" marR="5080">
              <a:lnSpc>
                <a:spcPct val="100000"/>
              </a:lnSpc>
            </a:pPr>
            <a:r>
              <a:rPr dirty="0"/>
              <a:t>kapacitással</a:t>
            </a:r>
            <a:r>
              <a:rPr spc="-5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relációs</a:t>
            </a:r>
            <a:r>
              <a:rPr spc="-70" dirty="0"/>
              <a:t> </a:t>
            </a:r>
            <a:r>
              <a:rPr dirty="0"/>
              <a:t>adatbázisok</a:t>
            </a:r>
            <a:r>
              <a:rPr spc="-60" dirty="0"/>
              <a:t> </a:t>
            </a:r>
            <a:r>
              <a:rPr dirty="0"/>
              <a:t>hatékony</a:t>
            </a:r>
            <a:r>
              <a:rPr spc="-80" dirty="0"/>
              <a:t> </a:t>
            </a:r>
            <a:r>
              <a:rPr dirty="0"/>
              <a:t>megvalósításához,</a:t>
            </a:r>
            <a:r>
              <a:rPr spc="-35" dirty="0"/>
              <a:t> </a:t>
            </a:r>
            <a:r>
              <a:rPr dirty="0"/>
              <a:t>ezért</a:t>
            </a:r>
            <a:r>
              <a:rPr spc="-85" dirty="0"/>
              <a:t> </a:t>
            </a:r>
            <a:r>
              <a:rPr spc="-50" dirty="0"/>
              <a:t>a </a:t>
            </a:r>
            <a:r>
              <a:rPr dirty="0"/>
              <a:t>koncepció</a:t>
            </a:r>
            <a:r>
              <a:rPr spc="-60" dirty="0"/>
              <a:t> </a:t>
            </a:r>
            <a:r>
              <a:rPr dirty="0"/>
              <a:t>kezdetben</a:t>
            </a:r>
            <a:r>
              <a:rPr spc="-95" dirty="0"/>
              <a:t> </a:t>
            </a:r>
            <a:r>
              <a:rPr dirty="0"/>
              <a:t>túlságosan</a:t>
            </a:r>
            <a:r>
              <a:rPr spc="-70" dirty="0"/>
              <a:t> </a:t>
            </a:r>
            <a:r>
              <a:rPr dirty="0"/>
              <a:t>elméletinek</a:t>
            </a:r>
            <a:r>
              <a:rPr spc="-75" dirty="0"/>
              <a:t> </a:t>
            </a:r>
            <a:r>
              <a:rPr spc="-10" dirty="0"/>
              <a:t>tekintették.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Az</a:t>
            </a:r>
            <a:r>
              <a:rPr spc="-55" dirty="0"/>
              <a:t> </a:t>
            </a:r>
            <a:r>
              <a:rPr dirty="0"/>
              <a:t>adatok</a:t>
            </a:r>
            <a:r>
              <a:rPr spc="-65" dirty="0"/>
              <a:t> </a:t>
            </a:r>
            <a:r>
              <a:rPr dirty="0"/>
              <a:t>táblákba</a:t>
            </a:r>
            <a:r>
              <a:rPr spc="-50" dirty="0"/>
              <a:t> </a:t>
            </a:r>
            <a:r>
              <a:rPr dirty="0"/>
              <a:t>(relációkba)</a:t>
            </a:r>
            <a:r>
              <a:rPr spc="-35" dirty="0"/>
              <a:t> </a:t>
            </a:r>
            <a:r>
              <a:rPr dirty="0"/>
              <a:t>vannak</a:t>
            </a:r>
            <a:r>
              <a:rPr spc="-40" dirty="0"/>
              <a:t> </a:t>
            </a:r>
            <a:r>
              <a:rPr spc="-10" dirty="0"/>
              <a:t>szervezve.</a:t>
            </a: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Kulcsok</a:t>
            </a:r>
            <a:r>
              <a:rPr spc="-50" dirty="0"/>
              <a:t> </a:t>
            </a:r>
            <a:r>
              <a:rPr dirty="0"/>
              <a:t>segítségével</a:t>
            </a:r>
            <a:r>
              <a:rPr spc="-45" dirty="0"/>
              <a:t> </a:t>
            </a:r>
            <a:r>
              <a:rPr dirty="0"/>
              <a:t>határozza</a:t>
            </a:r>
            <a:r>
              <a:rPr spc="-60" dirty="0"/>
              <a:t> </a:t>
            </a:r>
            <a:r>
              <a:rPr dirty="0"/>
              <a:t>meg</a:t>
            </a:r>
            <a:r>
              <a:rPr spc="-50" dirty="0"/>
              <a:t> </a:t>
            </a:r>
            <a:r>
              <a:rPr dirty="0"/>
              <a:t>az</a:t>
            </a:r>
            <a:r>
              <a:rPr spc="-45" dirty="0"/>
              <a:t> </a:t>
            </a:r>
            <a:r>
              <a:rPr dirty="0"/>
              <a:t>adatok</a:t>
            </a:r>
            <a:r>
              <a:rPr spc="-65" dirty="0"/>
              <a:t> </a:t>
            </a:r>
            <a:r>
              <a:rPr dirty="0"/>
              <a:t>közötti</a:t>
            </a:r>
            <a:r>
              <a:rPr spc="-60" dirty="0"/>
              <a:t> </a:t>
            </a:r>
            <a:r>
              <a:rPr spc="-10" dirty="0"/>
              <a:t>kapcsolatokat.</a:t>
            </a:r>
          </a:p>
          <a:p>
            <a:pPr marL="268605" marR="88265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Az </a:t>
            </a:r>
            <a:r>
              <a:rPr spc="-20" dirty="0"/>
              <a:t>1980-</a:t>
            </a:r>
            <a:r>
              <a:rPr dirty="0"/>
              <a:t>as</a:t>
            </a:r>
            <a:r>
              <a:rPr spc="20" dirty="0"/>
              <a:t> </a:t>
            </a:r>
            <a:r>
              <a:rPr dirty="0"/>
              <a:t>évekre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hardver-</a:t>
            </a:r>
            <a:r>
              <a:rPr spc="-5" dirty="0"/>
              <a:t> </a:t>
            </a:r>
            <a:r>
              <a:rPr dirty="0"/>
              <a:t>és </a:t>
            </a:r>
            <a:r>
              <a:rPr spc="-10" dirty="0"/>
              <a:t>szoftverfejlesztések</a:t>
            </a:r>
            <a:r>
              <a:rPr spc="-5" dirty="0"/>
              <a:t> </a:t>
            </a:r>
            <a:r>
              <a:rPr spc="-10" dirty="0"/>
              <a:t>gyakorlati </a:t>
            </a:r>
            <a:r>
              <a:rPr dirty="0"/>
              <a:t>megoldássá</a:t>
            </a:r>
            <a:r>
              <a:rPr spc="-20" dirty="0"/>
              <a:t> </a:t>
            </a:r>
            <a:r>
              <a:rPr dirty="0"/>
              <a:t>tették</a:t>
            </a:r>
            <a:r>
              <a:rPr spc="-8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relációs</a:t>
            </a:r>
            <a:r>
              <a:rPr spc="-45" dirty="0"/>
              <a:t> </a:t>
            </a:r>
            <a:r>
              <a:rPr spc="-10" dirty="0"/>
              <a:t>adatbázisokat.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</a:t>
            </a:r>
            <a:r>
              <a:rPr spc="-40" dirty="0"/>
              <a:t> </a:t>
            </a:r>
            <a:r>
              <a:rPr dirty="0"/>
              <a:t>lekérdezések</a:t>
            </a:r>
            <a:r>
              <a:rPr spc="-55" dirty="0"/>
              <a:t> </a:t>
            </a:r>
            <a:r>
              <a:rPr dirty="0"/>
              <a:t>Structured</a:t>
            </a:r>
            <a:r>
              <a:rPr spc="-80" dirty="0"/>
              <a:t> </a:t>
            </a:r>
            <a:r>
              <a:rPr dirty="0"/>
              <a:t>Query</a:t>
            </a:r>
            <a:r>
              <a:rPr spc="-45" dirty="0"/>
              <a:t> </a:t>
            </a:r>
            <a:r>
              <a:rPr dirty="0"/>
              <a:t>Language</a:t>
            </a:r>
            <a:r>
              <a:rPr spc="-15" dirty="0"/>
              <a:t> </a:t>
            </a:r>
            <a:r>
              <a:rPr dirty="0"/>
              <a:t>(SQL)</a:t>
            </a:r>
            <a:r>
              <a:rPr spc="-35" dirty="0"/>
              <a:t> </a:t>
            </a:r>
            <a:r>
              <a:rPr spc="-10" dirty="0"/>
              <a:t>használatával</a:t>
            </a:r>
          </a:p>
          <a:p>
            <a:pPr marL="268605">
              <a:lnSpc>
                <a:spcPct val="100000"/>
              </a:lnSpc>
            </a:pPr>
            <a:r>
              <a:rPr dirty="0"/>
              <a:t>hajthatók</a:t>
            </a:r>
            <a:r>
              <a:rPr spc="-40" dirty="0"/>
              <a:t> </a:t>
            </a:r>
            <a:r>
              <a:rPr spc="-10" dirty="0"/>
              <a:t>végre.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Az</a:t>
            </a:r>
            <a:r>
              <a:rPr spc="-45" dirty="0"/>
              <a:t> </a:t>
            </a:r>
            <a:r>
              <a:rPr dirty="0"/>
              <a:t>SQL</a:t>
            </a:r>
            <a:r>
              <a:rPr spc="-55" dirty="0"/>
              <a:t> </a:t>
            </a:r>
            <a:r>
              <a:rPr dirty="0"/>
              <a:t>ipari</a:t>
            </a:r>
            <a:r>
              <a:rPr spc="-25" dirty="0"/>
              <a:t> </a:t>
            </a:r>
            <a:r>
              <a:rPr dirty="0"/>
              <a:t>szabvánnyá</a:t>
            </a:r>
            <a:r>
              <a:rPr spc="-5" dirty="0"/>
              <a:t> </a:t>
            </a:r>
            <a:r>
              <a:rPr dirty="0"/>
              <a:t>vált</a:t>
            </a:r>
            <a:r>
              <a:rPr spc="-4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relációs</a:t>
            </a:r>
            <a:r>
              <a:rPr spc="-30" dirty="0"/>
              <a:t> </a:t>
            </a:r>
            <a:r>
              <a:rPr spc="-10" dirty="0"/>
              <a:t>adatbázisokban.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Relációs</a:t>
            </a:r>
            <a:r>
              <a:rPr spc="-1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1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114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alapszerkezet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157"/>
            <a:ext cx="7713345" cy="387540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Tábla</a:t>
            </a:r>
            <a:r>
              <a:rPr sz="20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(reláció):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mátrixszerűen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tárolja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sorokban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oszlopokban.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(tuple)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egyedi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adatrekordot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tárol.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oszlop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(attribútum)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adatelem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tulajdonságát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jelöli.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táblák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közös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attribútum(ok)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(elsődleges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külső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kulcsok)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alapján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kapcsolódnak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egymáshoz.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Relációs</a:t>
            </a:r>
            <a:r>
              <a:rPr sz="20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séma: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Meghatározza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táblákat,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attribútumait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táblák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Leírja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szervezését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integritási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megszorításokat.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Relációs</a:t>
            </a:r>
            <a:r>
              <a:rPr spc="-120" dirty="0"/>
              <a:t> </a:t>
            </a:r>
            <a:r>
              <a:rPr dirty="0"/>
              <a:t>modell</a:t>
            </a:r>
            <a:r>
              <a:rPr spc="-120" dirty="0"/>
              <a:t> </a:t>
            </a:r>
            <a:r>
              <a:rPr dirty="0"/>
              <a:t>-</a:t>
            </a:r>
            <a:r>
              <a:rPr spc="-114" dirty="0"/>
              <a:t> </a:t>
            </a:r>
            <a:r>
              <a:rPr spc="-10" dirty="0"/>
              <a:t>táblák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8034655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relációs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táblák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lekérdezéseket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tesznek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lehetővé.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Egy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tábla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koncepcionálisan</a:t>
            </a:r>
            <a:r>
              <a:rPr sz="1900" spc="2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hasonlít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strukturált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fájlhoz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ahol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minden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sor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rekordnak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felel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minden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oszlop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attribútumot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jelöl.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10" dirty="0">
                <a:latin typeface="Georgia"/>
                <a:cs typeface="Georgia"/>
              </a:rPr>
              <a:t>Azonban: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tábla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absztrakt </a:t>
            </a:r>
            <a:r>
              <a:rPr sz="1900" i="1" spc="-10" dirty="0">
                <a:latin typeface="Georgia"/>
                <a:cs typeface="Georgia"/>
              </a:rPr>
              <a:t>adatreprezentáció</a:t>
            </a:r>
            <a:r>
              <a:rPr sz="1900" spc="-10" dirty="0">
                <a:latin typeface="Georgia"/>
                <a:cs typeface="Georgia"/>
              </a:rPr>
              <a:t>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független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tárolástól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táblák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kulcsok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(elsődleges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külső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kulcsok)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kezelik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nem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pedig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fizikai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kapcsolatok.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felhasználóknak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DBA-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knak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ismerniük 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fizikai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módját.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DBMS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kezeli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lekérdezését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optimalizálását.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Relációs</a:t>
            </a:r>
            <a:r>
              <a:rPr spc="-1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1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114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előnyök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157"/>
            <a:ext cx="7663815" cy="434022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Strukturális</a:t>
            </a:r>
            <a:r>
              <a:rPr sz="20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függetlenség: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adatszerkezet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módosítása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befolyásolja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adatelérési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módszereit.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211454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Rugalmas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adatbázis-</a:t>
            </a:r>
            <a:r>
              <a:rPr sz="1900" dirty="0">
                <a:latin typeface="Georgia"/>
                <a:cs typeface="Georgia"/>
              </a:rPr>
              <a:t>tervezést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tesz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lehetővé,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mivel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módosítások </a:t>
            </a:r>
            <a:r>
              <a:rPr sz="1900" dirty="0">
                <a:latin typeface="Georgia"/>
                <a:cs typeface="Georgia"/>
              </a:rPr>
              <a:t>nem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igényelnek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alapvető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módosításokat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alkalmazás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kódjában.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Egységesített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szabványosított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módszerekkel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segíti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elő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adatok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kezelését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konzisztenciáját.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Egyszerűbb</a:t>
            </a:r>
            <a:r>
              <a:rPr sz="2000"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modellezés: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446405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nézetére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helyezi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hangsúlyt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így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könnyebben </a:t>
            </a:r>
            <a:r>
              <a:rPr sz="1900" dirty="0">
                <a:latin typeface="Georgia"/>
                <a:cs typeface="Georgia"/>
              </a:rPr>
              <a:t>érthető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kezelhető.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kapcsolatokra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adatintegritásra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fókuszál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nem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pedig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fizikai </a:t>
            </a:r>
            <a:r>
              <a:rPr sz="1900" dirty="0">
                <a:latin typeface="Georgia"/>
                <a:cs typeface="Georgia"/>
              </a:rPr>
              <a:t>tárolás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részleteire.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Relációs</a:t>
            </a:r>
            <a:r>
              <a:rPr spc="-120" dirty="0"/>
              <a:t> </a:t>
            </a:r>
            <a:r>
              <a:rPr dirty="0"/>
              <a:t>modell</a:t>
            </a:r>
            <a:r>
              <a:rPr spc="-120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10" dirty="0"/>
              <a:t>előnyök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282"/>
            <a:ext cx="7925434" cy="171841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819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hoc</a:t>
            </a:r>
            <a:r>
              <a:rPr sz="20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lekérdezési</a:t>
            </a:r>
            <a:r>
              <a:rPr sz="20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képesség: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7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Támogatja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rugalmas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lekérdezéseket</a:t>
            </a:r>
            <a:r>
              <a:rPr sz="19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SQL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használatával.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ts val="2165"/>
              </a:lnSpc>
              <a:spcBef>
                <a:spcPts val="67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teszi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számára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lekérdezését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>
              <a:lnSpc>
                <a:spcPts val="2050"/>
              </a:lnSpc>
              <a:spcBef>
                <a:spcPts val="14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elemzését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anélkül,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meghatározott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struktúrákra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lenne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szükség.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Relációs</a:t>
            </a:r>
            <a:r>
              <a:rPr spc="-120" dirty="0"/>
              <a:t> </a:t>
            </a:r>
            <a:r>
              <a:rPr dirty="0"/>
              <a:t>modell</a:t>
            </a:r>
            <a:r>
              <a:rPr spc="-120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10" dirty="0">
                <a:highlight>
                  <a:srgbClr val="FFFF00"/>
                </a:highlight>
              </a:rPr>
              <a:t>hátrányok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157"/>
            <a:ext cx="7932420" cy="406590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Magas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hardverigény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szoftveres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„overhead”: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Jelentős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hardveres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erőforrásokat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igényel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adattárolás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feldolgozás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indexelés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miatt.</a:t>
            </a:r>
            <a:endParaRPr sz="1900" dirty="0">
              <a:latin typeface="Georgia"/>
              <a:cs typeface="Georgia"/>
            </a:endParaRPr>
          </a:p>
          <a:p>
            <a:pPr marL="561340" marR="123189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méretű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teljesítmény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csökkenhet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nincs </a:t>
            </a:r>
            <a:r>
              <a:rPr sz="1900" dirty="0">
                <a:latin typeface="Georgia"/>
                <a:cs typeface="Georgia"/>
              </a:rPr>
              <a:t>megfelelő</a:t>
            </a:r>
            <a:r>
              <a:rPr sz="1900" spc="-9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optimalizálás.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Lehetséges</a:t>
            </a:r>
            <a:r>
              <a:rPr sz="20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tervezési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megvalósítási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problémák: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1125855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megfelelő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sématervezés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lassúvá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válhatnak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adatredundancia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alakulhat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ki.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teljesítmény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optimalizálásához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szükséges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normalizálás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indexelés szaktudást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igényel.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Adatsilók</a:t>
            </a:r>
            <a:r>
              <a:rPr sz="20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kialakulásának</a:t>
            </a:r>
            <a:r>
              <a:rPr sz="2000" b="1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lehetősége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Objektumorientált</a:t>
            </a:r>
            <a:r>
              <a:rPr spc="-11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10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12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háttér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828280" cy="389762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objektumorientált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programozás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kiterjesztése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adatbázis-kezelésre.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Támogatja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objektumokat,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osztályokat,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öröklődést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enkapszulációt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adatbázison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belül.</a:t>
            </a:r>
            <a:endParaRPr sz="1900" dirty="0">
              <a:latin typeface="Georgia"/>
              <a:cs typeface="Georgia"/>
            </a:endParaRPr>
          </a:p>
          <a:p>
            <a:pPr marL="268605" marR="52641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Lehetővé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teszi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hozzájuk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tartozó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metódusok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együttes </a:t>
            </a:r>
            <a:r>
              <a:rPr sz="1900" dirty="0">
                <a:latin typeface="Georgia"/>
                <a:cs typeface="Georgia"/>
              </a:rPr>
              <a:t>tárolását,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ezáltal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javítva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alkalmazáslogika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konzisztenciáját.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Olyan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alkalmazásokhoz,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amelyek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gazdag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adatszerkezeteket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igényelnek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(pl.: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CAD,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multimédia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szimulációk).</a:t>
            </a:r>
            <a:endParaRPr sz="1900" dirty="0">
              <a:latin typeface="Georgia"/>
              <a:cs typeface="Georgia"/>
            </a:endParaRPr>
          </a:p>
          <a:p>
            <a:pPr marL="268605" marR="797560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Jobb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teljesítményt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nyújt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hierarchikus,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gráf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jellegű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beágyazott adatszerkezetek</a:t>
            </a:r>
            <a:r>
              <a:rPr sz="1900" spc="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kezelésére.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OO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koncepcióit</a:t>
            </a:r>
            <a:r>
              <a:rPr sz="1900" spc="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NoSQL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átvették,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hogy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hatékonyan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kezeljék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félig-</a:t>
            </a:r>
            <a:r>
              <a:rPr sz="1900" dirty="0">
                <a:latin typeface="Georgia"/>
                <a:cs typeface="Georgia"/>
              </a:rPr>
              <a:t>strukturált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adatokat.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Adatmodellezés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8204834" cy="4186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adatmodell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formális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leírás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</a:t>
            </a:r>
            <a:r>
              <a:rPr sz="1900" spc="-8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meghatározza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adatelemek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struktúráját,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egymáshoz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való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kapcsolatait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kezelését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egy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spc="-20" dirty="0">
                <a:latin typeface="Georgia"/>
                <a:cs typeface="Georgia"/>
              </a:rPr>
              <a:t>adatbázis-</a:t>
            </a:r>
            <a:r>
              <a:rPr sz="1900" dirty="0">
                <a:latin typeface="Georgia"/>
                <a:cs typeface="Georgia"/>
              </a:rPr>
              <a:t>rendszeren</a:t>
            </a:r>
            <a:r>
              <a:rPr sz="1900" spc="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belül.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Egy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keretrendszert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hatékony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szervezésére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kezelésére.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Főbb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funkciói</a:t>
            </a:r>
            <a:r>
              <a:rPr sz="1900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Meghatározza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szervezési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módját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(egyedek,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attribútumok,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kapcsolatok).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egységes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formátumokat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megszorításokat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(adatintegritási szabályok).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redundanciát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inkonzisztenciát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(normalizálás,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megszorítások).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Fizikai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szinten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támogatja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indexelést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teljesítményoptimalizálást.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OO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alapszerkezet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5668" y="2160549"/>
            <a:ext cx="7753984" cy="448456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77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spc="-10" dirty="0">
                <a:latin typeface="Georgia"/>
                <a:cs typeface="Georgia"/>
              </a:rPr>
              <a:t>Objektumok:</a:t>
            </a:r>
            <a:r>
              <a:rPr b="1" spc="-45" dirty="0">
                <a:latin typeface="Georgia"/>
                <a:cs typeface="Georgia"/>
              </a:rPr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valós</a:t>
            </a:r>
            <a:r>
              <a:rPr spc="-35" dirty="0"/>
              <a:t> </a:t>
            </a:r>
            <a:r>
              <a:rPr dirty="0"/>
              <a:t>világ</a:t>
            </a:r>
            <a:r>
              <a:rPr spc="-40" dirty="0"/>
              <a:t> </a:t>
            </a:r>
            <a:r>
              <a:rPr dirty="0"/>
              <a:t>entitásait</a:t>
            </a:r>
            <a:r>
              <a:rPr spc="-40" dirty="0"/>
              <a:t> </a:t>
            </a:r>
            <a:r>
              <a:rPr spc="-10" dirty="0"/>
              <a:t>reprezentálják.</a:t>
            </a:r>
          </a:p>
          <a:p>
            <a:pPr marL="268605" indent="-255904">
              <a:lnSpc>
                <a:spcPct val="100000"/>
              </a:lnSpc>
              <a:spcBef>
                <a:spcPts val="67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spc="-10" dirty="0">
                <a:latin typeface="Georgia"/>
                <a:cs typeface="Georgia"/>
              </a:rPr>
              <a:t>Osztályok:</a:t>
            </a:r>
            <a:r>
              <a:rPr b="1" spc="-40" dirty="0">
                <a:latin typeface="Georgia"/>
                <a:cs typeface="Georgia"/>
              </a:rPr>
              <a:t> </a:t>
            </a:r>
            <a:r>
              <a:rPr dirty="0"/>
              <a:t>Az</a:t>
            </a:r>
            <a:r>
              <a:rPr spc="-55" dirty="0"/>
              <a:t> </a:t>
            </a:r>
            <a:r>
              <a:rPr dirty="0"/>
              <a:t>objektumok</a:t>
            </a:r>
            <a:r>
              <a:rPr spc="-55" dirty="0"/>
              <a:t> </a:t>
            </a:r>
            <a:r>
              <a:rPr dirty="0"/>
              <a:t>szerkezetét</a:t>
            </a:r>
            <a:r>
              <a:rPr spc="-65" dirty="0"/>
              <a:t> </a:t>
            </a:r>
            <a:r>
              <a:rPr dirty="0"/>
              <a:t>és</a:t>
            </a:r>
            <a:r>
              <a:rPr spc="-50" dirty="0"/>
              <a:t> </a:t>
            </a:r>
            <a:r>
              <a:rPr dirty="0"/>
              <a:t>viselkedését</a:t>
            </a:r>
            <a:r>
              <a:rPr spc="-25" dirty="0"/>
              <a:t> </a:t>
            </a:r>
            <a:r>
              <a:rPr dirty="0"/>
              <a:t>írja</a:t>
            </a:r>
            <a:r>
              <a:rPr spc="-40" dirty="0"/>
              <a:t> </a:t>
            </a:r>
            <a:r>
              <a:rPr spc="-25" dirty="0"/>
              <a:t>le.</a:t>
            </a:r>
          </a:p>
          <a:p>
            <a:pPr marL="268605" indent="-255904">
              <a:lnSpc>
                <a:spcPts val="2165"/>
              </a:lnSpc>
              <a:spcBef>
                <a:spcPts val="67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dirty="0">
                <a:latin typeface="Georgia"/>
                <a:cs typeface="Georgia"/>
              </a:rPr>
              <a:t>Öröklődés:</a:t>
            </a:r>
            <a:r>
              <a:rPr b="1" spc="-65" dirty="0">
                <a:latin typeface="Georgia"/>
                <a:cs typeface="Georgia"/>
              </a:rPr>
              <a:t> </a:t>
            </a:r>
            <a:r>
              <a:rPr dirty="0"/>
              <a:t>Az</a:t>
            </a:r>
            <a:r>
              <a:rPr spc="-85" dirty="0"/>
              <a:t> </a:t>
            </a:r>
            <a:r>
              <a:rPr dirty="0"/>
              <a:t>objektumok</a:t>
            </a:r>
            <a:r>
              <a:rPr spc="-80" dirty="0"/>
              <a:t> </a:t>
            </a:r>
            <a:r>
              <a:rPr dirty="0"/>
              <a:t>szülőosztályoktól</a:t>
            </a:r>
            <a:r>
              <a:rPr spc="-75" dirty="0"/>
              <a:t> </a:t>
            </a:r>
            <a:r>
              <a:rPr spc="-10" dirty="0"/>
              <a:t>örökölhetnek</a:t>
            </a:r>
          </a:p>
          <a:p>
            <a:pPr marL="268605">
              <a:lnSpc>
                <a:spcPts val="2165"/>
              </a:lnSpc>
            </a:pPr>
            <a:r>
              <a:rPr spc="-10" dirty="0"/>
              <a:t>attribútumokat</a:t>
            </a:r>
            <a:r>
              <a:rPr spc="-25" dirty="0"/>
              <a:t> </a:t>
            </a:r>
            <a:r>
              <a:rPr dirty="0"/>
              <a:t>és</a:t>
            </a:r>
            <a:r>
              <a:rPr spc="-5" dirty="0"/>
              <a:t> </a:t>
            </a:r>
            <a:r>
              <a:rPr spc="-10" dirty="0"/>
              <a:t>metódusokat.</a:t>
            </a:r>
          </a:p>
          <a:p>
            <a:pPr marL="268605" indent="-255904">
              <a:lnSpc>
                <a:spcPct val="100000"/>
              </a:lnSpc>
              <a:spcBef>
                <a:spcPts val="67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spc="-10" dirty="0">
                <a:latin typeface="Georgia"/>
                <a:cs typeface="Georgia"/>
              </a:rPr>
              <a:t>Enkapszuláció:</a:t>
            </a:r>
            <a:r>
              <a:rPr b="1" spc="-5" dirty="0">
                <a:latin typeface="Georgia"/>
                <a:cs typeface="Georgia"/>
              </a:rPr>
              <a:t> </a:t>
            </a:r>
            <a:r>
              <a:rPr dirty="0"/>
              <a:t>Az</a:t>
            </a:r>
            <a:r>
              <a:rPr spc="-40" dirty="0"/>
              <a:t> </a:t>
            </a:r>
            <a:r>
              <a:rPr dirty="0"/>
              <a:t>adatok</a:t>
            </a:r>
            <a:r>
              <a:rPr spc="-55" dirty="0"/>
              <a:t> </a:t>
            </a:r>
            <a:r>
              <a:rPr dirty="0"/>
              <a:t>és</a:t>
            </a:r>
            <a:r>
              <a:rPr spc="-30" dirty="0"/>
              <a:t> </a:t>
            </a:r>
            <a:r>
              <a:rPr dirty="0"/>
              <a:t>metódusok</a:t>
            </a:r>
            <a:r>
              <a:rPr spc="-45" dirty="0"/>
              <a:t> </a:t>
            </a:r>
            <a:r>
              <a:rPr dirty="0"/>
              <a:t>együtt</a:t>
            </a:r>
            <a:r>
              <a:rPr spc="-55" dirty="0"/>
              <a:t> </a:t>
            </a:r>
            <a:r>
              <a:rPr spc="-10" dirty="0"/>
              <a:t>tárolódnak.</a:t>
            </a:r>
          </a:p>
          <a:p>
            <a:pPr marL="268605" indent="-255904">
              <a:lnSpc>
                <a:spcPct val="100000"/>
              </a:lnSpc>
              <a:spcBef>
                <a:spcPts val="67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spc="-10" dirty="0">
                <a:latin typeface="Georgia"/>
                <a:cs typeface="Georgia"/>
              </a:rPr>
              <a:t>Polimorfizmus:</a:t>
            </a:r>
            <a:r>
              <a:rPr b="1" spc="-20" dirty="0">
                <a:latin typeface="Georgia"/>
                <a:cs typeface="Georgia"/>
              </a:rPr>
              <a:t> </a:t>
            </a:r>
            <a:r>
              <a:rPr dirty="0"/>
              <a:t>Ugyanaz</a:t>
            </a:r>
            <a:r>
              <a:rPr spc="-55" dirty="0"/>
              <a:t> </a:t>
            </a:r>
            <a:r>
              <a:rPr dirty="0"/>
              <a:t>az</a:t>
            </a:r>
            <a:r>
              <a:rPr spc="-45" dirty="0"/>
              <a:t> </a:t>
            </a:r>
            <a:r>
              <a:rPr dirty="0"/>
              <a:t>interfész,</a:t>
            </a:r>
            <a:r>
              <a:rPr spc="-45" dirty="0"/>
              <a:t> </a:t>
            </a:r>
            <a:r>
              <a:rPr dirty="0"/>
              <a:t>különböző</a:t>
            </a:r>
            <a:r>
              <a:rPr spc="-50" dirty="0"/>
              <a:t> </a:t>
            </a:r>
            <a:r>
              <a:rPr spc="-10" dirty="0"/>
              <a:t>megvalósításokkal.</a:t>
            </a:r>
          </a:p>
          <a:p>
            <a:pPr marL="268605" indent="-255904">
              <a:lnSpc>
                <a:spcPct val="100000"/>
              </a:lnSpc>
              <a:spcBef>
                <a:spcPts val="67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OO</a:t>
            </a:r>
            <a:r>
              <a:rPr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r>
              <a:rPr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sajátosságai:</a:t>
            </a:r>
          </a:p>
          <a:p>
            <a:pPr marL="314325">
              <a:lnSpc>
                <a:spcPct val="100000"/>
              </a:lnSpc>
              <a:spcBef>
                <a:spcPts val="675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objektumokat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egyedi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azonosítóval</a:t>
            </a:r>
            <a:r>
              <a:rPr spc="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(OID)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tárolja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adatbázisban.</a:t>
            </a:r>
          </a:p>
          <a:p>
            <a:pPr marL="314325">
              <a:lnSpc>
                <a:spcPct val="100000"/>
              </a:lnSpc>
              <a:spcBef>
                <a:spcPts val="675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kapcsolatok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objektumhivatkozásokkal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valósulnak</a:t>
            </a:r>
            <a:r>
              <a:rPr spc="-10" dirty="0">
                <a:highlight>
                  <a:srgbClr val="FFFF00"/>
                </a:highlight>
              </a:rPr>
              <a:t> </a:t>
            </a:r>
            <a:r>
              <a:rPr spc="-20" dirty="0">
                <a:highlight>
                  <a:srgbClr val="FFFF00"/>
                </a:highlight>
              </a:rPr>
              <a:t>meg.</a:t>
            </a:r>
          </a:p>
          <a:p>
            <a:pPr marL="314325">
              <a:lnSpc>
                <a:spcPct val="100000"/>
              </a:lnSpc>
              <a:spcBef>
                <a:spcPts val="67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dirty="0">
                <a:highlight>
                  <a:srgbClr val="FFFF00"/>
                </a:highlight>
              </a:rPr>
              <a:t>Metódusokat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is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lehet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tárolni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futtatni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adatbázison</a:t>
            </a:r>
            <a:r>
              <a:rPr spc="-2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belül.</a:t>
            </a:r>
          </a:p>
          <a:p>
            <a:pPr marL="314325">
              <a:lnSpc>
                <a:spcPct val="100000"/>
              </a:lnSpc>
              <a:spcBef>
                <a:spcPts val="675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dirty="0">
                <a:highlight>
                  <a:srgbClr val="FFFF00"/>
                </a:highlight>
              </a:rPr>
              <a:t>Összetett</a:t>
            </a:r>
            <a:r>
              <a:rPr spc="-10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adattípusok</a:t>
            </a:r>
            <a:r>
              <a:rPr spc="-8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natívan</a:t>
            </a:r>
            <a:r>
              <a:rPr spc="-8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támogatottak.</a:t>
            </a:r>
          </a:p>
          <a:p>
            <a:pPr marL="314325">
              <a:lnSpc>
                <a:spcPct val="100000"/>
              </a:lnSpc>
              <a:spcBef>
                <a:spcPts val="67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spc="-10" dirty="0">
                <a:highlight>
                  <a:srgbClr val="FFFF00"/>
                </a:highlight>
              </a:rPr>
              <a:t>Lekérdezések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objektumhivatkozások</a:t>
            </a:r>
            <a:r>
              <a:rPr spc="-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navigálásán</a:t>
            </a:r>
            <a:r>
              <a:rPr spc="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alapulnak.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OO</a:t>
            </a:r>
            <a:r>
              <a:rPr spc="-55" dirty="0"/>
              <a:t> </a:t>
            </a:r>
            <a:r>
              <a:rPr dirty="0"/>
              <a:t>modell</a:t>
            </a:r>
            <a:r>
              <a:rPr spc="-50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spc="-10" dirty="0">
                <a:highlight>
                  <a:srgbClr val="FFFF00"/>
                </a:highlight>
              </a:rPr>
              <a:t>előnyök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694295" cy="2571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8432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Megkönnyíti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objektumorientált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programozási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nyelvek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</a:t>
            </a:r>
            <a:r>
              <a:rPr sz="1900" spc="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integrációját.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objektum-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relációs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leképezést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(ORM)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végezni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mivel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objektumok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közvetlenül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tárolhatók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kezelhetők.</a:t>
            </a:r>
            <a:endParaRPr sz="1900" dirty="0">
              <a:latin typeface="Georgia"/>
              <a:cs typeface="Georgia"/>
            </a:endParaRPr>
          </a:p>
          <a:p>
            <a:pPr marL="268605" marR="626745" indent="-256540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objektumok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örökölhetik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tulajdonságokat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metódusaikat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 </a:t>
            </a:r>
            <a:r>
              <a:rPr sz="1900" spc="-10" dirty="0">
                <a:latin typeface="Georgia"/>
                <a:cs typeface="Georgia"/>
              </a:rPr>
              <a:t>szülőosztályokból,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ami</a:t>
            </a:r>
            <a:r>
              <a:rPr sz="1900" spc="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könnyíti</a:t>
            </a:r>
            <a:r>
              <a:rPr sz="1900" spc="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újrafelhasználhatóságot.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Hatékonyan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kezeli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M:N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hierarchikus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anélkül,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Georgia"/>
                <a:cs typeface="Georgia"/>
              </a:rPr>
              <a:t>hogy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join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műveletekre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lenne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szükség.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OO</a:t>
            </a:r>
            <a:r>
              <a:rPr spc="-55" dirty="0"/>
              <a:t> </a:t>
            </a:r>
            <a:r>
              <a:rPr dirty="0"/>
              <a:t>modell</a:t>
            </a:r>
            <a:r>
              <a:rPr spc="-50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spc="-10" dirty="0">
                <a:highlight>
                  <a:srgbClr val="FFFF00"/>
                </a:highlight>
              </a:rPr>
              <a:t>hátrányok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148195" cy="2204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12890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Nincsenek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univerzális,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elfogadott</a:t>
            </a:r>
            <a:r>
              <a:rPr sz="1900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szabványok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OO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modellhez</a:t>
            </a:r>
            <a:r>
              <a:rPr sz="1900" spc="-10" dirty="0">
                <a:latin typeface="Georgia"/>
                <a:cs typeface="Georgia"/>
              </a:rPr>
              <a:t>, </a:t>
            </a:r>
            <a:r>
              <a:rPr sz="1900" dirty="0">
                <a:latin typeface="Georgia"/>
                <a:cs typeface="Georgia"/>
              </a:rPr>
              <a:t>ellentétben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relációs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adatbázisokkal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SQL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szabvány).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objektumok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visszakeresése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lassabb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lehet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mivel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adatokat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viselkedést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együtt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tárolja.</a:t>
            </a:r>
            <a:endParaRPr sz="1900" dirty="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További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feldolgozást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igényel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metódusok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végrehajtása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 </a:t>
            </a:r>
            <a:r>
              <a:rPr sz="1900" spc="-10" dirty="0">
                <a:latin typeface="Georgia"/>
                <a:cs typeface="Georgia"/>
              </a:rPr>
              <a:t>objektumkapcsolatok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navigálása,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ami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teljesítményproblémákhoz </a:t>
            </a:r>
            <a:r>
              <a:rPr sz="1900" dirty="0">
                <a:latin typeface="Georgia"/>
                <a:cs typeface="Georgia"/>
              </a:rPr>
              <a:t>vezethet</a:t>
            </a:r>
            <a:r>
              <a:rPr sz="1900" spc="-9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nagyobb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adathalmazoknál.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NoSQL</a:t>
            </a:r>
            <a:r>
              <a:rPr spc="-260" dirty="0"/>
              <a:t> </a:t>
            </a:r>
            <a:r>
              <a:rPr dirty="0"/>
              <a:t>modellek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háttér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8155305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2069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NoSQL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2000-</a:t>
            </a:r>
            <a:r>
              <a:rPr sz="1900" dirty="0">
                <a:latin typeface="Georgia"/>
                <a:cs typeface="Georgia"/>
              </a:rPr>
              <a:t>es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évek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második felében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jelentek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hogy </a:t>
            </a:r>
            <a:r>
              <a:rPr sz="1900" dirty="0">
                <a:latin typeface="Georgia"/>
                <a:cs typeface="Georgia"/>
              </a:rPr>
              <a:t>feloldják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hagyományos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(relációs)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adatbázisok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korlátait.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Ezeket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nagy</a:t>
            </a:r>
            <a:r>
              <a:rPr sz="1900" i="1" spc="-35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méretű,</a:t>
            </a:r>
            <a:r>
              <a:rPr sz="1900" i="1" spc="-50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elosztott</a:t>
            </a:r>
            <a:r>
              <a:rPr sz="1900" i="1" spc="-40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és</a:t>
            </a:r>
            <a:r>
              <a:rPr sz="1900" i="1" spc="-55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séma</a:t>
            </a:r>
            <a:r>
              <a:rPr sz="1900" i="1" spc="-35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nélküli</a:t>
            </a:r>
            <a:r>
              <a:rPr sz="1900" i="1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adattárolásra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fejlesztették.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skálázhatóságra,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rugalmasságra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nagy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teljesítményre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koncentrálnak.</a:t>
            </a:r>
            <a:endParaRPr sz="1900">
              <a:latin typeface="Georgia"/>
              <a:cs typeface="Georgia"/>
            </a:endParaRPr>
          </a:p>
          <a:p>
            <a:pPr marL="561340" marR="101282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Ellentétben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relációs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adatbázisokkal,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NoSQL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modellek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nem </a:t>
            </a:r>
            <a:r>
              <a:rPr sz="1900" dirty="0">
                <a:latin typeface="Georgia"/>
                <a:cs typeface="Georgia"/>
              </a:rPr>
              <a:t>igényelnek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fix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sémákat.</a:t>
            </a:r>
            <a:endParaRPr sz="190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Általában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feláldozzák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erős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ACID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követelményeket,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biztosítsák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 </a:t>
            </a:r>
            <a:r>
              <a:rPr sz="1900" dirty="0">
                <a:latin typeface="Georgia"/>
                <a:cs typeface="Georgia"/>
              </a:rPr>
              <a:t>magas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rendelkezésre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állást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partíciótűrést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(CAP-</a:t>
            </a:r>
            <a:r>
              <a:rPr sz="1900" dirty="0">
                <a:latin typeface="Georgia"/>
                <a:cs typeface="Georgia"/>
              </a:rPr>
              <a:t>tétel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szerint).</a:t>
            </a:r>
            <a:endParaRPr sz="1900">
              <a:latin typeface="Georgia"/>
              <a:cs typeface="Georgia"/>
            </a:endParaRPr>
          </a:p>
          <a:p>
            <a:pPr marL="561340" marR="122237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Fő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felhasználási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területeik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Big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Data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analitika,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valós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idejű </a:t>
            </a:r>
            <a:r>
              <a:rPr sz="1900" dirty="0">
                <a:latin typeface="Georgia"/>
                <a:cs typeface="Georgia"/>
              </a:rPr>
              <a:t>alkalmazások,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IoT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felhőalapú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környezetek.</a:t>
            </a:r>
            <a:endParaRPr sz="19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Ma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már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elengedhetetlenek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teljesítményű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alkalmazásokhoz.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NoSQL</a:t>
            </a:r>
            <a:r>
              <a:rPr spc="-290" dirty="0"/>
              <a:t> </a:t>
            </a:r>
            <a:r>
              <a:rPr spc="-10" dirty="0"/>
              <a:t>adatmodellek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06578"/>
            <a:ext cx="7874000" cy="42703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68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Kulcs-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érték</a:t>
            </a:r>
            <a:r>
              <a:rPr sz="20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tárolók</a:t>
            </a:r>
            <a:r>
              <a:rPr sz="2000" b="1" spc="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(key-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value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stores):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Egyszerű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adatmodell,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kulcs-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párokon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alapul.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Magas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skálázhatóságú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elosztott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működésre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tervezett.</a:t>
            </a:r>
            <a:endParaRPr sz="1900" dirty="0">
              <a:latin typeface="Georgia"/>
              <a:cs typeface="Georgia"/>
            </a:endParaRPr>
          </a:p>
          <a:p>
            <a:pPr marL="561340" marR="61594" indent="-247015">
              <a:lnSpc>
                <a:spcPct val="11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Felhasználási területek: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gyorsítótárazás,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munkamenet-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kezelés,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valós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idejű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Redis,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Amazon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DynamoDB,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Riak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Dokumentum-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orientált</a:t>
            </a:r>
            <a:r>
              <a:rPr sz="20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20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(document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stores):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Félig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strukturált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(JSON,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BSON,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XML).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2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Rugalmas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séma,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teszi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dinamikus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adatszerkezeteket.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30860" indent="-247015">
              <a:lnSpc>
                <a:spcPct val="1101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Felhasználási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területek: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tartalomkezelő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rendszerek,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felhasználói </a:t>
            </a:r>
            <a:r>
              <a:rPr sz="1900" dirty="0">
                <a:latin typeface="Georgia"/>
                <a:cs typeface="Georgia"/>
              </a:rPr>
              <a:t>profilok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kezelése,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e-</a:t>
            </a:r>
            <a:r>
              <a:rPr sz="1900" dirty="0">
                <a:latin typeface="Georgia"/>
                <a:cs typeface="Georgia"/>
              </a:rPr>
              <a:t>kereskedelmi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alkalmazások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2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MongoDB,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CouchDB,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RavenDB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NoSQL</a:t>
            </a:r>
            <a:r>
              <a:rPr spc="-290" dirty="0"/>
              <a:t> </a:t>
            </a:r>
            <a:r>
              <a:rPr spc="-10" dirty="0"/>
              <a:t>adatmodellek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06578"/>
            <a:ext cx="8041005" cy="39141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68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Oszlopcsalád-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alapú</a:t>
            </a:r>
            <a:r>
              <a:rPr sz="2000" b="1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adatbázisok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(column-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family</a:t>
            </a:r>
            <a:r>
              <a:rPr sz="2000" b="1" spc="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stores):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Olvasási/írási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műveletek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optimalizálása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adatmennyiség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esetén.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oszlopokban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tárolja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sorok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helyett,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javítja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analitikai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900" spc="-10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teljesítményét.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2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Apache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Cassandra,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HBase,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Google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Bigtable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Gráf-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(graph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databases):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Összetett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hálózatok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kezelésére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tervezték.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adatokat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csomópontok,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élek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tulajdonságok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használatával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tárolja.</a:t>
            </a:r>
            <a:endParaRPr sz="1900" dirty="0">
              <a:latin typeface="Georgia"/>
              <a:cs typeface="Georgia"/>
            </a:endParaRPr>
          </a:p>
          <a:p>
            <a:pPr marL="561340" marR="510540" indent="-247015">
              <a:lnSpc>
                <a:spcPct val="11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Felhasználási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területek: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hálózatok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elemzése,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csalások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detektálása, </a:t>
            </a:r>
            <a:r>
              <a:rPr sz="1900" dirty="0">
                <a:latin typeface="Georgia"/>
                <a:cs typeface="Georgia"/>
              </a:rPr>
              <a:t>ajánlórendszerek</a:t>
            </a:r>
            <a:r>
              <a:rPr sz="1900" spc="-10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stb.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Neo4j,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Amazon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Neptune,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ArangoDB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NoSQL</a:t>
            </a:r>
            <a:r>
              <a:rPr spc="-290" dirty="0"/>
              <a:t> </a:t>
            </a:r>
            <a:r>
              <a:rPr spc="-10" dirty="0"/>
              <a:t>adatmodellek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157"/>
            <a:ext cx="7402195" cy="363156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Memóriában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futó</a:t>
            </a:r>
            <a:r>
              <a:rPr sz="2000" b="1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20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(in-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memory</a:t>
            </a:r>
            <a:r>
              <a:rPr sz="20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databases):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Bármely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adatmodellel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alkalmazható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megoldás.</a:t>
            </a:r>
            <a:endParaRPr sz="1900" dirty="0">
              <a:latin typeface="Georgia"/>
              <a:cs typeface="Georgia"/>
            </a:endParaRPr>
          </a:p>
          <a:p>
            <a:pPr marL="561340" marR="571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RAM-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ban tárol,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így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rendkívül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gyors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hozzáférést biztosít.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32702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Felhasználási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területek: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gyorsítótárazás,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valós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idejű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analitika, </a:t>
            </a:r>
            <a:r>
              <a:rPr sz="1900" dirty="0">
                <a:latin typeface="Georgia"/>
                <a:cs typeface="Georgia"/>
              </a:rPr>
              <a:t>mesterséges</a:t>
            </a:r>
            <a:r>
              <a:rPr sz="1900" spc="-10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intelligencia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alkalmazások</a:t>
            </a:r>
            <a:endParaRPr sz="1900" dirty="0">
              <a:latin typeface="Georgia"/>
              <a:cs typeface="Georgia"/>
            </a:endParaRPr>
          </a:p>
          <a:p>
            <a:pPr marL="561340" marR="63500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Bizonyos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memóriában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futó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DBMS-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biztosítják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adatok perzisztálását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pl.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áramkimaradás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esetén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is </a:t>
            </a:r>
            <a:r>
              <a:rPr sz="1900" spc="-10" dirty="0">
                <a:latin typeface="Georgia"/>
                <a:cs typeface="Georgia"/>
              </a:rPr>
              <a:t>megmaradjanak.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Redis,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Memcached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(kulcs-</a:t>
            </a:r>
            <a:r>
              <a:rPr sz="1900" dirty="0">
                <a:latin typeface="Georgia"/>
                <a:cs typeface="Georgia"/>
              </a:rPr>
              <a:t>érték),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SAP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HANA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(relációs)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</a:t>
            </a:r>
            <a:r>
              <a:rPr spc="-30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megfelelő</a:t>
            </a:r>
            <a:r>
              <a:rPr spc="-9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adatbázis</a:t>
            </a:r>
            <a:r>
              <a:rPr spc="-10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kiválasztása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32481"/>
            <a:ext cx="7994650" cy="404114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265"/>
              </a:spcBef>
              <a:buAutoNum type="arabicPeriod"/>
              <a:tabLst>
                <a:tab pos="28511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000" b="1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komplexitása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lvl="1" indent="-255904">
              <a:lnSpc>
                <a:spcPct val="100000"/>
              </a:lnSpc>
              <a:spcBef>
                <a:spcPts val="109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10" dirty="0">
                <a:latin typeface="Georgia"/>
                <a:cs typeface="Georgia"/>
              </a:rPr>
              <a:t>Strukturált</a:t>
            </a:r>
            <a:r>
              <a:rPr sz="1900" b="1" spc="-8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adatok:</a:t>
            </a:r>
            <a:r>
              <a:rPr sz="1900" b="1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Relációs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endParaRPr sz="1900" dirty="0">
              <a:latin typeface="Georgia"/>
              <a:cs typeface="Georgia"/>
            </a:endParaRPr>
          </a:p>
          <a:p>
            <a:pPr marL="561340" marR="126364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Olyan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alkalmazásokhoz,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amelyek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meghatározott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sémát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strukturált </a:t>
            </a:r>
            <a:r>
              <a:rPr sz="1900" dirty="0">
                <a:latin typeface="Georgia"/>
                <a:cs typeface="Georgia"/>
              </a:rPr>
              <a:t>adatokat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igényelnek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pénzügyi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rendszerek,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készletkezelés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stb.)</a:t>
            </a:r>
            <a:endParaRPr sz="1900" dirty="0">
              <a:latin typeface="Georgia"/>
              <a:cs typeface="Georgia"/>
            </a:endParaRPr>
          </a:p>
          <a:p>
            <a:pPr marL="268605" lvl="1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20" dirty="0">
                <a:latin typeface="Georgia"/>
                <a:cs typeface="Georgia"/>
              </a:rPr>
              <a:t>Félig-</a:t>
            </a:r>
            <a:r>
              <a:rPr sz="1900" b="1" spc="-10" dirty="0">
                <a:latin typeface="Georgia"/>
                <a:cs typeface="Georgia"/>
              </a:rPr>
              <a:t>strukturált/strukturálatlan</a:t>
            </a:r>
            <a:r>
              <a:rPr sz="1900" b="1" spc="-1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adatok:</a:t>
            </a:r>
            <a:r>
              <a:rPr sz="1900" b="1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NoSQL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Rugalmas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strukturálatlan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adatformátumok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kezelésére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(közösségi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Georgia"/>
                <a:cs typeface="Georgia"/>
              </a:rPr>
              <a:t>média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tartalmak,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IoT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stb.)</a:t>
            </a:r>
            <a:endParaRPr sz="1900" dirty="0">
              <a:latin typeface="Georgia"/>
              <a:cs typeface="Georgia"/>
            </a:endParaRPr>
          </a:p>
          <a:p>
            <a:pPr marL="320675" indent="-307975">
              <a:lnSpc>
                <a:spcPct val="100000"/>
              </a:lnSpc>
              <a:spcBef>
                <a:spcPts val="944"/>
              </a:spcBef>
              <a:buAutoNum type="arabicPeriod" startAt="2"/>
              <a:tabLst>
                <a:tab pos="32067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lvl="1" indent="-255904">
              <a:lnSpc>
                <a:spcPct val="100000"/>
              </a:lnSpc>
              <a:spcBef>
                <a:spcPts val="131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Egyszerű</a:t>
            </a:r>
            <a:r>
              <a:rPr sz="1900" b="1" spc="-6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kapcsolatok:</a:t>
            </a:r>
            <a:r>
              <a:rPr sz="1900" b="1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Relációs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endParaRPr sz="1900" dirty="0">
              <a:latin typeface="Georgia"/>
              <a:cs typeface="Georgia"/>
            </a:endParaRPr>
          </a:p>
          <a:p>
            <a:pPr marL="268605" lvl="1" indent="-255904">
              <a:lnSpc>
                <a:spcPct val="100000"/>
              </a:lnSpc>
              <a:spcBef>
                <a:spcPts val="13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Erősen</a:t>
            </a:r>
            <a:r>
              <a:rPr sz="1900" b="1" spc="-7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összekapcsolt</a:t>
            </a:r>
            <a:r>
              <a:rPr sz="1900" b="1" spc="-6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adatok:</a:t>
            </a:r>
            <a:r>
              <a:rPr sz="1900" b="1" spc="-9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Gráf-adatbázisok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300" dirty="0"/>
              <a:t> </a:t>
            </a:r>
            <a:r>
              <a:rPr dirty="0"/>
              <a:t>megfelelő</a:t>
            </a:r>
            <a:r>
              <a:rPr spc="-90" dirty="0"/>
              <a:t> </a:t>
            </a:r>
            <a:r>
              <a:rPr dirty="0"/>
              <a:t>adatbázis</a:t>
            </a:r>
            <a:r>
              <a:rPr spc="-105" dirty="0"/>
              <a:t> </a:t>
            </a:r>
            <a:r>
              <a:rPr spc="-10" dirty="0"/>
              <a:t>kiválasztása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06578"/>
            <a:ext cx="7706359" cy="37826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19405" indent="-306705" algn="just">
              <a:lnSpc>
                <a:spcPct val="100000"/>
              </a:lnSpc>
              <a:spcBef>
                <a:spcPts val="680"/>
              </a:spcBef>
              <a:buAutoNum type="arabicPeriod" startAt="3"/>
              <a:tabLst>
                <a:tab pos="3194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igények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9875" lvl="1" indent="-257175" algn="just">
              <a:lnSpc>
                <a:spcPct val="100000"/>
              </a:lnSpc>
              <a:spcBef>
                <a:spcPts val="545"/>
              </a:spcBef>
              <a:buClr>
                <a:srgbClr val="9F4DA2"/>
              </a:buClr>
              <a:buFont typeface="Georgia"/>
              <a:buChar char="•"/>
              <a:tabLst>
                <a:tab pos="269875" algn="l"/>
              </a:tabLst>
            </a:pPr>
            <a:r>
              <a:rPr sz="1900" b="1" dirty="0">
                <a:latin typeface="Georgia"/>
                <a:cs typeface="Georgia"/>
              </a:rPr>
              <a:t>Tranzakciós</a:t>
            </a:r>
            <a:r>
              <a:rPr sz="1900" b="1" spc="-8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integritás:</a:t>
            </a:r>
            <a:r>
              <a:rPr sz="1900" b="1" spc="-9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Relációs</a:t>
            </a:r>
            <a:r>
              <a:rPr sz="1900" spc="-10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endParaRPr sz="1900" dirty="0">
              <a:latin typeface="Georgia"/>
              <a:cs typeface="Georgia"/>
            </a:endParaRPr>
          </a:p>
          <a:p>
            <a:pPr marL="561340" marR="358140" indent="-247015" algn="just">
              <a:lnSpc>
                <a:spcPct val="110000"/>
              </a:lnSpc>
              <a:spcBef>
                <a:spcPts val="300"/>
              </a:spcBef>
            </a:pP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spc="125" dirty="0">
                <a:solidFill>
                  <a:srgbClr val="438085"/>
                </a:solidFill>
                <a:latin typeface="Georgia"/>
                <a:cs typeface="Georgia"/>
              </a:rPr>
              <a:t>  </a:t>
            </a:r>
            <a:r>
              <a:rPr sz="1900" dirty="0">
                <a:latin typeface="Georgia"/>
                <a:cs typeface="Georgia"/>
              </a:rPr>
              <a:t>Kritikus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alkalmazásokhoz,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amelyek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erős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konzisztenciát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ACID </a:t>
            </a:r>
            <a:r>
              <a:rPr sz="1900" spc="-10" dirty="0">
                <a:latin typeface="Georgia"/>
                <a:cs typeface="Georgia"/>
              </a:rPr>
              <a:t>tulajdonságokat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igényelnek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(banki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rendszerek,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vállalatirányítási rendszerek).</a:t>
            </a:r>
            <a:endParaRPr sz="1900" dirty="0">
              <a:latin typeface="Georgia"/>
              <a:cs typeface="Georgia"/>
            </a:endParaRPr>
          </a:p>
          <a:p>
            <a:pPr marL="269875" lvl="1" indent="-257175" algn="just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9875" algn="l"/>
              </a:tabLst>
            </a:pPr>
            <a:r>
              <a:rPr sz="1900" b="1" dirty="0">
                <a:latin typeface="Georgia"/>
                <a:cs typeface="Georgia"/>
              </a:rPr>
              <a:t>Skálázhatóság</a:t>
            </a:r>
            <a:r>
              <a:rPr sz="1900" b="1" spc="-5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és</a:t>
            </a:r>
            <a:r>
              <a:rPr sz="1900" b="1" spc="-8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teljesítmény:</a:t>
            </a:r>
            <a:r>
              <a:rPr sz="1900" b="1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NoSQL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 algn="just">
              <a:lnSpc>
                <a:spcPct val="110100"/>
              </a:lnSpc>
              <a:spcBef>
                <a:spcPts val="295"/>
              </a:spcBef>
            </a:pP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spc="130" dirty="0">
                <a:solidFill>
                  <a:srgbClr val="438085"/>
                </a:solidFill>
                <a:latin typeface="Georgia"/>
                <a:cs typeface="Georgia"/>
              </a:rPr>
              <a:t>  </a:t>
            </a:r>
            <a:r>
              <a:rPr sz="1900" dirty="0">
                <a:latin typeface="Georgia"/>
                <a:cs typeface="Georgia"/>
              </a:rPr>
              <a:t>Nagy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méretű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magas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terhelésű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feladatokhoz,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ahol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elsődleges </a:t>
            </a:r>
            <a:r>
              <a:rPr sz="1900" dirty="0">
                <a:latin typeface="Georgia"/>
                <a:cs typeface="Georgia"/>
              </a:rPr>
              <a:t>cél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horizontális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skálázás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(valós idejű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webszolgáltatások,</a:t>
            </a:r>
            <a:r>
              <a:rPr sz="190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analitikai rendszerek).</a:t>
            </a:r>
            <a:endParaRPr sz="1900" dirty="0">
              <a:latin typeface="Georgia"/>
              <a:cs typeface="Georgia"/>
            </a:endParaRPr>
          </a:p>
          <a:p>
            <a:pPr marL="314325" algn="just">
              <a:lnSpc>
                <a:spcPct val="100000"/>
              </a:lnSpc>
              <a:spcBef>
                <a:spcPts val="530"/>
              </a:spcBef>
            </a:pP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spc="105" dirty="0">
                <a:solidFill>
                  <a:srgbClr val="438085"/>
                </a:solidFill>
                <a:latin typeface="Georgia"/>
                <a:cs typeface="Georgia"/>
              </a:rPr>
              <a:t>  </a:t>
            </a:r>
            <a:r>
              <a:rPr sz="1900" dirty="0">
                <a:latin typeface="Georgia"/>
                <a:cs typeface="Georgia"/>
              </a:rPr>
              <a:t>Megjegyzés: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modern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relációs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adatbázisok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kínálnak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elosztott</a:t>
            </a:r>
            <a:endParaRPr sz="1900" dirty="0">
              <a:latin typeface="Georgia"/>
              <a:cs typeface="Georgia"/>
            </a:endParaRPr>
          </a:p>
          <a:p>
            <a:pPr marL="561340" algn="just">
              <a:lnSpc>
                <a:spcPct val="100000"/>
              </a:lnSpc>
              <a:spcBef>
                <a:spcPts val="225"/>
              </a:spcBef>
            </a:pPr>
            <a:r>
              <a:rPr sz="1900" dirty="0">
                <a:latin typeface="Georgia"/>
                <a:cs typeface="Georgia"/>
              </a:rPr>
              <a:t>architektúrákat,</a:t>
            </a:r>
            <a:r>
              <a:rPr sz="1900" spc="-8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amelyek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biztosítják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skálázhatóságot.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Jelenlegi</a:t>
            </a:r>
            <a:r>
              <a:rPr spc="-185" dirty="0"/>
              <a:t> </a:t>
            </a:r>
            <a:r>
              <a:rPr spc="-10" dirty="0"/>
              <a:t>trendek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3818"/>
            <a:ext cx="7882255" cy="424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491490" indent="-256540">
              <a:lnSpc>
                <a:spcPct val="109700"/>
              </a:lnSpc>
              <a:spcBef>
                <a:spcPts val="1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50" b="1" dirty="0">
                <a:latin typeface="Georgia"/>
                <a:cs typeface="Georgia"/>
              </a:rPr>
              <a:t>NoSQL</a:t>
            </a:r>
            <a:r>
              <a:rPr sz="1850" b="1" spc="-80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modellek</a:t>
            </a:r>
            <a:r>
              <a:rPr sz="1850" b="1" spc="-60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terjedése:</a:t>
            </a:r>
            <a:r>
              <a:rPr sz="1850" b="1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Egyre</a:t>
            </a:r>
            <a:r>
              <a:rPr sz="1850" spc="-6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szélesebb</a:t>
            </a:r>
            <a:r>
              <a:rPr sz="1850" spc="-3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körben</a:t>
            </a:r>
            <a:r>
              <a:rPr sz="1850" spc="-65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alkalmazzák </a:t>
            </a:r>
            <a:r>
              <a:rPr sz="1850" dirty="0">
                <a:latin typeface="Georgia"/>
                <a:cs typeface="Georgia"/>
              </a:rPr>
              <a:t>nagy,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változatos</a:t>
            </a:r>
            <a:r>
              <a:rPr sz="1850" spc="-3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és</a:t>
            </a:r>
            <a:r>
              <a:rPr sz="1850" spc="-45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strukturálatlan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adathalmazok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kezelésére.</a:t>
            </a:r>
            <a:endParaRPr sz="185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50" b="1" dirty="0">
                <a:latin typeface="Georgia"/>
                <a:cs typeface="Georgia"/>
              </a:rPr>
              <a:t>Valós</a:t>
            </a:r>
            <a:r>
              <a:rPr sz="1850" b="1" spc="-50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idejű</a:t>
            </a:r>
            <a:r>
              <a:rPr sz="1850" b="1" spc="-40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feldolgozás:</a:t>
            </a:r>
            <a:r>
              <a:rPr sz="1850" b="1" spc="-5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memóriában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futó</a:t>
            </a:r>
            <a:r>
              <a:rPr sz="1850" spc="-4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adatbázisok</a:t>
            </a:r>
            <a:r>
              <a:rPr sz="1850" spc="-3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segítik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az</a:t>
            </a:r>
            <a:r>
              <a:rPr sz="1850" spc="-45" dirty="0">
                <a:latin typeface="Georgia"/>
                <a:cs typeface="Georgia"/>
              </a:rPr>
              <a:t> </a:t>
            </a:r>
            <a:r>
              <a:rPr sz="1850" spc="-25" dirty="0">
                <a:latin typeface="Georgia"/>
                <a:cs typeface="Georgia"/>
              </a:rPr>
              <a:t>MI</a:t>
            </a:r>
            <a:endParaRPr sz="185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15"/>
              </a:spcBef>
            </a:pPr>
            <a:r>
              <a:rPr sz="1850" dirty="0">
                <a:latin typeface="Georgia"/>
                <a:cs typeface="Georgia"/>
              </a:rPr>
              <a:t>alapú</a:t>
            </a:r>
            <a:r>
              <a:rPr sz="1850" spc="-6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analitikát</a:t>
            </a:r>
            <a:r>
              <a:rPr sz="1850" spc="-6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és</a:t>
            </a:r>
            <a:r>
              <a:rPr sz="1850" spc="-5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az</a:t>
            </a:r>
            <a:r>
              <a:rPr sz="1850" spc="-4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alacsony</a:t>
            </a:r>
            <a:r>
              <a:rPr sz="1850" spc="-7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késleltetésű</a:t>
            </a:r>
            <a:r>
              <a:rPr sz="1850" spc="-2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alkalmazások</a:t>
            </a:r>
            <a:r>
              <a:rPr sz="1850" spc="-55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építését.</a:t>
            </a:r>
            <a:endParaRPr sz="185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50" b="1" dirty="0">
                <a:latin typeface="Georgia"/>
                <a:cs typeface="Georgia"/>
              </a:rPr>
              <a:t>Gépi</a:t>
            </a:r>
            <a:r>
              <a:rPr sz="1850" b="1" spc="-55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tanulás</a:t>
            </a:r>
            <a:r>
              <a:rPr sz="1850" b="1" spc="-50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alkalmazása:</a:t>
            </a:r>
            <a:r>
              <a:rPr sz="1850" b="1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Intelligens</a:t>
            </a:r>
            <a:r>
              <a:rPr sz="1850" spc="-30" dirty="0">
                <a:latin typeface="Georgia"/>
                <a:cs typeface="Georgia"/>
              </a:rPr>
              <a:t> </a:t>
            </a:r>
            <a:r>
              <a:rPr sz="1850" spc="-20" dirty="0">
                <a:latin typeface="Georgia"/>
                <a:cs typeface="Georgia"/>
              </a:rPr>
              <a:t>lekérdezés-</a:t>
            </a:r>
            <a:r>
              <a:rPr sz="1850" spc="-10" dirty="0">
                <a:latin typeface="Georgia"/>
                <a:cs typeface="Georgia"/>
              </a:rPr>
              <a:t>optimalizálás,</a:t>
            </a:r>
            <a:endParaRPr sz="185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15"/>
              </a:spcBef>
            </a:pPr>
            <a:r>
              <a:rPr sz="1850" spc="-10" dirty="0">
                <a:latin typeface="Georgia"/>
                <a:cs typeface="Georgia"/>
              </a:rPr>
              <a:t>anomáliadetektálás,</a:t>
            </a:r>
            <a:r>
              <a:rPr sz="1850" spc="-4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automatikus</a:t>
            </a:r>
            <a:r>
              <a:rPr sz="1850" spc="-6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indexelés</a:t>
            </a:r>
            <a:r>
              <a:rPr sz="1850" spc="-3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stb.</a:t>
            </a:r>
            <a:r>
              <a:rPr sz="1850" spc="-6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megvalósítása</a:t>
            </a:r>
            <a:r>
              <a:rPr sz="1850" spc="-55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(AIOps).</a:t>
            </a:r>
            <a:endParaRPr sz="185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50" b="1" spc="-10" dirty="0">
                <a:latin typeface="Georgia"/>
                <a:cs typeface="Georgia"/>
              </a:rPr>
              <a:t>Gráf-</a:t>
            </a:r>
            <a:r>
              <a:rPr sz="1850" b="1" dirty="0">
                <a:latin typeface="Georgia"/>
                <a:cs typeface="Georgia"/>
              </a:rPr>
              <a:t>adatbázisok</a:t>
            </a:r>
            <a:r>
              <a:rPr sz="1850" b="1" spc="-55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térnyerése:</a:t>
            </a:r>
            <a:r>
              <a:rPr sz="1850" b="1" spc="-3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Egyre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nagyobb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az</a:t>
            </a:r>
            <a:r>
              <a:rPr sz="1850" spc="-5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igény</a:t>
            </a:r>
            <a:r>
              <a:rPr sz="1850" spc="-6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hálózatos</a:t>
            </a:r>
            <a:endParaRPr sz="185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15"/>
              </a:spcBef>
            </a:pPr>
            <a:r>
              <a:rPr sz="1850" dirty="0">
                <a:latin typeface="Georgia"/>
                <a:cs typeface="Georgia"/>
              </a:rPr>
              <a:t>adatok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elemzésére.</a:t>
            </a:r>
            <a:endParaRPr sz="1850">
              <a:latin typeface="Georgia"/>
              <a:cs typeface="Georgia"/>
            </a:endParaRPr>
          </a:p>
          <a:p>
            <a:pPr marL="268605" marR="374650" indent="-256540">
              <a:lnSpc>
                <a:spcPct val="109700"/>
              </a:lnSpc>
              <a:spcBef>
                <a:spcPts val="31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50" b="1" dirty="0">
                <a:latin typeface="Georgia"/>
                <a:cs typeface="Georgia"/>
              </a:rPr>
              <a:t>Vektoralapú</a:t>
            </a:r>
            <a:r>
              <a:rPr sz="1850" b="1" spc="-90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adatbázisok</a:t>
            </a:r>
            <a:r>
              <a:rPr sz="1850" b="1" spc="-90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megjelenése:</a:t>
            </a:r>
            <a:r>
              <a:rPr sz="1850" b="1" spc="-7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Magas</a:t>
            </a:r>
            <a:r>
              <a:rPr sz="1850" spc="-100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dimenzionalitású vektorbeágyazások </a:t>
            </a:r>
            <a:r>
              <a:rPr sz="1850" dirty="0">
                <a:latin typeface="Georgia"/>
                <a:cs typeface="Georgia"/>
              </a:rPr>
              <a:t>tárolása</a:t>
            </a:r>
            <a:r>
              <a:rPr sz="1850" spc="-4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és</a:t>
            </a:r>
            <a:r>
              <a:rPr sz="1850" spc="-5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lekérdezése</a:t>
            </a:r>
            <a:r>
              <a:rPr sz="1850" spc="-1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MI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alkalmazásokhoz.</a:t>
            </a:r>
            <a:endParaRPr sz="1850">
              <a:latin typeface="Georgia"/>
              <a:cs typeface="Georgia"/>
            </a:endParaRPr>
          </a:p>
          <a:p>
            <a:pPr marL="268605" marR="591185" indent="-256540">
              <a:lnSpc>
                <a:spcPct val="1101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50" dirty="0">
                <a:latin typeface="Georgia"/>
                <a:cs typeface="Georgia"/>
              </a:rPr>
              <a:t>Az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adatbázisok</a:t>
            </a:r>
            <a:r>
              <a:rPr sz="1850" spc="-30" dirty="0">
                <a:latin typeface="Georgia"/>
                <a:cs typeface="Georgia"/>
              </a:rPr>
              <a:t> </a:t>
            </a:r>
            <a:r>
              <a:rPr sz="1850" b="1" spc="-20" dirty="0">
                <a:latin typeface="Georgia"/>
                <a:cs typeface="Georgia"/>
              </a:rPr>
              <a:t>70-</a:t>
            </a:r>
            <a:r>
              <a:rPr sz="1850" b="1" spc="-10" dirty="0">
                <a:latin typeface="Georgia"/>
                <a:cs typeface="Georgia"/>
              </a:rPr>
              <a:t>80%-</a:t>
            </a:r>
            <a:r>
              <a:rPr sz="1850" b="1" dirty="0">
                <a:latin typeface="Georgia"/>
                <a:cs typeface="Georgia"/>
              </a:rPr>
              <a:t>a</a:t>
            </a:r>
            <a:r>
              <a:rPr sz="1850" b="1" spc="-4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még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mindig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relációs</a:t>
            </a:r>
            <a:r>
              <a:rPr sz="1850" b="1" spc="-45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modellen</a:t>
            </a:r>
            <a:r>
              <a:rPr sz="1850" b="1" spc="-50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alapul, </a:t>
            </a:r>
            <a:r>
              <a:rPr sz="1850" dirty="0">
                <a:latin typeface="Georgia"/>
                <a:cs typeface="Georgia"/>
              </a:rPr>
              <a:t>mivel</a:t>
            </a:r>
            <a:r>
              <a:rPr sz="1850" spc="-5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strukturált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megközelítést,</a:t>
            </a:r>
            <a:r>
              <a:rPr sz="1850" spc="-1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erős</a:t>
            </a:r>
            <a:r>
              <a:rPr sz="1850" spc="-35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konzisztenciát</a:t>
            </a:r>
            <a:r>
              <a:rPr sz="1850" spc="-4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és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szabványos </a:t>
            </a:r>
            <a:r>
              <a:rPr sz="1850" dirty="0">
                <a:latin typeface="Georgia"/>
                <a:cs typeface="Georgia"/>
              </a:rPr>
              <a:t>kezelést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biztosít.</a:t>
            </a:r>
            <a:endParaRPr sz="18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777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120" algn="l"/>
              </a:tabLst>
            </a:pPr>
            <a:r>
              <a:rPr spc="-25" dirty="0">
                <a:solidFill>
                  <a:srgbClr val="000000"/>
                </a:solidFill>
                <a:highlight>
                  <a:srgbClr val="FFFF00"/>
                </a:highlight>
              </a:rPr>
              <a:t>Az</a:t>
            </a:r>
            <a:r>
              <a:rPr dirty="0">
                <a:solidFill>
                  <a:srgbClr val="000000"/>
                </a:solidFill>
                <a:highlight>
                  <a:srgbClr val="FFFF00"/>
                </a:highlight>
              </a:rPr>
              <a:t>	adatmodellek</a:t>
            </a:r>
            <a:r>
              <a:rPr spc="-204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spc="-10" dirty="0">
                <a:solidFill>
                  <a:srgbClr val="000000"/>
                </a:solidFill>
                <a:highlight>
                  <a:srgbClr val="FFFF00"/>
                </a:highlight>
              </a:rPr>
              <a:t>értelmezése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3935"/>
            <a:ext cx="7865745" cy="3913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Georgia"/>
                <a:cs typeface="Georgia"/>
              </a:rPr>
              <a:t>Fontos,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hogy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az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„adatmodell”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két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különböző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dolgot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jelenthet.</a:t>
            </a:r>
            <a:endParaRPr sz="2000" dirty="0">
              <a:latin typeface="Georgia"/>
              <a:cs typeface="Georgia"/>
            </a:endParaRPr>
          </a:p>
          <a:p>
            <a:pPr marL="285115" indent="-272415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28511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Adatbázismodell</a:t>
            </a:r>
            <a:r>
              <a:rPr sz="2000" b="1" spc="-10" dirty="0">
                <a:latin typeface="Georgia"/>
                <a:cs typeface="Georgia"/>
              </a:rPr>
              <a:t>: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Koncepcionális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keretrendszer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tárolására.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33020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Meghatározza,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hogyan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adatelem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strukturálva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tárolva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adatbázis-rendszerben.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megközelítéseket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képviselnek</a:t>
            </a:r>
            <a:r>
              <a:rPr sz="20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és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funkcionalitás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szempontjából.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lvl="1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latin typeface="Georgia"/>
                <a:cs typeface="Georgia"/>
              </a:rPr>
              <a:t>Példák: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894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dirty="0">
                <a:latin typeface="Georgia"/>
                <a:cs typeface="Georgia"/>
              </a:rPr>
              <a:t>relációs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modell,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objektum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orientált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modell,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hierarchikus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modell,</a:t>
            </a:r>
            <a:endParaRPr sz="20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Georgia"/>
                <a:cs typeface="Georgia"/>
              </a:rPr>
              <a:t>hálózati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modell,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hibrid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modellek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362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120" algn="l"/>
              </a:tabLst>
            </a:pPr>
            <a:r>
              <a:rPr spc="-25" dirty="0">
                <a:solidFill>
                  <a:srgbClr val="000000"/>
                </a:solidFill>
                <a:highlight>
                  <a:srgbClr val="FFFF00"/>
                </a:highlight>
              </a:rPr>
              <a:t>Az</a:t>
            </a:r>
            <a:r>
              <a:rPr dirty="0">
                <a:solidFill>
                  <a:srgbClr val="000000"/>
                </a:solidFill>
                <a:highlight>
                  <a:srgbClr val="FFFF00"/>
                </a:highlight>
              </a:rPr>
              <a:t>	adatmodellek</a:t>
            </a:r>
            <a:r>
              <a:rPr spc="-225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spc="-10" dirty="0">
                <a:solidFill>
                  <a:srgbClr val="000000"/>
                </a:solidFill>
                <a:highlight>
                  <a:srgbClr val="FFFF00"/>
                </a:highlight>
              </a:rPr>
              <a:t>megértése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3935"/>
            <a:ext cx="7603490" cy="421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Georgia"/>
                <a:cs typeface="Georgia"/>
              </a:rPr>
              <a:t>Fontos,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hogy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az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„adatmodell”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két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különböző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dolgot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jelenthet.</a:t>
            </a:r>
            <a:endParaRPr sz="2000" dirty="0">
              <a:latin typeface="Georgia"/>
              <a:cs typeface="Georgia"/>
            </a:endParaRPr>
          </a:p>
          <a:p>
            <a:pPr marL="320040" indent="-307340">
              <a:lnSpc>
                <a:spcPct val="100000"/>
              </a:lnSpc>
              <a:spcBef>
                <a:spcPts val="2100"/>
              </a:spcBef>
              <a:buAutoNum type="arabicPeriod" startAt="2"/>
              <a:tabLst>
                <a:tab pos="320040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Adatmodellezési</a:t>
            </a:r>
            <a:r>
              <a:rPr sz="2000"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szintek: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során</a:t>
            </a:r>
            <a:r>
              <a:rPr sz="19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egyes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szintek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leírása.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absztrakt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ábrázolástól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megvalósításig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tartó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átmenetet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írják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le.</a:t>
            </a:r>
            <a:endParaRPr sz="1900" dirty="0">
              <a:latin typeface="Georgia"/>
              <a:cs typeface="Georgia"/>
            </a:endParaRPr>
          </a:p>
          <a:p>
            <a:pPr marL="268605" lvl="1" indent="-255904">
              <a:lnSpc>
                <a:spcPct val="100000"/>
              </a:lnSpc>
              <a:spcBef>
                <a:spcPts val="894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Három</a:t>
            </a:r>
            <a:r>
              <a:rPr sz="20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tervezési</a:t>
            </a:r>
            <a:r>
              <a:rPr sz="20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szakasz: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koncepcionális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(magas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szintű,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üzleti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fókuszú)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Times New Roman"/>
                <a:cs typeface="Times New Roman"/>
              </a:rPr>
              <a:t>→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Georgia"/>
                <a:cs typeface="Georgia"/>
              </a:rPr>
              <a:t>koncepcionális</a:t>
            </a:r>
            <a:r>
              <a:rPr sz="1900" spc="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modell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(részletes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szerkezet,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platformfüggetlen)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Times New Roman"/>
                <a:cs typeface="Times New Roman"/>
              </a:rPr>
              <a:t>→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Georgia"/>
                <a:cs typeface="Georgia"/>
              </a:rPr>
              <a:t>logikai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modell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900" spc="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(megvalósítás-</a:t>
            </a:r>
            <a:r>
              <a:rPr sz="1900" spc="-10" dirty="0">
                <a:latin typeface="Georgia"/>
                <a:cs typeface="Georgia"/>
              </a:rPr>
              <a:t>specifikus)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Times New Roman"/>
                <a:cs typeface="Times New Roman"/>
              </a:rPr>
              <a:t>→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Georgia"/>
                <a:cs typeface="Georgia"/>
              </a:rPr>
              <a:t>fizikai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modell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Adatmodellek</a:t>
            </a:r>
            <a:r>
              <a:rPr spc="-300" dirty="0"/>
              <a:t> </a:t>
            </a:r>
            <a:r>
              <a:rPr spc="-10" dirty="0"/>
              <a:t>(adatbázismodellek)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26037"/>
            <a:ext cx="7886065" cy="426148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31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Korai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modellek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(„pre-</a:t>
            </a:r>
            <a:r>
              <a:rPr sz="2000" b="1" dirty="0">
                <a:latin typeface="Georgia"/>
                <a:cs typeface="Georgia"/>
              </a:rPr>
              <a:t>relációs”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modellek)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Hierarchikus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IBM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fejlesztette,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IBM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IMS-</a:t>
            </a:r>
            <a:r>
              <a:rPr sz="1900" spc="-25" dirty="0">
                <a:latin typeface="Georgia"/>
                <a:cs typeface="Georgia"/>
              </a:rPr>
              <a:t>ben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5"/>
              </a:spcBef>
            </a:pPr>
            <a:r>
              <a:rPr sz="1900" dirty="0">
                <a:latin typeface="Georgia"/>
                <a:cs typeface="Georgia"/>
              </a:rPr>
              <a:t>(1966)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valósították</a:t>
            </a:r>
            <a:r>
              <a:rPr sz="1900" spc="-8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meg.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Hálózati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2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CODASYL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szabványosította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1969-ben.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Fejlesztésének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kulcsfigurája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Charles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W.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Bachman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volt,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aki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General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spc="-10" dirty="0">
                <a:latin typeface="Georgia"/>
                <a:cs typeface="Georgia"/>
              </a:rPr>
              <a:t>Electric-</a:t>
            </a:r>
            <a:r>
              <a:rPr sz="1900" dirty="0">
                <a:latin typeface="Georgia"/>
                <a:cs typeface="Georgia"/>
              </a:rPr>
              <a:t>nél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hozta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létre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Integrated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Data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Store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(IDS)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rendszert.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Modern</a:t>
            </a:r>
            <a:r>
              <a:rPr sz="20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modellek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Relációs</a:t>
            </a:r>
            <a:r>
              <a:rPr sz="1900" b="1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modell:</a:t>
            </a:r>
            <a:r>
              <a:rPr sz="1900" b="1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Edgar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F.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Codd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alkotta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1970-</a:t>
            </a:r>
            <a:r>
              <a:rPr sz="1900" dirty="0">
                <a:latin typeface="Georgia"/>
                <a:cs typeface="Georgia"/>
              </a:rPr>
              <a:t>ben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IBM-nél</a:t>
            </a:r>
            <a:r>
              <a:rPr sz="1900" spc="-2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561340" marR="103505" indent="-247015">
              <a:lnSpc>
                <a:spcPct val="110100"/>
              </a:lnSpc>
              <a:spcBef>
                <a:spcPts val="894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Objektumorientált</a:t>
            </a:r>
            <a:r>
              <a:rPr sz="1900" b="1" spc="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modell:</a:t>
            </a:r>
            <a:r>
              <a:rPr sz="1900" b="1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1980-</a:t>
            </a:r>
            <a:r>
              <a:rPr sz="1900" dirty="0">
                <a:latin typeface="Georgia"/>
                <a:cs typeface="Georgia"/>
              </a:rPr>
              <a:t>as években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fejlődött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ki,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 </a:t>
            </a:r>
            <a:r>
              <a:rPr sz="1900" dirty="0">
                <a:latin typeface="Georgia"/>
                <a:cs typeface="Georgia"/>
              </a:rPr>
              <a:t>OO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programozás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hatására.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Korai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megvalósításai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közé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tartozik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 </a:t>
            </a:r>
            <a:r>
              <a:rPr sz="1900" dirty="0">
                <a:latin typeface="Georgia"/>
                <a:cs typeface="Georgia"/>
              </a:rPr>
              <a:t>GemStone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(Servio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Logic,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1986)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ONTOS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(Ontologic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Inc.,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1990).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Adatmodellek</a:t>
            </a:r>
            <a:r>
              <a:rPr spc="-300" dirty="0"/>
              <a:t> </a:t>
            </a:r>
            <a:r>
              <a:rPr spc="-10" dirty="0"/>
              <a:t>(adatbázismodellek)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6307"/>
            <a:ext cx="7874634" cy="40900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Kiterjesztett/hibrid</a:t>
            </a:r>
            <a:r>
              <a:rPr sz="2000" b="1" spc="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modellek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84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Objektum-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relációs modell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relációs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adatbázisokból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fejlődött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ki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1990-</a:t>
            </a:r>
            <a:r>
              <a:rPr sz="1900" dirty="0">
                <a:latin typeface="Georgia"/>
                <a:cs typeface="Georgia"/>
              </a:rPr>
              <a:t>es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években,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különösen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PostgreSQL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által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bevezetett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ORDBMS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funkciókkal.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132715" indent="-247015">
              <a:lnSpc>
                <a:spcPct val="11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NoSQL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modellek</a:t>
            </a:r>
            <a:r>
              <a:rPr sz="1900" b="1" dirty="0">
                <a:latin typeface="Georgia"/>
                <a:cs typeface="Georgia"/>
              </a:rPr>
              <a:t>: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2000-</a:t>
            </a:r>
            <a:r>
              <a:rPr sz="1900" dirty="0">
                <a:latin typeface="Georgia"/>
                <a:cs typeface="Georgia"/>
              </a:rPr>
              <a:t>es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évek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végén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jelentek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nagy </a:t>
            </a:r>
            <a:r>
              <a:rPr sz="1900" dirty="0">
                <a:latin typeface="Georgia"/>
                <a:cs typeface="Georgia"/>
              </a:rPr>
              <a:t>méretű,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séma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nélküli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adattárolást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támogassanak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Főbb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NoSQL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megközelítések:</a:t>
            </a:r>
            <a:endParaRPr sz="1900" dirty="0">
              <a:latin typeface="Georgia"/>
              <a:cs typeface="Georgia"/>
            </a:endParaRPr>
          </a:p>
          <a:p>
            <a:pPr marL="826135" lvl="1" indent="-219075">
              <a:lnSpc>
                <a:spcPct val="100000"/>
              </a:lnSpc>
              <a:spcBef>
                <a:spcPts val="830"/>
              </a:spcBef>
              <a:buClr>
                <a:srgbClr val="525389"/>
              </a:buClr>
              <a:buFont typeface="Wingdings 2"/>
              <a:buChar char=""/>
              <a:tabLst>
                <a:tab pos="826135" algn="l"/>
              </a:tabLst>
            </a:pPr>
            <a:r>
              <a:rPr sz="1900" dirty="0">
                <a:latin typeface="Georgia"/>
                <a:cs typeface="Georgia"/>
              </a:rPr>
              <a:t>Google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Bigtable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(2006)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→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oszlopcsalád-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alapú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tárolás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826135" lvl="1" indent="-219075">
              <a:lnSpc>
                <a:spcPct val="100000"/>
              </a:lnSpc>
              <a:spcBef>
                <a:spcPts val="825"/>
              </a:spcBef>
              <a:buClr>
                <a:srgbClr val="525389"/>
              </a:buClr>
              <a:buFont typeface="Wingdings 2"/>
              <a:buChar char=""/>
              <a:tabLst>
                <a:tab pos="826135" algn="l"/>
              </a:tabLst>
            </a:pPr>
            <a:r>
              <a:rPr sz="1900" dirty="0">
                <a:latin typeface="Georgia"/>
                <a:cs typeface="Georgia"/>
              </a:rPr>
              <a:t>Amazon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Dynamo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(2007)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→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kulcs-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alapú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tárolás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826135" lvl="1" indent="-219075">
              <a:lnSpc>
                <a:spcPct val="100000"/>
              </a:lnSpc>
              <a:spcBef>
                <a:spcPts val="830"/>
              </a:spcBef>
              <a:buClr>
                <a:srgbClr val="525389"/>
              </a:buClr>
              <a:buFont typeface="Wingdings 2"/>
              <a:buChar char=""/>
              <a:tabLst>
                <a:tab pos="826135" algn="l"/>
              </a:tabLst>
            </a:pPr>
            <a:r>
              <a:rPr sz="1900" dirty="0">
                <a:latin typeface="Georgia"/>
                <a:cs typeface="Georgia"/>
              </a:rPr>
              <a:t>Neo4j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(2007)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→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gráf-adatbázis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826135" lvl="1" indent="-219075">
              <a:lnSpc>
                <a:spcPct val="100000"/>
              </a:lnSpc>
              <a:spcBef>
                <a:spcPts val="830"/>
              </a:spcBef>
              <a:buClr>
                <a:srgbClr val="525389"/>
              </a:buClr>
              <a:buFont typeface="Wingdings 2"/>
              <a:buChar char=""/>
              <a:tabLst>
                <a:tab pos="826135" algn="l"/>
              </a:tabLst>
            </a:pPr>
            <a:r>
              <a:rPr sz="1900" dirty="0">
                <a:latin typeface="Georgia"/>
                <a:cs typeface="Georgia"/>
              </a:rPr>
              <a:t>MongoDB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(2009)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→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dokumentum-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orientált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904480" cy="569001"/>
          </a:xfrm>
          <a:prstGeom prst="rect">
            <a:avLst/>
          </a:prstGeom>
        </p:spPr>
        <p:txBody>
          <a:bodyPr vert="horz" wrap="square" lIns="0" tIns="758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highlight>
                  <a:srgbClr val="FFFF00"/>
                </a:highlight>
              </a:rPr>
              <a:t>Miért</a:t>
            </a:r>
            <a:r>
              <a:rPr sz="3200" spc="-105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használnak</a:t>
            </a:r>
            <a:r>
              <a:rPr sz="3200" spc="-85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különböző</a:t>
            </a:r>
            <a:r>
              <a:rPr sz="3200" spc="-130" dirty="0">
                <a:highlight>
                  <a:srgbClr val="FFFF00"/>
                </a:highlight>
              </a:rPr>
              <a:t> </a:t>
            </a:r>
            <a:r>
              <a:rPr sz="3200" spc="-10" dirty="0">
                <a:highlight>
                  <a:srgbClr val="FFFF00"/>
                </a:highlight>
              </a:rPr>
              <a:t>modelleket?</a:t>
            </a:r>
            <a:endParaRPr sz="3200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r>
              <a:rPr sz="20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eltérő</a:t>
            </a:r>
            <a:r>
              <a:rPr sz="20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követelményeket</a:t>
            </a:r>
            <a:r>
              <a:rPr sz="20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támasztanak.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4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Az</a:t>
            </a:r>
            <a:r>
              <a:rPr spc="-50" dirty="0"/>
              <a:t> </a:t>
            </a:r>
            <a:r>
              <a:rPr dirty="0"/>
              <a:t>iparágak</a:t>
            </a:r>
            <a:r>
              <a:rPr spc="-40" dirty="0"/>
              <a:t> </a:t>
            </a:r>
            <a:r>
              <a:rPr dirty="0"/>
              <a:t>eltérő</a:t>
            </a:r>
            <a:r>
              <a:rPr spc="-55" dirty="0"/>
              <a:t> </a:t>
            </a:r>
            <a:r>
              <a:rPr dirty="0"/>
              <a:t>igényekkel</a:t>
            </a:r>
            <a:r>
              <a:rPr spc="-50" dirty="0"/>
              <a:t> </a:t>
            </a:r>
            <a:r>
              <a:rPr dirty="0"/>
              <a:t>és</a:t>
            </a:r>
            <a:r>
              <a:rPr spc="-45" dirty="0"/>
              <a:t> </a:t>
            </a:r>
            <a:r>
              <a:rPr dirty="0"/>
              <a:t>felhasználási</a:t>
            </a:r>
            <a:r>
              <a:rPr spc="-25" dirty="0"/>
              <a:t> </a:t>
            </a:r>
            <a:r>
              <a:rPr dirty="0"/>
              <a:t>esetekkel</a:t>
            </a:r>
            <a:r>
              <a:rPr spc="-75" dirty="0"/>
              <a:t> </a:t>
            </a:r>
            <a:r>
              <a:rPr spc="-10" dirty="0"/>
              <a:t>rendelkeznek,</a:t>
            </a:r>
          </a:p>
          <a:p>
            <a:pPr marL="268605">
              <a:lnSpc>
                <a:spcPct val="100000"/>
              </a:lnSpc>
              <a:spcBef>
                <a:spcPts val="225"/>
              </a:spcBef>
            </a:pPr>
            <a:r>
              <a:rPr dirty="0"/>
              <a:t>ami</a:t>
            </a:r>
            <a:r>
              <a:rPr spc="-45" dirty="0"/>
              <a:t> </a:t>
            </a:r>
            <a:r>
              <a:rPr dirty="0"/>
              <a:t>különböző</a:t>
            </a:r>
            <a:r>
              <a:rPr spc="-35" dirty="0"/>
              <a:t> </a:t>
            </a:r>
            <a:r>
              <a:rPr dirty="0"/>
              <a:t>adatszervezési</a:t>
            </a:r>
            <a:r>
              <a:rPr spc="-50" dirty="0"/>
              <a:t> </a:t>
            </a:r>
            <a:r>
              <a:rPr dirty="0"/>
              <a:t>és</a:t>
            </a:r>
            <a:r>
              <a:rPr spc="-40" dirty="0"/>
              <a:t> </a:t>
            </a:r>
            <a:r>
              <a:rPr dirty="0"/>
              <a:t>hozzáférési</a:t>
            </a:r>
            <a:r>
              <a:rPr spc="-35" dirty="0"/>
              <a:t> </a:t>
            </a:r>
            <a:r>
              <a:rPr dirty="0"/>
              <a:t>mintákhoz</a:t>
            </a:r>
            <a:r>
              <a:rPr spc="-50" dirty="0"/>
              <a:t> </a:t>
            </a:r>
            <a:r>
              <a:rPr spc="-10" dirty="0"/>
              <a:t>vezet.</a:t>
            </a:r>
          </a:p>
          <a:p>
            <a:pPr marL="268605" indent="-255904">
              <a:lnSpc>
                <a:spcPct val="100000"/>
              </a:lnSpc>
              <a:spcBef>
                <a:spcPts val="113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</a:t>
            </a:r>
            <a:r>
              <a:rPr spc="-45" dirty="0"/>
              <a:t> </a:t>
            </a:r>
            <a:r>
              <a:rPr dirty="0"/>
              <a:t>megfelelő</a:t>
            </a:r>
            <a:r>
              <a:rPr spc="-40" dirty="0"/>
              <a:t> </a:t>
            </a:r>
            <a:r>
              <a:rPr spc="-10" dirty="0"/>
              <a:t>adatbázismodell</a:t>
            </a:r>
            <a:r>
              <a:rPr spc="-35" dirty="0"/>
              <a:t> </a:t>
            </a:r>
            <a:r>
              <a:rPr dirty="0"/>
              <a:t>javíthatja</a:t>
            </a:r>
            <a:r>
              <a:rPr spc="-5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hatékonyságot,</a:t>
            </a:r>
            <a:r>
              <a:rPr spc="-35" dirty="0"/>
              <a:t> </a:t>
            </a:r>
            <a:r>
              <a:rPr spc="-50" dirty="0"/>
              <a:t>a</a:t>
            </a: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pc="-10" dirty="0"/>
              <a:t>skálázhatóságot</a:t>
            </a:r>
            <a:r>
              <a:rPr spc="-25" dirty="0"/>
              <a:t> </a:t>
            </a:r>
            <a:r>
              <a:rPr dirty="0"/>
              <a:t>és</a:t>
            </a:r>
            <a:r>
              <a:rPr spc="-3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konzisztenciát</a:t>
            </a:r>
            <a:r>
              <a:rPr spc="-10" dirty="0"/>
              <a:t> </a:t>
            </a:r>
            <a:r>
              <a:rPr dirty="0"/>
              <a:t>az</a:t>
            </a:r>
            <a:r>
              <a:rPr spc="-25" dirty="0"/>
              <a:t> </a:t>
            </a:r>
            <a:r>
              <a:rPr dirty="0"/>
              <a:t>adott</a:t>
            </a:r>
            <a:r>
              <a:rPr spc="-40" dirty="0"/>
              <a:t> </a:t>
            </a:r>
            <a:r>
              <a:rPr dirty="0"/>
              <a:t>alkalmazás</a:t>
            </a:r>
            <a:r>
              <a:rPr spc="-35" dirty="0"/>
              <a:t> </a:t>
            </a:r>
            <a:r>
              <a:rPr spc="-10" dirty="0"/>
              <a:t>számára.</a:t>
            </a: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Folyamatos</a:t>
            </a:r>
            <a:r>
              <a:rPr sz="20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fejlődés</a:t>
            </a:r>
            <a:r>
              <a:rPr sz="20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adott</a:t>
            </a:r>
            <a:r>
              <a:rPr sz="20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kor</a:t>
            </a:r>
            <a:r>
              <a:rPr sz="20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kihívásainak</a:t>
            </a:r>
            <a:r>
              <a:rPr sz="20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megfelelően.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10000"/>
              </a:lnSpc>
              <a:spcBef>
                <a:spcPts val="92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Az</a:t>
            </a:r>
            <a:r>
              <a:rPr spc="-25" dirty="0"/>
              <a:t> </a:t>
            </a:r>
            <a:r>
              <a:rPr spc="-10" dirty="0"/>
              <a:t>adatbázismodellek</a:t>
            </a:r>
            <a:r>
              <a:rPr spc="-20" dirty="0"/>
              <a:t> </a:t>
            </a:r>
            <a:r>
              <a:rPr dirty="0"/>
              <a:t>fejlődése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merev</a:t>
            </a:r>
            <a:r>
              <a:rPr spc="-25" dirty="0"/>
              <a:t> </a:t>
            </a:r>
            <a:r>
              <a:rPr dirty="0"/>
              <a:t>struktúráktól</a:t>
            </a:r>
            <a:r>
              <a:rPr spc="-65" dirty="0"/>
              <a:t> </a:t>
            </a:r>
            <a:r>
              <a:rPr dirty="0"/>
              <a:t>(pl.</a:t>
            </a:r>
            <a:r>
              <a:rPr spc="-15" dirty="0"/>
              <a:t> </a:t>
            </a:r>
            <a:r>
              <a:rPr spc="-10" dirty="0"/>
              <a:t>hierarchikus </a:t>
            </a:r>
            <a:r>
              <a:rPr dirty="0"/>
              <a:t>és</a:t>
            </a:r>
            <a:r>
              <a:rPr spc="-45" dirty="0"/>
              <a:t> </a:t>
            </a:r>
            <a:r>
              <a:rPr dirty="0"/>
              <a:t>hálózati</a:t>
            </a:r>
            <a:r>
              <a:rPr spc="-40" dirty="0"/>
              <a:t> </a:t>
            </a:r>
            <a:r>
              <a:rPr dirty="0"/>
              <a:t>modellek)</a:t>
            </a:r>
            <a:r>
              <a:rPr spc="-3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rugalmasabb</a:t>
            </a:r>
            <a:r>
              <a:rPr spc="-20" dirty="0"/>
              <a:t> </a:t>
            </a:r>
            <a:r>
              <a:rPr dirty="0"/>
              <a:t>megoldások</a:t>
            </a:r>
            <a:r>
              <a:rPr spc="-30" dirty="0"/>
              <a:t> </a:t>
            </a:r>
            <a:r>
              <a:rPr dirty="0"/>
              <a:t>felé</a:t>
            </a:r>
            <a:r>
              <a:rPr spc="-40" dirty="0"/>
              <a:t> </a:t>
            </a:r>
            <a:r>
              <a:rPr dirty="0"/>
              <a:t>(pl.</a:t>
            </a:r>
            <a:r>
              <a:rPr spc="-30" dirty="0"/>
              <a:t> </a:t>
            </a:r>
            <a:r>
              <a:rPr spc="-20" dirty="0"/>
              <a:t>gráf </a:t>
            </a:r>
            <a:r>
              <a:rPr spc="-10" dirty="0"/>
              <a:t>adatbázisok).</a:t>
            </a:r>
          </a:p>
          <a:p>
            <a:pPr marL="268605" indent="-255904">
              <a:lnSpc>
                <a:spcPct val="100000"/>
              </a:lnSpc>
              <a:spcBef>
                <a:spcPts val="11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Minden</a:t>
            </a:r>
            <a:r>
              <a:rPr spc="-40" dirty="0"/>
              <a:t> </a:t>
            </a:r>
            <a:r>
              <a:rPr dirty="0"/>
              <a:t>modell</a:t>
            </a:r>
            <a:r>
              <a:rPr spc="-40" dirty="0"/>
              <a:t> </a:t>
            </a:r>
            <a:r>
              <a:rPr dirty="0"/>
              <a:t>célja</a:t>
            </a:r>
            <a:r>
              <a:rPr spc="-40" dirty="0"/>
              <a:t> </a:t>
            </a:r>
            <a:r>
              <a:rPr dirty="0"/>
              <a:t>az,</a:t>
            </a:r>
            <a:r>
              <a:rPr spc="-45" dirty="0"/>
              <a:t> </a:t>
            </a:r>
            <a:r>
              <a:rPr dirty="0"/>
              <a:t>hogy</a:t>
            </a:r>
            <a:r>
              <a:rPr spc="-35" dirty="0"/>
              <a:t> </a:t>
            </a:r>
            <a:r>
              <a:rPr dirty="0"/>
              <a:t>optimalizálja</a:t>
            </a:r>
            <a:r>
              <a:rPr spc="-2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teljesítményt,</a:t>
            </a:r>
            <a:r>
              <a:rPr spc="-35" dirty="0"/>
              <a:t> </a:t>
            </a:r>
            <a:r>
              <a:rPr spc="-50" dirty="0"/>
              <a:t>a</a:t>
            </a: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dirty="0"/>
              <a:t>kapcsolatok</a:t>
            </a:r>
            <a:r>
              <a:rPr spc="-45" dirty="0"/>
              <a:t> </a:t>
            </a:r>
            <a:r>
              <a:rPr dirty="0"/>
              <a:t>kezelését</a:t>
            </a:r>
            <a:r>
              <a:rPr spc="-65" dirty="0"/>
              <a:t> </a:t>
            </a:r>
            <a:r>
              <a:rPr dirty="0"/>
              <a:t>és</a:t>
            </a:r>
            <a:r>
              <a:rPr spc="-4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lekérdezések</a:t>
            </a:r>
            <a:r>
              <a:rPr spc="-65" dirty="0"/>
              <a:t> </a:t>
            </a:r>
            <a:r>
              <a:rPr spc="-10" dirty="0"/>
              <a:t>hatékonyságát.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Modellezés</a:t>
            </a:r>
            <a:r>
              <a:rPr spc="-90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10" dirty="0"/>
              <a:t>kulcsfogalmak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75789"/>
            <a:ext cx="7896859" cy="32740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Séma:</a:t>
            </a:r>
            <a:r>
              <a:rPr sz="1900" b="1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adatbázis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(koncepcionális/logikai)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felépítése.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Alséma:</a:t>
            </a:r>
            <a:r>
              <a:rPr sz="19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Meghatározza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részeit,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amelyek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adott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alkalmazás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számára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láthatóak.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100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10" dirty="0">
                <a:latin typeface="Georgia"/>
                <a:cs typeface="Georgia"/>
              </a:rPr>
              <a:t>Adatmanipulációs</a:t>
            </a:r>
            <a:r>
              <a:rPr sz="1900" b="1" spc="1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nyelv</a:t>
            </a:r>
            <a:r>
              <a:rPr sz="1900" b="1" spc="-4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(DML):</a:t>
            </a:r>
            <a:r>
              <a:rPr sz="1900" b="1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hozzáadására,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törlésére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és </a:t>
            </a:r>
            <a:r>
              <a:rPr sz="1900" dirty="0">
                <a:latin typeface="Georgia"/>
                <a:cs typeface="Georgia"/>
              </a:rPr>
              <a:t>módosítására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szolgál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adatbázisban.</a:t>
            </a:r>
            <a:endParaRPr sz="1900" dirty="0">
              <a:latin typeface="Georgia"/>
              <a:cs typeface="Georgia"/>
            </a:endParaRPr>
          </a:p>
          <a:p>
            <a:pPr marL="268605" marR="308610" indent="-256540">
              <a:lnSpc>
                <a:spcPct val="1101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Adatdefiníciós</a:t>
            </a:r>
            <a:r>
              <a:rPr sz="1900" b="1" spc="-3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nyelv</a:t>
            </a:r>
            <a:r>
              <a:rPr sz="1900" b="1" spc="-6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(DDL):</a:t>
            </a:r>
            <a:r>
              <a:rPr sz="1900" b="1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adatbázis-</a:t>
            </a:r>
            <a:r>
              <a:rPr sz="1900" dirty="0">
                <a:latin typeface="Georgia"/>
                <a:cs typeface="Georgia"/>
              </a:rPr>
              <a:t>adminisztrátorok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által </a:t>
            </a:r>
            <a:r>
              <a:rPr sz="1900" dirty="0">
                <a:latin typeface="Georgia"/>
                <a:cs typeface="Georgia"/>
              </a:rPr>
              <a:t>használt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nyelv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sémaelemek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meghatározására.</a:t>
            </a:r>
            <a:endParaRPr sz="1900" dirty="0">
              <a:latin typeface="Georgia"/>
              <a:cs typeface="Georgia"/>
            </a:endParaRPr>
          </a:p>
          <a:p>
            <a:pPr marL="268605" marR="498475" indent="-256540">
              <a:lnSpc>
                <a:spcPct val="1100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Alséma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DDL:</a:t>
            </a:r>
            <a:r>
              <a:rPr sz="1900"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teszi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számára,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saját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igényeikhez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igazodó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adatszerkezeteket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definiáljanak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3027</Words>
  <Application>Microsoft Office PowerPoint</Application>
  <PresentationFormat>Diavetítés a képernyőre (4:3 oldalarány)</PresentationFormat>
  <Paragraphs>355</Paragraphs>
  <Slides>39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39</vt:i4>
      </vt:variant>
    </vt:vector>
  </HeadingPairs>
  <TitlesOfParts>
    <vt:vector size="44" baseType="lpstr">
      <vt:lpstr>Georgia</vt:lpstr>
      <vt:lpstr>Times New Roman</vt:lpstr>
      <vt:lpstr>Trebuchet MS</vt:lpstr>
      <vt:lpstr>Wingdings 2</vt:lpstr>
      <vt:lpstr>Office Theme</vt:lpstr>
      <vt:lpstr>PowerPoint-bemutató</vt:lpstr>
      <vt:lpstr>Adatmodellezés</vt:lpstr>
      <vt:lpstr>Adatmodellezés</vt:lpstr>
      <vt:lpstr>Az adatmodellek értelmezése</vt:lpstr>
      <vt:lpstr>Az adatmodellek megértése</vt:lpstr>
      <vt:lpstr>Adatmodellek (adatbázismodellek)</vt:lpstr>
      <vt:lpstr>Adatmodellek (adatbázismodellek)</vt:lpstr>
      <vt:lpstr>Miért használnak különböző modelleket?</vt:lpstr>
      <vt:lpstr>Modellezés – kulcsfogalmak</vt:lpstr>
      <vt:lpstr>Hierarchikus modell – háttér</vt:lpstr>
      <vt:lpstr>Hierarchikus modell – jellemzők</vt:lpstr>
      <vt:lpstr>Hierarchikus modell – példa</vt:lpstr>
      <vt:lpstr>Hierarchikus modell – előnyök</vt:lpstr>
      <vt:lpstr>Hierarchikus modell – előnyök</vt:lpstr>
      <vt:lpstr>Hierarchikus modell – hátrányok</vt:lpstr>
      <vt:lpstr>Hierarchikus modell – hátrányok</vt:lpstr>
      <vt:lpstr>Hálózati modell – háttér</vt:lpstr>
      <vt:lpstr>Hálózati modell – alapszerkezet</vt:lpstr>
      <vt:lpstr>Hálózati modell – példa</vt:lpstr>
      <vt:lpstr>Hálózati modell – előnyök</vt:lpstr>
      <vt:lpstr>Hálózati modell – előnyök</vt:lpstr>
      <vt:lpstr>Hálózati modell – hátrányok</vt:lpstr>
      <vt:lpstr>Relációs modell – háttér</vt:lpstr>
      <vt:lpstr>Relációs modell – alapszerkezet</vt:lpstr>
      <vt:lpstr>Relációs modell - táblák</vt:lpstr>
      <vt:lpstr>Relációs modell – előnyök</vt:lpstr>
      <vt:lpstr>Relációs modell – előnyök</vt:lpstr>
      <vt:lpstr>Relációs modell – hátrányok</vt:lpstr>
      <vt:lpstr>Objektumorientált modell – háttér</vt:lpstr>
      <vt:lpstr>OO modell – alapszerkezet</vt:lpstr>
      <vt:lpstr>OO modell – előnyök</vt:lpstr>
      <vt:lpstr>OO modell – hátrányok</vt:lpstr>
      <vt:lpstr>NoSQL modellek – háttér</vt:lpstr>
      <vt:lpstr>NoSQL adatmodellek</vt:lpstr>
      <vt:lpstr>NoSQL adatmodellek</vt:lpstr>
      <vt:lpstr>NoSQL adatmodellek</vt:lpstr>
      <vt:lpstr>A megfelelő adatbázis kiválasztása</vt:lpstr>
      <vt:lpstr>A megfelelő adatbázis kiválasztása</vt:lpstr>
      <vt:lpstr>Jelenlegi trendek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Adatmenedzsment</dc:title>
  <cp:lastModifiedBy>Szemán László</cp:lastModifiedBy>
  <cp:revision>44</cp:revision>
  <dcterms:created xsi:type="dcterms:W3CDTF">2025-03-04T15:57:14Z</dcterms:created>
  <dcterms:modified xsi:type="dcterms:W3CDTF">2025-05-01T11:06:20Z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2025-03-02T00:00:00Z</vt:filetime>
  </property>
  <property fmtid="{D5CDD505-2E9C-101B-9397-08002B2CF9AE}" pid="3" name="Creator">
    <vt:lpwstr>Microsoft® PowerPoint® a Microsoft 365-höz</vt:lpwstr>
  </property>
  <property fmtid="{D5CDD505-2E9C-101B-9397-08002B2CF9AE}" pid="4" name="LastSaved">
    <vt:filetime>2025-03-04T00:00:00Z</vt:filetime>
  </property>
  <property fmtid="{D5CDD505-2E9C-101B-9397-08002B2CF9AE}" pid="5" name="Producer">
    <vt:lpwstr>3-Heights(TM) PDF Security Shell 4.8.25.2 (http://www.pdf-tools.com)</vt:lpwstr>
  </property>
</Properties>
</file>