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57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410200" y="3809972"/>
            <a:ext cx="3733800" cy="91440"/>
          </a:xfrm>
          <a:custGeom>
            <a:avLst/>
            <a:gdLst/>
            <a:ahLst/>
            <a:cxnLst/>
            <a:rect l="l" t="t" r="r" b="b"/>
            <a:pathLst>
              <a:path w="3733800" h="91439">
                <a:moveTo>
                  <a:pt x="3733800" y="0"/>
                </a:moveTo>
                <a:lnTo>
                  <a:pt x="0" y="0"/>
                </a:lnTo>
                <a:lnTo>
                  <a:pt x="0" y="91086"/>
                </a:lnTo>
                <a:lnTo>
                  <a:pt x="3733800" y="91086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410200" y="3896995"/>
            <a:ext cx="3733800" cy="192405"/>
          </a:xfrm>
          <a:custGeom>
            <a:avLst/>
            <a:gdLst/>
            <a:ahLst/>
            <a:cxnLst/>
            <a:rect l="l" t="t" r="r" b="b"/>
            <a:pathLst>
              <a:path w="3733800" h="192404">
                <a:moveTo>
                  <a:pt x="3733800" y="0"/>
                </a:moveTo>
                <a:lnTo>
                  <a:pt x="0" y="0"/>
                </a:lnTo>
                <a:lnTo>
                  <a:pt x="0" y="192023"/>
                </a:lnTo>
                <a:lnTo>
                  <a:pt x="3733800" y="192023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0200" y="4115180"/>
            <a:ext cx="3733800" cy="9525"/>
          </a:xfrm>
          <a:custGeom>
            <a:avLst/>
            <a:gdLst/>
            <a:ahLst/>
            <a:cxnLst/>
            <a:rect l="l" t="t" r="r" b="b"/>
            <a:pathLst>
              <a:path w="3733800" h="9525">
                <a:moveTo>
                  <a:pt x="3733800" y="0"/>
                </a:moveTo>
                <a:lnTo>
                  <a:pt x="0" y="0"/>
                </a:lnTo>
                <a:lnTo>
                  <a:pt x="0" y="9144"/>
                </a:lnTo>
                <a:lnTo>
                  <a:pt x="3733800" y="9144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164457"/>
            <a:ext cx="1965960" cy="18415"/>
          </a:xfrm>
          <a:custGeom>
            <a:avLst/>
            <a:gdLst/>
            <a:ahLst/>
            <a:cxnLst/>
            <a:rect l="l" t="t" r="r" b="b"/>
            <a:pathLst>
              <a:path w="1965959" h="18414">
                <a:moveTo>
                  <a:pt x="1965959" y="0"/>
                </a:moveTo>
                <a:lnTo>
                  <a:pt x="0" y="0"/>
                </a:lnTo>
                <a:lnTo>
                  <a:pt x="0" y="18288"/>
                </a:lnTo>
                <a:lnTo>
                  <a:pt x="1965959" y="18288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10200" y="4199509"/>
            <a:ext cx="1965960" cy="9525"/>
          </a:xfrm>
          <a:custGeom>
            <a:avLst/>
            <a:gdLst/>
            <a:ahLst/>
            <a:cxnLst/>
            <a:rect l="l" t="t" r="r" b="b"/>
            <a:pathLst>
              <a:path w="1965959" h="9525">
                <a:moveTo>
                  <a:pt x="1965959" y="0"/>
                </a:moveTo>
                <a:lnTo>
                  <a:pt x="0" y="0"/>
                </a:lnTo>
                <a:lnTo>
                  <a:pt x="0" y="9144"/>
                </a:lnTo>
                <a:lnTo>
                  <a:pt x="1965959" y="9144"/>
                </a:lnTo>
                <a:lnTo>
                  <a:pt x="1965959" y="0"/>
                </a:lnTo>
                <a:close/>
              </a:path>
            </a:pathLst>
          </a:custGeom>
          <a:solidFill>
            <a:srgbClr val="43808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5410200" y="3962400"/>
            <a:ext cx="3566795" cy="135255"/>
          </a:xfrm>
          <a:custGeom>
            <a:avLst/>
            <a:gdLst/>
            <a:ahLst/>
            <a:cxnLst/>
            <a:rect l="l" t="t" r="r" b="b"/>
            <a:pathLst>
              <a:path w="3566795" h="135254">
                <a:moveTo>
                  <a:pt x="3063240" y="2032"/>
                </a:moveTo>
                <a:lnTo>
                  <a:pt x="3061208" y="0"/>
                </a:lnTo>
                <a:lnTo>
                  <a:pt x="2032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032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35254">
                <a:moveTo>
                  <a:pt x="3566541" y="101346"/>
                </a:moveTo>
                <a:lnTo>
                  <a:pt x="3563747" y="98552"/>
                </a:lnTo>
                <a:lnTo>
                  <a:pt x="1969008" y="98552"/>
                </a:lnTo>
                <a:lnTo>
                  <a:pt x="1966341" y="101346"/>
                </a:lnTo>
                <a:lnTo>
                  <a:pt x="1966341" y="104648"/>
                </a:lnTo>
                <a:lnTo>
                  <a:pt x="1966341" y="132461"/>
                </a:lnTo>
                <a:lnTo>
                  <a:pt x="1969008" y="135128"/>
                </a:lnTo>
                <a:lnTo>
                  <a:pt x="3563747" y="135128"/>
                </a:lnTo>
                <a:lnTo>
                  <a:pt x="3566541" y="132461"/>
                </a:lnTo>
                <a:lnTo>
                  <a:pt x="3566541" y="10134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3816222"/>
            <a:ext cx="9144000" cy="78105"/>
          </a:xfrm>
          <a:custGeom>
            <a:avLst/>
            <a:gdLst/>
            <a:ahLst/>
            <a:cxnLst/>
            <a:rect l="l" t="t" r="r" b="b"/>
            <a:pathLst>
              <a:path w="9144000" h="78104">
                <a:moveTo>
                  <a:pt x="0" y="77596"/>
                </a:moveTo>
                <a:lnTo>
                  <a:pt x="9144000" y="77596"/>
                </a:lnTo>
                <a:lnTo>
                  <a:pt x="9144000" y="0"/>
                </a:lnTo>
                <a:lnTo>
                  <a:pt x="0" y="0"/>
                </a:lnTo>
                <a:lnTo>
                  <a:pt x="0" y="77596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3701669"/>
            <a:ext cx="9144000" cy="189865"/>
          </a:xfrm>
          <a:custGeom>
            <a:avLst/>
            <a:gdLst/>
            <a:ahLst/>
            <a:cxnLst/>
            <a:rect l="l" t="t" r="r" b="b"/>
            <a:pathLst>
              <a:path w="9144000" h="189864">
                <a:moveTo>
                  <a:pt x="9144000" y="0"/>
                </a:moveTo>
                <a:lnTo>
                  <a:pt x="6414008" y="0"/>
                </a:lnTo>
                <a:lnTo>
                  <a:pt x="0" y="0"/>
                </a:lnTo>
                <a:lnTo>
                  <a:pt x="0" y="114554"/>
                </a:lnTo>
                <a:lnTo>
                  <a:pt x="6414008" y="114554"/>
                </a:lnTo>
                <a:lnTo>
                  <a:pt x="6414008" y="189865"/>
                </a:lnTo>
                <a:lnTo>
                  <a:pt x="9144000" y="189865"/>
                </a:lnTo>
                <a:lnTo>
                  <a:pt x="9144000" y="11455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717036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2212" y="2901695"/>
            <a:ext cx="6095238" cy="13388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99668"/>
            <a:ext cx="5410200" cy="52069"/>
          </a:xfrm>
          <a:custGeom>
            <a:avLst/>
            <a:gdLst/>
            <a:ahLst/>
            <a:cxnLst/>
            <a:rect l="l" t="t" r="r" b="b"/>
            <a:pathLst>
              <a:path w="5410200" h="52070">
                <a:moveTo>
                  <a:pt x="0" y="51561"/>
                </a:moveTo>
                <a:lnTo>
                  <a:pt x="5410199" y="51561"/>
                </a:lnTo>
                <a:lnTo>
                  <a:pt x="5410199" y="0"/>
                </a:lnTo>
                <a:lnTo>
                  <a:pt x="0" y="0"/>
                </a:lnTo>
                <a:lnTo>
                  <a:pt x="0" y="51561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-25"/>
            <a:ext cx="9144000" cy="311150"/>
          </a:xfrm>
          <a:custGeom>
            <a:avLst/>
            <a:gdLst/>
            <a:ahLst/>
            <a:cxnLst/>
            <a:rect l="l" t="t" r="r" b="b"/>
            <a:pathLst>
              <a:path w="9144000" h="311150">
                <a:moveTo>
                  <a:pt x="9144000" y="0"/>
                </a:moveTo>
                <a:lnTo>
                  <a:pt x="0" y="0"/>
                </a:lnTo>
                <a:lnTo>
                  <a:pt x="0" y="310667"/>
                </a:lnTo>
                <a:lnTo>
                  <a:pt x="9144000" y="310667"/>
                </a:lnTo>
                <a:lnTo>
                  <a:pt x="9144000" y="0"/>
                </a:lnTo>
                <a:close/>
              </a:path>
            </a:pathLst>
          </a:custGeom>
          <a:solidFill>
            <a:srgbClr val="4244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308228"/>
            <a:ext cx="9144000" cy="143510"/>
          </a:xfrm>
          <a:custGeom>
            <a:avLst/>
            <a:gdLst/>
            <a:ahLst/>
            <a:cxnLst/>
            <a:rect l="l" t="t" r="r" b="b"/>
            <a:pathLst>
              <a:path w="9144000" h="143509">
                <a:moveTo>
                  <a:pt x="9144000" y="0"/>
                </a:moveTo>
                <a:lnTo>
                  <a:pt x="0" y="0"/>
                </a:lnTo>
                <a:lnTo>
                  <a:pt x="0" y="91440"/>
                </a:lnTo>
                <a:lnTo>
                  <a:pt x="5410200" y="91440"/>
                </a:lnTo>
                <a:lnTo>
                  <a:pt x="5410200" y="143129"/>
                </a:lnTo>
                <a:lnTo>
                  <a:pt x="9144000" y="143129"/>
                </a:lnTo>
                <a:lnTo>
                  <a:pt x="9144000" y="91440"/>
                </a:lnTo>
                <a:lnTo>
                  <a:pt x="9144000" y="52044"/>
                </a:lnTo>
                <a:lnTo>
                  <a:pt x="9144000" y="0"/>
                </a:lnTo>
                <a:close/>
              </a:path>
            </a:pathLst>
          </a:custGeom>
          <a:solidFill>
            <a:srgbClr val="4380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10200" y="440105"/>
            <a:ext cx="3733800" cy="180340"/>
          </a:xfrm>
          <a:custGeom>
            <a:avLst/>
            <a:gdLst/>
            <a:ahLst/>
            <a:cxnLst/>
            <a:rect l="l" t="t" r="r" b="b"/>
            <a:pathLst>
              <a:path w="3733800" h="180340">
                <a:moveTo>
                  <a:pt x="3733800" y="0"/>
                </a:moveTo>
                <a:lnTo>
                  <a:pt x="0" y="0"/>
                </a:lnTo>
                <a:lnTo>
                  <a:pt x="0" y="180035"/>
                </a:lnTo>
                <a:lnTo>
                  <a:pt x="3733800" y="180035"/>
                </a:lnTo>
                <a:lnTo>
                  <a:pt x="3733800" y="0"/>
                </a:lnTo>
                <a:close/>
              </a:path>
            </a:pathLst>
          </a:custGeom>
          <a:solidFill>
            <a:srgbClr val="438085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407279" y="497458"/>
            <a:ext cx="3566795" cy="128270"/>
          </a:xfrm>
          <a:custGeom>
            <a:avLst/>
            <a:gdLst/>
            <a:ahLst/>
            <a:cxnLst/>
            <a:rect l="l" t="t" r="r" b="b"/>
            <a:pathLst>
              <a:path w="3566795" h="128270">
                <a:moveTo>
                  <a:pt x="3063240" y="2032"/>
                </a:moveTo>
                <a:lnTo>
                  <a:pt x="3061208" y="0"/>
                </a:lnTo>
                <a:lnTo>
                  <a:pt x="2159" y="0"/>
                </a:lnTo>
                <a:lnTo>
                  <a:pt x="0" y="2032"/>
                </a:lnTo>
                <a:lnTo>
                  <a:pt x="0" y="4572"/>
                </a:lnTo>
                <a:lnTo>
                  <a:pt x="0" y="25400"/>
                </a:lnTo>
                <a:lnTo>
                  <a:pt x="2159" y="27432"/>
                </a:lnTo>
                <a:lnTo>
                  <a:pt x="3061208" y="27432"/>
                </a:lnTo>
                <a:lnTo>
                  <a:pt x="3063240" y="25400"/>
                </a:lnTo>
                <a:lnTo>
                  <a:pt x="3063240" y="2032"/>
                </a:lnTo>
                <a:close/>
              </a:path>
              <a:path w="3566795" h="128270">
                <a:moveTo>
                  <a:pt x="3566541" y="94234"/>
                </a:moveTo>
                <a:lnTo>
                  <a:pt x="3563874" y="91440"/>
                </a:lnTo>
                <a:lnTo>
                  <a:pt x="1969135" y="91440"/>
                </a:lnTo>
                <a:lnTo>
                  <a:pt x="1966341" y="94234"/>
                </a:lnTo>
                <a:lnTo>
                  <a:pt x="1966341" y="97536"/>
                </a:lnTo>
                <a:lnTo>
                  <a:pt x="1966341" y="125349"/>
                </a:lnTo>
                <a:lnTo>
                  <a:pt x="1969135" y="128016"/>
                </a:lnTo>
                <a:lnTo>
                  <a:pt x="3563874" y="128016"/>
                </a:lnTo>
                <a:lnTo>
                  <a:pt x="3566541" y="125349"/>
                </a:lnTo>
                <a:lnTo>
                  <a:pt x="3566541" y="942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044432" y="-2032"/>
            <a:ext cx="98425" cy="622300"/>
          </a:xfrm>
          <a:custGeom>
            <a:avLst/>
            <a:gdLst/>
            <a:ahLst/>
            <a:cxnLst/>
            <a:rect l="l" t="t" r="r" b="b"/>
            <a:pathLst>
              <a:path w="98425" h="622300">
                <a:moveTo>
                  <a:pt x="27419" y="0"/>
                </a:moveTo>
                <a:lnTo>
                  <a:pt x="0" y="0"/>
                </a:lnTo>
                <a:lnTo>
                  <a:pt x="0" y="621792"/>
                </a:lnTo>
                <a:lnTo>
                  <a:pt x="27419" y="621792"/>
                </a:lnTo>
                <a:lnTo>
                  <a:pt x="27419" y="0"/>
                </a:lnTo>
                <a:close/>
              </a:path>
              <a:path w="98425" h="622300">
                <a:moveTo>
                  <a:pt x="98132" y="0"/>
                </a:moveTo>
                <a:lnTo>
                  <a:pt x="40513" y="0"/>
                </a:lnTo>
                <a:lnTo>
                  <a:pt x="40513" y="621792"/>
                </a:lnTo>
                <a:lnTo>
                  <a:pt x="98132" y="621792"/>
                </a:lnTo>
                <a:lnTo>
                  <a:pt x="98132" y="0"/>
                </a:lnTo>
                <a:close/>
              </a:path>
            </a:pathLst>
          </a:custGeom>
          <a:solidFill>
            <a:srgbClr val="FFFFFF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25381" y="-2031"/>
            <a:ext cx="9525" cy="622300"/>
          </a:xfrm>
          <a:custGeom>
            <a:avLst/>
            <a:gdLst/>
            <a:ahLst/>
            <a:cxnLst/>
            <a:rect l="l" t="t" r="r" b="b"/>
            <a:pathLst>
              <a:path w="9525" h="622300">
                <a:moveTo>
                  <a:pt x="9143" y="0"/>
                </a:moveTo>
                <a:lnTo>
                  <a:pt x="0" y="0"/>
                </a:lnTo>
                <a:lnTo>
                  <a:pt x="0" y="621791"/>
                </a:lnTo>
                <a:lnTo>
                  <a:pt x="9143" y="621791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75470" y="-2031"/>
            <a:ext cx="27940" cy="622300"/>
          </a:xfrm>
          <a:custGeom>
            <a:avLst/>
            <a:gdLst/>
            <a:ahLst/>
            <a:cxnLst/>
            <a:rect l="l" t="t" r="r" b="b"/>
            <a:pathLst>
              <a:path w="27940" h="622300">
                <a:moveTo>
                  <a:pt x="27431" y="0"/>
                </a:moveTo>
                <a:lnTo>
                  <a:pt x="0" y="0"/>
                </a:lnTo>
                <a:lnTo>
                  <a:pt x="0" y="621791"/>
                </a:lnTo>
                <a:lnTo>
                  <a:pt x="27431" y="621791"/>
                </a:lnTo>
                <a:lnTo>
                  <a:pt x="27431" y="0"/>
                </a:lnTo>
                <a:close/>
              </a:path>
            </a:pathLst>
          </a:custGeom>
          <a:solidFill>
            <a:srgbClr val="FFFFFF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915654" y="381"/>
            <a:ext cx="55244" cy="585470"/>
          </a:xfrm>
          <a:custGeom>
            <a:avLst/>
            <a:gdLst/>
            <a:ahLst/>
            <a:cxnLst/>
            <a:rect l="l" t="t" r="r" b="b"/>
            <a:pathLst>
              <a:path w="55245" h="585470">
                <a:moveTo>
                  <a:pt x="54864" y="0"/>
                </a:moveTo>
                <a:lnTo>
                  <a:pt x="0" y="0"/>
                </a:lnTo>
                <a:lnTo>
                  <a:pt x="0" y="585216"/>
                </a:lnTo>
                <a:lnTo>
                  <a:pt x="54864" y="585216"/>
                </a:lnTo>
                <a:lnTo>
                  <a:pt x="54864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8873490" y="381"/>
            <a:ext cx="9525" cy="585470"/>
          </a:xfrm>
          <a:custGeom>
            <a:avLst/>
            <a:gdLst/>
            <a:ahLst/>
            <a:cxnLst/>
            <a:rect l="l" t="t" r="r" b="b"/>
            <a:pathLst>
              <a:path w="9525" h="585470">
                <a:moveTo>
                  <a:pt x="9143" y="0"/>
                </a:moveTo>
                <a:lnTo>
                  <a:pt x="0" y="0"/>
                </a:lnTo>
                <a:lnTo>
                  <a:pt x="0" y="585216"/>
                </a:lnTo>
                <a:lnTo>
                  <a:pt x="9143" y="585216"/>
                </a:lnTo>
                <a:lnTo>
                  <a:pt x="9143" y="0"/>
                </a:lnTo>
                <a:close/>
              </a:path>
            </a:pathLst>
          </a:custGeom>
          <a:solidFill>
            <a:srgbClr val="FFFFFF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1345133"/>
            <a:ext cx="785495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42445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5668" y="2161159"/>
            <a:ext cx="7835265" cy="4264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3064510"/>
            <a:ext cx="5330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Trebuchet MS"/>
                <a:cs typeface="Trebuchet MS"/>
              </a:rPr>
              <a:t>Adatmenedzsment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48" y="3924376"/>
            <a:ext cx="2653665" cy="1317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2024/2025</a:t>
            </a:r>
            <a:r>
              <a:rPr sz="2400" spc="-80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dirty="0">
                <a:solidFill>
                  <a:srgbClr val="424455"/>
                </a:solidFill>
                <a:latin typeface="Georgia"/>
                <a:cs typeface="Georgia"/>
              </a:rPr>
              <a:t>II.</a:t>
            </a:r>
            <a:r>
              <a:rPr sz="2400" spc="-3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2400" spc="-10" dirty="0">
                <a:solidFill>
                  <a:srgbClr val="424455"/>
                </a:solidFill>
                <a:latin typeface="Georgia"/>
                <a:cs typeface="Georgia"/>
              </a:rPr>
              <a:t>félév</a:t>
            </a:r>
            <a:endParaRPr sz="24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4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424455"/>
                </a:solidFill>
                <a:latin typeface="Georgia"/>
                <a:cs typeface="Georgia"/>
              </a:rPr>
              <a:t>6.</a:t>
            </a:r>
            <a:r>
              <a:rPr sz="3200" b="1" spc="-5" dirty="0">
                <a:solidFill>
                  <a:srgbClr val="424455"/>
                </a:solidFill>
                <a:latin typeface="Georgia"/>
                <a:cs typeface="Georgia"/>
              </a:rPr>
              <a:t> </a:t>
            </a:r>
            <a:r>
              <a:rPr sz="3200" b="1" spc="-10" dirty="0">
                <a:solidFill>
                  <a:srgbClr val="424455"/>
                </a:solidFill>
                <a:latin typeface="Georgia"/>
                <a:cs typeface="Georgia"/>
              </a:rPr>
              <a:t>előadás</a:t>
            </a:r>
            <a:endParaRPr sz="3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Felhőalapú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37500" cy="34321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Hibrid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multi-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cloud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megoldások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Hibrid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felhő: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nyilvános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privát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kombinációja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Multi-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cloud: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felhőszolgáltató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egyidejű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használata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0718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Rugalmasság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alkalmazások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legalkalmasabb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környezetben futtathatók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Költséghatékonyság</a:t>
            </a:r>
            <a:r>
              <a:rPr sz="1900" i="1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optimális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erőforrás-</a:t>
            </a:r>
            <a:r>
              <a:rPr sz="1900" dirty="0">
                <a:latin typeface="Georgia"/>
                <a:cs typeface="Georgia"/>
              </a:rPr>
              <a:t>kihasználás,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alacsonyabb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költségek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Teljesítményoptimalizálás</a:t>
            </a:r>
            <a:r>
              <a:rPr sz="1900" i="1" spc="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skálázhatóság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terheléselosztás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Szolgáltatói</a:t>
            </a:r>
            <a:r>
              <a:rPr sz="1900" i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függetlenség</a:t>
            </a:r>
            <a:r>
              <a:rPr sz="1900" i="1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–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vendor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lock-</a:t>
            </a:r>
            <a:r>
              <a:rPr sz="1900" dirty="0">
                <a:latin typeface="Georgia"/>
                <a:cs typeface="Georgia"/>
              </a:rPr>
              <a:t>in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csökkentése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Elosztott</a:t>
            </a:r>
            <a:r>
              <a:rPr spc="-17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2073"/>
            <a:ext cx="7807325" cy="435610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6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fájlrendszerek</a:t>
            </a:r>
            <a:r>
              <a:rPr sz="16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(például:</a:t>
            </a:r>
            <a:r>
              <a:rPr sz="16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HDFS,</a:t>
            </a:r>
            <a:r>
              <a:rPr sz="16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Ceph)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23850" indent="-256540">
              <a:lnSpc>
                <a:spcPts val="1730"/>
              </a:lnSpc>
              <a:spcBef>
                <a:spcPts val="92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csomópont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között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osztják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replikálják</a:t>
            </a:r>
            <a:r>
              <a:rPr sz="1600" dirty="0">
                <a:latin typeface="Georgia"/>
                <a:cs typeface="Georgia"/>
              </a:rPr>
              <a:t>, így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nincs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egy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„single </a:t>
            </a:r>
            <a:r>
              <a:rPr sz="1600" dirty="0">
                <a:latin typeface="Georgia"/>
                <a:cs typeface="Georgia"/>
              </a:rPr>
              <a:t>point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failure”.</a:t>
            </a:r>
            <a:endParaRPr sz="1600" dirty="0">
              <a:latin typeface="Georgia"/>
              <a:cs typeface="Georgia"/>
            </a:endParaRPr>
          </a:p>
          <a:p>
            <a:pPr marL="268605" marR="483234" indent="-256540">
              <a:lnSpc>
                <a:spcPts val="173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Párhuzamos</a:t>
            </a:r>
            <a:r>
              <a:rPr sz="16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adatelérést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támogat</a:t>
            </a:r>
            <a:r>
              <a:rPr sz="1600" dirty="0">
                <a:latin typeface="Georgia"/>
                <a:cs typeface="Georgia"/>
              </a:rPr>
              <a:t>,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ezáltal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jelentősen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javítja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teljesítményt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nagy </a:t>
            </a:r>
            <a:r>
              <a:rPr sz="1600" dirty="0">
                <a:latin typeface="Georgia"/>
                <a:cs typeface="Georgia"/>
              </a:rPr>
              <a:t>adatmennyiségek</a:t>
            </a:r>
            <a:r>
              <a:rPr sz="1600" spc="-8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esetén.</a:t>
            </a:r>
            <a:endParaRPr sz="16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8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állást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hibatűrést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biztosít.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Skálázható</a:t>
            </a:r>
            <a:r>
              <a:rPr sz="16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(scale-</a:t>
            </a:r>
            <a:r>
              <a:rPr sz="1600" b="1" dirty="0">
                <a:highlight>
                  <a:srgbClr val="FFFF00"/>
                </a:highlight>
                <a:latin typeface="Georgia"/>
                <a:cs typeface="Georgia"/>
              </a:rPr>
              <a:t>out)</a:t>
            </a:r>
            <a:r>
              <a:rPr sz="16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b="1" spc="-10" dirty="0">
                <a:highlight>
                  <a:srgbClr val="FFFF00"/>
                </a:highlight>
                <a:latin typeface="Georgia"/>
                <a:cs typeface="Georgia"/>
              </a:rPr>
              <a:t>architektúra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horizontálisan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skálázható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csomópontok</a:t>
            </a:r>
            <a:r>
              <a:rPr sz="16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hozzáadásával</a:t>
            </a:r>
            <a:r>
              <a:rPr sz="1600" spc="-10" dirty="0">
                <a:latin typeface="Georgia"/>
                <a:cs typeface="Georgia"/>
              </a:rPr>
              <a:t>.</a:t>
            </a:r>
            <a:endParaRPr sz="16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latin typeface="Georgia"/>
                <a:cs typeface="Georgia"/>
              </a:rPr>
              <a:t>Ezáltal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hatékonyan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növelhető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tárolókapacitás,</a:t>
            </a:r>
            <a:r>
              <a:rPr sz="16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mind</a:t>
            </a:r>
            <a:r>
              <a:rPr sz="16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6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adatátviteli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sebesség.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71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alkalmas: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05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Big</a:t>
            </a:r>
            <a:r>
              <a:rPr sz="16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data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elemzésekhez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710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Adattó</a:t>
            </a:r>
            <a:r>
              <a:rPr sz="16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(data</a:t>
            </a:r>
            <a:r>
              <a:rPr sz="16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lake)</a:t>
            </a:r>
            <a:r>
              <a:rPr sz="16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architektúrákhoz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709295" indent="-247015">
              <a:lnSpc>
                <a:spcPts val="1730"/>
              </a:lnSpc>
              <a:spcBef>
                <a:spcPts val="925"/>
              </a:spcBef>
              <a:tabLst>
                <a:tab pos="561340" algn="l"/>
              </a:tabLst>
            </a:pPr>
            <a:r>
              <a:rPr sz="16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6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6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munkafolyamatokhoz,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párhuzamos</a:t>
            </a:r>
            <a:r>
              <a:rPr sz="16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feldolgozást</a:t>
            </a:r>
            <a:r>
              <a:rPr sz="16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6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magas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6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dirty="0">
                <a:highlight>
                  <a:srgbClr val="FFFF00"/>
                </a:highlight>
                <a:latin typeface="Georgia"/>
                <a:cs typeface="Georgia"/>
              </a:rPr>
              <a:t>állást</a:t>
            </a:r>
            <a:r>
              <a:rPr sz="16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600" spc="-10" dirty="0">
                <a:highlight>
                  <a:srgbClr val="FFFF00"/>
                </a:highlight>
                <a:latin typeface="Georgia"/>
                <a:cs typeface="Georgia"/>
              </a:rPr>
              <a:t>igényelnek</a:t>
            </a:r>
            <a:endParaRPr sz="16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Konténeres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környezetek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>
                <a:highlight>
                  <a:srgbClr val="FFFF00"/>
                </a:highlight>
              </a:rPr>
              <a:t>Konténeres</a:t>
            </a:r>
            <a:r>
              <a:rPr spc="-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telepítés:</a:t>
            </a:r>
          </a:p>
          <a:p>
            <a:pPr marL="268605" indent="-255904">
              <a:lnSpc>
                <a:spcPts val="2050"/>
              </a:lnSpc>
              <a:spcBef>
                <a:spcPts val="68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konténerek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alkalmazásokat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függőségeikkel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együtt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tárolják</a:t>
            </a:r>
            <a:r>
              <a:rPr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60" dirty="0">
                <a:latin typeface="Times New Roman"/>
                <a:cs typeface="Times New Roman"/>
              </a:rPr>
              <a:t>→</a:t>
            </a:r>
          </a:p>
          <a:p>
            <a:pPr marL="268605">
              <a:lnSpc>
                <a:spcPts val="205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hordozhatóak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konzisztens</a:t>
            </a:r>
            <a:r>
              <a:rPr b="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biztosítanak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környezetben.</a:t>
            </a:r>
          </a:p>
          <a:p>
            <a:pPr marL="268605" indent="-255904">
              <a:lnSpc>
                <a:spcPct val="100000"/>
              </a:lnSpc>
              <a:spcBef>
                <a:spcPts val="68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konténerképek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kezelhetőek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változatlanok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(immutable).</a:t>
            </a:r>
          </a:p>
          <a:p>
            <a:pPr marL="268605" marR="964565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Segítik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szolgáltatások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skálázását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telepítési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ütközések csökkentését.</a:t>
            </a: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dirty="0">
                <a:highlight>
                  <a:srgbClr val="FFFF00"/>
                </a:highlight>
              </a:rPr>
              <a:t>Container</a:t>
            </a:r>
            <a:r>
              <a:rPr spc="-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Storage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Interface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(CSI):</a:t>
            </a:r>
          </a:p>
          <a:p>
            <a:pPr marL="268605" marR="391160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Szabványos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interfész,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teszi,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orchesztrátorok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latin typeface="Georgia"/>
                <a:cs typeface="Georgia"/>
              </a:rPr>
              <a:t>(pl. </a:t>
            </a:r>
            <a:r>
              <a:rPr b="0" dirty="0">
                <a:latin typeface="Georgia"/>
                <a:cs typeface="Georgia"/>
              </a:rPr>
              <a:t>Kubernetes)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tárolószolgáltatókhoz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kapcsolódjanak.</a:t>
            </a:r>
          </a:p>
          <a:p>
            <a:pPr marL="268605" marR="403225" indent="-256540">
              <a:lnSpc>
                <a:spcPts val="1939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perzisztens</a:t>
            </a:r>
            <a:r>
              <a:rPr b="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tárhelyek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kiosztását</a:t>
            </a:r>
            <a:r>
              <a:rPr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b="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felhőből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helyi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háttértárról.</a:t>
            </a: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Moduláris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hordozható</a:t>
            </a:r>
            <a:r>
              <a:rPr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tárolókezelést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biztosít.</a:t>
            </a:r>
          </a:p>
          <a:p>
            <a:pPr marL="268605" indent="-255904">
              <a:lnSpc>
                <a:spcPct val="100000"/>
              </a:lnSpc>
              <a:spcBef>
                <a:spcPts val="69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Támogatott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rendszerek: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pl.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AWS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EBS,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Azure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Disk,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Ceph.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Konténeres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környezetek</a:t>
            </a:r>
            <a:r>
              <a:rPr spc="-1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6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tárolás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393940" cy="354647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Efemer</a:t>
            </a:r>
            <a:r>
              <a:rPr sz="1900" b="1" spc="-70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(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átmeneti</a:t>
            </a:r>
            <a:r>
              <a:rPr sz="1900" b="1" dirty="0">
                <a:latin typeface="Georgia"/>
                <a:cs typeface="Georgia"/>
              </a:rPr>
              <a:t>)</a:t>
            </a:r>
            <a:r>
              <a:rPr sz="1900" b="1" spc="-85" dirty="0"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kötetek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Ideiglenes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tárolók,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csak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konténer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élettartamáig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léteznek.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4770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bennük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elvesznek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konténer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leállásakor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vagy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újraindításakor.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alkalmasak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adatbázisokhoz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tartós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Ideális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felhasználás: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Gyorsítótárazás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Munkamenet-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Futtatás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közbeni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ideiglenes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fájlok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2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76540" cy="33788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Ajánlások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tárolórendszerekhez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tárolóplatformok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többsége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API-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kezelést,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erőforrás-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kiosztást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skálázást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kínál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Times New Roman"/>
                <a:cs typeface="Times New Roman"/>
              </a:rPr>
              <a:t>→</a:t>
            </a:r>
            <a:r>
              <a:rPr sz="1900" spc="-60" dirty="0"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Georgia"/>
                <a:cs typeface="Georgia"/>
              </a:rPr>
              <a:t>egyszerűbb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üzemeltetés,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kevesebb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manuális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beavatkozás</a:t>
            </a:r>
            <a:endParaRPr sz="1900" dirty="0">
              <a:latin typeface="Georgia"/>
              <a:cs typeface="Georgia"/>
            </a:endParaRPr>
          </a:p>
          <a:p>
            <a:pPr marL="268605" marR="33972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Felhőalapú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elosztott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kulcsfontosságú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titkosítás, hozzáférés-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szabályozás,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szabályozási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megfelelőség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20" dirty="0">
                <a:latin typeface="Georgia"/>
                <a:cs typeface="Georgia"/>
              </a:rPr>
              <a:t>GDPR) </a:t>
            </a:r>
            <a:r>
              <a:rPr sz="1900" spc="-10" dirty="0">
                <a:latin typeface="Georgia"/>
                <a:cs typeface="Georgia"/>
              </a:rPr>
              <a:t>kiértékelése.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 algn="just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tárolómegoldás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 esetén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javasolt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teljesítményteszteket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végezni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késleltetés,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átviteli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sebesség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kiértékeléséhez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főként, </a:t>
            </a:r>
            <a:r>
              <a:rPr sz="1900" dirty="0">
                <a:latin typeface="Georgia"/>
                <a:cs typeface="Georgia"/>
              </a:rPr>
              <a:t>ha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adatbázisokat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szolgál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ki.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3412" y="2133600"/>
            <a:ext cx="7877175" cy="38366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Táblaterek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Definíció: 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struktúra,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indexek)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állományokhoz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hozzá.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Kapcsolódó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csoportosítása,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meghatározása,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ezzel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optimalizálása.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Tipikus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kialakítás: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táblatérhez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tartozik.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adminisztrátor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határozza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objektumokat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indexek)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mely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táblaterekbe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helyezi.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616"/>
            <a:ext cx="7979409" cy="430085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b="1" dirty="0">
                <a:latin typeface="Georgia"/>
                <a:cs typeface="Georgia"/>
              </a:rPr>
              <a:t>Adatlapok</a:t>
            </a:r>
            <a:r>
              <a:rPr sz="1800" b="1" spc="-3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és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adatrekordok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(blokk)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alapegysége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DBMS-ben.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rögzített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például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4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KB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vagy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8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KB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ez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rendszerfüggő.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Adatrekord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(sor)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adatait,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metaadatokat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(fejléc,</a:t>
            </a:r>
            <a:r>
              <a:rPr sz="1800" spc="-5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offset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tábla).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lapon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elfér,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kivéve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túl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méretű.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Adatlap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szerkezete: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fejléc: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lap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metaadatai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(pl.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adatlap-</a:t>
            </a:r>
            <a:r>
              <a:rPr sz="1800" dirty="0">
                <a:latin typeface="Georgia"/>
                <a:cs typeface="Georgia"/>
              </a:rPr>
              <a:t>azonosító,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szabad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terület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mutatók)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adatrekordok: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sorainak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tényleges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adatai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offset</a:t>
            </a:r>
            <a:r>
              <a:rPr sz="1800" i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latin typeface="Georgia"/>
                <a:cs typeface="Georgia"/>
              </a:rPr>
              <a:t>(opcionális):</a:t>
            </a:r>
            <a:r>
              <a:rPr sz="1800" i="1" spc="-70" dirty="0"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hosszúságú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mezők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gyors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elérését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segíti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868284" cy="4242956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b="1" dirty="0">
                <a:latin typeface="Georgia"/>
                <a:cs typeface="Georgia"/>
              </a:rPr>
              <a:t>Az</a:t>
            </a:r>
            <a:r>
              <a:rPr sz="1900" b="1" spc="-40" dirty="0"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</a:t>
            </a:r>
            <a:r>
              <a:rPr sz="1900" b="1" spc="-2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fogalma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ts val="2165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Szerepe: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teszi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gyorsabb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azáltal,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mutatókat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adatsorokra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bizonyos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oszlop(ok)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alapján.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Felépítése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általában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kiegyensúlyozott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fára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épülnek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(B-fa,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</a:t>
            </a:r>
            <a:r>
              <a:rPr sz="1900" spc="-10" dirty="0">
                <a:latin typeface="Cambria Math"/>
                <a:cs typeface="Cambria Math"/>
              </a:rPr>
              <a:t>⁺</a:t>
            </a:r>
            <a:r>
              <a:rPr sz="1900" spc="-10" dirty="0">
                <a:latin typeface="Georgia"/>
                <a:cs typeface="Georgia"/>
              </a:rPr>
              <a:t>-</a:t>
            </a:r>
            <a:r>
              <a:rPr sz="1900" spc="-20" dirty="0">
                <a:latin typeface="Georgia"/>
                <a:cs typeface="Georgia"/>
              </a:rPr>
              <a:t>fa).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7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párokból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</a:t>
            </a:r>
            <a:r>
              <a:rPr sz="1900" spc="-2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kulcs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indexelt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oszlop(oka)t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tartalmazza</a:t>
            </a:r>
            <a:r>
              <a:rPr sz="1900" spc="-10" dirty="0">
                <a:latin typeface="Georgia"/>
                <a:cs typeface="Georgia"/>
              </a:rPr>
              <a:t>,</a:t>
            </a:r>
            <a:endParaRPr sz="1900" dirty="0"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675"/>
              </a:spcBef>
              <a:tabLst>
                <a:tab pos="826135" algn="l"/>
              </a:tabLst>
            </a:pPr>
            <a:r>
              <a:rPr sz="1900" spc="-104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9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pedig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mutató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adatrekord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helyére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Jelentősen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keresési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különösen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méretű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táblákban.</a:t>
            </a:r>
            <a:endParaRPr sz="1900" dirty="0">
              <a:latin typeface="Georgia"/>
              <a:cs typeface="Georgia"/>
            </a:endParaRPr>
          </a:p>
          <a:p>
            <a:pPr marL="268605" marR="504825" indent="-256540">
              <a:lnSpc>
                <a:spcPct val="901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többletigénnyel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magasabb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költséggel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jár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frissítések,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beszúrások esetén).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015480" cy="43014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Tartalma:</a:t>
            </a:r>
            <a:endParaRPr sz="1900" dirty="0">
              <a:latin typeface="Georgia"/>
              <a:cs typeface="Georgia"/>
            </a:endParaRPr>
          </a:p>
          <a:p>
            <a:pPr marL="561340" marR="38227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Fejléc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néhány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bájtnyi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adminisztratív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szerkezetét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elrendezését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írja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le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Indexkulcs-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értékek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indexelt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oszlop(ok)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aktuális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értékei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definíció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sorrendjében</a:t>
            </a:r>
            <a:endParaRPr sz="1900" dirty="0">
              <a:latin typeface="Georgia"/>
              <a:cs typeface="Georgia"/>
            </a:endParaRPr>
          </a:p>
          <a:p>
            <a:pPr marL="561340" marR="19685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Adatlapmutató</a:t>
            </a:r>
            <a:r>
              <a:rPr sz="1900" i="1" spc="-10" dirty="0">
                <a:latin typeface="Georgia"/>
                <a:cs typeface="Georgia"/>
              </a:rPr>
              <a:t>: </a:t>
            </a:r>
            <a:r>
              <a:rPr sz="1900" dirty="0">
                <a:latin typeface="Georgia"/>
                <a:cs typeface="Georgia"/>
              </a:rPr>
              <a:t>egy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mutató,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indexelt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fizikai adatrekordjának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helyét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azonosítja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1079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Opcionális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offset</a:t>
            </a:r>
            <a:r>
              <a:rPr sz="1900" i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akkor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változó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hosszúságú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mezőket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tartalmaz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7432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Elhelyezés: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indexrekordokat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erre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célra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fenntartott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adatlapokon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jellemzően.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42580" cy="423291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latin typeface="Georgia"/>
                <a:cs typeface="Georgia"/>
              </a:rPr>
              <a:t>Kiterjesztés</a:t>
            </a:r>
            <a:r>
              <a:rPr sz="1800" b="1" spc="-10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(extent)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Definíció: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kiterjesztés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lemezen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egymás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után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következő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adatblokkokból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álló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amelyet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egyszerre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le.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Célja</a:t>
            </a:r>
            <a:r>
              <a:rPr sz="1800" spc="-10" dirty="0">
                <a:latin typeface="Georgia"/>
                <a:cs typeface="Georgia"/>
              </a:rPr>
              <a:t>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gyakori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méretű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foglalások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elkerülése,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töredezettséghez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vezetne.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Lehetővé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teszi,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fokozatosan,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egységekben</a:t>
            </a:r>
            <a:r>
              <a:rPr sz="1800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növekedjenek.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Elsődleges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és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másodlagos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kiterjesztés:</a:t>
            </a:r>
            <a:endParaRPr sz="1800" dirty="0">
              <a:latin typeface="Georgia"/>
              <a:cs typeface="Georgia"/>
            </a:endParaRPr>
          </a:p>
          <a:p>
            <a:pPr marL="561340" marR="73025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Elsődleges</a:t>
            </a:r>
            <a:r>
              <a:rPr sz="1800" i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kiterjesztés:</a:t>
            </a:r>
            <a:r>
              <a:rPr sz="1800" i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első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lefoglalt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kiterjesztés,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amikor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új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létrejön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06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800" i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i="1" dirty="0">
                <a:highlight>
                  <a:srgbClr val="FFFF00"/>
                </a:highlight>
                <a:latin typeface="Georgia"/>
                <a:cs typeface="Georgia"/>
              </a:rPr>
              <a:t>kiterjesztés(ek):</a:t>
            </a:r>
            <a:r>
              <a:rPr sz="1800" i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objektum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növekedésével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utólag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lefoglalt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kiterjesztések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00" dirty="0"/>
              <a:t> </a:t>
            </a:r>
            <a:r>
              <a:rPr dirty="0"/>
              <a:t>és</a:t>
            </a:r>
            <a:r>
              <a:rPr spc="-130" dirty="0"/>
              <a:t> </a:t>
            </a:r>
            <a:r>
              <a:rPr spc="-10" dirty="0"/>
              <a:t>adatintegritás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59040" cy="40722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Ez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előadás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adattárolási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technológiákra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fókuszál,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elsősorban </a:t>
            </a:r>
            <a:r>
              <a:rPr sz="1900" dirty="0">
                <a:latin typeface="Georgia"/>
                <a:cs typeface="Georgia"/>
              </a:rPr>
              <a:t>relációs</a:t>
            </a:r>
            <a:r>
              <a:rPr sz="1900" spc="-20" dirty="0">
                <a:latin typeface="Georgia"/>
                <a:cs typeface="Georgia"/>
              </a:rPr>
              <a:t> adatbázis-</a:t>
            </a:r>
            <a:r>
              <a:rPr sz="1900" dirty="0">
                <a:latin typeface="Georgia"/>
                <a:cs typeface="Georgia"/>
              </a:rPr>
              <a:t>kezelő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kontextusában,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adatbázis- </a:t>
            </a:r>
            <a:r>
              <a:rPr sz="1900" dirty="0">
                <a:latin typeface="Georgia"/>
                <a:cs typeface="Georgia"/>
              </a:rPr>
              <a:t>adminisztrátor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szemszögéből.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következő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témákat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fedi</a:t>
            </a:r>
            <a:r>
              <a:rPr sz="1900" spc="-25" dirty="0">
                <a:latin typeface="Georgia"/>
                <a:cs typeface="Georgia"/>
              </a:rPr>
              <a:t> le:</a:t>
            </a:r>
            <a:endParaRPr sz="1900">
              <a:latin typeface="Georgia"/>
              <a:cs typeface="Georgia"/>
            </a:endParaRPr>
          </a:p>
          <a:p>
            <a:pPr marL="561340" marR="2457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Hagyományos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korszerű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megoldások: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fizikai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lemezek, </a:t>
            </a:r>
            <a:r>
              <a:rPr sz="1900" dirty="0">
                <a:latin typeface="Georgia"/>
                <a:cs typeface="Georgia"/>
              </a:rPr>
              <a:t>SAN/NAS,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felhőalapú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megoldások,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elosztott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rendszerek,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megoldás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hatása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teljesítményre,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skálázhatóságra,</a:t>
            </a:r>
            <a:endParaRPr sz="190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spc="-10" dirty="0">
                <a:latin typeface="Georgia"/>
                <a:cs typeface="Georgia"/>
              </a:rPr>
              <a:t>megbízhatóságra</a:t>
            </a:r>
            <a:r>
              <a:rPr sz="1900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10" dirty="0">
                <a:latin typeface="Georgia"/>
                <a:cs typeface="Georgia"/>
              </a:rPr>
              <a:t> költségekre.</a:t>
            </a:r>
            <a:endParaRPr sz="1900">
              <a:latin typeface="Georgia"/>
              <a:cs typeface="Georgia"/>
            </a:endParaRPr>
          </a:p>
          <a:p>
            <a:pPr marL="561340" marR="115443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spc="-20" dirty="0">
                <a:latin typeface="Georgia"/>
                <a:cs typeface="Georgia"/>
              </a:rPr>
              <a:t>Adatbázis-</a:t>
            </a:r>
            <a:r>
              <a:rPr sz="1900" dirty="0">
                <a:latin typeface="Georgia"/>
                <a:cs typeface="Georgia"/>
              </a:rPr>
              <a:t>specifikus</a:t>
            </a:r>
            <a:r>
              <a:rPr sz="1900" spc="1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aspektusok: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táblaterek,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indexelés, tranzakciónaplók,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állományok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elhelyezése,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Alapvető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háttérismereteket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nyújt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tárolással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kapcsolatban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</a:t>
            </a:r>
            <a:endParaRPr sz="190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megalapozott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hatékony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döntéshozatalhoz.</a:t>
            </a:r>
            <a:endParaRPr sz="1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62919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-10" dirty="0">
                <a:highlight>
                  <a:srgbClr val="FFFF00"/>
                </a:highlight>
              </a:rPr>
              <a:t>Állománykiterjesztés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Erre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akkor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van</a:t>
            </a:r>
            <a:r>
              <a:rPr sz="1900" b="0" spc="-2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szükség,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amikor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táblatérhez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tartozó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eléri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lefoglalt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maximális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méretet,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de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területre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szükség.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Megvalósítás: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778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állományt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adhat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hozzá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táblatérhez,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növelheti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meglévő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méretét.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DBMS-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állománynövelést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</a:t>
            </a:r>
            <a:r>
              <a:rPr sz="1900" b="0" i="1" dirty="0">
                <a:highlight>
                  <a:srgbClr val="FFFF00"/>
                </a:highlight>
                <a:latin typeface="Georgia"/>
                <a:cs typeface="Georgia"/>
              </a:rPr>
              <a:t>autoextend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),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állítva.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857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Fontos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megfelelő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méretküszöbök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meghatározása,</a:t>
            </a:r>
            <a:r>
              <a:rPr sz="1900" b="0" spc="-2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hogy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elkerüljük</a:t>
            </a:r>
            <a:r>
              <a:rPr sz="1900" b="0" spc="-75" dirty="0">
                <a:latin typeface="Georgia"/>
                <a:cs typeface="Georgia"/>
              </a:rPr>
              <a:t> </a:t>
            </a:r>
            <a:r>
              <a:rPr sz="1900" b="0" spc="-50" dirty="0">
                <a:latin typeface="Georgia"/>
                <a:cs typeface="Georgia"/>
              </a:rPr>
              <a:t>a </a:t>
            </a:r>
            <a:r>
              <a:rPr sz="1900" b="0" dirty="0">
                <a:latin typeface="Georgia"/>
                <a:cs typeface="Georgia"/>
              </a:rPr>
              <a:t>lemez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betelését,</a:t>
            </a:r>
            <a:r>
              <a:rPr sz="1900" b="0" spc="-7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ami</a:t>
            </a:r>
            <a:r>
              <a:rPr sz="1900" b="0" spc="-6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leállásokhoz</a:t>
            </a:r>
            <a:r>
              <a:rPr sz="1900" b="0" spc="-6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vezethet.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639684" cy="418719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módosítása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táblákban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INSERT</a:t>
            </a:r>
            <a:r>
              <a:rPr sz="1800" b="1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(beszúrás):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keres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adatlapot,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ahol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elegendő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megfelelő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lap,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akkor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foglal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(akár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új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kiterjesztésből).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DELETE</a:t>
            </a:r>
            <a:r>
              <a:rPr sz="18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(törlés):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terület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keletkezik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töredezettséghez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vezethet.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Időnként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újraszervezés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tárhasználat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UPDATE</a:t>
            </a:r>
            <a:r>
              <a:rPr sz="1800" b="1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(módosítás):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nő,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akkor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előfordulhat,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adatlapon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elhelyezni,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szét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osztani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adatlapra,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mutatók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segítségével.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rekord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ismét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területet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eredményez.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1017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kiszámítása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Rekordméret: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oszlop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típusának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mérete,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valamint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mérete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(rekordfejléc,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offset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tábla).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hosszúságú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mezők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rekordméret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változhat.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Sorok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száma</a:t>
            </a:r>
            <a:r>
              <a:rPr sz="19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adatlaponként: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szabad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adatlap-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területet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osztva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rekordmérettel.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fejlécét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töredezettséget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figyelembe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venni.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</a:t>
            </a:r>
            <a:r>
              <a:rPr sz="1900" b="1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meghatározása: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Becsüljük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várható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sorainak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Számítsuk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ki,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adatlapon.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Szorozzuk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lap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méretét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lapok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számával.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későbbi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bővítéshez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szükséges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tervezni.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947659" cy="360743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indexméret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kiszámítása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Indexrekord mérete: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kulcsoszlop(oka)t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metaadatokat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rekordfejléc,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mutató,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opcionális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offsetek)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tartalmazza.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táblamérethez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hasonló</a:t>
            </a:r>
            <a:r>
              <a:rPr sz="19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megközelítés: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állapítani,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adatlapon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hány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fér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kapott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értéket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szorozzuk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indexrekordok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Georgia"/>
                <a:cs typeface="Georgia"/>
              </a:rPr>
              <a:t>(egyoszlopos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indexnél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ez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táblában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lévő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sorok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száma).</a:t>
            </a:r>
            <a:endParaRPr sz="1900" dirty="0">
              <a:latin typeface="Georgia"/>
              <a:cs typeface="Georgia"/>
            </a:endParaRPr>
          </a:p>
          <a:p>
            <a:pPr marL="561340" marR="52324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Vegyük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figyelembe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B-</a:t>
            </a:r>
            <a:r>
              <a:rPr sz="1900" dirty="0">
                <a:latin typeface="Georgia"/>
                <a:cs typeface="Georgia"/>
              </a:rPr>
              <a:t>fa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szerkezet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(szintek,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elágazási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tényező) többlethely-</a:t>
            </a:r>
            <a:r>
              <a:rPr sz="1900" dirty="0">
                <a:latin typeface="Georgia"/>
                <a:cs typeface="Georgia"/>
              </a:rPr>
              <a:t>igényét,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töredezettséget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jövőbeli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növekedéshez </a:t>
            </a:r>
            <a:r>
              <a:rPr sz="1900" dirty="0">
                <a:latin typeface="Georgia"/>
                <a:cs typeface="Georgia"/>
              </a:rPr>
              <a:t>szükséges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területet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999"/>
            <a:ext cx="7833995" cy="389699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900" b="1" dirty="0">
                <a:latin typeface="Georgia"/>
                <a:cs typeface="Georgia"/>
              </a:rPr>
              <a:t>További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megfontolások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Autoextend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állománykiterjesztés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megkönnyíti</a:t>
            </a:r>
            <a:r>
              <a:rPr sz="19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867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kapacitás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bővítését,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azonban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elrejtheti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mélyebb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problémákat,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nincs 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lemezhasználat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megfelelően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monitorozva.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javítják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sebességét,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ugyanakkor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lassíthatják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írási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műveleteket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folyamatos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frissítési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többlet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miatt.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indexek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újraépítése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újraszervezése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szükséges,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mennyiségű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adatmódosítás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után,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megőrizzük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hatékonyságát.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Tároláskezelés</a:t>
            </a:r>
            <a:r>
              <a:rPr spc="-170" dirty="0"/>
              <a:t> </a:t>
            </a:r>
            <a:r>
              <a:rPr spc="-10" dirty="0"/>
              <a:t>RDBMS-ekben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0495" cy="222059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latin typeface="Georgia"/>
                <a:cs typeface="Georgia"/>
              </a:rPr>
              <a:t>További</a:t>
            </a:r>
            <a:r>
              <a:rPr sz="1900" b="1" spc="-60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megfontolások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Táblatér-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stratégiák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táblaterekbe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helyezhetjük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tranzakciószámú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táblákat,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indexeket.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4254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Ez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hatékonyságát,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egyszerűsíti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biztonsági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feladatokat,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átláthatóbb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lesz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kezelése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863205" cy="41865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13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tranzakciónapló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dedikált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állomány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állománycsoport,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végrehajtott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összes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módosítást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rögzíti.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változásokat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naplóbejegyzések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formájában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tárolja,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megjelölve,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melyik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tranzakció,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mit,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mikor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hajtott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végre.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ACID-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támogatás: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Atomosság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(atomicity):</a:t>
            </a:r>
            <a:r>
              <a:rPr sz="1900" i="1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naplózott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módosításokat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teljes</a:t>
            </a:r>
            <a:r>
              <a:rPr sz="1900" spc="-8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egészében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dirty="0">
                <a:latin typeface="Georgia"/>
                <a:cs typeface="Georgia"/>
              </a:rPr>
              <a:t>végrehajthatjuk</a:t>
            </a:r>
            <a:r>
              <a:rPr sz="1900" spc="-1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(commit),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vagy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visszaállíthatjuk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(rollback).</a:t>
            </a:r>
            <a:endParaRPr sz="1900" dirty="0">
              <a:latin typeface="Georgia"/>
              <a:cs typeface="Georgia"/>
            </a:endParaRPr>
          </a:p>
          <a:p>
            <a:pPr marL="561340" marR="179705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Konzisztencia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(consistency):</a:t>
            </a:r>
            <a:r>
              <a:rPr sz="1900" i="1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naplózott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módosítások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segítenek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az </a:t>
            </a:r>
            <a:r>
              <a:rPr sz="1900" dirty="0">
                <a:latin typeface="Georgia"/>
                <a:cs typeface="Georgia"/>
              </a:rPr>
              <a:t>adatbázis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konzisztens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állapotának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helyreállításában.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Elkülönítés</a:t>
            </a:r>
            <a:r>
              <a:rPr sz="1900" i="1" spc="-60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(isolation):</a:t>
            </a:r>
            <a:r>
              <a:rPr sz="1900" i="1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Támogatja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egyidejű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tranzakciók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kezelését.</a:t>
            </a:r>
            <a:endParaRPr sz="1900" dirty="0">
              <a:latin typeface="Georgia"/>
              <a:cs typeface="Georgia"/>
            </a:endParaRPr>
          </a:p>
          <a:p>
            <a:pPr marL="561340" marR="523875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Tartósság</a:t>
            </a:r>
            <a:r>
              <a:rPr sz="1900" i="1" spc="-5" dirty="0">
                <a:latin typeface="Georgia"/>
                <a:cs typeface="Georgia"/>
              </a:rPr>
              <a:t> </a:t>
            </a:r>
            <a:r>
              <a:rPr sz="1900" i="1" dirty="0">
                <a:latin typeface="Georgia"/>
                <a:cs typeface="Georgia"/>
              </a:rPr>
              <a:t>(durability):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naplóbejegyzések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alapján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elvégzett </a:t>
            </a:r>
            <a:r>
              <a:rPr sz="1900" dirty="0">
                <a:latin typeface="Georgia"/>
                <a:cs typeface="Georgia"/>
              </a:rPr>
              <a:t>módosítások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szükség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esetén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újra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végrehajthatók.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940040" cy="4125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927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végrehajtási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egység,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DML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utasításból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(INSERT,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UPDATE,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DELETE)</a:t>
            </a:r>
            <a:r>
              <a:rPr sz="1900" spc="-65" dirty="0"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áll</a:t>
            </a:r>
            <a:r>
              <a:rPr sz="1900" spc="-2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Explicit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BEGIN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TRANSACTION)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implicit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módon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kezdődik.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tranzakció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COMMIT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(véglegesítés),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ROLLBACK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(módosítások </a:t>
            </a:r>
            <a:r>
              <a:rPr sz="1900" dirty="0">
                <a:latin typeface="Georgia"/>
                <a:cs typeface="Georgia"/>
              </a:rPr>
              <a:t>visszavonása)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utasítással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fejeződik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be.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spc="-20" dirty="0">
                <a:latin typeface="Georgia"/>
                <a:cs typeface="Georgia"/>
              </a:rPr>
              <a:t>Naplóbejegyzés-</a:t>
            </a:r>
            <a:r>
              <a:rPr sz="1900" b="1" spc="-10" dirty="0">
                <a:latin typeface="Georgia"/>
                <a:cs typeface="Georgia"/>
              </a:rPr>
              <a:t>típusok: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tranzakció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kezdő-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végpontját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jelölő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bejegyzések.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Melyik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sorban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történt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változás,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Milyen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értékek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változtak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(régi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új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adat).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COMMIT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ROLLBACK</a:t>
            </a:r>
            <a:r>
              <a:rPr sz="1900" spc="-1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események.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dirty="0">
                <a:latin typeface="Georgia"/>
                <a:cs typeface="Georgia"/>
              </a:rPr>
              <a:t>Egyéb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rendszerhez</a:t>
            </a:r>
            <a:r>
              <a:rPr sz="1900" spc="-8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kapcsolódó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események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(például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ellenőrzőpontok).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99259"/>
            <a:ext cx="7793355" cy="415671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7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Aktív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b="1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(active</a:t>
            </a:r>
            <a:r>
              <a:rPr sz="18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20" dirty="0">
                <a:highlight>
                  <a:srgbClr val="FFFF00"/>
                </a:highlight>
                <a:latin typeface="Georgia"/>
                <a:cs typeface="Georgia"/>
              </a:rPr>
              <a:t>log):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Nyitott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naplóállomány,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amibe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bejegyzéseit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írja.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fontosságú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helyreállításhoz,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ezért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kiemelt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védelmet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igényel.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tükrözve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(redundáns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tárolás).</a:t>
            </a:r>
            <a:endParaRPr sz="18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Naplóváltás</a:t>
            </a:r>
            <a:r>
              <a:rPr sz="1800" b="1" spc="-1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(log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switching):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aktív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megtelik/elér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adott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méretet,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átvált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naplóállományra.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korábbi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inaktívvá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válik,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archiválásra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kerül(het).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Archivált</a:t>
            </a:r>
            <a:r>
              <a:rPr sz="1800" b="1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b="1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(archived</a:t>
            </a:r>
            <a:r>
              <a:rPr sz="1800" b="1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log):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Történeti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naplóállomány,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lezárt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tranzakciókat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tartalmazza.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másolatként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menthetők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másodlagos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tárolóra.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6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Point-in-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time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helyreállításhoz</a:t>
            </a:r>
            <a:r>
              <a:rPr sz="18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használatóak.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921586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spc="-10" dirty="0">
                <a:highlight>
                  <a:srgbClr val="FFFF00"/>
                </a:highlight>
              </a:rPr>
              <a:t>Ellenőrzőpontok: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ellenőrzőpontok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olyan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bejegyzések,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jelzik,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addig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történt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tranzakciók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mértékben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lettek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írva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lemezre.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14984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nek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ellenőrzőpont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előtti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naplóbejegyzésekre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nincs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szüksége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normál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összeomlás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utáni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helyreállításhoz.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spc="-10" dirty="0">
                <a:highlight>
                  <a:srgbClr val="FFFF00"/>
                </a:highlight>
              </a:rPr>
              <a:t>Naplókarbantartás:</a:t>
            </a:r>
            <a:endParaRPr sz="1900" dirty="0">
              <a:highlight>
                <a:srgbClr val="FFFF00"/>
              </a:highlight>
            </a:endParaRPr>
          </a:p>
          <a:p>
            <a:pPr marL="268605" marR="137160" indent="-256540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régebbi,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inaktív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naplóállományok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biztonságosan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archiválhatóak,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ha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már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nincs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rájuk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mentésekhez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elemzésekhez.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809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naplóállományok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karbantartásával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(„log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housekeeping”)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elkerülhető,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elfogyjon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allokált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tárhely,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kezelhető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szinten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tarthatóak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idők.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Tároláskezelés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3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adatintegritás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57795" cy="4126229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latin typeface="Georgia"/>
                <a:cs typeface="Georgia"/>
              </a:rPr>
              <a:t>A</a:t>
            </a:r>
            <a:r>
              <a:rPr sz="1900" b="1" spc="-10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megfelelő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tárolási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megoldás</a:t>
            </a:r>
            <a:r>
              <a:rPr sz="1900" b="1" spc="-65" dirty="0">
                <a:latin typeface="Georgia"/>
                <a:cs typeface="Georgia"/>
              </a:rPr>
              <a:t> </a:t>
            </a:r>
            <a:r>
              <a:rPr sz="1900" b="1" dirty="0">
                <a:latin typeface="Georgia"/>
                <a:cs typeface="Georgia"/>
              </a:rPr>
              <a:t>kiválasztásának</a:t>
            </a:r>
            <a:r>
              <a:rPr sz="1900" b="1" spc="-4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fontossága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DBMS-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ek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minden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technológiát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támogatnak.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4287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feladata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hogy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megoldásokat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kiértékelje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7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és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kiválassza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azt,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amely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szervezet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legmegfelelőbb</a:t>
            </a:r>
            <a:r>
              <a:rPr sz="190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döntés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figyelembe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veendő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főbb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szempontok</a:t>
            </a:r>
            <a:r>
              <a:rPr sz="190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olvasási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írási</a:t>
            </a:r>
            <a:r>
              <a:rPr sz="1900" spc="-1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sebessége</a:t>
            </a:r>
            <a:endParaRPr sz="1900" dirty="0">
              <a:latin typeface="Georgia"/>
              <a:cs typeface="Georgia"/>
            </a:endParaRPr>
          </a:p>
          <a:p>
            <a:pPr marL="561340" marR="5080" indent="-24701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Megbízhatóság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adatvesztés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rendszerleállások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kockázatának minimalizálása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spc="-10" dirty="0">
                <a:highlight>
                  <a:srgbClr val="FFFF00"/>
                </a:highlight>
                <a:latin typeface="Georgia"/>
                <a:cs typeface="Georgia"/>
              </a:rPr>
              <a:t>Használhatóság</a:t>
            </a:r>
            <a:r>
              <a:rPr sz="1900" i="1" spc="-10" dirty="0">
                <a:latin typeface="Georgia"/>
                <a:cs typeface="Georgia"/>
              </a:rPr>
              <a:t>:</a:t>
            </a:r>
            <a:r>
              <a:rPr sz="1900" i="1" spc="1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integráció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kezelés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egyszerűsége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900" i="1" dirty="0">
                <a:highlight>
                  <a:srgbClr val="FFFF00"/>
                </a:highlight>
                <a:latin typeface="Georgia"/>
                <a:cs typeface="Georgia"/>
              </a:rPr>
              <a:t>Költségek</a:t>
            </a:r>
            <a:r>
              <a:rPr sz="1900" i="1" dirty="0">
                <a:latin typeface="Georgia"/>
                <a:cs typeface="Georgia"/>
              </a:rPr>
              <a:t>:</a:t>
            </a:r>
            <a:r>
              <a:rPr sz="1900" i="1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költségvetés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elvárt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funkciók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közötti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egyensúly</a:t>
            </a:r>
            <a:endParaRPr sz="19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latin typeface="Georgia"/>
                <a:cs typeface="Georgia"/>
              </a:rPr>
              <a:t>megtalálása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>
                <a:highlight>
                  <a:srgbClr val="FFFF00"/>
                </a:highlight>
              </a:rPr>
              <a:t>Adatbázisnaplók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907020" cy="412750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Magas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rendelkezésre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állás</a:t>
            </a:r>
            <a:r>
              <a:rPr sz="1800" b="1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biztosítása: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67995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Használjunk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napló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példányt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(tükrözés)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technológiát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az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adatbázisnaplók</a:t>
            </a:r>
            <a:r>
              <a:rPr sz="18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tárolásához.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88950" indent="-256540">
              <a:lnSpc>
                <a:spcPct val="8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tranzakciónapló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állományait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más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tárolóeszközön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helyezzük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el,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állományait,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így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csökkenthető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versengés.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Monitorozás</a:t>
            </a:r>
            <a:r>
              <a:rPr sz="18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riasztások: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4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Valós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időben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kövessük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naplóállományok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tárhelyhasználatát.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6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Állítsunk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automatikus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riasztásokat,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megelőzzük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naplóállományok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váratlan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betelését.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Archiválási</a:t>
            </a:r>
            <a:r>
              <a:rPr sz="1800" b="1" spc="-10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stratégia: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30504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Rendszeresen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mozgassuk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inaktív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naplóállományokat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biztonságos,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akár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tárolóra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(offsite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storage).</a:t>
            </a:r>
            <a:endParaRPr sz="1800" dirty="0">
              <a:latin typeface="Georgia"/>
              <a:cs typeface="Georgia"/>
            </a:endParaRPr>
          </a:p>
          <a:p>
            <a:pPr marL="268605" marR="953135" indent="-256540">
              <a:lnSpc>
                <a:spcPts val="1730"/>
              </a:lnSpc>
              <a:spcBef>
                <a:spcPts val="88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Igazítsuk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archiválást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szervezet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általános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és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katasztrófa-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irányelveihez.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313956"/>
            <a:ext cx="7934325" cy="406590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10" dirty="0">
                <a:latin typeface="Georgia"/>
                <a:cs typeface="Georgia"/>
              </a:rPr>
              <a:t>Folyamatos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növekedés: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több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rekord,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nagyobb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fájlok,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…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900" b="1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monitorozás: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Használjuk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DBMS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beépített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eszközeit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szoftvereket.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Figyeljük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alakulását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előzzük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helyhiányt.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visszanyerése: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Nem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használt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objektumok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törlése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felszabadításához.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régi,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szükségtelen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archiválása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végleges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törlése.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Tárhely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bővítése: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táblaterek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adatfájlok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méretének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növelése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(ALTER).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új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fizikai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lemezek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hozzáadása,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RAID-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kötetek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bővítése.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336811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dirty="0">
                <a:highlight>
                  <a:srgbClr val="FFFF00"/>
                </a:highlight>
              </a:rPr>
              <a:t>További</a:t>
            </a:r>
            <a:r>
              <a:rPr sz="1900" spc="-60" dirty="0">
                <a:highlight>
                  <a:srgbClr val="FFFF00"/>
                </a:highlight>
              </a:rPr>
              <a:t> </a:t>
            </a:r>
            <a:r>
              <a:rPr sz="1900" spc="-10" dirty="0">
                <a:highlight>
                  <a:srgbClr val="FFFF00"/>
                </a:highlight>
              </a:rPr>
              <a:t>megfontolások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Szezonális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eseményekhez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kötődő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(pl.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ünnepi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értékesítés,</a:t>
            </a:r>
            <a:endParaRPr sz="1900" dirty="0"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spc="-10" dirty="0">
                <a:latin typeface="Georgia"/>
                <a:cs typeface="Georgia"/>
              </a:rPr>
              <a:t>marketingkampányok)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csúcsidőszakokban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gyorsan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nőhet</a:t>
            </a:r>
            <a:r>
              <a:rPr sz="1900" b="0" spc="-10" dirty="0">
                <a:latin typeface="Georgia"/>
                <a:cs typeface="Georgia"/>
              </a:rPr>
              <a:t>.</a:t>
            </a:r>
            <a:endParaRPr sz="1900" dirty="0"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Ennek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kezeléséhez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elengedhetetlen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proaktív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tervezés</a:t>
            </a:r>
            <a:r>
              <a:rPr sz="1900" b="0" dirty="0">
                <a:latin typeface="Georgia"/>
                <a:cs typeface="Georgia"/>
              </a:rPr>
              <a:t>,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mivel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hirtelen tárhelyhiány</a:t>
            </a:r>
            <a:r>
              <a:rPr sz="1900" b="0" spc="-5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üzemzavarokat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és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kieséseket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okozhat.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kezelő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általában</a:t>
            </a:r>
            <a:r>
              <a:rPr sz="1900"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két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irányban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is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skálázhatóak</a:t>
            </a:r>
            <a:r>
              <a:rPr sz="1900" b="0" spc="-10" dirty="0">
                <a:latin typeface="Georgia"/>
                <a:cs typeface="Georgia"/>
              </a:rPr>
              <a:t>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horizontálisan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további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csomópontok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hozzáadásával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b="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b="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vertikálisan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–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lemezek/RAID-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tömbök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stb.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alkalmazásával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Horizontális</a:t>
            </a:r>
            <a:r>
              <a:rPr spc="-12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rugalmas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74940" cy="40652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Adatparticionálás (sharding)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adathalmazokat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több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példányra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szerverre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osztja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Elosztja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számítási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válaszidő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hasznos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forgalmú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alkalmazások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szűk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keresztmetszeteket,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skálázhatóságot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Rugalmas</a:t>
            </a:r>
            <a:r>
              <a:rPr sz="19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felhőalapú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erőforrások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Dinamikus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tárhely-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számítási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kapacitás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(pl.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AWS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EBS,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Azure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Disks)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Igény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szerinti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skálázás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Times New Roman"/>
                <a:cs typeface="Times New Roman"/>
              </a:rPr>
              <a:t>→</a:t>
            </a:r>
            <a:r>
              <a:rPr sz="1900" spc="-55" dirty="0">
                <a:highlight>
                  <a:srgbClr val="FFFF00"/>
                </a:highlight>
                <a:latin typeface="Times New Roman"/>
                <a:cs typeface="Times New Roman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optimális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erőforrás-kihasználás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Pay-as-you-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go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modell: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költséghatékony,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elkerülhető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túlméretezés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Jól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illeszkedik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változó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terhelésű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munkafolyamatokhoz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Particionálás</a:t>
            </a:r>
            <a:r>
              <a:rPr spc="-125" dirty="0"/>
              <a:t> </a:t>
            </a:r>
            <a:r>
              <a:rPr dirty="0"/>
              <a:t>és</a:t>
            </a:r>
            <a:r>
              <a:rPr spc="-120" dirty="0"/>
              <a:t> </a:t>
            </a:r>
            <a:r>
              <a:rPr spc="-10" dirty="0"/>
              <a:t>adatrétegezés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900" spc="-10" dirty="0">
                <a:highlight>
                  <a:srgbClr val="FFFF00"/>
                </a:highlight>
              </a:rPr>
              <a:t>Particionálás</a:t>
            </a:r>
            <a:r>
              <a:rPr sz="1900" spc="-10" dirty="0"/>
              <a:t>:</a:t>
            </a:r>
            <a:endParaRPr sz="1900" dirty="0"/>
          </a:p>
          <a:p>
            <a:pPr marL="268605" indent="-255904">
              <a:lnSpc>
                <a:spcPts val="2165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Nagyméretű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táblák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(és</a:t>
            </a:r>
            <a:r>
              <a:rPr sz="1900" b="0" spc="-6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indexek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)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kisebb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egységekre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bontása: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tartomány,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lista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hash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módszerekkel.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lekérdezések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teljesítményét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csökkentésével.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79425" indent="-256540">
              <a:lnSpc>
                <a:spcPts val="2050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Egyszerűsíti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karbantartást,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biztonsági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mentéseket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történeti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archiválását.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900" spc="-10" dirty="0">
                <a:highlight>
                  <a:srgbClr val="FFFF00"/>
                </a:highlight>
              </a:rPr>
              <a:t>Adatrétegezés:</a:t>
            </a:r>
            <a:endParaRPr sz="1900" dirty="0">
              <a:highlight>
                <a:srgbClr val="FFFF00"/>
              </a:highlight>
            </a:endParaRPr>
          </a:p>
          <a:p>
            <a:pPr marL="268605" marR="300990" indent="-256540">
              <a:lnSpc>
                <a:spcPts val="2050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ritkán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használt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(„hideg”)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automatikusan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olcsóbb,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lassabb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tárolókra</a:t>
            </a:r>
            <a:r>
              <a:rPr sz="1900" b="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mozgatja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HDD,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objektumtároló).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2165"/>
              </a:lnSpc>
              <a:spcBef>
                <a:spcPts val="64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elért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(„forró”)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sz="1900" b="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teljesítményű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tárolón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tartja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(pl.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2165"/>
              </a:lnSpc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NVMe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SSD).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67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működést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biztosít,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csorbítása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nélkül.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Archiválási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irányelvek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/>
              <a:t>Archiválási</a:t>
            </a:r>
            <a:r>
              <a:rPr spc="-105" dirty="0"/>
              <a:t> </a:t>
            </a:r>
            <a:r>
              <a:rPr spc="-10" dirty="0"/>
              <a:t>irányelvek:</a:t>
            </a:r>
          </a:p>
          <a:p>
            <a:pPr marL="268605" indent="-255904">
              <a:lnSpc>
                <a:spcPts val="2050"/>
              </a:lnSpc>
              <a:spcBef>
                <a:spcPts val="68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latin typeface="Georgia"/>
                <a:cs typeface="Georgia"/>
              </a:rPr>
              <a:t>Határozzuk</a:t>
            </a:r>
            <a:r>
              <a:rPr b="0" spc="-5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meg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megőrzési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szabályokat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a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történeti</a:t>
            </a:r>
            <a:r>
              <a:rPr b="0" spc="-6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vagy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ritkán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használt</a:t>
            </a:r>
          </a:p>
          <a:p>
            <a:pPr marL="268605">
              <a:lnSpc>
                <a:spcPts val="2050"/>
              </a:lnSpc>
            </a:pPr>
            <a:r>
              <a:rPr b="0" spc="-10" dirty="0">
                <a:latin typeface="Georgia"/>
                <a:cs typeface="Georgia"/>
              </a:rPr>
              <a:t>adatokra.</a:t>
            </a:r>
          </a:p>
          <a:p>
            <a:pPr marL="268605" marR="411480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elavult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adatokat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tárolókra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migráljuk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(pl.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felhőalapú objektumtárolók,</a:t>
            </a:r>
            <a:r>
              <a:rPr b="0" spc="-2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szalagos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tárolók,</a:t>
            </a:r>
            <a:r>
              <a:rPr b="0" spc="-35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„hideg”</a:t>
            </a:r>
            <a:r>
              <a:rPr b="0" spc="-45" dirty="0">
                <a:latin typeface="Georgia"/>
                <a:cs typeface="Georgia"/>
              </a:rPr>
              <a:t> </a:t>
            </a:r>
            <a:r>
              <a:rPr b="0" spc="-10" dirty="0">
                <a:latin typeface="Georgia"/>
                <a:cs typeface="Georgia"/>
              </a:rPr>
              <a:t>HDD-</a:t>
            </a:r>
            <a:r>
              <a:rPr b="0" spc="-25" dirty="0">
                <a:latin typeface="Georgia"/>
                <a:cs typeface="Georgia"/>
              </a:rPr>
              <a:t>k).</a:t>
            </a:r>
          </a:p>
          <a:p>
            <a:pPr marL="268605" indent="-255904">
              <a:lnSpc>
                <a:spcPts val="2050"/>
              </a:lnSpc>
              <a:spcBef>
                <a:spcPts val="66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költségeket,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miközben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szükség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elérhető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marad</a:t>
            </a:r>
          </a:p>
          <a:p>
            <a:pPr marL="268605">
              <a:lnSpc>
                <a:spcPts val="2050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adat.</a:t>
            </a: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pc="-10" dirty="0">
                <a:highlight>
                  <a:srgbClr val="FFFF00"/>
                </a:highlight>
              </a:rPr>
              <a:t>Életciklus-</a:t>
            </a:r>
            <a:r>
              <a:rPr dirty="0">
                <a:highlight>
                  <a:srgbClr val="FFFF00"/>
                </a:highlight>
              </a:rPr>
              <a:t>kezelő</a:t>
            </a:r>
            <a:r>
              <a:rPr spc="-7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eszközök:</a:t>
            </a:r>
          </a:p>
          <a:p>
            <a:pPr marL="268605" marR="681355" indent="-256540">
              <a:lnSpc>
                <a:spcPts val="1939"/>
              </a:lnSpc>
              <a:spcBef>
                <a:spcPts val="93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Automatizálják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mozgatását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forró,</a:t>
            </a:r>
            <a:r>
              <a:rPr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meleg</a:t>
            </a:r>
            <a:r>
              <a:rPr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hideg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tárolási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között.</a:t>
            </a:r>
          </a:p>
          <a:p>
            <a:pPr marL="268605" indent="-255904">
              <a:lnSpc>
                <a:spcPct val="100000"/>
              </a:lnSpc>
              <a:spcBef>
                <a:spcPts val="66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Biztosítják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adatmegőrzési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szabályok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(pl.</a:t>
            </a:r>
            <a:r>
              <a:rPr b="0" spc="-50" dirty="0">
                <a:latin typeface="Georgia"/>
                <a:cs typeface="Georgia"/>
              </a:rPr>
              <a:t> </a:t>
            </a:r>
            <a:r>
              <a:rPr b="0" dirty="0">
                <a:latin typeface="Georgia"/>
                <a:cs typeface="Georgia"/>
              </a:rPr>
              <a:t>GDPR)</a:t>
            </a:r>
            <a:r>
              <a:rPr b="0" spc="-40" dirty="0"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betartását</a:t>
            </a:r>
            <a:r>
              <a:rPr b="0" spc="-10" dirty="0">
                <a:latin typeface="Georgia"/>
                <a:cs typeface="Georgia"/>
              </a:rPr>
              <a:t>.</a:t>
            </a:r>
          </a:p>
          <a:p>
            <a:pPr marL="268605" indent="-255904">
              <a:lnSpc>
                <a:spcPts val="2055"/>
              </a:lnSpc>
              <a:spcBef>
                <a:spcPts val="68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adatkezelést:</a:t>
            </a:r>
            <a:r>
              <a:rPr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nyomon</a:t>
            </a:r>
            <a:r>
              <a:rPr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követik</a:t>
            </a:r>
            <a:r>
              <a:rPr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hozzáférést,</a:t>
            </a:r>
            <a:r>
              <a:rPr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felhasználást</a:t>
            </a:r>
            <a:r>
              <a:rPr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25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</a:p>
          <a:p>
            <a:pPr marL="268605">
              <a:lnSpc>
                <a:spcPts val="2055"/>
              </a:lnSpc>
            </a:pPr>
            <a:r>
              <a:rPr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b="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b="0" spc="-10" dirty="0">
                <a:highlight>
                  <a:srgbClr val="FFFF00"/>
                </a:highlight>
                <a:latin typeface="Georgia"/>
                <a:cs typeface="Georgia"/>
              </a:rPr>
              <a:t>lejáratot.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Tömörítés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és</a:t>
            </a:r>
            <a:r>
              <a:rPr spc="-10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deduplikáció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46670" cy="424053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Tömörítés: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támogatják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sor-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oldal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szintű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tömörítést.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13335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Transzparens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felé,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tárhelyigényt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I/O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számát.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adatkészleteknél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Hátrány: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CPU-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közben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tömörítés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miatt.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Deduplikáció: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37719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Azonos,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ismétlődő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9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felismerése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eltávolítása,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jellemzően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rétegben.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Különösen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hatékony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mentések,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virtuális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gépek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naplók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Javítja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tárhatékonyságot,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mentési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időt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méretet.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</a:t>
            </a:r>
            <a:r>
              <a:rPr spc="-260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</a:t>
            </a:r>
            <a:r>
              <a:rPr spc="-5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skálázása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1159"/>
            <a:ext cx="7874634" cy="434721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Kapacitástervezés: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985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Azonosítsuk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előre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jövőbeli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igényeket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eddigi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használati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trendek alapján.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67945" indent="-256540">
              <a:lnSpc>
                <a:spcPct val="80000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Hangoljuk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össze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tárolókapacitás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bővítését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adatmegőrzési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szabályokkal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üzleti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növekedés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ütemével.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b="1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karbantartás: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7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Rendszeresen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szervezzük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újra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táblákat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indexeket,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ezzel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csökkentve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töredezettséget.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Folyamatosan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monitorozzuk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teljesítményt,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hogy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proaktívan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megelőzzük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szűk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keresztmetszetek</a:t>
            </a:r>
            <a:r>
              <a:rPr sz="18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kialakulását.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Automatizálás</a:t>
            </a:r>
            <a:r>
              <a:rPr sz="18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b="1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riasztások: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ts val="1945"/>
              </a:lnSpc>
              <a:spcBef>
                <a:spcPts val="47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Állítsunk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be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riasztásokat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kritikus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küszöbértékek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átlépése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esetére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(például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ts val="1945"/>
              </a:lnSpc>
            </a:pP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amikor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táblatér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kihasználtsága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eléri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80%-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ot).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96520" indent="-256540">
              <a:lnSpc>
                <a:spcPct val="8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Automatizáljuk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rendszeres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karbantartási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feladatokat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(például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archiválás,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törlése).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9"/>
            <a:ext cx="7960995" cy="4118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1116965" indent="-256540">
              <a:lnSpc>
                <a:spcPct val="100000"/>
              </a:lnSpc>
              <a:spcBef>
                <a:spcPts val="1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800" dirty="0">
                <a:latin typeface="Georgia"/>
                <a:cs typeface="Georgia"/>
              </a:rPr>
              <a:t>A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merevlemezek</a:t>
            </a:r>
            <a:r>
              <a:rPr sz="1800" b="1" spc="-20" dirty="0">
                <a:latin typeface="Georgia"/>
                <a:cs typeface="Georgia"/>
              </a:rPr>
              <a:t> </a:t>
            </a:r>
            <a:r>
              <a:rPr sz="1800" b="1" spc="-10" dirty="0">
                <a:latin typeface="Georgia"/>
                <a:cs typeface="Georgia"/>
              </a:rPr>
              <a:t>(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HDD-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800" b="1" dirty="0">
                <a:latin typeface="Georgia"/>
                <a:cs typeface="Georgia"/>
              </a:rPr>
              <a:t>)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továbbra</a:t>
            </a:r>
            <a:r>
              <a:rPr sz="1800" spc="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is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az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egyik</a:t>
            </a:r>
            <a:r>
              <a:rPr sz="1800" spc="-10" dirty="0">
                <a:latin typeface="Georgia"/>
                <a:cs typeface="Georgia"/>
              </a:rPr>
              <a:t> leggyakrabban </a:t>
            </a:r>
            <a:r>
              <a:rPr sz="1800" dirty="0">
                <a:latin typeface="Georgia"/>
                <a:cs typeface="Georgia"/>
              </a:rPr>
              <a:t>alkalmazott,</a:t>
            </a:r>
            <a:r>
              <a:rPr sz="1800" spc="-70" dirty="0"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alapértelmezett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tárolási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megoldást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jelentik</a:t>
            </a:r>
            <a:r>
              <a:rPr sz="1800" spc="-10" dirty="0">
                <a:latin typeface="Georgia"/>
                <a:cs typeface="Georgia"/>
              </a:rPr>
              <a:t>.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adatmennyiség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esetén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költséghatékony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megoldást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kínálnak.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mechanikus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alkatrészek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miatt</a:t>
            </a:r>
            <a:r>
              <a:rPr sz="18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sérülékenyebbek.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(Redundant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Array</a:t>
            </a:r>
            <a:r>
              <a:rPr sz="1800" b="1" spc="-40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of</a:t>
            </a:r>
            <a:r>
              <a:rPr sz="1800" b="1" spc="-2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Independent</a:t>
            </a:r>
            <a:r>
              <a:rPr sz="1800" b="1" spc="-65" dirty="0">
                <a:latin typeface="Georgia"/>
                <a:cs typeface="Georgia"/>
              </a:rPr>
              <a:t> </a:t>
            </a:r>
            <a:r>
              <a:rPr sz="1800" b="1" dirty="0">
                <a:latin typeface="Georgia"/>
                <a:cs typeface="Georgia"/>
              </a:rPr>
              <a:t>Disks,</a:t>
            </a:r>
            <a:r>
              <a:rPr sz="1800" b="1" spc="-35" dirty="0">
                <a:latin typeface="Georgia"/>
                <a:cs typeface="Georgia"/>
              </a:rPr>
              <a:t>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független</a:t>
            </a:r>
            <a:r>
              <a:rPr sz="18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lemezek </a:t>
            </a:r>
            <a:r>
              <a:rPr sz="1800" b="1" dirty="0">
                <a:highlight>
                  <a:srgbClr val="FFFF00"/>
                </a:highlight>
                <a:latin typeface="Georgia"/>
                <a:cs typeface="Georgia"/>
              </a:rPr>
              <a:t>redundáns</a:t>
            </a:r>
            <a:r>
              <a:rPr sz="18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b="1" spc="-10" dirty="0">
                <a:highlight>
                  <a:srgbClr val="FFFF00"/>
                </a:highlight>
                <a:latin typeface="Georgia"/>
                <a:cs typeface="Georgia"/>
              </a:rPr>
              <a:t>tömbje):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Adatredundanciával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hardverhibák</a:t>
            </a:r>
            <a:r>
              <a:rPr sz="1800" spc="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hatását.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Különböző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konfigurációk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teljesítmény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8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hibatűrés</a:t>
            </a:r>
            <a:r>
              <a:rPr sz="18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optimalizálására:</a:t>
            </a:r>
            <a:endParaRPr sz="18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607060">
              <a:lnSpc>
                <a:spcPct val="100000"/>
              </a:lnSpc>
              <a:spcBef>
                <a:spcPts val="900"/>
              </a:spcBef>
              <a:tabLst>
                <a:tab pos="826135" algn="l"/>
              </a:tabLst>
            </a:pPr>
            <a:r>
              <a:rPr sz="1800" spc="-990" dirty="0">
                <a:solidFill>
                  <a:srgbClr val="525389"/>
                </a:solidFill>
                <a:latin typeface="Arial MT"/>
                <a:cs typeface="Arial MT"/>
              </a:rPr>
              <a:t>🞄</a:t>
            </a:r>
            <a:r>
              <a:rPr sz="1800" dirty="0">
                <a:solidFill>
                  <a:srgbClr val="525389"/>
                </a:solidFill>
                <a:latin typeface="Arial MT"/>
                <a:cs typeface="Arial MT"/>
              </a:rPr>
              <a:t>	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csíkozás,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tükrözés,</a:t>
            </a:r>
            <a:r>
              <a:rPr sz="1800" spc="-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5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elosztott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paritás,</a:t>
            </a:r>
            <a:endParaRPr sz="1800" dirty="0">
              <a:latin typeface="Georgia"/>
              <a:cs typeface="Georgia"/>
            </a:endParaRPr>
          </a:p>
          <a:p>
            <a:pPr marL="826769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6</a:t>
            </a:r>
            <a:r>
              <a:rPr sz="1800" spc="-4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–</a:t>
            </a:r>
            <a:r>
              <a:rPr sz="1800" spc="-1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kettős</a:t>
            </a:r>
            <a:r>
              <a:rPr sz="1800" spc="-4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paritás</a:t>
            </a:r>
            <a:endParaRPr sz="18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800" spc="-5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800" dirty="0">
                <a:solidFill>
                  <a:srgbClr val="438085"/>
                </a:solidFill>
                <a:latin typeface="Georgia"/>
                <a:cs typeface="Georgia"/>
              </a:rPr>
              <a:t>	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Egyes</a:t>
            </a:r>
            <a:r>
              <a:rPr sz="18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8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szintek</a:t>
            </a:r>
            <a:r>
              <a:rPr sz="18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spc="-10" dirty="0">
                <a:highlight>
                  <a:srgbClr val="FFFF00"/>
                </a:highlight>
                <a:latin typeface="Georgia"/>
                <a:cs typeface="Georgia"/>
              </a:rPr>
              <a:t>kombinálhatók</a:t>
            </a:r>
            <a:r>
              <a:rPr sz="18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8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egymásba</a:t>
            </a:r>
            <a:r>
              <a:rPr sz="18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800" dirty="0">
                <a:highlight>
                  <a:srgbClr val="FFFF00"/>
                </a:highlight>
                <a:latin typeface="Georgia"/>
                <a:cs typeface="Georgia"/>
              </a:rPr>
              <a:t>ágyazhatók</a:t>
            </a:r>
            <a:r>
              <a:rPr sz="1800" dirty="0">
                <a:latin typeface="Georgia"/>
                <a:cs typeface="Georgia"/>
              </a:rPr>
              <a:t>,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például:</a:t>
            </a:r>
            <a:endParaRPr sz="1800" dirty="0"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800" dirty="0">
                <a:latin typeface="Georgia"/>
                <a:cs typeface="Georgia"/>
              </a:rPr>
              <a:t>RAID</a:t>
            </a:r>
            <a:r>
              <a:rPr sz="1800" spc="-3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1+0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(„tükrözött</a:t>
            </a:r>
            <a:r>
              <a:rPr sz="1800" spc="-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csíkozás”),</a:t>
            </a:r>
            <a:r>
              <a:rPr sz="1800" spc="-6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RAID</a:t>
            </a:r>
            <a:r>
              <a:rPr sz="1800" spc="-2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0+1</a:t>
            </a:r>
            <a:r>
              <a:rPr sz="1800" spc="-35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(„csíkozott</a:t>
            </a:r>
            <a:r>
              <a:rPr sz="1800" spc="-50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tükrözés”).</a:t>
            </a:r>
            <a:endParaRPr sz="18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Alapvető</a:t>
            </a:r>
            <a:r>
              <a:rPr spc="-85" dirty="0"/>
              <a:t> </a:t>
            </a:r>
            <a:r>
              <a:rPr dirty="0"/>
              <a:t>tárolási</a:t>
            </a:r>
            <a:r>
              <a:rPr spc="-100" dirty="0"/>
              <a:t> </a:t>
            </a:r>
            <a:r>
              <a:rPr spc="-10" dirty="0"/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275458"/>
            <a:ext cx="7591425" cy="360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8605" marR="5080" indent="-256540">
              <a:lnSpc>
                <a:spcPct val="100000"/>
              </a:lnSpc>
              <a:spcBef>
                <a:spcPts val="9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latin typeface="Georgia"/>
                <a:cs typeface="Georgia"/>
              </a:rPr>
              <a:t>A</a:t>
            </a:r>
            <a:r>
              <a:rPr sz="1900" spc="-20" dirty="0">
                <a:latin typeface="Georgia"/>
                <a:cs typeface="Georgia"/>
              </a:rPr>
              <a:t> </a:t>
            </a:r>
            <a:r>
              <a:rPr sz="1900" b="1" spc="-20" dirty="0">
                <a:latin typeface="Georgia"/>
                <a:cs typeface="Georgia"/>
              </a:rPr>
              <a:t>solid-</a:t>
            </a:r>
            <a:r>
              <a:rPr sz="1900" b="1" dirty="0">
                <a:latin typeface="Georgia"/>
                <a:cs typeface="Georgia"/>
              </a:rPr>
              <a:t>state </a:t>
            </a:r>
            <a:r>
              <a:rPr sz="1900" b="1" spc="-10" dirty="0">
                <a:latin typeface="Georgia"/>
                <a:cs typeface="Georgia"/>
              </a:rPr>
              <a:t>drive-</a:t>
            </a:r>
            <a:r>
              <a:rPr sz="1900" b="1" dirty="0">
                <a:latin typeface="Georgia"/>
                <a:cs typeface="Georgia"/>
              </a:rPr>
              <a:t>ok</a:t>
            </a:r>
            <a:r>
              <a:rPr sz="1900" b="1" spc="5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(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SSD-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</a:t>
            </a:r>
            <a:r>
              <a:rPr sz="1900" b="1" dirty="0">
                <a:latin typeface="Georgia"/>
                <a:cs typeface="Georgia"/>
              </a:rPr>
              <a:t>)</a:t>
            </a:r>
            <a:r>
              <a:rPr sz="1900" b="1" spc="-25" dirty="0"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mozgó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alkatrészek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híján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gyorsabb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elérést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biztosítanak,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kisebb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késleltetéssel,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ellenállóbbak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fizikai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behatásokkal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szemben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energiatakarékosabbak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halkabbak</a:t>
            </a:r>
            <a:r>
              <a:rPr sz="1900" spc="-5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is.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NVMe</a:t>
            </a:r>
            <a:r>
              <a:rPr sz="1900" spc="-40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(Non-</a:t>
            </a:r>
            <a:r>
              <a:rPr sz="1900" dirty="0">
                <a:latin typeface="Georgia"/>
                <a:cs typeface="Georgia"/>
              </a:rPr>
              <a:t>Volatile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Memory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Express):</a:t>
            </a:r>
            <a:endParaRPr sz="1900" dirty="0"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PCIe-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alapú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flash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tárolókhoz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protokoll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lényegesen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IOPS-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(I/O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művelet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másodpercenként)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kínál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Előnyök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adatbázisok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esetében: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jobb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véletlenszerű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teljesítményt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nyújt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csökkenti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szűk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keresztmetszeteket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terhelésű,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online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tranzakciófeldolgozás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(OLTP)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során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720330" cy="38366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268605" indent="-255904">
              <a:lnSpc>
                <a:spcPct val="100000"/>
              </a:lnSpc>
              <a:spcBef>
                <a:spcPts val="10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SAN</a:t>
            </a:r>
            <a:r>
              <a:rPr sz="1900" b="1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(Storage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Area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Network,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tárolóhálózat):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Speciális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hálózat,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tárolóeszközök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összekapcsolására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szolgál.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szerverek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SAN-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logikai</a:t>
            </a:r>
            <a:r>
              <a:rPr sz="190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lemezként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látják.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Gyakran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tárolószerverek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rack-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jeként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kerül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implementálásra.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Georgia"/>
              <a:buChar char="•"/>
              <a:tabLst>
                <a:tab pos="268605" algn="l"/>
              </a:tabLst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NAS</a:t>
            </a:r>
            <a:r>
              <a:rPr sz="1900" b="1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20" dirty="0">
                <a:highlight>
                  <a:srgbClr val="FFFF00"/>
                </a:highlight>
                <a:latin typeface="Georgia"/>
                <a:cs typeface="Georgia"/>
              </a:rPr>
              <a:t>(Network-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Attached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Storage,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hálózatra</a:t>
            </a:r>
            <a:r>
              <a:rPr sz="1900" b="1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kapcsolt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tároló):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megosztott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tárolóeszköz,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hálózaton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keresztül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érhető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5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felhasználók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számára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meghajtóként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jelenik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meg.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561340" marR="8890" indent="-247015" algn="just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solidFill>
                  <a:srgbClr val="438085"/>
                </a:solidFill>
                <a:latin typeface="Georgia"/>
                <a:cs typeface="Georgia"/>
              </a:rPr>
              <a:t>▫</a:t>
            </a:r>
            <a:r>
              <a:rPr sz="1900" spc="105" dirty="0">
                <a:solidFill>
                  <a:srgbClr val="438085"/>
                </a:solidFill>
                <a:latin typeface="Georgia"/>
                <a:cs typeface="Georgia"/>
              </a:rPr>
              <a:t> 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Könnyen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integrálható</a:t>
            </a:r>
            <a:r>
              <a:rPr sz="1900" dirty="0">
                <a:latin typeface="Georgia"/>
                <a:cs typeface="Georgia"/>
              </a:rPr>
              <a:t>,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azonban</a:t>
            </a:r>
            <a:r>
              <a:rPr sz="1900" spc="-2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hálózati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forgalmat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megosztja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spc="-25" dirty="0">
                <a:latin typeface="Georgia"/>
                <a:cs typeface="Georgia"/>
              </a:rPr>
              <a:t>más </a:t>
            </a:r>
            <a:r>
              <a:rPr sz="1900" spc="-10" dirty="0">
                <a:latin typeface="Georgia"/>
                <a:cs typeface="Georgia"/>
              </a:rPr>
              <a:t>adatforgalommal,</a:t>
            </a:r>
            <a:r>
              <a:rPr sz="1900" spc="-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így</a:t>
            </a:r>
            <a:r>
              <a:rPr sz="1900" spc="5" dirty="0"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teljesítménybeli</a:t>
            </a:r>
            <a:r>
              <a:rPr sz="1900" spc="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kompromisszumokkal</a:t>
            </a:r>
            <a:r>
              <a:rPr sz="1900" spc="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járhat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nagy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terhelés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esetén.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694295" cy="372237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spc="-10" dirty="0">
                <a:latin typeface="Georgia"/>
                <a:cs typeface="Georgia"/>
              </a:rPr>
              <a:t>Megfontolandó</a:t>
            </a:r>
            <a:r>
              <a:rPr sz="1900" b="1" dirty="0">
                <a:latin typeface="Georgia"/>
                <a:cs typeface="Georgia"/>
              </a:rPr>
              <a:t> </a:t>
            </a:r>
            <a:r>
              <a:rPr sz="1900" b="1" spc="-10" dirty="0">
                <a:latin typeface="Georgia"/>
                <a:cs typeface="Georgia"/>
              </a:rPr>
              <a:t>szempontok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SAN/NAS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rendszerek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választásakor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fontos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mérlegelni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következőket: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skálázhatóság</a:t>
            </a:r>
            <a:r>
              <a:rPr sz="1900" spc="-10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(bővíthetőség),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áteresztőképesség</a:t>
            </a:r>
            <a:r>
              <a:rPr sz="190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(adatátviteli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sebesség),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314325">
              <a:lnSpc>
                <a:spcPct val="100000"/>
              </a:lnSpc>
              <a:spcBef>
                <a:spcPts val="900"/>
              </a:spcBef>
              <a:tabLst>
                <a:tab pos="561340" algn="l"/>
              </a:tabLst>
            </a:pPr>
            <a:r>
              <a:rPr sz="1900" spc="-5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▫</a:t>
            </a:r>
            <a:r>
              <a:rPr sz="1900" dirty="0">
                <a:solidFill>
                  <a:srgbClr val="438085"/>
                </a:solidFill>
                <a:highlight>
                  <a:srgbClr val="FFFF00"/>
                </a:highlight>
                <a:latin typeface="Georgia"/>
                <a:cs typeface="Georgia"/>
              </a:rPr>
              <a:t>	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hálózati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jellemzők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(sávszélesség, késleltetés).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RAID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tömbök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egyaránt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alkalmazhatók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hagyományos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lemezeken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alapuló</a:t>
            </a:r>
            <a:r>
              <a:rPr sz="1900" spc="-8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tárolásnál,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valamint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SAN/NAS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környezetekben</a:t>
            </a:r>
            <a:r>
              <a:rPr sz="1900" spc="-8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25" dirty="0">
                <a:highlight>
                  <a:srgbClr val="FFFF00"/>
                </a:highlight>
                <a:latin typeface="Georgia"/>
                <a:cs typeface="Georgia"/>
              </a:rPr>
              <a:t>is.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294005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Mindig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mérlegelni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kell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költségeket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adminisztratív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terheket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latin typeface="Georgia"/>
                <a:cs typeface="Georgia"/>
              </a:rPr>
              <a:t>a </a:t>
            </a:r>
            <a:r>
              <a:rPr sz="1900" dirty="0">
                <a:latin typeface="Georgia"/>
                <a:cs typeface="Georgia"/>
              </a:rPr>
              <a:t>teljesítményre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vonatkozó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és</a:t>
            </a:r>
            <a:r>
              <a:rPr sz="1900" spc="-7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</a:t>
            </a:r>
            <a:r>
              <a:rPr sz="1900" spc="-6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megbízhatósági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követelményekkel szemben.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Alapvető</a:t>
            </a:r>
            <a:r>
              <a:rPr spc="-8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00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5668" y="2160549"/>
            <a:ext cx="7334250" cy="27997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1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b="1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hatása</a:t>
            </a:r>
            <a:r>
              <a:rPr sz="1900" b="1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1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1" spc="-10" dirty="0">
                <a:highlight>
                  <a:srgbClr val="FFFF00"/>
                </a:highlight>
                <a:latin typeface="Georgia"/>
                <a:cs typeface="Georgia"/>
              </a:rPr>
              <a:t>teljesítményre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adatbázis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teljesítménye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közvetlenül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összefügg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I/O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műveletek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>
              <a:lnSpc>
                <a:spcPct val="100000"/>
              </a:lnSpc>
            </a:pP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sebességével.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7912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felolvasása</a:t>
            </a:r>
            <a:r>
              <a:rPr sz="1900" spc="-1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háttértárolóról</a:t>
            </a:r>
            <a:r>
              <a:rPr sz="1900" spc="-7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sokkal</a:t>
            </a:r>
            <a:r>
              <a:rPr sz="190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lassabb,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mint</a:t>
            </a:r>
            <a:r>
              <a:rPr sz="190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a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memóriából</a:t>
            </a:r>
            <a:r>
              <a:rPr sz="1900" spc="-6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történő</a:t>
            </a:r>
            <a:r>
              <a:rPr sz="1900" spc="-9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olvasás.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4191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Char char="•"/>
              <a:tabLst>
                <a:tab pos="268605" algn="l"/>
              </a:tabLst>
            </a:pP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modern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tárolórendszerek</a:t>
            </a:r>
            <a:r>
              <a:rPr sz="190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gyorsítótárakat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(cache)</a:t>
            </a:r>
            <a:r>
              <a:rPr sz="190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alkalmaznak,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amelyek</a:t>
            </a:r>
            <a:r>
              <a:rPr sz="190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előzetes</a:t>
            </a:r>
            <a:r>
              <a:rPr sz="190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adatbetöltéssel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optimalizálják</a:t>
            </a:r>
            <a:r>
              <a:rPr sz="190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spc="-10" dirty="0">
                <a:highlight>
                  <a:srgbClr val="FFFF00"/>
                </a:highlight>
                <a:latin typeface="Georgia"/>
                <a:cs typeface="Georgia"/>
              </a:rPr>
              <a:t>elérését</a:t>
            </a:r>
            <a:r>
              <a:rPr sz="1900" spc="-10" dirty="0">
                <a:latin typeface="Georgia"/>
                <a:cs typeface="Georgia"/>
              </a:rPr>
              <a:t>, </a:t>
            </a:r>
            <a:r>
              <a:rPr sz="1900" dirty="0">
                <a:latin typeface="Georgia"/>
                <a:cs typeface="Georgia"/>
              </a:rPr>
              <a:t>ezáltal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csökkentik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az</a:t>
            </a:r>
            <a:r>
              <a:rPr sz="1900" spc="-3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I/O</a:t>
            </a:r>
            <a:r>
              <a:rPr sz="1900" spc="-50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műveletekből</a:t>
            </a:r>
            <a:r>
              <a:rPr sz="1900" spc="-45" dirty="0">
                <a:latin typeface="Georgia"/>
                <a:cs typeface="Georgia"/>
              </a:rPr>
              <a:t> </a:t>
            </a:r>
            <a:r>
              <a:rPr sz="1900" dirty="0">
                <a:latin typeface="Georgia"/>
                <a:cs typeface="Georgia"/>
              </a:rPr>
              <a:t>adódó</a:t>
            </a:r>
            <a:r>
              <a:rPr sz="1900" spc="-35" dirty="0">
                <a:latin typeface="Georgia"/>
                <a:cs typeface="Georgia"/>
              </a:rPr>
              <a:t> </a:t>
            </a:r>
            <a:r>
              <a:rPr sz="1900" spc="-10" dirty="0">
                <a:latin typeface="Georgia"/>
                <a:cs typeface="Georgia"/>
              </a:rPr>
              <a:t>késleltetést.</a:t>
            </a:r>
            <a:endParaRPr sz="1900" dirty="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highlight>
                  <a:srgbClr val="FFFF00"/>
                </a:highlight>
              </a:rPr>
              <a:t>Felhőalapú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dirty="0">
                <a:highlight>
                  <a:srgbClr val="FFFF00"/>
                </a:highlight>
              </a:rPr>
              <a:t>tárolási</a:t>
            </a:r>
            <a:r>
              <a:rPr spc="-145" dirty="0">
                <a:highlight>
                  <a:srgbClr val="FFFF00"/>
                </a:highlight>
              </a:rPr>
              <a:t> </a:t>
            </a:r>
            <a:r>
              <a:rPr spc="-10" dirty="0">
                <a:highlight>
                  <a:srgbClr val="FFFF00"/>
                </a:highlight>
              </a:rPr>
              <a:t>technológiák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5668" y="2161159"/>
            <a:ext cx="7835265" cy="356764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900" dirty="0">
                <a:highlight>
                  <a:srgbClr val="FFFF00"/>
                </a:highlight>
              </a:rPr>
              <a:t>Nyilvános</a:t>
            </a:r>
            <a:r>
              <a:rPr sz="1900" spc="-70" dirty="0">
                <a:highlight>
                  <a:srgbClr val="FFFF00"/>
                </a:highlight>
              </a:rPr>
              <a:t> </a:t>
            </a:r>
            <a:r>
              <a:rPr sz="1900" spc="-10" dirty="0">
                <a:highlight>
                  <a:srgbClr val="FFFF00"/>
                </a:highlight>
              </a:rPr>
              <a:t>felhő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tárolást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külső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szolgáltató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végzi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(pl.</a:t>
            </a:r>
            <a:r>
              <a:rPr sz="1900" b="0" spc="-4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Amazon</a:t>
            </a:r>
            <a:r>
              <a:rPr sz="1900" b="0" spc="-30" dirty="0">
                <a:latin typeface="Georgia"/>
                <a:cs typeface="Georgia"/>
              </a:rPr>
              <a:t> </a:t>
            </a:r>
            <a:r>
              <a:rPr sz="1900" b="0" spc="-20" dirty="0">
                <a:latin typeface="Georgia"/>
                <a:cs typeface="Georgia"/>
              </a:rPr>
              <a:t>S3).</a:t>
            </a:r>
            <a:endParaRPr sz="1900" dirty="0"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Rugalmas,</a:t>
            </a:r>
            <a:r>
              <a:rPr sz="1900" b="0" spc="-40" dirty="0">
                <a:latin typeface="Georgia"/>
                <a:cs typeface="Georgia"/>
              </a:rPr>
              <a:t> </a:t>
            </a:r>
            <a:r>
              <a:rPr sz="1900" b="0" spc="-20" dirty="0">
                <a:latin typeface="Georgia"/>
                <a:cs typeface="Georgia"/>
              </a:rPr>
              <a:t>„pay-</a:t>
            </a:r>
            <a:r>
              <a:rPr sz="1900" b="0" spc="-10" dirty="0">
                <a:latin typeface="Georgia"/>
                <a:cs typeface="Georgia"/>
              </a:rPr>
              <a:t>as-</a:t>
            </a:r>
            <a:r>
              <a:rPr sz="1900" b="0" spc="-20" dirty="0">
                <a:latin typeface="Georgia"/>
                <a:cs typeface="Georgia"/>
              </a:rPr>
              <a:t>you-</a:t>
            </a:r>
            <a:r>
              <a:rPr sz="1900" b="0" dirty="0">
                <a:latin typeface="Georgia"/>
                <a:cs typeface="Georgia"/>
              </a:rPr>
              <a:t>go”</a:t>
            </a:r>
            <a:r>
              <a:rPr sz="1900" b="0" spc="-1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(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használat</a:t>
            </a:r>
            <a:r>
              <a:rPr sz="1900" b="0" spc="-4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alapú)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díjszabás</a:t>
            </a:r>
            <a:r>
              <a:rPr sz="1900" b="0" spc="-2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jellemzi.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marR="5080" indent="-256540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latin typeface="Georgia"/>
                <a:cs typeface="Georgia"/>
              </a:rPr>
              <a:t>Az</a:t>
            </a:r>
            <a:r>
              <a:rPr sz="1900" b="0" spc="-35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elosztott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spc="-10" dirty="0">
                <a:latin typeface="Georgia"/>
                <a:cs typeface="Georgia"/>
              </a:rPr>
              <a:t>infrastruktúrának</a:t>
            </a:r>
            <a:r>
              <a:rPr sz="1900" b="0" spc="-50" dirty="0">
                <a:latin typeface="Georgia"/>
                <a:cs typeface="Georgia"/>
              </a:rPr>
              <a:t> </a:t>
            </a:r>
            <a:r>
              <a:rPr sz="1900" b="0" dirty="0">
                <a:latin typeface="Georgia"/>
                <a:cs typeface="Georgia"/>
              </a:rPr>
              <a:t>köszönhetően</a:t>
            </a:r>
            <a:r>
              <a:rPr sz="1900" b="0" spc="-30" dirty="0"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egyszerűsített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katasztrófa-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helyreállítási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megoldásokat</a:t>
            </a:r>
            <a:r>
              <a:rPr sz="1900" b="0" spc="-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kínál.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900" dirty="0">
                <a:highlight>
                  <a:srgbClr val="FFFF00"/>
                </a:highlight>
              </a:rPr>
              <a:t>Privát</a:t>
            </a:r>
            <a:r>
              <a:rPr sz="1900" spc="-80" dirty="0">
                <a:highlight>
                  <a:srgbClr val="FFFF00"/>
                </a:highlight>
              </a:rPr>
              <a:t> </a:t>
            </a:r>
            <a:r>
              <a:rPr sz="1900" spc="-20" dirty="0">
                <a:highlight>
                  <a:srgbClr val="FFFF00"/>
                </a:highlight>
              </a:rPr>
              <a:t>felhő</a:t>
            </a:r>
            <a:endParaRPr sz="1900" dirty="0">
              <a:highlight>
                <a:srgbClr val="FFFF00"/>
              </a:highlight>
            </a:endParaRPr>
          </a:p>
          <a:p>
            <a:pPr marL="268605" indent="-255904">
              <a:lnSpc>
                <a:spcPct val="100000"/>
              </a:lnSpc>
              <a:spcBef>
                <a:spcPts val="905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tárolás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helyben,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vagy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dedikált</a:t>
            </a:r>
            <a:r>
              <a:rPr sz="1900" b="0" spc="-7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erőforrásokon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történik.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Nagyobb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kontrollt</a:t>
            </a:r>
            <a:r>
              <a:rPr sz="1900" b="0" spc="-6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biztosít</a:t>
            </a:r>
            <a:r>
              <a:rPr sz="1900" b="0" spc="-2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5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adatok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felett.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  <a:p>
            <a:pPr marL="268605" indent="-255904">
              <a:lnSpc>
                <a:spcPct val="100000"/>
              </a:lnSpc>
              <a:spcBef>
                <a:spcPts val="900"/>
              </a:spcBef>
              <a:buClr>
                <a:srgbClr val="9F4DA2"/>
              </a:buClr>
              <a:buFont typeface="Arial MT"/>
              <a:buChar char="•"/>
              <a:tabLst>
                <a:tab pos="268605" algn="l"/>
              </a:tabLst>
            </a:pP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Elősegíti</a:t>
            </a:r>
            <a:r>
              <a:rPr sz="1900" b="0" spc="-3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az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adatkezelési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és</a:t>
            </a:r>
            <a:r>
              <a:rPr sz="1900" b="0" spc="-55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megfelelőségi</a:t>
            </a:r>
            <a:r>
              <a:rPr sz="1900" b="0" spc="-3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dirty="0">
                <a:highlight>
                  <a:srgbClr val="FFFF00"/>
                </a:highlight>
                <a:latin typeface="Georgia"/>
                <a:cs typeface="Georgia"/>
              </a:rPr>
              <a:t>előírások</a:t>
            </a:r>
            <a:r>
              <a:rPr sz="1900" b="0" spc="-40" dirty="0">
                <a:highlight>
                  <a:srgbClr val="FFFF00"/>
                </a:highlight>
                <a:latin typeface="Georgia"/>
                <a:cs typeface="Georgia"/>
              </a:rPr>
              <a:t> </a:t>
            </a:r>
            <a:r>
              <a:rPr sz="1900" b="0" spc="-10" dirty="0">
                <a:highlight>
                  <a:srgbClr val="FFFF00"/>
                </a:highlight>
                <a:latin typeface="Georgia"/>
                <a:cs typeface="Georgia"/>
              </a:rPr>
              <a:t>betartását.</a:t>
            </a:r>
            <a:endParaRPr sz="1900" dirty="0">
              <a:highlight>
                <a:srgbClr val="FFFF00"/>
              </a:highlight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3148</Words>
  <Application>Microsoft Office PowerPoint</Application>
  <PresentationFormat>Diavetítés a képernyőre (4:3 oldalarány)</PresentationFormat>
  <Paragraphs>363</Paragraphs>
  <Slides>37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 MT</vt:lpstr>
      <vt:lpstr>Cambria Math</vt:lpstr>
      <vt:lpstr>Georgia</vt:lpstr>
      <vt:lpstr>Times New Roman</vt:lpstr>
      <vt:lpstr>Trebuchet MS</vt:lpstr>
      <vt:lpstr>Office Theme</vt:lpstr>
      <vt:lpstr>PowerPoint-bemutató</vt:lpstr>
      <vt:lpstr>Tároláskezelés és adatintegritás</vt:lpstr>
      <vt:lpstr>Tároláskezelés és adatintegritás</vt:lpstr>
      <vt:lpstr>Alapvető tárolási technológiák</vt:lpstr>
      <vt:lpstr>Alapvető tárolási technológiák</vt:lpstr>
      <vt:lpstr>Alapvető tárolási technológiák</vt:lpstr>
      <vt:lpstr>Alapvető tárolási technológiák</vt:lpstr>
      <vt:lpstr>Alapvető tárolási technológiák</vt:lpstr>
      <vt:lpstr>Felhőalapú tárolási technológiák</vt:lpstr>
      <vt:lpstr>Felhőalapú tárolási technológiák</vt:lpstr>
      <vt:lpstr>Elosztott tárolás</vt:lpstr>
      <vt:lpstr>Konténeres környezetek és tárolás</vt:lpstr>
      <vt:lpstr>Konténeres környezetek és tárolás</vt:lpstr>
      <vt:lpstr>Tárolási technológiák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Tároláskezelés RDBMS-ekben</vt:lpstr>
      <vt:lpstr>Adatbázisnaplók</vt:lpstr>
      <vt:lpstr>Adatbázisnaplók</vt:lpstr>
      <vt:lpstr>Adatbázisnaplók</vt:lpstr>
      <vt:lpstr>Adatbázisnaplók</vt:lpstr>
      <vt:lpstr>Adatbázisnaplók</vt:lpstr>
      <vt:lpstr>A tárolás skálázása</vt:lpstr>
      <vt:lpstr>A tárolás skálázása</vt:lpstr>
      <vt:lpstr>Horizontális és rugalmas skálázás</vt:lpstr>
      <vt:lpstr>Particionálás és adatrétegezés</vt:lpstr>
      <vt:lpstr>Archiválási irányelvek</vt:lpstr>
      <vt:lpstr>Tömörítés és deduplikáció</vt:lpstr>
      <vt:lpstr>A tárolás skálázása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Adatmenedzsment</dc:title>
  <cp:lastModifiedBy>Szemán László</cp:lastModifiedBy>
  <cp:revision>39</cp:revision>
  <dcterms:created xsi:type="dcterms:W3CDTF">2025-03-25T15:58:34Z</dcterms:created>
  <dcterms:modified xsi:type="dcterms:W3CDTF">2025-04-14T09:18:58Z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2025-03-24T00:00:00Z</vt:filetime>
  </property>
  <property fmtid="{D5CDD505-2E9C-101B-9397-08002B2CF9AE}" pid="3" name="Creator">
    <vt:lpwstr>Microsoft® PowerPoint® a Microsoft 365-höz</vt:lpwstr>
  </property>
  <property fmtid="{D5CDD505-2E9C-101B-9397-08002B2CF9AE}" pid="4" name="LastSaved">
    <vt:filetime>2025-03-25T00:00:00Z</vt:filetime>
  </property>
  <property fmtid="{D5CDD505-2E9C-101B-9397-08002B2CF9AE}" pid="5" name="Producer">
    <vt:lpwstr>iLovePDF</vt:lpwstr>
  </property>
</Properties>
</file>