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E3C4-CD6F-4BA6-B954-F980D705E821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A4A5F-7F86-4581-AD7C-4D583A3BBAC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25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A4A5F-7F86-4581-AD7C-4D583A3BBAC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9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75613"/>
            <a:ext cx="78879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246502"/>
            <a:ext cx="7904480" cy="409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8.</a:t>
            </a:r>
            <a:r>
              <a:rPr sz="3200" b="1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613"/>
            <a:ext cx="78879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highlight>
                  <a:srgbClr val="FFFF00"/>
                </a:highlight>
              </a:rPr>
              <a:t>Logikai</a:t>
            </a:r>
            <a:r>
              <a:rPr sz="3200" spc="-50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és</a:t>
            </a:r>
            <a:r>
              <a:rPr sz="3200" spc="-50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OS</a:t>
            </a:r>
            <a:r>
              <a:rPr sz="3200" spc="-50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szintű</a:t>
            </a:r>
            <a:r>
              <a:rPr sz="3200" spc="-55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biztonsági</a:t>
            </a:r>
            <a:r>
              <a:rPr sz="3200" spc="-40" dirty="0">
                <a:highlight>
                  <a:srgbClr val="FFFF00"/>
                </a:highlight>
              </a:rPr>
              <a:t> </a:t>
            </a:r>
            <a:r>
              <a:rPr sz="3200" spc="-10" dirty="0">
                <a:highlight>
                  <a:srgbClr val="FFFF00"/>
                </a:highlight>
              </a:rPr>
              <a:t>mentések</a:t>
            </a:r>
            <a:endParaRPr sz="32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8179434" cy="43472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(EXPORT/DUMP/UNLOAD):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Felhasználási</a:t>
            </a:r>
            <a:r>
              <a:rPr sz="18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esetek: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tábla/sor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szintű</a:t>
            </a:r>
            <a:r>
              <a:rPr sz="18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visszaállítás,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platformok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migráció,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verziófrissítések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Előnyök: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olvasható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SQL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CSV</a:t>
            </a:r>
            <a:r>
              <a:rPr sz="1800" dirty="0">
                <a:latin typeface="Georgia"/>
                <a:cs typeface="Georgia"/>
              </a:rPr>
              <a:t>;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hordozható</a:t>
            </a:r>
            <a:r>
              <a:rPr sz="1800" dirty="0">
                <a:latin typeface="Georgia"/>
                <a:cs typeface="Georgia"/>
              </a:rPr>
              <a:t>;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verzióhoz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kötve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Hátrányok: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Hosszabb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exportálás/importálás;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integritást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fenn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tartani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OS-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szintű</a:t>
            </a:r>
            <a:r>
              <a:rPr sz="1800" b="1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mentések: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Adatfájlok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(és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opcionálisan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csatolt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kötetek)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másolása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DBMS-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en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kívülre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8255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Előfeltétel: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objektumok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nyugalomba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helyezése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zárolása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részleges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írások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elkerülése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Előnyök: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DB-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független,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kihasználhatja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meglévő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SAN/NAS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snapshot-okat.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0637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Hátrányok: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odafigyelést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800" dirty="0">
                <a:latin typeface="Georgia"/>
                <a:cs typeface="Georgia"/>
              </a:rPr>
              <a:t>;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szükség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lehet </a:t>
            </a:r>
            <a:r>
              <a:rPr sz="1800" dirty="0">
                <a:latin typeface="Georgia"/>
                <a:cs typeface="Georgia"/>
              </a:rPr>
              <a:t>extra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redo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rögzítésre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mentési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módok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746365" cy="421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9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Hideg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(offline)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mentés: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adatállományok,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vezérlőfájlok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másolása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előtt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normál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módon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leáll.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Garantált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konzisztencia: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aktív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tranzakció;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visszajátszására.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Szabványos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fájlmásoláson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tároló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pillanatfelvételein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alapul.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offline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állapotú,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így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fenn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részleges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írás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veszélye.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Előnyök: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legkönnyebben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megvalósítható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validálható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forma.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Azonnal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visszaállítja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állapotot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alkalmazása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nélkül.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Hátrányok: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leállítás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szükséges: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férhetnek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hozzá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adatbázishoz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alatt.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28295" indent="-24701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24×7-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működést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igénylő,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állású környezetekhez.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613"/>
            <a:ext cx="6846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3815" algn="l"/>
              </a:tabLst>
            </a:pPr>
            <a:r>
              <a:rPr spc="-10" dirty="0"/>
              <a:t>Hideg</a:t>
            </a:r>
            <a:r>
              <a:rPr dirty="0"/>
              <a:t>	(offline)</a:t>
            </a:r>
            <a:r>
              <a:rPr spc="-55" dirty="0"/>
              <a:t> </a:t>
            </a:r>
            <a:r>
              <a:rPr dirty="0"/>
              <a:t>biztonsági</a:t>
            </a:r>
            <a:r>
              <a:rPr spc="-40" dirty="0"/>
              <a:t> </a:t>
            </a:r>
            <a:r>
              <a:rPr spc="-10" dirty="0"/>
              <a:t>mentés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787" y="2162773"/>
            <a:ext cx="7212896" cy="4265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mentési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módok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892810">
              <a:lnSpc>
                <a:spcPts val="2270"/>
              </a:lnSpc>
              <a:spcBef>
                <a:spcPts val="80"/>
              </a:spcBef>
            </a:pPr>
            <a:r>
              <a:rPr sz="1800" dirty="0">
                <a:highlight>
                  <a:srgbClr val="FFFF00"/>
                </a:highlight>
              </a:rPr>
              <a:t>Forró</a:t>
            </a:r>
            <a:r>
              <a:rPr sz="1800" spc="-55" dirty="0">
                <a:highlight>
                  <a:srgbClr val="FFFF00"/>
                </a:highlight>
              </a:rPr>
              <a:t> </a:t>
            </a:r>
            <a:r>
              <a:rPr sz="1800" dirty="0">
                <a:highlight>
                  <a:srgbClr val="FFFF00"/>
                </a:highlight>
              </a:rPr>
              <a:t>(online)</a:t>
            </a:r>
            <a:r>
              <a:rPr sz="1800" spc="-65" dirty="0">
                <a:highlight>
                  <a:srgbClr val="FFFF00"/>
                </a:highlight>
              </a:rPr>
              <a:t> </a:t>
            </a:r>
            <a:r>
              <a:rPr sz="1800" dirty="0">
                <a:highlight>
                  <a:srgbClr val="FFFF00"/>
                </a:highlight>
              </a:rPr>
              <a:t>biztonsági</a:t>
            </a:r>
            <a:r>
              <a:rPr sz="1800" spc="-50" dirty="0">
                <a:highlight>
                  <a:srgbClr val="FFFF00"/>
                </a:highlight>
              </a:rPr>
              <a:t> </a:t>
            </a:r>
            <a:r>
              <a:rPr sz="1800" dirty="0">
                <a:highlight>
                  <a:srgbClr val="FFFF00"/>
                </a:highlight>
              </a:rPr>
              <a:t>mentés:</a:t>
            </a:r>
            <a:r>
              <a:rPr sz="1800" spc="-60" dirty="0">
                <a:highlight>
                  <a:srgbClr val="FFFF00"/>
                </a:highlight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adatfájlok,</a:t>
            </a:r>
            <a:r>
              <a:rPr sz="18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vezérlőfájlok</a:t>
            </a:r>
            <a:r>
              <a:rPr sz="18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sz="18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r>
              <a:rPr sz="18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mentése,</a:t>
            </a:r>
            <a:r>
              <a:rPr sz="18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miközben</a:t>
            </a:r>
            <a:r>
              <a:rPr sz="18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fut</a:t>
            </a:r>
            <a:r>
              <a:rPr sz="18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tranzakciókat</a:t>
            </a:r>
            <a:r>
              <a:rPr sz="18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szolgál</a:t>
            </a:r>
            <a:r>
              <a:rPr sz="18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25" dirty="0">
                <a:highlight>
                  <a:srgbClr val="FFFF00"/>
                </a:highlight>
                <a:latin typeface="Georgia"/>
                <a:cs typeface="Georgia"/>
              </a:rPr>
              <a:t>ki.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9"/>
              </a:spcBef>
              <a:tabLst>
                <a:tab pos="561340" algn="l"/>
              </a:tabLst>
            </a:pPr>
            <a:r>
              <a:rPr sz="18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8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olvashatnak/írhatnak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alatt.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5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Naplózást</a:t>
            </a:r>
            <a:r>
              <a:rPr sz="18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igényel:</a:t>
            </a:r>
            <a:r>
              <a:rPr sz="18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online</a:t>
            </a:r>
            <a:r>
              <a:rPr sz="18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visszaállítása</a:t>
            </a:r>
            <a:r>
              <a:rPr sz="18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szükségessé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8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8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naplózást</a:t>
            </a:r>
            <a:r>
              <a:rPr sz="18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biztosításához.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Előnyök: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9"/>
              </a:spcBef>
              <a:tabLst>
                <a:tab pos="561340" algn="l"/>
              </a:tabLst>
            </a:pPr>
            <a:r>
              <a:rPr sz="18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8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állásidő;</a:t>
            </a:r>
            <a:r>
              <a:rPr sz="18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támogatja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24×7-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es</a:t>
            </a:r>
            <a:r>
              <a:rPr sz="18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működést.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5"/>
              </a:spcBef>
              <a:tabLst>
                <a:tab pos="561340" algn="l"/>
              </a:tabLst>
            </a:pPr>
            <a:r>
              <a:rPr sz="18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mentéseket</a:t>
            </a:r>
            <a:r>
              <a:rPr sz="18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munkaidőben</a:t>
            </a:r>
            <a:r>
              <a:rPr sz="18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8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8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ütemezni.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Hátrányok: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5"/>
              </a:spcBef>
              <a:tabLst>
                <a:tab pos="561340" algn="l"/>
              </a:tabLst>
            </a:pPr>
            <a:r>
              <a:rPr sz="18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Komplex</a:t>
            </a:r>
            <a:r>
              <a:rPr sz="18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800" b="0" dirty="0">
                <a:latin typeface="Georgia"/>
                <a:cs typeface="Georgia"/>
              </a:rPr>
              <a:t>: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A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redo</a:t>
            </a:r>
            <a:r>
              <a:rPr sz="1800" b="0" spc="-3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naplók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használatával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kell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előre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haladva</a:t>
            </a:r>
            <a:r>
              <a:rPr sz="1800" b="0" spc="-25" dirty="0">
                <a:latin typeface="Georgia"/>
                <a:cs typeface="Georgia"/>
              </a:rPr>
              <a:t> </a:t>
            </a:r>
            <a:r>
              <a:rPr sz="1800" b="0" spc="-50" dirty="0">
                <a:latin typeface="Georgia"/>
                <a:cs typeface="Georgia"/>
              </a:rPr>
              <a:t>a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110"/>
              </a:spcBef>
            </a:pPr>
            <a:r>
              <a:rPr sz="1800" b="0" dirty="0">
                <a:latin typeface="Georgia"/>
                <a:cs typeface="Georgia"/>
              </a:rPr>
              <a:t>konzisztens</a:t>
            </a:r>
            <a:r>
              <a:rPr sz="1800" b="0" spc="-8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állapot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elérni.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9"/>
              </a:spcBef>
              <a:tabLst>
                <a:tab pos="561340" algn="l"/>
              </a:tabLst>
            </a:pPr>
            <a:r>
              <a:rPr sz="18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8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némileg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lassítják</a:t>
            </a:r>
            <a:r>
              <a:rPr sz="18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működést.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Táblatér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biztonsági </a:t>
            </a:r>
            <a:r>
              <a:rPr spc="-10" dirty="0">
                <a:highlight>
                  <a:srgbClr val="FFFF00"/>
                </a:highlight>
              </a:rPr>
              <a:t>mentése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46502"/>
            <a:ext cx="8160384" cy="422102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73990">
              <a:lnSpc>
                <a:spcPts val="2050"/>
              </a:lnSpc>
              <a:spcBef>
                <a:spcPts val="35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táblatér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mentése</a:t>
            </a:r>
            <a:r>
              <a:rPr sz="19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táblatér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speciális,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biztonsági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módba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kerülnek.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812165" indent="-256540">
              <a:lnSpc>
                <a:spcPts val="205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adott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táblatér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fizikai,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operációs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szintű másolatát.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ts val="2165"/>
              </a:lnSpc>
              <a:spcBef>
                <a:spcPts val="6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Oracle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például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biztonsági</a:t>
            </a:r>
            <a:r>
              <a:rPr sz="1900" i="1" spc="-1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mentési</a:t>
            </a:r>
            <a:r>
              <a:rPr sz="1900" i="1" spc="-10" dirty="0">
                <a:latin typeface="Georgia"/>
                <a:cs typeface="Georgia"/>
              </a:rPr>
              <a:t> </a:t>
            </a:r>
            <a:r>
              <a:rPr sz="1900" i="1" spc="-25" dirty="0">
                <a:latin typeface="Georgia"/>
                <a:cs typeface="Georgia"/>
              </a:rPr>
              <a:t>mód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ts val="2165"/>
              </a:lnSpc>
            </a:pPr>
            <a:r>
              <a:rPr sz="1900" dirty="0">
                <a:latin typeface="Georgia"/>
                <a:cs typeface="Georgia"/>
              </a:rPr>
              <a:t>beállítás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egyszerre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táblatérre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vonatkozzon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7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azonban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teljesítményproblémákat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okoz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7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adott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táblatér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összes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módosítását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naplókba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rögzíteni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826769" marR="151765" indent="-219710">
              <a:lnSpc>
                <a:spcPts val="2050"/>
              </a:lnSpc>
              <a:spcBef>
                <a:spcPts val="93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naplócsoportot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újra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hasznosítani,</a:t>
            </a:r>
            <a:r>
              <a:rPr sz="1900" spc="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akkor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naplókat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archiválni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kell.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ts val="205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Minél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tovább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marad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táblatér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módban,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annál jelentősebb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teljesítménycsökkenés,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annál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hosszabb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lesz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helyreállítás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időtartama,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annál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keletkezik.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613"/>
            <a:ext cx="78879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highlight>
                  <a:srgbClr val="FFFF00"/>
                </a:highlight>
              </a:rPr>
              <a:t>Biztonsági</a:t>
            </a:r>
            <a:r>
              <a:rPr sz="3200" spc="-70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mentési</a:t>
            </a:r>
            <a:r>
              <a:rPr sz="3200" spc="-80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szintek</a:t>
            </a:r>
            <a:r>
              <a:rPr sz="3200" spc="-85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és</a:t>
            </a:r>
            <a:r>
              <a:rPr sz="3200" spc="-75" dirty="0">
                <a:highlight>
                  <a:srgbClr val="FFFF00"/>
                </a:highlight>
              </a:rPr>
              <a:t> </a:t>
            </a:r>
            <a:r>
              <a:rPr sz="3200" spc="-10" dirty="0">
                <a:highlight>
                  <a:srgbClr val="FFFF00"/>
                </a:highlight>
              </a:rPr>
              <a:t>lefedettség</a:t>
            </a:r>
            <a:endParaRPr sz="32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936230" cy="4201791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8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szintek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ts val="2050"/>
              </a:lnSpc>
              <a:spcBef>
                <a:spcPts val="68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Level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0: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(az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adatbázishoz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tartozó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ts val="2050"/>
              </a:lnSpc>
            </a:pPr>
            <a:r>
              <a:rPr sz="1800" dirty="0">
                <a:latin typeface="Georgia"/>
                <a:cs typeface="Georgia"/>
              </a:rPr>
              <a:t>összes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fizikai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fájl</a:t>
            </a:r>
            <a:r>
              <a:rPr sz="1800" spc="-10" dirty="0">
                <a:latin typeface="Georgia"/>
                <a:cs typeface="Georgia"/>
              </a:rPr>
              <a:t> mentése)</a:t>
            </a:r>
            <a:endParaRPr sz="1800" dirty="0">
              <a:latin typeface="Georgia"/>
              <a:cs typeface="Georgia"/>
            </a:endParaRPr>
          </a:p>
          <a:p>
            <a:pPr marL="561340" marR="401955" indent="-247015">
              <a:lnSpc>
                <a:spcPts val="1939"/>
              </a:lnSpc>
              <a:spcBef>
                <a:spcPts val="9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Level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1: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legutóbbi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level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0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óta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megváltozott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összes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mentése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58165" indent="-247015">
              <a:lnSpc>
                <a:spcPts val="1939"/>
              </a:lnSpc>
              <a:spcBef>
                <a:spcPts val="91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Level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2: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legutóbbi,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bármelyik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szintű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(0,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1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2)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óta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megváltozott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Lefedettség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8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Naplóarchiválás</a:t>
            </a:r>
            <a:r>
              <a:rPr sz="18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- az időponti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helyreállításhoz szükséges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ts val="2050"/>
              </a:lnSpc>
              <a:spcBef>
                <a:spcPts val="68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Rendszerkatalógus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-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információkat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ts val="205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tartalmaz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ts val="2055"/>
              </a:lnSpc>
              <a:spcBef>
                <a:spcPts val="68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objektum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definíciók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-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jó,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idővel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követhető,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mi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ts val="2055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változott,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újra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létre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hozni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objektumokat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mentési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irányelvek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946390" cy="416877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8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másolat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fenntartása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6830" indent="-247015">
              <a:lnSpc>
                <a:spcPts val="1939"/>
              </a:lnSpc>
              <a:spcBef>
                <a:spcPts val="93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Legalább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két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független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másolattal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(pl.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lemez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eorgia"/>
                <a:cs typeface="Georgia"/>
              </a:rPr>
              <a:t>szalag,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szalag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Georgia"/>
                <a:cs typeface="Georgia"/>
              </a:rPr>
              <a:t>off- </a:t>
            </a:r>
            <a:r>
              <a:rPr sz="1800" dirty="0">
                <a:latin typeface="Georgia"/>
                <a:cs typeface="Georgia"/>
              </a:rPr>
              <a:t>site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tároló)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elkerülhető,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egyik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adathordozó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elvesztése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vagy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sérülése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hibapont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(single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point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failure)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álljon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elő.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ts val="1939"/>
              </a:lnSpc>
              <a:spcBef>
                <a:spcPts val="9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katasztrófa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 helyreállítási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(disaster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recovery,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DR)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tervekkel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való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összehangolás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87960" indent="-247015">
              <a:lnSpc>
                <a:spcPct val="90100"/>
              </a:lnSpc>
              <a:spcBef>
                <a:spcPts val="869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ütemtervnek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eljárásoknak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integrálódniuk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szélesebb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körű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DR-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stratégiába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pl.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hogy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egész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telephelyre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kiterjedő </a:t>
            </a:r>
            <a:r>
              <a:rPr sz="1800" dirty="0">
                <a:latin typeface="Georgia"/>
                <a:cs typeface="Georgia"/>
              </a:rPr>
              <a:t>kiesés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esetén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lehetővé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váljon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másodlagos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helyre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történő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átállás.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8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lemezes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archiválás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szalagos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archiválás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előtt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708660" indent="-247015">
              <a:lnSpc>
                <a:spcPct val="9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Először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gyorsabb,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lemezes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tárolóra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történő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gyorsítja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folyamatot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gyorsabb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teszt visszaállításokat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800" dirty="0">
                <a:latin typeface="Georgia"/>
                <a:cs typeface="Georgia"/>
              </a:rPr>
              <a:t>;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validálták,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ezeket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mentéseket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hosszú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távú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megőrzés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céljából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szalagra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(vagy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felhőbe)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mozgatni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mentési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irányelvek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46695" cy="38976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Rendszer/katalógus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objektumok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mentése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7051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tábláinak,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katalógusainak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konfigurációs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fájljainak </a:t>
            </a:r>
            <a:r>
              <a:rPr sz="1900" dirty="0">
                <a:latin typeface="Georgia"/>
                <a:cs typeface="Georgia"/>
              </a:rPr>
              <a:t>biztonsági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mentése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kritikus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fontosságú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helyreállításhoz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mentésnek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részét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képeznie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Rendszeresen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ellenőrizni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integritását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Teszt-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visszaállítás,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ellenőrzőösszegek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más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érvényesítési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rutinok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használata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ellenőrzéséhez.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szinkronizálása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77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metaadatainak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(konfiguráció,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séma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definíciók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stb.)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adatfájlokkal</a:t>
            </a:r>
            <a:r>
              <a:rPr sz="19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időpontban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történő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rögzítése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visszaállítási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verziók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elérhetőségét.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mentés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ütemezése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7661909" cy="39522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idő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cél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(Recovery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Time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Objective,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RTO</a:t>
            </a:r>
            <a:r>
              <a:rPr sz="1800" b="1" spc="-10" dirty="0">
                <a:latin typeface="Georgia"/>
                <a:cs typeface="Georgia"/>
              </a:rPr>
              <a:t>):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Milyen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gyorsan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helyreállítani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szolgáltatást?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pont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célkitűzés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(Recovery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Point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Objective,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RPO</a:t>
            </a:r>
            <a:r>
              <a:rPr sz="1800" b="1" spc="-10" dirty="0">
                <a:latin typeface="Georgia"/>
                <a:cs typeface="Georgia"/>
              </a:rPr>
              <a:t>):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Mennyire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tolerálható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adatvesztés</a:t>
            </a:r>
            <a:r>
              <a:rPr sz="1800" spc="-10" dirty="0">
                <a:latin typeface="Georgia"/>
                <a:cs typeface="Georgia"/>
              </a:rPr>
              <a:t>?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tényezők: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46075" indent="-247015">
              <a:lnSpc>
                <a:spcPct val="1201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tevékenység</a:t>
            </a:r>
            <a:r>
              <a:rPr sz="18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időablaka:</a:t>
            </a:r>
            <a:r>
              <a:rPr sz="18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mentéseket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akkora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kell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ütemezni,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amikor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terhelés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alacsony.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760095" indent="-247015">
              <a:lnSpc>
                <a:spcPct val="12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volatilitása:</a:t>
            </a:r>
            <a:r>
              <a:rPr sz="18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gyorsan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változó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adatokhoz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gyakoribb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8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szükségesek.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R="414020" algn="ctr">
              <a:lnSpc>
                <a:spcPct val="100000"/>
              </a:lnSpc>
              <a:spcBef>
                <a:spcPts val="730"/>
              </a:spcBef>
              <a:tabLst>
                <a:tab pos="246379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8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kapacitása:</a:t>
            </a:r>
            <a:r>
              <a:rPr sz="18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CPU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igénye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R="360045" algn="ctr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műveletei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akadályozzák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így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IR)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működését.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mentés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ütemezése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7755890" cy="31413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69240" indent="-256540" algn="just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Stratégiák: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67665" indent="-247015" algn="just">
              <a:lnSpc>
                <a:spcPct val="120000"/>
              </a:lnSpc>
              <a:spcBef>
                <a:spcPts val="300"/>
              </a:spcBef>
            </a:pP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spc="170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inkrementális</a:t>
            </a:r>
            <a:r>
              <a:rPr sz="180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i="1" dirty="0">
                <a:latin typeface="Georgia"/>
                <a:cs typeface="Georgia"/>
              </a:rPr>
              <a:t>:</a:t>
            </a:r>
            <a:r>
              <a:rPr sz="1800" i="1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Teljes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mentések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pl.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hetente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vagy </a:t>
            </a:r>
            <a:r>
              <a:rPr sz="1800" dirty="0">
                <a:latin typeface="Georgia"/>
                <a:cs typeface="Georgia"/>
              </a:rPr>
              <a:t>éjszakánként;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inkrementális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mentések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(level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1)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pl.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óránként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történő </a:t>
            </a:r>
            <a:r>
              <a:rPr sz="1800" dirty="0">
                <a:latin typeface="Georgia"/>
                <a:cs typeface="Georgia"/>
              </a:rPr>
              <a:t>végrehajtása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RPO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csökkentése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érdekében.</a:t>
            </a:r>
            <a:endParaRPr sz="1800" dirty="0">
              <a:latin typeface="Georgia"/>
              <a:cs typeface="Georgia"/>
            </a:endParaRPr>
          </a:p>
          <a:p>
            <a:pPr marL="561340" marR="739140" indent="-247015" algn="just">
              <a:lnSpc>
                <a:spcPct val="120000"/>
              </a:lnSpc>
              <a:spcBef>
                <a:spcPts val="300"/>
              </a:spcBef>
            </a:pP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spc="175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Megőrzési</a:t>
            </a:r>
            <a:r>
              <a:rPr sz="18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politika</a:t>
            </a:r>
            <a:r>
              <a:rPr sz="1800" i="1" dirty="0">
                <a:latin typeface="Georgia"/>
                <a:cs typeface="Georgia"/>
              </a:rPr>
              <a:t>:</a:t>
            </a:r>
            <a:r>
              <a:rPr sz="1800" i="1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sérült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elleni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védelem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érdekében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legalább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2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generációt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megőrizni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561340" marR="5080" indent="-247015" algn="just">
              <a:lnSpc>
                <a:spcPct val="120100"/>
              </a:lnSpc>
              <a:spcBef>
                <a:spcPts val="300"/>
              </a:spcBef>
            </a:pP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spc="190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Csúcsidőn</a:t>
            </a:r>
            <a:r>
              <a:rPr sz="18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kívüli,</a:t>
            </a:r>
            <a:r>
              <a:rPr sz="18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i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lépcsős</a:t>
            </a:r>
            <a:r>
              <a:rPr sz="18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kitárolás:</a:t>
            </a:r>
            <a:r>
              <a:rPr sz="18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biztonsági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először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lemezre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majd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onnan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hosszú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távú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tárolóra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történő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migrációja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terhelésének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idejét.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mentés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helyreállítás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840980" cy="384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8542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Egy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eleinte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jellemzően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hibátlanul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működik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idővel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környezete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megváltozhat</a:t>
            </a:r>
            <a:r>
              <a:rPr sz="1800" dirty="0">
                <a:latin typeface="Georgia"/>
                <a:cs typeface="Georgia"/>
              </a:rPr>
              <a:t>.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Például: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nő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száma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kezelendő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adatmennyiség,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kerülnek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bevezetésre</a:t>
            </a:r>
            <a:r>
              <a:rPr sz="1800" spc="-10" dirty="0">
                <a:latin typeface="Georgia"/>
                <a:cs typeface="Georgia"/>
              </a:rPr>
              <a:t>,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frissül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hardver- vagy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infrastruktúra,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...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Ezek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változások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olyan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hibákat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eredményezhetnek,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amelyek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veszélyeztetik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8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állást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integritást</a:t>
            </a:r>
            <a:r>
              <a:rPr sz="18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spc="-10" dirty="0">
                <a:highlight>
                  <a:srgbClr val="FFFF00"/>
                </a:highlight>
                <a:latin typeface="Georgia"/>
                <a:cs typeface="Georgia"/>
              </a:rPr>
              <a:t>használhatóságot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DBA-</a:t>
            </a:r>
            <a:r>
              <a:rPr sz="1800" dirty="0">
                <a:latin typeface="Georgia"/>
                <a:cs typeface="Georgia"/>
              </a:rPr>
              <a:t>nak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gyorsan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hatékonyan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reagálnia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ilyen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problémákra.</a:t>
            </a:r>
            <a:endParaRPr sz="1800" dirty="0">
              <a:latin typeface="Georgia"/>
              <a:cs typeface="Georgia"/>
            </a:endParaRPr>
          </a:p>
          <a:p>
            <a:pPr marL="268605" marR="56959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cél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átfogó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biztonsági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mentési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helyreállítási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terv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kialakítása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és </a:t>
            </a:r>
            <a:r>
              <a:rPr sz="1800" spc="-10" dirty="0">
                <a:latin typeface="Georgia"/>
                <a:cs typeface="Georgia"/>
              </a:rPr>
              <a:t>karbantartása.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Figyelembe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kell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venni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összes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lehetséges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hibaforrást.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613"/>
            <a:ext cx="788797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highlight>
                  <a:srgbClr val="FFFF00"/>
                </a:highlight>
              </a:rPr>
              <a:t>Sémák</a:t>
            </a:r>
            <a:r>
              <a:rPr sz="3500" spc="-45" dirty="0">
                <a:highlight>
                  <a:srgbClr val="FFFF00"/>
                </a:highlight>
              </a:rPr>
              <a:t> </a:t>
            </a:r>
            <a:r>
              <a:rPr sz="3500" dirty="0">
                <a:highlight>
                  <a:srgbClr val="FFFF00"/>
                </a:highlight>
              </a:rPr>
              <a:t>és</a:t>
            </a:r>
            <a:r>
              <a:rPr sz="3500" spc="-45" dirty="0">
                <a:highlight>
                  <a:srgbClr val="FFFF00"/>
                </a:highlight>
              </a:rPr>
              <a:t> </a:t>
            </a:r>
            <a:r>
              <a:rPr sz="3500" dirty="0">
                <a:highlight>
                  <a:srgbClr val="FFFF00"/>
                </a:highlight>
              </a:rPr>
              <a:t>rendszerkatalógusok</a:t>
            </a:r>
            <a:r>
              <a:rPr sz="3500" spc="-60" dirty="0">
                <a:highlight>
                  <a:srgbClr val="FFFF00"/>
                </a:highlight>
              </a:rPr>
              <a:t> </a:t>
            </a:r>
            <a:r>
              <a:rPr sz="3500" spc="-10" dirty="0">
                <a:highlight>
                  <a:srgbClr val="FFFF00"/>
                </a:highlight>
              </a:rPr>
              <a:t>mentése</a:t>
            </a:r>
            <a:endParaRPr sz="35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208402"/>
            <a:ext cx="8124190" cy="40284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DDL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(táblák,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indexek,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eljárások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stb.)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nélkül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használhatók.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3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katalógusok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konfigurációs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fájlok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pl.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felhasználói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fiókok,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jogosultságok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Georgia"/>
                <a:cs typeface="Georgia"/>
              </a:rPr>
              <a:t>és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biztonsági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mentés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metaadatait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tárolják.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3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Mit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tartalmaznia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mentésnek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adatfájlokon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kívül?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3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DDL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szkriptek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CREATE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utasítások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generálása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objektumhoz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Rendszerkatalógusok</a:t>
            </a:r>
            <a:r>
              <a:rPr sz="1800" spc="-10" dirty="0">
                <a:latin typeface="Georgia"/>
                <a:cs typeface="Georgia"/>
              </a:rPr>
              <a:t>: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rendszertáblák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metaadattáblák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exportálása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konfigurációs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fájlok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paraméterfájlok,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figyelők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konfigurációja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stb.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Jó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 gyakorlatok: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3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DDL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exportálásának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automatizálása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séma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után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Katalógus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exportálása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mentéssel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együtt.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3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szkriptek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képek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mellett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helyreállításhoz.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highlight>
                  <a:srgbClr val="FFFF00"/>
                </a:highlight>
              </a:rPr>
              <a:t>Adatbázis-helyreállítás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37689"/>
            <a:ext cx="7470140" cy="335026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helyreállítás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lépései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Hiba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1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Határozzuk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kiesés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típusát</a:t>
            </a:r>
            <a:r>
              <a:rPr sz="1900" spc="3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például</a:t>
            </a:r>
            <a:endParaRPr sz="19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példányhiba,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médiahiba,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alkalmazáshiba)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kiterjedését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469900" marR="463550" indent="-457834">
              <a:lnSpc>
                <a:spcPct val="110000"/>
              </a:lnSpc>
              <a:spcBef>
                <a:spcPts val="900"/>
              </a:spcBef>
              <a:buClr>
                <a:srgbClr val="9F4DA2"/>
              </a:buClr>
              <a:buAutoNum type="arabicPeriod" startAt="2"/>
              <a:tabLst>
                <a:tab pos="46990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Helyzet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elemzése</a:t>
            </a:r>
            <a:r>
              <a:rPr sz="1900" b="1" dirty="0">
                <a:latin typeface="Georgia"/>
                <a:cs typeface="Georgia"/>
              </a:rPr>
              <a:t>: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Vizsgáljuk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hibanaplókat,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riasztási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naplókat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rendszerüzeneteket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kiváltó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érintett</a:t>
            </a:r>
            <a:endParaRPr sz="1900" dirty="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komponensek</a:t>
            </a:r>
            <a:r>
              <a:rPr sz="1900" spc="-9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azonosítása</a:t>
            </a:r>
            <a:r>
              <a:rPr sz="1900" spc="-9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érdekében.</a:t>
            </a:r>
            <a:endParaRPr sz="1900" dirty="0">
              <a:latin typeface="Georgia"/>
              <a:cs typeface="Georgia"/>
            </a:endParaRPr>
          </a:p>
          <a:p>
            <a:pPr marL="469900" marR="5080" indent="-457834">
              <a:lnSpc>
                <a:spcPct val="110000"/>
              </a:lnSpc>
              <a:spcBef>
                <a:spcPts val="900"/>
              </a:spcBef>
              <a:buClr>
                <a:srgbClr val="9F4DA2"/>
              </a:buClr>
              <a:buAutoNum type="arabicPeriod" startAt="3"/>
              <a:tabLst>
                <a:tab pos="46990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terjedelmének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meghatározása: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Határozzuk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mely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adatfájlokat,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táblaterületeket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objektumokat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visszaállítani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teljesítéséhez.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highlight>
                  <a:srgbClr val="FFFF00"/>
                </a:highlight>
              </a:rPr>
              <a:t>Adatbázis-helyreállítás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37689"/>
            <a:ext cx="7816215" cy="4011929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900" b="1" dirty="0">
                <a:latin typeface="Georgia"/>
                <a:cs typeface="Georgia"/>
              </a:rPr>
              <a:t>Az</a:t>
            </a:r>
            <a:r>
              <a:rPr sz="1900" b="1" spc="-55" dirty="0">
                <a:latin typeface="Georgia"/>
                <a:cs typeface="Georgia"/>
              </a:rPr>
              <a:t> </a:t>
            </a:r>
            <a:r>
              <a:rPr sz="1900" b="1" spc="-20" dirty="0">
                <a:latin typeface="Georgia"/>
                <a:cs typeface="Georgia"/>
              </a:rPr>
              <a:t>adatbázis-</a:t>
            </a:r>
            <a:r>
              <a:rPr sz="1900" b="1" dirty="0">
                <a:latin typeface="Georgia"/>
                <a:cs typeface="Georgia"/>
              </a:rPr>
              <a:t>helyreállítás</a:t>
            </a:r>
            <a:r>
              <a:rPr sz="1900" b="1" spc="-1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lépései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(folyt.)</a:t>
            </a:r>
            <a:endParaRPr sz="19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Clr>
                <a:srgbClr val="9F4DA2"/>
              </a:buClr>
              <a:buAutoNum type="arabicPeriod" startAt="4"/>
              <a:tabLst>
                <a:tab pos="46990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megkeresése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190625" indent="-247015">
              <a:lnSpc>
                <a:spcPct val="11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Válasszuk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helyreállítani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kívánt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időpontnak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megfelelő képmásolatot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mentéskészletet.</a:t>
            </a:r>
            <a:endParaRPr sz="19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Clr>
                <a:srgbClr val="9F4DA2"/>
              </a:buClr>
              <a:buAutoNum type="arabicPeriod" startAt="5"/>
              <a:tabLst>
                <a:tab pos="46990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9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fájljainak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visszaállítása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Másoljuk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kiválasztott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mentés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fájljait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eredeti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új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helyükre.</a:t>
            </a:r>
            <a:endParaRPr sz="19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1130"/>
              </a:spcBef>
              <a:buClr>
                <a:srgbClr val="9F4DA2"/>
              </a:buClr>
              <a:buAutoNum type="arabicPeriod" startAt="6"/>
              <a:tabLst>
                <a:tab pos="469900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görgetés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(naplók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alkalmazása)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Alkalmazzuk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naplókat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esetlegesen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használt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inkrementális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mentéseket)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visszaállított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fájlokra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annak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érdekében,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hogy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állapotba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kerüljön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Visszatérés</a:t>
            </a:r>
            <a:r>
              <a:rPr spc="-8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jelenlegi</a:t>
            </a:r>
            <a:r>
              <a:rPr spc="-85" dirty="0"/>
              <a:t> </a:t>
            </a:r>
            <a:r>
              <a:rPr spc="-10" dirty="0"/>
              <a:t>állapothoz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977505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jelenlegi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állapot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helyreállítása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általában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médiakhibák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esetében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szükséges.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visszaállítás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kumulatív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inkrementális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biztonsági </a:t>
            </a:r>
            <a:r>
              <a:rPr sz="1900" dirty="0">
                <a:latin typeface="Georgia"/>
                <a:cs typeface="Georgia"/>
              </a:rPr>
              <a:t>mentésekből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végezhető.</a:t>
            </a:r>
            <a:endParaRPr sz="19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450" y="3159967"/>
            <a:ext cx="7023100" cy="33750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System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Change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Number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(SCN)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dirty="0">
                <a:highlight>
                  <a:srgbClr val="FFFF00"/>
                </a:highlight>
              </a:rPr>
              <a:t>SCN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folyamatosan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növekvő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sorszám,</a:t>
            </a:r>
            <a:r>
              <a:rPr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amelyet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Oracle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</a:p>
          <a:p>
            <a:pPr marL="12700">
              <a:lnSpc>
                <a:spcPct val="10000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COMMIT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műveletnél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(és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egyes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belső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műveleteknél)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generál.</a:t>
            </a:r>
          </a:p>
          <a:p>
            <a:pPr marL="268605" marR="34861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Egyetlen,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globális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„óra”: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b="0" dirty="0">
                <a:latin typeface="Georgia"/>
                <a:cs typeface="Georgia"/>
              </a:rPr>
              <a:t>Biztosítja,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hogy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adatfájl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vezérlőfájl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ugyanarra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pontra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hivatkozzon</a:t>
            </a:r>
            <a:r>
              <a:rPr b="0" dirty="0">
                <a:latin typeface="Georgia"/>
                <a:cs typeface="Georgia"/>
              </a:rPr>
              <a:t>;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így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elkerülhető</a:t>
            </a:r>
            <a:r>
              <a:rPr b="0" spc="-65" dirty="0">
                <a:latin typeface="Georgia"/>
                <a:cs typeface="Georgia"/>
              </a:rPr>
              <a:t> </a:t>
            </a:r>
            <a:r>
              <a:rPr b="0" spc="-25" dirty="0">
                <a:latin typeface="Georgia"/>
                <a:cs typeface="Georgia"/>
              </a:rPr>
              <a:t>az </a:t>
            </a:r>
            <a:r>
              <a:rPr b="0" dirty="0">
                <a:latin typeface="Georgia"/>
                <a:cs typeface="Georgia"/>
              </a:rPr>
              <a:t>úgynevezett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“fuzzy”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állapot</a:t>
            </a:r>
            <a:r>
              <a:rPr b="0" spc="-10" dirty="0">
                <a:latin typeface="Georgia"/>
                <a:cs typeface="Georgia"/>
              </a:rPr>
              <a:t>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Granuláris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visszaállítás: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Pontosan</a:t>
            </a:r>
            <a:r>
              <a:rPr b="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megadható,</a:t>
            </a:r>
            <a:r>
              <a:rPr b="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meddig</a:t>
            </a:r>
            <a:r>
              <a:rPr b="0" spc="-1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gördítsük</a:t>
            </a:r>
          </a:p>
          <a:p>
            <a:pPr marL="268605">
              <a:lnSpc>
                <a:spcPct val="10000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 naplókat.</a:t>
            </a:r>
          </a:p>
          <a:p>
            <a:pPr marL="268605" marR="35687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Konzisztens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olvasás: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b="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pillanatképet</a:t>
            </a:r>
            <a:r>
              <a:rPr b="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kapnak,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amelynek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SCN-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je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haladja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lekérdezés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indításakor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rögzített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“query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SCN”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értéket.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latin typeface="Georgia"/>
                <a:cs typeface="Georgia"/>
              </a:rPr>
              <a:t>Az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Oracle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25" dirty="0">
                <a:latin typeface="Georgia"/>
                <a:cs typeface="Georgia"/>
              </a:rPr>
              <a:t>SCN-</a:t>
            </a:r>
            <a:r>
              <a:rPr b="0" dirty="0">
                <a:latin typeface="Georgia"/>
                <a:cs typeface="Georgia"/>
              </a:rPr>
              <a:t>hez hasonló</a:t>
            </a:r>
            <a:r>
              <a:rPr b="0" spc="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MS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SQL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Server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és</a:t>
            </a:r>
            <a:r>
              <a:rPr b="0" spc="-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PostgreSQL</a:t>
            </a:r>
            <a:r>
              <a:rPr b="0" spc="-10" dirty="0">
                <a:latin typeface="Georgia"/>
                <a:cs typeface="Georgia"/>
              </a:rPr>
              <a:t> esetében</a:t>
            </a:r>
          </a:p>
          <a:p>
            <a:pPr marL="268605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az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i="1" dirty="0">
                <a:latin typeface="Georgia"/>
                <a:cs typeface="Georgia"/>
              </a:rPr>
              <a:t>LSN</a:t>
            </a:r>
            <a:r>
              <a:rPr b="0" i="1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(Log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Sequence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Number).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highlight>
                  <a:srgbClr val="FFFF00"/>
                </a:highlight>
              </a:rPr>
              <a:t>Point-</a:t>
            </a:r>
            <a:r>
              <a:rPr spc="-10" dirty="0">
                <a:highlight>
                  <a:srgbClr val="FFFF00"/>
                </a:highlight>
              </a:rPr>
              <a:t>in-</a:t>
            </a:r>
            <a:r>
              <a:rPr dirty="0">
                <a:highlight>
                  <a:srgbClr val="FFFF00"/>
                </a:highlight>
              </a:rPr>
              <a:t>time</a:t>
            </a:r>
            <a:r>
              <a:rPr spc="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helyreállítás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735570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31496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Point-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in-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time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(PIT)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helyreállítás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alkalmazáshibák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utáni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helyreállításra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használják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jellemzően.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visszagörgetése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előtti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pillanatra: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771525" marR="90805" lvl="1" indent="-457200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AutoNum type="arabicPeriod"/>
              <a:tabLst>
                <a:tab pos="77152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visszaállítása</a:t>
            </a:r>
            <a:r>
              <a:rPr sz="1900" dirty="0">
                <a:latin typeface="Georgia"/>
                <a:cs typeface="Georgia"/>
              </a:rPr>
              <a:t>: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legfrissebb,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konzisztens képmásolat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mentés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megkeresése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visszaállítása.</a:t>
            </a:r>
            <a:endParaRPr sz="1900" dirty="0">
              <a:latin typeface="Georgia"/>
              <a:cs typeface="Georgia"/>
            </a:endParaRPr>
          </a:p>
          <a:p>
            <a:pPr marL="771525" lvl="1" indent="-457200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AutoNum type="arabicPeriod"/>
              <a:tabLst>
                <a:tab pos="77152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görgetése: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</a:t>
            </a:r>
            <a:endParaRPr sz="1900" dirty="0">
              <a:latin typeface="Georgia"/>
              <a:cs typeface="Georgia"/>
            </a:endParaRPr>
          </a:p>
          <a:p>
            <a:pPr marL="77152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inkrementális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mentések)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ponttól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hibás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módosítást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771525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megelőző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időpontig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történő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alkalmazása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771525" lvl="1" indent="-457200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AutoNum type="arabicPeriod" startAt="3"/>
              <a:tabLst>
                <a:tab pos="77152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megnyitása 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cél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SCN-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nél/időbélyegnél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pont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előtt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véglegesített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helyes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tranzakció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eredménye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megmarad</a:t>
            </a:r>
            <a:r>
              <a:rPr sz="1900" dirty="0">
                <a:latin typeface="Georgia"/>
                <a:cs typeface="Georgia"/>
              </a:rPr>
              <a:t>;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követő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módosítások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pedig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visszavonásra kerülnek.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highlight>
                  <a:srgbClr val="FFFF00"/>
                </a:highlight>
              </a:rPr>
              <a:t>Tranzakcióhelyreállítás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pc="-10" dirty="0">
                <a:highlight>
                  <a:srgbClr val="FFFF00"/>
                </a:highlight>
              </a:rPr>
              <a:t>tranzakcióhelyreállítás</a:t>
            </a:r>
            <a:r>
              <a:rPr spc="30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tranzakció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(alkalmazás-</a:t>
            </a:r>
            <a:r>
              <a:rPr b="0" dirty="0">
                <a:latin typeface="Georgia"/>
                <a:cs typeface="Georgia"/>
              </a:rPr>
              <a:t>logikai</a:t>
            </a:r>
            <a:r>
              <a:rPr b="0" spc="25" dirty="0"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hiba</a:t>
            </a:r>
          </a:p>
          <a:p>
            <a:pPr marL="268605">
              <a:lnSpc>
                <a:spcPct val="100000"/>
              </a:lnSpc>
              <a:spcBef>
                <a:spcPts val="110"/>
              </a:spcBef>
            </a:pPr>
            <a:r>
              <a:rPr b="0" dirty="0">
                <a:latin typeface="Georgia"/>
                <a:cs typeface="Georgia"/>
              </a:rPr>
              <a:t>vagy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felhasználói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tévedés)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okozta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problémákat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kezel.</a:t>
            </a:r>
          </a:p>
          <a:p>
            <a:pPr marL="314325">
              <a:lnSpc>
                <a:spcPct val="100000"/>
              </a:lnSpc>
              <a:spcBef>
                <a:spcPts val="1020"/>
              </a:spcBef>
              <a:tabLst>
                <a:tab pos="561340" algn="l"/>
              </a:tabLst>
            </a:pPr>
            <a:r>
              <a:rPr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dirty="0">
                <a:highlight>
                  <a:srgbClr val="FFFF00"/>
                </a:highlight>
              </a:rPr>
              <a:t>PIT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helyreállítás:</a:t>
            </a:r>
            <a:r>
              <a:rPr spc="-10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egész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adatbázist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választott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időpontra</a:t>
            </a:r>
          </a:p>
          <a:p>
            <a:pPr marL="561340" marR="8890">
              <a:lnSpc>
                <a:spcPts val="2400"/>
              </a:lnSpc>
              <a:spcBef>
                <a:spcPts val="85"/>
              </a:spcBef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állítja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vissza,</a:t>
            </a:r>
            <a:r>
              <a:rPr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így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addigi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valamennyi</a:t>
            </a:r>
            <a:r>
              <a:rPr b="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helyes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hibás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tranzakciót visszagörgeti.</a:t>
            </a:r>
          </a:p>
          <a:p>
            <a:pPr marL="561340" marR="5080" indent="-247015">
              <a:lnSpc>
                <a:spcPct val="105100"/>
              </a:lnSpc>
              <a:spcBef>
                <a:spcPts val="795"/>
              </a:spcBef>
              <a:tabLst>
                <a:tab pos="561340" algn="l"/>
              </a:tabLst>
            </a:pPr>
            <a:r>
              <a:rPr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dirty="0">
                <a:highlight>
                  <a:srgbClr val="FFFF00"/>
                </a:highlight>
              </a:rPr>
              <a:t>UNDO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alapú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helyreállítás: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hibás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tranzakció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hatásait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vonja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vissza</a:t>
            </a:r>
            <a:r>
              <a:rPr b="0" dirty="0">
                <a:latin typeface="Georgia"/>
                <a:cs typeface="Georgia"/>
              </a:rPr>
              <a:t>,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miközben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más</a:t>
            </a:r>
            <a:r>
              <a:rPr b="0" dirty="0">
                <a:latin typeface="Georgia"/>
                <a:cs typeface="Georgia"/>
              </a:rPr>
              <a:t>,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már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véglegesített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módosítás megmarad.</a:t>
            </a:r>
          </a:p>
          <a:p>
            <a:pPr marL="561340" marR="137795" indent="-247015">
              <a:lnSpc>
                <a:spcPct val="105000"/>
              </a:lnSpc>
              <a:spcBef>
                <a:spcPts val="905"/>
              </a:spcBef>
              <a:tabLst>
                <a:tab pos="561340" algn="l"/>
              </a:tabLst>
            </a:pPr>
            <a:r>
              <a:rPr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dirty="0">
                <a:highlight>
                  <a:srgbClr val="FFFF00"/>
                </a:highlight>
              </a:rPr>
              <a:t>REDO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alapú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helyreállítás: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Először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PIT-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helyreállítással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eltávolít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változást,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majd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segítségével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érvényes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tranzakciókat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játssza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vissza</a:t>
            </a:r>
            <a:r>
              <a:rPr b="0" dirty="0">
                <a:latin typeface="Georgia"/>
                <a:cs typeface="Georgia"/>
              </a:rPr>
              <a:t>,</a:t>
            </a:r>
            <a:r>
              <a:rPr b="0" spc="-1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hogy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adatbázis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naprakész</a:t>
            </a:r>
          </a:p>
          <a:p>
            <a:pPr marL="561340">
              <a:lnSpc>
                <a:spcPct val="100000"/>
              </a:lnSpc>
              <a:spcBef>
                <a:spcPts val="110"/>
              </a:spcBef>
            </a:pPr>
            <a:r>
              <a:rPr b="0" dirty="0">
                <a:latin typeface="Georgia"/>
                <a:cs typeface="Georgia"/>
              </a:rPr>
              <a:t>állapotba</a:t>
            </a:r>
            <a:r>
              <a:rPr b="0" spc="-7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kerüljön.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613"/>
            <a:ext cx="78879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highlight>
                  <a:srgbClr val="FFFF00"/>
                </a:highlight>
              </a:rPr>
              <a:t>Magas</a:t>
            </a:r>
            <a:r>
              <a:rPr sz="3200" spc="-90" dirty="0">
                <a:highlight>
                  <a:srgbClr val="FFFF00"/>
                </a:highlight>
              </a:rPr>
              <a:t> </a:t>
            </a:r>
            <a:r>
              <a:rPr sz="3200" spc="-10" dirty="0">
                <a:highlight>
                  <a:srgbClr val="FFFF00"/>
                </a:highlight>
              </a:rPr>
              <a:t>rendelkezésre</a:t>
            </a:r>
            <a:r>
              <a:rPr sz="3200" spc="-114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állású</a:t>
            </a:r>
            <a:r>
              <a:rPr sz="3200" spc="-95" dirty="0">
                <a:highlight>
                  <a:srgbClr val="FFFF00"/>
                </a:highlight>
              </a:rPr>
              <a:t> </a:t>
            </a:r>
            <a:r>
              <a:rPr sz="3200" spc="-10" dirty="0">
                <a:highlight>
                  <a:srgbClr val="FFFF00"/>
                </a:highlight>
              </a:rPr>
              <a:t>alternatívák</a:t>
            </a:r>
            <a:endParaRPr sz="32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939405" cy="41871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9875" indent="-257175" algn="just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987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Készenléti</a:t>
            </a:r>
            <a:r>
              <a:rPr sz="1900" b="1" spc="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adatbázis/Adatbázis-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tükrözés: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 algn="just">
              <a:lnSpc>
                <a:spcPct val="100000"/>
              </a:lnSpc>
              <a:spcBef>
                <a:spcPts val="900"/>
              </a:spcBef>
            </a:pP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spc="11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 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elsődleges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folyamatosan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frissített,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másolata.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algn="just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Meghibásodás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esetén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minimális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kieséssel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állhatnak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algn="just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tartalék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adatbázisra.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9875" indent="-257175" algn="just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987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Adatreplikáció/Tranzakcióalapú</a:t>
            </a:r>
            <a:r>
              <a:rPr sz="1900" b="1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replikáció: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 algn="just">
              <a:lnSpc>
                <a:spcPct val="100000"/>
              </a:lnSpc>
              <a:spcBef>
                <a:spcPts val="900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35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idejű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másolása egy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adatbázisba</a:t>
            </a:r>
            <a:r>
              <a:rPr sz="1900" spc="-10" dirty="0">
                <a:latin typeface="Georgia"/>
                <a:cs typeface="Georgia"/>
              </a:rPr>
              <a:t>. </a:t>
            </a:r>
            <a:r>
              <a:rPr sz="1900" dirty="0">
                <a:latin typeface="Georgia"/>
                <a:cs typeface="Georgia"/>
              </a:rPr>
              <a:t>Ezáltal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redundáns,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földrajzilag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elosztott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adattárolók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hozhatók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létre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 </a:t>
            </a:r>
            <a:r>
              <a:rPr sz="1900" dirty="0">
                <a:latin typeface="Georgia"/>
                <a:cs typeface="Georgia"/>
              </a:rPr>
              <a:t>olvasási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növeléshez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gyors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átálláshoz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esetén.</a:t>
            </a:r>
            <a:endParaRPr sz="1900" dirty="0">
              <a:latin typeface="Georgia"/>
              <a:cs typeface="Georgia"/>
            </a:endParaRPr>
          </a:p>
          <a:p>
            <a:pPr marL="269875" indent="-257175" algn="just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987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Hardveres</a:t>
            </a:r>
            <a:r>
              <a:rPr sz="1900" b="1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redundancia</a:t>
            </a:r>
            <a:r>
              <a:rPr sz="19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lemezreplikációval: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48615" indent="-247015" algn="just">
              <a:lnSpc>
                <a:spcPct val="100000"/>
              </a:lnSpc>
              <a:spcBef>
                <a:spcPts val="900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25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tárolókötetek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szinkron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aszinkron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tükrözése,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akár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lokálisan,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akár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távoli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helyszínen.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Eszközhibák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esetén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védelmet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biztosít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lemezkép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duplikátumának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fenntartásával.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613"/>
            <a:ext cx="78879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highlight>
                  <a:srgbClr val="FFFF00"/>
                </a:highlight>
              </a:rPr>
              <a:t>Katasztrófa</a:t>
            </a:r>
            <a:r>
              <a:rPr sz="3200" spc="-150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utáni</a:t>
            </a:r>
            <a:r>
              <a:rPr sz="3200" spc="-145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helyreállítás</a:t>
            </a:r>
            <a:r>
              <a:rPr sz="3200" spc="-145" dirty="0">
                <a:highlight>
                  <a:srgbClr val="FFFF00"/>
                </a:highlight>
              </a:rPr>
              <a:t> </a:t>
            </a:r>
            <a:r>
              <a:rPr sz="3200" spc="-10" dirty="0">
                <a:highlight>
                  <a:srgbClr val="FFFF00"/>
                </a:highlight>
              </a:rPr>
              <a:t>tervezése</a:t>
            </a:r>
            <a:endParaRPr sz="32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</a:rPr>
              <a:t>A</a:t>
            </a:r>
            <a:r>
              <a:rPr sz="1800" spc="-55" dirty="0">
                <a:highlight>
                  <a:srgbClr val="FFFF00"/>
                </a:highlight>
              </a:rPr>
              <a:t> </a:t>
            </a:r>
            <a:r>
              <a:rPr sz="1800" spc="-10" dirty="0">
                <a:highlight>
                  <a:srgbClr val="FFFF00"/>
                </a:highlight>
              </a:rPr>
              <a:t>katasztrófa-</a:t>
            </a:r>
            <a:r>
              <a:rPr sz="1800" dirty="0">
                <a:highlight>
                  <a:srgbClr val="FFFF00"/>
                </a:highlight>
              </a:rPr>
              <a:t>helyreállítási</a:t>
            </a:r>
            <a:r>
              <a:rPr sz="1800" spc="-25" dirty="0">
                <a:highlight>
                  <a:srgbClr val="FFFF00"/>
                </a:highlight>
              </a:rPr>
              <a:t> </a:t>
            </a:r>
            <a:r>
              <a:rPr sz="1800" dirty="0">
                <a:highlight>
                  <a:srgbClr val="FFFF00"/>
                </a:highlight>
              </a:rPr>
              <a:t>tervezés</a:t>
            </a:r>
            <a:r>
              <a:rPr sz="1800" spc="-65" dirty="0">
                <a:highlight>
                  <a:srgbClr val="FFFF00"/>
                </a:highlight>
              </a:rPr>
              <a:t> </a:t>
            </a:r>
            <a:r>
              <a:rPr sz="1800" dirty="0">
                <a:highlight>
                  <a:srgbClr val="FFFF00"/>
                </a:highlight>
              </a:rPr>
              <a:t>(vészhelyzeti</a:t>
            </a:r>
            <a:r>
              <a:rPr sz="1800" spc="-45" dirty="0">
                <a:highlight>
                  <a:srgbClr val="FFFF00"/>
                </a:highlight>
              </a:rPr>
              <a:t> </a:t>
            </a:r>
            <a:r>
              <a:rPr sz="1800" dirty="0">
                <a:highlight>
                  <a:srgbClr val="FFFF00"/>
                </a:highlight>
              </a:rPr>
              <a:t>tervezés)</a:t>
            </a:r>
            <a:r>
              <a:rPr sz="1800" spc="-60" dirty="0">
                <a:highlight>
                  <a:srgbClr val="FFFF00"/>
                </a:highlight>
              </a:rPr>
              <a:t> 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kritikus</a:t>
            </a:r>
            <a:r>
              <a:rPr sz="18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8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tervezett,</a:t>
            </a:r>
            <a:r>
              <a:rPr sz="18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hosszabb</a:t>
            </a:r>
            <a:r>
              <a:rPr sz="18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kieséseire</a:t>
            </a:r>
            <a:r>
              <a:rPr sz="1800"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készül</a:t>
            </a:r>
            <a:r>
              <a:rPr sz="18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20" dirty="0">
                <a:highlight>
                  <a:srgbClr val="FFFF00"/>
                </a:highlight>
                <a:latin typeface="Georgia"/>
                <a:cs typeface="Georgia"/>
              </a:rPr>
              <a:t>fel.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b="0" dirty="0">
                <a:latin typeface="Georgia"/>
                <a:cs typeface="Georgia"/>
              </a:rPr>
              <a:t>Számítási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erőforrások</a:t>
            </a:r>
            <a:r>
              <a:rPr sz="1800" b="0" spc="-3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kiesése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miatti,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pl.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48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órát</a:t>
            </a:r>
            <a:r>
              <a:rPr sz="1800" b="0" spc="-2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meghaladó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kiesések.</a:t>
            </a:r>
            <a:endParaRPr sz="1800" dirty="0">
              <a:latin typeface="Georgia"/>
              <a:cs typeface="Georgia"/>
            </a:endParaRPr>
          </a:p>
          <a:p>
            <a:pPr marL="561340" marR="3994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b="0" dirty="0">
                <a:latin typeface="Georgia"/>
                <a:cs typeface="Georgia"/>
              </a:rPr>
              <a:t>Alacsony</a:t>
            </a:r>
            <a:r>
              <a:rPr sz="1800" b="0" spc="-3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valószínűségű,</a:t>
            </a:r>
            <a:r>
              <a:rPr sz="1800" b="0" spc="-1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nagy</a:t>
            </a:r>
            <a:r>
              <a:rPr sz="1800" b="0" spc="-2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bizonytalansággal</a:t>
            </a:r>
            <a:r>
              <a:rPr sz="1800" b="0" spc="-3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járó</a:t>
            </a:r>
            <a:r>
              <a:rPr sz="1800" b="0" spc="-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és</a:t>
            </a:r>
            <a:r>
              <a:rPr sz="1800" b="0" spc="-2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potenciálisan </a:t>
            </a:r>
            <a:r>
              <a:rPr sz="1800" b="0" dirty="0">
                <a:latin typeface="Georgia"/>
                <a:cs typeface="Georgia"/>
              </a:rPr>
              <a:t>katasztrofális</a:t>
            </a:r>
            <a:r>
              <a:rPr sz="1800" b="0" spc="-7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hatású</a:t>
            </a:r>
            <a:r>
              <a:rPr sz="1800" b="0" spc="-65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események.</a:t>
            </a:r>
            <a:endParaRPr sz="18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900"/>
              </a:spcBef>
              <a:tabLst>
                <a:tab pos="826135" algn="l"/>
              </a:tabLst>
            </a:pPr>
            <a:r>
              <a:rPr sz="1800" b="0" spc="-99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800" b="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800" b="0" i="1" dirty="0">
                <a:latin typeface="Georgia"/>
                <a:cs typeface="Georgia"/>
              </a:rPr>
              <a:t>Példák:</a:t>
            </a:r>
            <a:r>
              <a:rPr sz="1800" b="0" i="1" spc="-6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természeti</a:t>
            </a:r>
            <a:r>
              <a:rPr sz="1800" b="0" spc="-6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katasztrófák</a:t>
            </a:r>
            <a:r>
              <a:rPr sz="1800" b="0" spc="-6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(pl.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tüzek,</a:t>
            </a:r>
            <a:r>
              <a:rPr sz="1800" b="0" spc="-6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árvizek,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hurrikánok)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spc="-25" dirty="0">
                <a:latin typeface="Georgia"/>
                <a:cs typeface="Georgia"/>
              </a:rPr>
              <a:t>és</a:t>
            </a:r>
            <a:endParaRPr sz="1800" dirty="0">
              <a:latin typeface="Georgia"/>
              <a:cs typeface="Georgia"/>
            </a:endParaRPr>
          </a:p>
          <a:p>
            <a:pPr marL="826769">
              <a:lnSpc>
                <a:spcPct val="100000"/>
              </a:lnSpc>
            </a:pPr>
            <a:r>
              <a:rPr sz="1800" b="0" dirty="0">
                <a:latin typeface="Georgia"/>
                <a:cs typeface="Georgia"/>
              </a:rPr>
              <a:t>ember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okozta</a:t>
            </a:r>
            <a:r>
              <a:rPr sz="1800" b="0" spc="-4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események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(pl.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szabotázs,</a:t>
            </a:r>
            <a:r>
              <a:rPr sz="1800" b="0" spc="-6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súlyos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áramkimaradások).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működés</a:t>
            </a:r>
            <a:r>
              <a:rPr sz="18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helyreállítására</a:t>
            </a:r>
            <a:r>
              <a:rPr sz="18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összpontosít</a:t>
            </a:r>
            <a:r>
              <a:rPr sz="18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8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zavarok</a:t>
            </a:r>
            <a:r>
              <a:rPr sz="18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után.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8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8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irányelveket,</a:t>
            </a:r>
            <a:r>
              <a:rPr sz="18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eljárásokat</a:t>
            </a:r>
            <a:r>
              <a:rPr sz="18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erőforrás-</a:t>
            </a:r>
            <a:r>
              <a:rPr sz="1800" b="0" dirty="0">
                <a:highlight>
                  <a:srgbClr val="FFFF00"/>
                </a:highlight>
                <a:latin typeface="Georgia"/>
                <a:cs typeface="Georgia"/>
              </a:rPr>
              <a:t>elosztást</a:t>
            </a:r>
            <a:r>
              <a:rPr sz="18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Georgia"/>
                <a:cs typeface="Georgia"/>
              </a:rPr>
              <a:t>igényel.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b="0" dirty="0">
                <a:latin typeface="Georgia"/>
                <a:cs typeface="Georgia"/>
              </a:rPr>
              <a:t>Eredmény:</a:t>
            </a:r>
            <a:r>
              <a:rPr sz="1800" b="0" spc="-4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Egy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dokumentált,</a:t>
            </a:r>
            <a:r>
              <a:rPr sz="1800" b="0" spc="-3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tesztelt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terv,</a:t>
            </a:r>
            <a:r>
              <a:rPr sz="1800" b="0" spc="-4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amely</a:t>
            </a:r>
            <a:r>
              <a:rPr sz="1800" b="0" spc="-4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lehetővé</a:t>
            </a:r>
            <a:r>
              <a:rPr sz="1800" b="0" spc="-4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teszi</a:t>
            </a:r>
            <a:r>
              <a:rPr sz="1800" b="0" spc="-5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a</a:t>
            </a:r>
            <a:r>
              <a:rPr sz="1800" b="0" spc="-5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szervezet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b="0" dirty="0">
                <a:latin typeface="Georgia"/>
                <a:cs typeface="Georgia"/>
              </a:rPr>
              <a:t>számára</a:t>
            </a:r>
            <a:r>
              <a:rPr sz="1800" b="0" spc="-1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a</a:t>
            </a:r>
            <a:r>
              <a:rPr sz="1800" b="0" spc="-2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kritikus</a:t>
            </a:r>
            <a:r>
              <a:rPr sz="1800" b="0" spc="-1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funkciók</a:t>
            </a:r>
            <a:r>
              <a:rPr sz="1800" b="0" spc="-2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gyors</a:t>
            </a:r>
            <a:r>
              <a:rPr sz="1800" b="0" spc="-3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helyreállítását</a:t>
            </a:r>
            <a:r>
              <a:rPr sz="1800" b="0" spc="-20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és</a:t>
            </a:r>
            <a:r>
              <a:rPr sz="1800" b="0" spc="-1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a</a:t>
            </a:r>
            <a:r>
              <a:rPr sz="1800" b="0" spc="-1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pénzügyi</a:t>
            </a:r>
            <a:r>
              <a:rPr sz="1800" b="0" spc="-35" dirty="0">
                <a:latin typeface="Georgia"/>
                <a:cs typeface="Georgia"/>
              </a:rPr>
              <a:t> </a:t>
            </a:r>
            <a:r>
              <a:rPr sz="1800" b="0" dirty="0">
                <a:latin typeface="Georgia"/>
                <a:cs typeface="Georgia"/>
              </a:rPr>
              <a:t>és</a:t>
            </a:r>
            <a:r>
              <a:rPr sz="1800" b="0" spc="-20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reputációs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b="0" dirty="0">
                <a:latin typeface="Georgia"/>
                <a:cs typeface="Georgia"/>
              </a:rPr>
              <a:t>veszteség</a:t>
            </a:r>
            <a:r>
              <a:rPr sz="1800" b="0" spc="-65" dirty="0">
                <a:latin typeface="Georgia"/>
                <a:cs typeface="Georgia"/>
              </a:rPr>
              <a:t> </a:t>
            </a:r>
            <a:r>
              <a:rPr sz="1800" b="0" spc="-10" dirty="0">
                <a:latin typeface="Georgia"/>
                <a:cs typeface="Georgia"/>
              </a:rPr>
              <a:t>minimalizálását.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613"/>
            <a:ext cx="78879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highlight>
                  <a:srgbClr val="FFFF00"/>
                </a:highlight>
              </a:rPr>
              <a:t>Katasztrófa</a:t>
            </a:r>
            <a:r>
              <a:rPr sz="3200" spc="-150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utáni</a:t>
            </a:r>
            <a:r>
              <a:rPr sz="3200" spc="-145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helyreállítás</a:t>
            </a:r>
            <a:r>
              <a:rPr sz="3200" spc="-145" dirty="0">
                <a:highlight>
                  <a:srgbClr val="FFFF00"/>
                </a:highlight>
              </a:rPr>
              <a:t> </a:t>
            </a:r>
            <a:r>
              <a:rPr sz="3200" spc="-10" dirty="0">
                <a:highlight>
                  <a:srgbClr val="FFFF00"/>
                </a:highlight>
              </a:rPr>
              <a:t>tervezése</a:t>
            </a:r>
            <a:endParaRPr sz="32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39822"/>
            <a:ext cx="7497445" cy="44443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Irányelvek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leállási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időt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adatvesztés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minimalizálása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1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Olyan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stratégiákat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dolgozzunk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ki,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amelyek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incidens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után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gyorsan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Georgia"/>
                <a:cs typeface="Georgia"/>
              </a:rPr>
              <a:t>visszaállítják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szolgáltatásokat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adatokat.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kockázatok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értékelése,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technikai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kérdéseké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1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Azonosítsuk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kritikus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üzleti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folyamatokat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azok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fennakadással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latin typeface="Georgia"/>
                <a:cs typeface="Georgia"/>
              </a:rPr>
              <a:t>szembeni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tűrőképességét.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priorizálása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kritikusságuk</a:t>
            </a:r>
            <a:r>
              <a:rPr sz="1800" b="1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szerint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498475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rendszereket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kategóriák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szerint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rangsoroljuk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(például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1.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szint: létfontosságú,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2.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szint: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fontos,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3.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szint: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nem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kritikus).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Összehangolás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vállalati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szintű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működéssel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75285" indent="-247015">
              <a:lnSpc>
                <a:spcPct val="110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Biztosítsuk,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tervek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lefedjenek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fontos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funkciót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valamint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szervezeten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belüli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kölcsönös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függőségeket.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Biztonsági</a:t>
            </a:r>
            <a:r>
              <a:rPr spc="-45" dirty="0"/>
              <a:t> </a:t>
            </a:r>
            <a:r>
              <a:rPr dirty="0"/>
              <a:t>mentés</a:t>
            </a:r>
            <a:r>
              <a:rPr spc="-50" dirty="0"/>
              <a:t> </a:t>
            </a:r>
            <a:r>
              <a:rPr dirty="0"/>
              <a:t>és</a:t>
            </a:r>
            <a:r>
              <a:rPr spc="-35" dirty="0"/>
              <a:t> </a:t>
            </a:r>
            <a:r>
              <a:rPr spc="-10" dirty="0"/>
              <a:t>helyreállítás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768590" cy="42329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(backup):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adatbázisfájlok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részleges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másolatainak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létrehozása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adatvesztés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elleni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védekezés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Visszaállítás</a:t>
            </a:r>
            <a:r>
              <a:rPr sz="1800" b="1" spc="-114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(restoration):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mentett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fájlok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visszamásolása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tárolóról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háttértájára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Ebben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fázisban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még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történik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változások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alkalmazása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800" b="1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(recovery):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naplók,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valamint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alkalmazva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inkrementális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40665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visszaállított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fájlokra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annak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érdekében,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konzisztens,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időponthoz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kötött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állapotba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kerüljön.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9337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Ez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magában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foglalja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bejegyzések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visszajátszását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végrehajtott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tranzakciók</a:t>
            </a:r>
            <a:r>
              <a:rPr sz="18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előregörgetését.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613"/>
            <a:ext cx="788797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highlight>
                  <a:srgbClr val="FFFF00"/>
                </a:highlight>
              </a:rPr>
              <a:t>Katasztrófa</a:t>
            </a:r>
            <a:r>
              <a:rPr sz="3200" spc="-150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utáni</a:t>
            </a:r>
            <a:r>
              <a:rPr sz="3200" spc="-145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helyreállítás</a:t>
            </a:r>
            <a:r>
              <a:rPr sz="3200" spc="-145" dirty="0">
                <a:highlight>
                  <a:srgbClr val="FFFF00"/>
                </a:highlight>
              </a:rPr>
              <a:t> </a:t>
            </a:r>
            <a:r>
              <a:rPr sz="3200" spc="-10" dirty="0">
                <a:highlight>
                  <a:srgbClr val="FFFF00"/>
                </a:highlight>
              </a:rPr>
              <a:t>tervezése</a:t>
            </a:r>
            <a:endParaRPr sz="32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668" y="2139822"/>
            <a:ext cx="7781290" cy="3462654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latin typeface="Georgia"/>
                <a:cs typeface="Georgia"/>
              </a:rPr>
              <a:t>Irányelvek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(folyt.)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helyszíni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központ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létrehozása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1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Biztosítsunk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földrajzilag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elkülönített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helyszínt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mentésére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a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Georgia"/>
                <a:cs typeface="Georgia"/>
              </a:rPr>
              <a:t>vészhelyzeti</a:t>
            </a:r>
            <a:r>
              <a:rPr sz="1800" spc="-1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átállásra.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Terv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dokumentálása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megosztása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1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Készítsünk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katasztrófahelyreállítási kézikönyvet,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juttassuk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minden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latin typeface="Georgia"/>
                <a:cs typeface="Georgia"/>
              </a:rPr>
              <a:t>érintett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munkatárshoz.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tesztelés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validálás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873125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Ütemezett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gyakorlatok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szimulációk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révén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ellenőrizzük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terv </a:t>
            </a:r>
            <a:r>
              <a:rPr sz="1800" spc="-10" dirty="0">
                <a:latin typeface="Georgia"/>
                <a:cs typeface="Georgia"/>
              </a:rPr>
              <a:t>hatékonyságát,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szükség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esetén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aktualizáljuk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azt.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Oracle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helyreállítási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stratégia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887334" cy="40043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médiahiba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után: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jelenlegi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állapotba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másolatok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visszaállítása,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alkalmazása,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legutóbbi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állapotba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kerüljön.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2192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felhasználó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által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kezelt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helyreállítás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esetében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nem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rendszerfájlokkal </a:t>
            </a:r>
            <a:r>
              <a:rPr sz="1800" dirty="0">
                <a:latin typeface="Georgia"/>
                <a:cs typeface="Georgia"/>
              </a:rPr>
              <a:t>kapcsolatos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hibák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gyakran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online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kezelhetők,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maradandó </a:t>
            </a:r>
            <a:r>
              <a:rPr sz="1800" dirty="0">
                <a:latin typeface="Georgia"/>
                <a:cs typeface="Georgia"/>
              </a:rPr>
              <a:t>sérülés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teljes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helyreállítást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adathordozó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helyreállítást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igényel.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alkalmazáshiba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után: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PIT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Flashback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visszaállítása,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előregörgetésé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hiba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előtti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időpontra,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ezzel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visszavonva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követő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módosítást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(PIT).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Oracle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Flashback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visszaállítás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nélkül,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kizárólag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változtatások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visszagörgetésével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állítja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helyre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adatokat.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Oracle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helyreállítási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stratégia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246502"/>
            <a:ext cx="7904480" cy="417229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8605" marR="612140" indent="-256540">
              <a:lnSpc>
                <a:spcPts val="2050"/>
              </a:lnSpc>
              <a:spcBef>
                <a:spcPts val="35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Helyreállítás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példányhiba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után: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automatikus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összeomlás </a:t>
            </a:r>
            <a:r>
              <a:rPr dirty="0">
                <a:highlight>
                  <a:srgbClr val="FFFF00"/>
                </a:highlight>
              </a:rPr>
              <a:t>utáni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helyreállítás</a:t>
            </a:r>
          </a:p>
          <a:p>
            <a:pPr marL="314325">
              <a:lnSpc>
                <a:spcPct val="100000"/>
              </a:lnSpc>
              <a:spcBef>
                <a:spcPts val="645"/>
              </a:spcBef>
              <a:tabLst>
                <a:tab pos="561340" algn="l"/>
              </a:tabLst>
            </a:pPr>
            <a:r>
              <a:rPr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Indításkor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Oracle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automatikusan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elvégzi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példány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helyreállítását.</a:t>
            </a:r>
          </a:p>
          <a:p>
            <a:pPr marL="561340" marR="5080" indent="-247015">
              <a:lnSpc>
                <a:spcPts val="2050"/>
              </a:lnSpc>
              <a:spcBef>
                <a:spcPts val="930"/>
              </a:spcBef>
              <a:tabLst>
                <a:tab pos="561340" algn="l"/>
              </a:tabLst>
            </a:pPr>
            <a:r>
              <a:rPr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online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redo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naplókból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véglegesített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tranzakciókat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gördíti,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a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véglegesített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tranzakciókat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pedig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vissza.</a:t>
            </a:r>
          </a:p>
          <a:p>
            <a:pPr marL="561340" marR="135890" indent="-247015">
              <a:lnSpc>
                <a:spcPts val="2050"/>
              </a:lnSpc>
              <a:spcBef>
                <a:spcPts val="905"/>
              </a:spcBef>
              <a:tabLst>
                <a:tab pos="561340" algn="l"/>
              </a:tabLst>
            </a:pPr>
            <a:r>
              <a:rPr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egyszerűen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újraindítja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adatbázist;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manuális visszaállításra.</a:t>
            </a:r>
          </a:p>
          <a:p>
            <a:pPr marL="314325">
              <a:lnSpc>
                <a:spcPct val="100000"/>
              </a:lnSpc>
              <a:spcBef>
                <a:spcPts val="650"/>
              </a:spcBef>
              <a:tabLst>
                <a:tab pos="561340" algn="l"/>
              </a:tabLst>
            </a:pPr>
            <a:r>
              <a:rPr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b="0" dirty="0">
                <a:latin typeface="Georgia"/>
                <a:cs typeface="Georgia"/>
              </a:rPr>
              <a:t>Gyakori</a:t>
            </a:r>
            <a:r>
              <a:rPr b="0" spc="-6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okok:</a:t>
            </a:r>
          </a:p>
          <a:p>
            <a:pPr marL="607060">
              <a:lnSpc>
                <a:spcPct val="100000"/>
              </a:lnSpc>
              <a:spcBef>
                <a:spcPts val="670"/>
              </a:spcBef>
              <a:tabLst>
                <a:tab pos="826135" algn="l"/>
              </a:tabLst>
            </a:pPr>
            <a:r>
              <a:rPr b="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b="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b="0" dirty="0">
                <a:latin typeface="Georgia"/>
                <a:cs typeface="Georgia"/>
              </a:rPr>
              <a:t>Áramkimaradás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vagy</a:t>
            </a:r>
            <a:r>
              <a:rPr b="0" spc="-7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hardverhiba</a:t>
            </a:r>
          </a:p>
          <a:p>
            <a:pPr marL="607060">
              <a:lnSpc>
                <a:spcPct val="100000"/>
              </a:lnSpc>
              <a:spcBef>
                <a:spcPts val="670"/>
              </a:spcBef>
              <a:tabLst>
                <a:tab pos="826135" algn="l"/>
              </a:tabLst>
            </a:pPr>
            <a:r>
              <a:rPr b="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b="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b="0" dirty="0">
                <a:latin typeface="Georgia"/>
                <a:cs typeface="Georgia"/>
              </a:rPr>
              <a:t>Az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operációs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rendszer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összeomlása</a:t>
            </a:r>
          </a:p>
          <a:p>
            <a:pPr marL="607060">
              <a:lnSpc>
                <a:spcPct val="100000"/>
              </a:lnSpc>
              <a:spcBef>
                <a:spcPts val="675"/>
              </a:spcBef>
              <a:tabLst>
                <a:tab pos="826135" algn="l"/>
              </a:tabLst>
            </a:pPr>
            <a:r>
              <a:rPr b="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b="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b="0" dirty="0">
                <a:latin typeface="Georgia"/>
                <a:cs typeface="Georgia"/>
              </a:rPr>
              <a:t>Egy</a:t>
            </a:r>
            <a:r>
              <a:rPr b="0" spc="-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Oracle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háttérfolyamat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hibája</a:t>
            </a:r>
          </a:p>
          <a:p>
            <a:pPr marL="607060">
              <a:lnSpc>
                <a:spcPct val="100000"/>
              </a:lnSpc>
              <a:spcBef>
                <a:spcPts val="675"/>
              </a:spcBef>
              <a:tabLst>
                <a:tab pos="826135" algn="l"/>
              </a:tabLst>
            </a:pPr>
            <a:r>
              <a:rPr b="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b="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b="0" spc="-10" dirty="0">
                <a:latin typeface="Georgia"/>
                <a:cs typeface="Georgia"/>
              </a:rPr>
              <a:t>SHUTDOWN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ABORT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parancs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kiadása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biztonsági</a:t>
            </a:r>
            <a:r>
              <a:rPr spc="-15" dirty="0"/>
              <a:t> </a:t>
            </a:r>
            <a:r>
              <a:rPr spc="-10" dirty="0"/>
              <a:t>mentés?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9971" y="2281342"/>
            <a:ext cx="5812018" cy="42606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helyreállítás?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7234" y="2278706"/>
            <a:ext cx="5960535" cy="4243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highlight>
                  <a:srgbClr val="FFFF00"/>
                </a:highlight>
              </a:rPr>
              <a:t>Példányhiba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705090" cy="415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0795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példányhiba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(instance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failure)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szolgáltatáskiesés,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amely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jár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adatvesztéssel.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Jellemző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okok: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belső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kivétele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kezelt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hiba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adatbázismotorban)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Operációs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összeomlása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kernelpánik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Hardverhibák,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adattárolást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érintik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(CPU,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memória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Georgia"/>
                <a:cs typeface="Georgia"/>
              </a:rPr>
              <a:t>stb.)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Helyreállítás: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példány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újraindítása.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automatikus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összeomlás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utáni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tranzakciónaplók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R="2132330" algn="r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alapján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állapot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visszaállításához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R="2084070" algn="r">
              <a:lnSpc>
                <a:spcPct val="100000"/>
              </a:lnSpc>
              <a:spcBef>
                <a:spcPts val="530"/>
              </a:spcBef>
              <a:tabLst>
                <a:tab pos="246379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normál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működés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perceken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belül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folytatódhat.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Alkalmazási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spc="-20" dirty="0">
                <a:highlight>
                  <a:srgbClr val="FFFF00"/>
                </a:highlight>
              </a:rPr>
              <a:t>hibák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743190" cy="417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000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alkalmazáshibák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hibás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műveletekből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eredő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sérülését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vagy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inkonzisztenciáját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okozzák.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Programok,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szkriptek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rossz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időben,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érvénytelen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bemenetekkel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helytelen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sorrendben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történő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futtatása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által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okozott hibák.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74040" indent="-25654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Következmény: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Hibás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bekerülése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adatbázisba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ami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sérti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az </a:t>
            </a:r>
            <a:r>
              <a:rPr sz="1800" spc="-10" dirty="0">
                <a:latin typeface="Georgia"/>
                <a:cs typeface="Georgia"/>
              </a:rPr>
              <a:t>integritást.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Nem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DBMS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hiba: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logikájából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emberi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hibából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ered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054100" indent="-256540">
              <a:lnSpc>
                <a:spcPct val="10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Megelőzés: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bemeneti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validálása,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monitorozás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riasztások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minimalizálják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károkat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Elhárítás: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Érvényes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visszaállítása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mentésekből.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Hibás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kézi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javítása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eltávolítása.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gyors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azonosítás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beavatkozás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csökkenti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hibás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mennyiségét.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highlight>
                  <a:srgbClr val="FFFF00"/>
                </a:highlight>
              </a:rPr>
              <a:t>Médiahibák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0886"/>
            <a:ext cx="7994015" cy="410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médiahibák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sérülések,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újjáépítését</a:t>
            </a:r>
            <a:r>
              <a:rPr sz="18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igénylik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Adatbázisfájlok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elvesztése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sérülése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adathordozó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problémái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miatt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pl.,</a:t>
            </a:r>
            <a:endParaRPr sz="18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5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lemezhibák,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fájlrendszer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sérülései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törölt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fájlok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szalag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degradációja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sérülése,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memóriahibák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(bit-hibák)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Megelőzés: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9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Redundáns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technológiák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(RAID,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lemeztükrözés)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9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Proaktív</a:t>
            </a:r>
            <a:r>
              <a:rPr sz="18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hardverállapot-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ellenőrzés és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integritásmonitorozás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9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meghibásodott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adathordozó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cserélje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javítása.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4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érintett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fájlok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visszaállítása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legfrissebb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biztonsági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mentésekből.</a:t>
            </a:r>
            <a:endParaRPr sz="1800" dirty="0">
              <a:latin typeface="Georgia"/>
              <a:cs typeface="Georgia"/>
            </a:endParaRPr>
          </a:p>
          <a:p>
            <a:pPr marL="561340" marR="918210" indent="-247015">
              <a:lnSpc>
                <a:spcPct val="105000"/>
              </a:lnSpc>
              <a:spcBef>
                <a:spcPts val="3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latin typeface="Georgia"/>
                <a:cs typeface="Georgia"/>
              </a:rPr>
              <a:t>Teljes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helyreállítás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végrehajtása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DB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konzisztens,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működőképes </a:t>
            </a:r>
            <a:r>
              <a:rPr sz="1800" dirty="0">
                <a:latin typeface="Georgia"/>
                <a:cs typeface="Georgia"/>
              </a:rPr>
              <a:t>állapotának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visszaállításához.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Főbb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mentés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kategóriák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19071"/>
            <a:ext cx="8016240" cy="407606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800"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(képmásolat)</a:t>
            </a:r>
            <a:r>
              <a:rPr sz="18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mentés: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adatblokkot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egyetlen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képben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rögzít.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Inkrementális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mentés: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utolsó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óta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megváltozott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adatblokkokat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rögzíti.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(Differenciális: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utolsó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teljes</a:t>
            </a:r>
            <a:r>
              <a:rPr sz="1800" i="1" spc="-6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biztonsági</a:t>
            </a:r>
            <a:r>
              <a:rPr sz="1800" i="1" spc="-6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mentés</a:t>
            </a:r>
            <a:r>
              <a:rPr sz="1800" i="1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óta.)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Összevont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mentés: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inkrementális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egyesítése.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800" b="1" dirty="0">
                <a:latin typeface="Georgia"/>
                <a:cs typeface="Georgia"/>
              </a:rPr>
              <a:t>: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táblák,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sémák)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kinyerése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olyan</a:t>
            </a:r>
            <a:endParaRPr sz="1800" dirty="0">
              <a:latin typeface="Georgia"/>
              <a:cs typeface="Georgia"/>
            </a:endParaRPr>
          </a:p>
          <a:p>
            <a:pPr marL="12700" marR="440690">
              <a:lnSpc>
                <a:spcPts val="2270"/>
              </a:lnSpc>
              <a:spcBef>
                <a:spcPts val="90"/>
              </a:spcBef>
            </a:pPr>
            <a:r>
              <a:rPr sz="1800" dirty="0">
                <a:latin typeface="Georgia"/>
                <a:cs typeface="Georgia"/>
              </a:rPr>
              <a:t>eszközökkel,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mint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EXPORT,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DUMP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UNLOAD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másik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adatbázisba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történő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átviteléhez.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módok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392430" indent="-256540">
              <a:lnSpc>
                <a:spcPct val="105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Hideg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(offline):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állítva</a:t>
            </a:r>
            <a:r>
              <a:rPr sz="1800" dirty="0">
                <a:latin typeface="Georgia"/>
                <a:cs typeface="Georgia"/>
              </a:rPr>
              <a:t>;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fájlok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másolása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közben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nem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történik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tevékenység.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Forró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(online):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fájlok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másolása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működése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közben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történik;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érdekében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redo/naplófájlok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szükséges.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2826</Words>
  <Application>Microsoft Office PowerPoint</Application>
  <PresentationFormat>Diavetítés a képernyőre (4:3 oldalarány)</PresentationFormat>
  <Paragraphs>284</Paragraphs>
  <Slides>32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8" baseType="lpstr">
      <vt:lpstr>Aptos</vt:lpstr>
      <vt:lpstr>Arial MT</vt:lpstr>
      <vt:lpstr>Georgia</vt:lpstr>
      <vt:lpstr>Times New Roman</vt:lpstr>
      <vt:lpstr>Trebuchet MS</vt:lpstr>
      <vt:lpstr>Office Theme</vt:lpstr>
      <vt:lpstr>PowerPoint-bemutató</vt:lpstr>
      <vt:lpstr>Biztonsági mentés és helyreállítás</vt:lpstr>
      <vt:lpstr>Biztonsági mentés és helyreállítás</vt:lpstr>
      <vt:lpstr>Mi a biztonsági mentés?</vt:lpstr>
      <vt:lpstr>Mi a helyreállítás?</vt:lpstr>
      <vt:lpstr>Példányhiba</vt:lpstr>
      <vt:lpstr>Alkalmazási hibák</vt:lpstr>
      <vt:lpstr>Médiahibák</vt:lpstr>
      <vt:lpstr>Főbb biztonsági mentés kategóriák</vt:lpstr>
      <vt:lpstr>Logikai és OS szintű biztonsági mentések</vt:lpstr>
      <vt:lpstr>Biztonsági mentési módok</vt:lpstr>
      <vt:lpstr>Hideg (offline) biztonsági mentés</vt:lpstr>
      <vt:lpstr>Biztonsági mentési módok</vt:lpstr>
      <vt:lpstr>Táblatér biztonsági mentése</vt:lpstr>
      <vt:lpstr>Biztonsági mentési szintek és lefedettség</vt:lpstr>
      <vt:lpstr>Biztonsági mentési irányelvek</vt:lpstr>
      <vt:lpstr>Biztonsági mentési irányelvek</vt:lpstr>
      <vt:lpstr>Biztonsági mentés ütemezése</vt:lpstr>
      <vt:lpstr>Biztonsági mentés ütemezése</vt:lpstr>
      <vt:lpstr>Sémák és rendszerkatalógusok mentése</vt:lpstr>
      <vt:lpstr>Adatbázis-helyreállítás</vt:lpstr>
      <vt:lpstr>Adatbázis-helyreállítás</vt:lpstr>
      <vt:lpstr>Visszatérés a jelenlegi állapothoz</vt:lpstr>
      <vt:lpstr>System Change Number (SCN)</vt:lpstr>
      <vt:lpstr>Point-in-time helyreállítás</vt:lpstr>
      <vt:lpstr>Tranzakcióhelyreállítás</vt:lpstr>
      <vt:lpstr>Magas rendelkezésre állású alternatívák</vt:lpstr>
      <vt:lpstr>Katasztrófa utáni helyreállítás tervezése</vt:lpstr>
      <vt:lpstr>Katasztrófa utáni helyreállítás tervezése</vt:lpstr>
      <vt:lpstr>Katasztrófa utáni helyreállítás tervezése</vt:lpstr>
      <vt:lpstr>Oracle helyreállítási stratégia</vt:lpstr>
      <vt:lpstr>Oracle helyreállítási stratégia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Adatmenedzsment</dc:title>
  <cp:lastModifiedBy>Szemán László</cp:lastModifiedBy>
  <cp:revision>65</cp:revision>
  <dcterms:created xsi:type="dcterms:W3CDTF">2025-04-22T13:52:09Z</dcterms:created>
  <dcterms:modified xsi:type="dcterms:W3CDTF">2025-04-28T08:47:33Z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2025-04-20T00:00:00Z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2025-04-22T00:00:00Z</vt:filetime>
  </property>
  <property fmtid="{D5CDD505-2E9C-101B-9397-08002B2CF9AE}" pid="5" name="Producer">
    <vt:lpwstr>Pdftools SDK</vt:lpwstr>
  </property>
</Properties>
</file>