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5" r:id="rId20"/>
    <p:sldId id="278" r:id="rId21"/>
    <p:sldId id="277" r:id="rId22"/>
    <p:sldId id="280" r:id="rId23"/>
    <p:sldId id="279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41700-0839-F243-A535-042F6A024DFB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6EF9-4544-8140-BD76-BE66351C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Think about design at a higher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8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First 20</a:t>
            </a:r>
            <a:r>
              <a:rPr lang="en-US" baseline="0" dirty="0" smtClean="0"/>
              <a:t> minutes: Examine each line and understand why it’s not different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Peek</a:t>
            </a:r>
            <a:r>
              <a:rPr lang="en-US" baseline="0" dirty="0" smtClean="0"/>
              <a:t> ahead at the Consequences if stuck.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 this pattern be used?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shouldn’t this pattern be used?</a:t>
            </a:r>
            <a:endParaRPr lang="en-US" dirty="0" smtClean="0"/>
          </a:p>
          <a:p>
            <a:pPr marL="171450" lvl="0" indent="-171450">
              <a:buFontTx/>
              <a:buChar char="•"/>
            </a:pPr>
            <a:r>
              <a:rPr lang="en-US" dirty="0" smtClean="0"/>
              <a:t>Next</a:t>
            </a:r>
            <a:r>
              <a:rPr lang="en-US" baseline="0" dirty="0" smtClean="0"/>
              <a:t> 5 minutes: What broader context would cause the structure to change?</a:t>
            </a:r>
          </a:p>
          <a:p>
            <a:pPr marL="171450" lvl="0" indent="-171450">
              <a:buFontTx/>
              <a:buChar char="•"/>
            </a:pPr>
            <a:r>
              <a:rPr lang="en-US" dirty="0" smtClean="0"/>
              <a:t>How does the factory </a:t>
            </a:r>
            <a:r>
              <a:rPr lang="en-US" smtClean="0"/>
              <a:t>pattern relate?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Blindly applying damages code 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Difficult to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Think about the game at a higher level</a:t>
            </a:r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Blindly applying damages game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Difficult to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Abstract</a:t>
            </a:r>
            <a:r>
              <a:rPr lang="en-US" baseline="0" dirty="0" smtClean="0"/>
              <a:t>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First 20</a:t>
            </a:r>
            <a:r>
              <a:rPr lang="en-US" baseline="0" dirty="0" smtClean="0"/>
              <a:t> minutes: Examine each line and understand why it’s not different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Why is </a:t>
            </a:r>
            <a:r>
              <a:rPr lang="en-US" dirty="0" err="1" smtClean="0"/>
              <a:t>createDocument</a:t>
            </a:r>
            <a:r>
              <a:rPr lang="en-US" dirty="0" smtClean="0"/>
              <a:t> abstract in base class?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Peek</a:t>
            </a:r>
            <a:r>
              <a:rPr lang="en-US" baseline="0" dirty="0" smtClean="0"/>
              <a:t> ahead at the Consequences if stuck.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 this pattern be used?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When shouldn’t this pattern be used?</a:t>
            </a:r>
            <a:endParaRPr lang="en-US" dirty="0" smtClean="0"/>
          </a:p>
          <a:p>
            <a:pPr marL="171450" lvl="0" indent="-171450">
              <a:buFontTx/>
              <a:buChar char="•"/>
            </a:pPr>
            <a:r>
              <a:rPr lang="en-US" dirty="0" smtClean="0"/>
              <a:t>Next</a:t>
            </a:r>
            <a:r>
              <a:rPr lang="en-US" baseline="0" dirty="0" smtClean="0"/>
              <a:t> 5 minutes: What broader context would cause the structure to change?</a:t>
            </a:r>
          </a:p>
          <a:p>
            <a:pPr marL="171450" lvl="0" indent="-171450">
              <a:buFontTx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4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Check if document can be opened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Create document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Perform</a:t>
            </a:r>
            <a:r>
              <a:rPr lang="en-US" baseline="0" dirty="0" smtClean="0"/>
              <a:t> an preparation before </a:t>
            </a:r>
            <a:r>
              <a:rPr lang="en-US" baseline="0" dirty="0" err="1" smtClean="0"/>
              <a:t>openeing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Open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Read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EF9-4544-8140-BD76-BE66351C80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1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3A833-FD3F-3F4D-8548-64399CD2140C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9919F-A7E3-5F47-93E4-668076C8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Study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7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think that all you have to do is learn the pattern. That is not studying design patterns.</a:t>
            </a:r>
          </a:p>
          <a:p>
            <a:r>
              <a:rPr lang="en-US" dirty="0" smtClean="0"/>
              <a:t>Every decision made in a design pattern is the best choice, so it is important to know the reason.</a:t>
            </a:r>
          </a:p>
          <a:p>
            <a:r>
              <a:rPr lang="en-US" dirty="0" smtClean="0"/>
              <a:t>Design patterns are always best on a local scale, but are sometimes the worst in relation to the surrounding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3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atternRelationsh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3" y="225042"/>
            <a:ext cx="5474313" cy="6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67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7" idx="2"/>
            <a:endCxn id="32" idx="0"/>
          </p:cNvCxnSpPr>
          <p:nvPr/>
        </p:nvCxnSpPr>
        <p:spPr>
          <a:xfrm flipH="1">
            <a:off x="6389646" y="2517222"/>
            <a:ext cx="3670" cy="823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3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63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3" name="Snip Single Corner Rectangle 2"/>
          <p:cNvSpPr/>
          <p:nvPr/>
        </p:nvSpPr>
        <p:spPr>
          <a:xfrm>
            <a:off x="2099374" y="5377702"/>
            <a:ext cx="3889847" cy="108698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Document* doc = </a:t>
            </a:r>
            <a:r>
              <a:rPr lang="en-US" dirty="0" err="1" smtClean="0"/>
              <a:t>CreateDocument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docs.Add</a:t>
            </a:r>
            <a:r>
              <a:rPr lang="en-US" dirty="0" smtClean="0"/>
              <a:t>(doc);</a:t>
            </a:r>
          </a:p>
          <a:p>
            <a:r>
              <a:rPr lang="en-US" dirty="0" smtClean="0"/>
              <a:t>doc-&gt;Open();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253420" y="2254058"/>
            <a:ext cx="114407" cy="11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3"/>
            <a:endCxn id="15" idx="3"/>
          </p:cNvCxnSpPr>
          <p:nvPr/>
        </p:nvCxnSpPr>
        <p:spPr>
          <a:xfrm flipV="1">
            <a:off x="4044298" y="2351721"/>
            <a:ext cx="3225877" cy="30259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2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19" name="Snip Single Corner Rectangle 18"/>
          <p:cNvSpPr/>
          <p:nvPr/>
        </p:nvSpPr>
        <p:spPr>
          <a:xfrm>
            <a:off x="2099374" y="5377702"/>
            <a:ext cx="3889847" cy="40046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return new </a:t>
            </a:r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212971" y="4428022"/>
            <a:ext cx="114407" cy="11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3"/>
            <a:endCxn id="20" idx="3"/>
          </p:cNvCxnSpPr>
          <p:nvPr/>
        </p:nvCxnSpPr>
        <p:spPr>
          <a:xfrm flipV="1">
            <a:off x="4044298" y="4525685"/>
            <a:ext cx="3185428" cy="8520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8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90"/>
            <a:ext cx="2322467" cy="113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297490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68935" y="586970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lackita</a:t>
            </a:r>
            <a:r>
              <a:rPr lang="en-US" dirty="0"/>
              <a:t>/</a:t>
            </a:r>
            <a:r>
              <a:rPr lang="en-US" dirty="0" err="1"/>
              <a:t>DesignPatterns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atternRelationsh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3" y="225042"/>
            <a:ext cx="5474313" cy="6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89"/>
            <a:ext cx="2322467" cy="1385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90"/>
            <a:ext cx="2322467" cy="950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223755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341040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 flipH="1">
            <a:off x="6389646" y="2791828"/>
            <a:ext cx="3670" cy="549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3226620"/>
            <a:ext cx="3671" cy="11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363853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3316" y="3645840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01198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329859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938140" y="4329860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5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89"/>
            <a:ext cx="2322467" cy="1419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89"/>
            <a:ext cx="2753545" cy="168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 smtClean="0"/>
          </a:p>
          <a:p>
            <a:r>
              <a:rPr lang="en-US" dirty="0" err="1" smtClean="0"/>
              <a:t>AddDocument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75354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44296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>
            <a:off x="6608855" y="3524111"/>
            <a:ext cx="0" cy="325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3260947"/>
            <a:ext cx="3671" cy="588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4147355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29" idx="0"/>
          </p:cNvCxnSpPr>
          <p:nvPr/>
        </p:nvCxnSpPr>
        <p:spPr>
          <a:xfrm flipH="1">
            <a:off x="6607020" y="4147355"/>
            <a:ext cx="1835" cy="37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520805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522052"/>
            <a:ext cx="275721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839931"/>
            <a:ext cx="2757215" cy="9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938140" y="4839931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1gtKoapHF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56" y="0"/>
            <a:ext cx="5450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openDocument</a:t>
            </a:r>
            <a:r>
              <a:rPr lang="en-US" dirty="0" smtClean="0"/>
              <a:t>(String name) {</a:t>
            </a:r>
          </a:p>
          <a:p>
            <a:pPr marL="0" indent="0">
              <a:buNone/>
            </a:pPr>
            <a:r>
              <a:rPr lang="en-US" dirty="0" smtClean="0"/>
              <a:t>	if(!</a:t>
            </a:r>
            <a:r>
              <a:rPr lang="en-US" dirty="0" err="1" smtClean="0"/>
              <a:t>CanOpenDocument</a:t>
            </a:r>
            <a:r>
              <a:rPr lang="en-US" dirty="0" smtClean="0"/>
              <a:t>(name)) {</a:t>
            </a:r>
          </a:p>
          <a:p>
            <a:pPr marL="0" indent="0">
              <a:buNone/>
            </a:pPr>
            <a:r>
              <a:rPr lang="en-US" dirty="0" smtClean="0"/>
              <a:t>		// cannot handle this document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Document doc = </a:t>
            </a:r>
            <a:r>
              <a:rPr lang="en-US" dirty="0" err="1" smtClean="0"/>
              <a:t>CreateDocument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if(doc)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docs.add</a:t>
            </a:r>
            <a:r>
              <a:rPr lang="en-US" dirty="0" smtClean="0"/>
              <a:t>(doc);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AboutToOpenDocument</a:t>
            </a:r>
            <a:r>
              <a:rPr lang="en-US" dirty="0" smtClean="0"/>
              <a:t>(doc);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doc.Read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40" y="1840989"/>
            <a:ext cx="2322467" cy="1419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8140" y="1523110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2082" y="1840989"/>
            <a:ext cx="2753545" cy="168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NewDocument</a:t>
            </a:r>
            <a:endParaRPr lang="en-US" dirty="0" smtClean="0"/>
          </a:p>
          <a:p>
            <a:r>
              <a:rPr lang="en-US" dirty="0" err="1" smtClean="0"/>
              <a:t>OpenDocument</a:t>
            </a:r>
            <a:endParaRPr lang="en-US" dirty="0" smtClean="0"/>
          </a:p>
          <a:p>
            <a:r>
              <a:rPr lang="en-US" dirty="0" err="1" smtClean="0"/>
              <a:t>AddDocument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2082" y="1523110"/>
            <a:ext cx="275354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885190" y="1647635"/>
            <a:ext cx="346892" cy="1029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1"/>
            <a:endCxn id="6" idx="3"/>
          </p:cNvCxnSpPr>
          <p:nvPr/>
        </p:nvCxnSpPr>
        <p:spPr>
          <a:xfrm flipH="1" flipV="1">
            <a:off x="3260607" y="1682050"/>
            <a:ext cx="1624583" cy="1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4084" y="136176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44296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937154" y="3849865"/>
            <a:ext cx="331781" cy="2974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13" idx="0"/>
          </p:cNvCxnSpPr>
          <p:nvPr/>
        </p:nvCxnSpPr>
        <p:spPr>
          <a:xfrm>
            <a:off x="6608855" y="3524111"/>
            <a:ext cx="0" cy="325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4" idx="0"/>
          </p:cNvCxnSpPr>
          <p:nvPr/>
        </p:nvCxnSpPr>
        <p:spPr>
          <a:xfrm>
            <a:off x="2099374" y="3260947"/>
            <a:ext cx="3671" cy="588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05095" y="4147355"/>
            <a:ext cx="3671" cy="366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29" idx="0"/>
          </p:cNvCxnSpPr>
          <p:nvPr/>
        </p:nvCxnSpPr>
        <p:spPr>
          <a:xfrm flipH="1">
            <a:off x="6607020" y="4147355"/>
            <a:ext cx="1835" cy="37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8140" y="4520805"/>
            <a:ext cx="2322467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MyDocument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228412" y="4522052"/>
            <a:ext cx="2757215" cy="31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28412" y="4839931"/>
            <a:ext cx="2757215" cy="9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CreateDocument</a:t>
            </a:r>
            <a:endParaRPr lang="en-US" dirty="0" smtClean="0"/>
          </a:p>
          <a:p>
            <a:r>
              <a:rPr lang="en-US" dirty="0" err="1" smtClean="0"/>
              <a:t>CanOpenDocument</a:t>
            </a:r>
            <a:endParaRPr lang="en-US" dirty="0" smtClean="0"/>
          </a:p>
          <a:p>
            <a:r>
              <a:rPr lang="en-US" dirty="0" err="1" smtClean="0"/>
              <a:t>AboutToOpenDocument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68935" y="586970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lackita</a:t>
            </a:r>
            <a:r>
              <a:rPr lang="en-US" dirty="0"/>
              <a:t>/</a:t>
            </a:r>
            <a:r>
              <a:rPr lang="en-US" dirty="0" err="1"/>
              <a:t>DesignPatterns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8140" y="4839931"/>
            <a:ext cx="2322467" cy="34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atternRelationsh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3" y="225042"/>
            <a:ext cx="5474313" cy="6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8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310" y="1556101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5985" y="1708501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972" y="4721381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892" y="5416318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29743" y="287525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3197" y="3871660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2892" y="3167028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26982" y="1886963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64626" y="3458797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56629" y="512454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63427" y="416342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11" idx="1"/>
          </p:cNvCxnSpPr>
          <p:nvPr/>
        </p:nvCxnSpPr>
        <p:spPr>
          <a:xfrm>
            <a:off x="2230942" y="1847870"/>
            <a:ext cx="1696040" cy="330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flipH="1">
            <a:off x="5439208" y="2000270"/>
            <a:ext cx="776777" cy="1166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>
            <a:off x="4493298" y="2470501"/>
            <a:ext cx="3002761" cy="40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1"/>
          </p:cNvCxnSpPr>
          <p:nvPr/>
        </p:nvCxnSpPr>
        <p:spPr>
          <a:xfrm flipV="1">
            <a:off x="3799513" y="3458797"/>
            <a:ext cx="1073379" cy="4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2797258" y="3750566"/>
            <a:ext cx="259371" cy="166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1"/>
          </p:cNvCxnSpPr>
          <p:nvPr/>
        </p:nvCxnSpPr>
        <p:spPr>
          <a:xfrm flipV="1">
            <a:off x="1167288" y="4163429"/>
            <a:ext cx="2065909" cy="55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9" idx="2"/>
          </p:cNvCxnSpPr>
          <p:nvPr/>
        </p:nvCxnSpPr>
        <p:spPr>
          <a:xfrm flipV="1">
            <a:off x="3622945" y="4455198"/>
            <a:ext cx="176568" cy="66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0" idx="2"/>
          </p:cNvCxnSpPr>
          <p:nvPr/>
        </p:nvCxnSpPr>
        <p:spPr>
          <a:xfrm flipV="1">
            <a:off x="4189261" y="3750566"/>
            <a:ext cx="1249947" cy="166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7" idx="0"/>
          </p:cNvCxnSpPr>
          <p:nvPr/>
        </p:nvCxnSpPr>
        <p:spPr>
          <a:xfrm flipH="1">
            <a:off x="5439208" y="4455198"/>
            <a:ext cx="924219" cy="96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5" idx="2"/>
          </p:cNvCxnSpPr>
          <p:nvPr/>
        </p:nvCxnSpPr>
        <p:spPr>
          <a:xfrm flipV="1">
            <a:off x="5439208" y="2292039"/>
            <a:ext cx="1343093" cy="3124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  <a:endCxn id="10" idx="3"/>
          </p:cNvCxnSpPr>
          <p:nvPr/>
        </p:nvCxnSpPr>
        <p:spPr>
          <a:xfrm flipH="1">
            <a:off x="6005524" y="3167028"/>
            <a:ext cx="924219" cy="291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7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681" y="3302265"/>
            <a:ext cx="2188086" cy="1004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5985" y="1708501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6145" y="4832780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892" y="5416318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29743" y="287525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6881" y="1708501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822" y="1648908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8310" y="2341144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1994" y="3723233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56629" y="512454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63427" y="416342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1" idx="3"/>
            <a:endCxn id="4" idx="0"/>
          </p:cNvCxnSpPr>
          <p:nvPr/>
        </p:nvCxnSpPr>
        <p:spPr>
          <a:xfrm>
            <a:off x="2230942" y="2632913"/>
            <a:ext cx="1834782" cy="669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4" idx="0"/>
          </p:cNvCxnSpPr>
          <p:nvPr/>
        </p:nvCxnSpPr>
        <p:spPr>
          <a:xfrm>
            <a:off x="3233197" y="2292039"/>
            <a:ext cx="832527" cy="10102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4" idx="0"/>
          </p:cNvCxnSpPr>
          <p:nvPr/>
        </p:nvCxnSpPr>
        <p:spPr>
          <a:xfrm flipH="1">
            <a:off x="4065724" y="2232446"/>
            <a:ext cx="904414" cy="10698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4" idx="3"/>
          </p:cNvCxnSpPr>
          <p:nvPr/>
        </p:nvCxnSpPr>
        <p:spPr>
          <a:xfrm flipH="1">
            <a:off x="5159767" y="2292039"/>
            <a:ext cx="1622534" cy="1512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4" idx="3"/>
          </p:cNvCxnSpPr>
          <p:nvPr/>
        </p:nvCxnSpPr>
        <p:spPr>
          <a:xfrm flipH="1" flipV="1">
            <a:off x="5159767" y="3804518"/>
            <a:ext cx="1203660" cy="650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1"/>
            <a:endCxn id="4" idx="3"/>
          </p:cNvCxnSpPr>
          <p:nvPr/>
        </p:nvCxnSpPr>
        <p:spPr>
          <a:xfrm flipH="1">
            <a:off x="5159767" y="3167028"/>
            <a:ext cx="1769976" cy="637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  <a:endCxn id="4" idx="2"/>
          </p:cNvCxnSpPr>
          <p:nvPr/>
        </p:nvCxnSpPr>
        <p:spPr>
          <a:xfrm flipH="1" flipV="1">
            <a:off x="4065724" y="4306771"/>
            <a:ext cx="1373484" cy="1109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4" idx="2"/>
          </p:cNvCxnSpPr>
          <p:nvPr/>
        </p:nvCxnSpPr>
        <p:spPr>
          <a:xfrm flipV="1">
            <a:off x="3622945" y="4306771"/>
            <a:ext cx="442779" cy="817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4" idx="1"/>
          </p:cNvCxnSpPr>
          <p:nvPr/>
        </p:nvCxnSpPr>
        <p:spPr>
          <a:xfrm flipV="1">
            <a:off x="2002461" y="3804518"/>
            <a:ext cx="969220" cy="10282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3"/>
            <a:endCxn id="4" idx="1"/>
          </p:cNvCxnSpPr>
          <p:nvPr/>
        </p:nvCxnSpPr>
        <p:spPr>
          <a:xfrm flipV="1">
            <a:off x="1664626" y="3804518"/>
            <a:ext cx="1307055" cy="2104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681" y="3302265"/>
            <a:ext cx="2188086" cy="1004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15985" y="1708501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6145" y="4832780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892" y="4746967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29743" y="287525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6881" y="1708501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822" y="1648908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8310" y="2341144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1994" y="3723233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56629" y="512454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63427" y="4163429"/>
            <a:ext cx="1132632" cy="58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Colleague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1" idx="3"/>
            <a:endCxn id="4" idx="0"/>
          </p:cNvCxnSpPr>
          <p:nvPr/>
        </p:nvCxnSpPr>
        <p:spPr>
          <a:xfrm>
            <a:off x="2230942" y="2632913"/>
            <a:ext cx="1834782" cy="669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4" idx="0"/>
          </p:cNvCxnSpPr>
          <p:nvPr/>
        </p:nvCxnSpPr>
        <p:spPr>
          <a:xfrm>
            <a:off x="3233197" y="2292039"/>
            <a:ext cx="832527" cy="10102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4" idx="0"/>
          </p:cNvCxnSpPr>
          <p:nvPr/>
        </p:nvCxnSpPr>
        <p:spPr>
          <a:xfrm flipH="1">
            <a:off x="4065724" y="2232446"/>
            <a:ext cx="904414" cy="10698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4" idx="3"/>
          </p:cNvCxnSpPr>
          <p:nvPr/>
        </p:nvCxnSpPr>
        <p:spPr>
          <a:xfrm flipH="1">
            <a:off x="5159767" y="2292039"/>
            <a:ext cx="1622534" cy="1512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4" idx="3"/>
          </p:cNvCxnSpPr>
          <p:nvPr/>
        </p:nvCxnSpPr>
        <p:spPr>
          <a:xfrm flipH="1" flipV="1">
            <a:off x="5159767" y="3804518"/>
            <a:ext cx="1203660" cy="650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1"/>
            <a:endCxn id="4" idx="3"/>
          </p:cNvCxnSpPr>
          <p:nvPr/>
        </p:nvCxnSpPr>
        <p:spPr>
          <a:xfrm flipH="1">
            <a:off x="5159767" y="3167028"/>
            <a:ext cx="1769976" cy="637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0"/>
            <a:endCxn id="4" idx="2"/>
          </p:cNvCxnSpPr>
          <p:nvPr/>
        </p:nvCxnSpPr>
        <p:spPr>
          <a:xfrm flipH="1" flipV="1">
            <a:off x="4065724" y="4306771"/>
            <a:ext cx="1373484" cy="44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4" idx="2"/>
          </p:cNvCxnSpPr>
          <p:nvPr/>
        </p:nvCxnSpPr>
        <p:spPr>
          <a:xfrm flipV="1">
            <a:off x="3622945" y="4306771"/>
            <a:ext cx="442779" cy="817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4" idx="1"/>
          </p:cNvCxnSpPr>
          <p:nvPr/>
        </p:nvCxnSpPr>
        <p:spPr>
          <a:xfrm flipV="1">
            <a:off x="2002461" y="3804518"/>
            <a:ext cx="969220" cy="10282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3"/>
            <a:endCxn id="4" idx="1"/>
          </p:cNvCxnSpPr>
          <p:nvPr/>
        </p:nvCxnSpPr>
        <p:spPr>
          <a:xfrm flipV="1">
            <a:off x="1664626" y="3804518"/>
            <a:ext cx="1307055" cy="2104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8935" y="586970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lackita</a:t>
            </a:r>
            <a:r>
              <a:rPr lang="en-US" dirty="0"/>
              <a:t>/</a:t>
            </a:r>
            <a:r>
              <a:rPr lang="en-US" dirty="0" err="1"/>
              <a:t>DesignPatterns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0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designing a new class hierarchy, though implementation details may differ, you often find yourself using the same kinds of solutions over and over again.</a:t>
            </a:r>
          </a:p>
          <a:p>
            <a:r>
              <a:rPr lang="en-US" dirty="0" smtClean="0"/>
              <a:t>At best, it will provide…a toolkit that can be drawn on to solve your own architectural issues without reinventing the wheel.</a:t>
            </a:r>
          </a:p>
          <a:p>
            <a:r>
              <a:rPr lang="en-US" dirty="0" smtClean="0"/>
              <a:t>Patterns are a crucial tool for communication among developers. </a:t>
            </a:r>
          </a:p>
          <a:p>
            <a:r>
              <a:rPr lang="en-US" dirty="0" smtClean="0"/>
              <a:t>This book will open your eyes and teach you how to utilize widely accepted and standardized design patterns to implement efficient solutions for frequently encountered design challenges.</a:t>
            </a:r>
          </a:p>
        </p:txBody>
      </p:sp>
    </p:spTree>
    <p:extLst>
      <p:ext uri="{BB962C8B-B14F-4D97-AF65-F5344CB8AC3E}">
        <p14:creationId xmlns:p14="http://schemas.microsoft.com/office/powerpoint/2010/main" val="235301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book advocates making code that is more indirect and complicated for no benefit.</a:t>
            </a:r>
          </a:p>
          <a:p>
            <a:r>
              <a:rPr lang="en-US" dirty="0" smtClean="0"/>
              <a:t>After reading the patterns, I could not apply them to my code. The book is very hard to read.</a:t>
            </a:r>
          </a:p>
          <a:p>
            <a:r>
              <a:rPr lang="en-US" dirty="0" smtClean="0"/>
              <a:t>This book is not a good choice for a person that is beginning in design patterns.</a:t>
            </a:r>
          </a:p>
          <a:p>
            <a:r>
              <a:rPr lang="en-US" dirty="0" smtClean="0"/>
              <a:t>The concepts are hard to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osekiBasic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24" y="835259"/>
            <a:ext cx="3814886" cy="52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is all about patterns…Knowing how to use joseki is useful to me because it allows me to approach difficult situations without fear</a:t>
            </a:r>
          </a:p>
          <a:p>
            <a:r>
              <a:rPr lang="en-US" dirty="0" smtClean="0"/>
              <a:t>Basically, learning joseki is a short-cut to playing the best moves.</a:t>
            </a:r>
          </a:p>
          <a:p>
            <a:r>
              <a:rPr lang="en-US" dirty="0"/>
              <a:t>I</a:t>
            </a:r>
            <a:r>
              <a:rPr lang="en-US" dirty="0" smtClean="0"/>
              <a:t>f you know the right move in a position…it means you can spend your time thinking about which variation is best in the situation, rather than how to avoid screwing up and totally collapsing.</a:t>
            </a:r>
          </a:p>
          <a:p>
            <a:r>
              <a:rPr lang="en-US" dirty="0" smtClean="0"/>
              <a:t>So, in other words, while diligently studying </a:t>
            </a:r>
            <a:r>
              <a:rPr lang="en-US" dirty="0" err="1" smtClean="0"/>
              <a:t>josekis</a:t>
            </a:r>
            <a:r>
              <a:rPr lang="en-US" dirty="0" smtClean="0"/>
              <a:t> - you cannot help but also study many of the other aspects of the game at their best - as represented by examples of perfect or near-perfect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earning joseki loses two stones in strength.</a:t>
            </a:r>
          </a:p>
          <a:p>
            <a:r>
              <a:rPr lang="en-US" dirty="0"/>
              <a:t>T</a:t>
            </a:r>
            <a:r>
              <a:rPr lang="en-US" dirty="0" smtClean="0"/>
              <a:t>he main source for bad habits and misunderstandings by more experienced players may well be joseki.</a:t>
            </a:r>
          </a:p>
          <a:p>
            <a:r>
              <a:rPr lang="en-US" dirty="0"/>
              <a:t>W</a:t>
            </a:r>
            <a:r>
              <a:rPr lang="en-US" dirty="0" smtClean="0"/>
              <a:t>hen Michael Redmond came to Japan, one of the first things he was told was to forget everything he had read in Ishida's joseki dictionary.</a:t>
            </a:r>
          </a:p>
          <a:p>
            <a:r>
              <a:rPr lang="en-US" dirty="0" smtClean="0"/>
              <a:t>Rote memorization of joseki is just delaying the problem of learning, "what should I do next?”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1BzW9fkTG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46" y="0"/>
            <a:ext cx="427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Joseki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think that all you have to do is learn the moves. That is not studying the joseki.</a:t>
            </a:r>
          </a:p>
          <a:p>
            <a:r>
              <a:rPr lang="en-US" dirty="0" smtClean="0"/>
              <a:t>Every stone played by both sides in a joseki is the best move, so it is important to know the reason.</a:t>
            </a:r>
          </a:p>
          <a:p>
            <a:r>
              <a:rPr lang="en-US" dirty="0" smtClean="0"/>
              <a:t>Joseki moves are always the best on a local scale, but they sometimes become the worst in relation to the surrounding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3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899</Words>
  <Application>Microsoft Macintosh PowerPoint</Application>
  <PresentationFormat>On-screen Show (4:3)</PresentationFormat>
  <Paragraphs>251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How To Study Design Patterns</vt:lpstr>
      <vt:lpstr>PowerPoint Presentation</vt:lpstr>
      <vt:lpstr>Praise</vt:lpstr>
      <vt:lpstr>Criticism</vt:lpstr>
      <vt:lpstr>PowerPoint Presentation</vt:lpstr>
      <vt:lpstr>Praise</vt:lpstr>
      <vt:lpstr>Criticism</vt:lpstr>
      <vt:lpstr>PowerPoint Presentation</vt:lpstr>
      <vt:lpstr>How to Study Joseki</vt:lpstr>
      <vt:lpstr>How to Study Design Patterns</vt:lpstr>
      <vt:lpstr>PowerPoint Presentation</vt:lpstr>
      <vt:lpstr>Factory Method</vt:lpstr>
      <vt:lpstr>Factory Method</vt:lpstr>
      <vt:lpstr>Factory Method</vt:lpstr>
      <vt:lpstr>Factory Method</vt:lpstr>
      <vt:lpstr>Factory Method</vt:lpstr>
      <vt:lpstr>PowerPoint Presentation</vt:lpstr>
      <vt:lpstr>Template Method</vt:lpstr>
      <vt:lpstr>Template Method</vt:lpstr>
      <vt:lpstr>Template Method</vt:lpstr>
      <vt:lpstr>Template Method</vt:lpstr>
      <vt:lpstr>PowerPoint Presentation</vt:lpstr>
      <vt:lpstr>Mediator</vt:lpstr>
      <vt:lpstr>Mediator</vt:lpstr>
      <vt:lpstr>Mediator</vt:lpstr>
    </vt:vector>
  </TitlesOfParts>
  <Company>Athenahealth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Design Patterns</dc:title>
  <dc:creator>Colin Williams</dc:creator>
  <cp:lastModifiedBy>Colin Williams</cp:lastModifiedBy>
  <cp:revision>23</cp:revision>
  <dcterms:created xsi:type="dcterms:W3CDTF">2015-05-31T01:16:07Z</dcterms:created>
  <dcterms:modified xsi:type="dcterms:W3CDTF">2015-06-01T22:05:10Z</dcterms:modified>
</cp:coreProperties>
</file>