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84603D-2C1C-4F01-967C-F8D216C192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42399F8-E99A-43D9-AA80-4F6A6B4DE0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B398190-BF3E-4588-B164-04D23FDA6E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B25D705-0A8C-4B0A-ABA3-79CBD2ABED7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BDD1D3-C999-4592-829A-E399C972EA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1BC77C-EDE8-495D-A583-A3251D6D3C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9939727-A914-4CF8-9301-94FAA59BDB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C47941-73E4-4697-9AE1-FD812BE0BD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127175B-616E-4FB1-933C-5D51B5B83F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520" y="1600200"/>
            <a:ext cx="401508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9CD1091-9FF5-41FE-9081-E5172FCD42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890346-978E-485A-9DF6-F86490AE14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B23AE4B-2A84-4444-8640-14106ABE326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10D2D63-1C27-472E-BCE8-F1C1938D34B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BF8A2D1-08E6-41AB-8A00-6F0BE669C2C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9DAE978-A93E-4EFF-8E62-B1E16AFB1AC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CFFA966-C7F6-469D-B6B0-4CF8B106740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8E34CB9-53F0-4966-BC0F-09974F9E265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A309E9F-91C0-4107-8CAC-454253C2095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8E84374-6B46-4EEE-AF45-9E163F6D022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472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520" y="1600200"/>
            <a:ext cx="4014720" cy="45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25778F3-4516-40DC-B837-49D62B7261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9637EAF-CA47-44D3-B321-264B959A5E6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05393C6-76A2-4A48-9463-634FBBB208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36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7BB173A-6F48-4B13-B94E-5A7D92EF776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19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133848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Training: Visualization Techniques with 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166200"/>
            <a:ext cx="6399000" cy="175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Lackson David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Software Developer &amp; Data Scientist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https://ladam.me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lacksinho@gmail.com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143000" y="4800600"/>
            <a:ext cx="73137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Model Summary: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Dependent variable: Score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Independent variable: 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Coefficients: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521280" y="4235760"/>
          <a:ext cx="7712280" cy="2360520"/>
        </p:xfrm>
        <a:graphic>
          <a:graphicData uri="http://schemas.openxmlformats.org/drawingml/2006/table">
            <a:tbl>
              <a:tblPr/>
              <a:tblGrid>
                <a:gridCol w="1263600"/>
                <a:gridCol w="1098720"/>
                <a:gridCol w="53503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34.42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When age is 0 (theoretically), the predicted score is 34.42. This is the baseline.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1.58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each additional year in age, the average score increases by 1.58 points, holding all else constant.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Significance: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p-value for Age: 1.46e-15 (which is &lt; 0.001), marked as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***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. This means the relationship between Age and Score is highly statistically significant.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That means there's evidence of a positive relationship between age and score.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Visualizing Regression Line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Add regression line to scatter plot: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plot(ds$Age, ds$Score,main="Age vs Score with Regression Line",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xlab="Age",ylab="Score",pch=19)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abline(model1, col="red", lwd=2)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Multiple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Use multiple predictors: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model2 &lt;- lm(Score ~ Age + Gender +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Programme, data=ds)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summary(model2)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Note: Convert categorical variables using </a:t>
            </a:r>
            <a:r>
              <a:rPr b="0" lang="en-US" sz="3200" spc="-1" strike="noStrike">
                <a:solidFill>
                  <a:schemeClr val="dk1"/>
                </a:solidFill>
                <a:latin typeface="Liberation Mono;Courier New"/>
                <a:ea typeface="Noto Sans Mono CJK SC"/>
              </a:rPr>
              <a:t>factor()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if not already.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Interpretation of Output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399240" y="1197360"/>
            <a:ext cx="8117640" cy="38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Cont...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276480" y="9990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Predicted Score=40.4978+1.4750×Age−0.8896×GenderMale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−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4.4202×ProgrammeComputerScience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−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8.8301×ProgrammeEngineering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−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1.7332×ProgrammeStatistics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So, a female Business student aged 0 (theoretically) would have a predicted score of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40.4978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457200">
              <a:lnSpc>
                <a:spcPct val="10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Predictor Interpretations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2" name=""/>
          <p:cNvGraphicFramePr/>
          <p:nvPr/>
        </p:nvGraphicFramePr>
        <p:xfrm>
          <a:off x="685800" y="1537200"/>
          <a:ext cx="8169840" cy="4635360"/>
        </p:xfrm>
        <a:graphic>
          <a:graphicData uri="http://schemas.openxmlformats.org/drawingml/2006/table">
            <a:tbl>
              <a:tblPr/>
              <a:tblGrid>
                <a:gridCol w="2471040"/>
                <a:gridCol w="583308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Predictor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Meaning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Age (1.48)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For each additional year in age, the score increases by 1.48 points, holding gender and programme constant (significant, p &lt; 0.001).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GenderMale (-0.89)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Male students score 0.89 points lower than female students, controlling for age and programme (not statistically significant, p = 0.166).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Programme: Computer Science (-4.42)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Students in Computer Science score 4.42 points lower than those in Business (significant, p &lt; 0.001).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Programme: Engineering (-8.83)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Students in Engineering score 8.83 points lower than those in Business (very significant, p &lt; 0.001).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Programme: Statistics (-1.73)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Students in Statistics score 1.73 points lower than those in Business (marginally significant, p ≈ 0.043).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Homework Assignment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228600" y="141876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Load the sample_students.csv or choose any other dataset you like.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Plot histograms, boxplots, and scatterplots.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Fit and visualize a simple regression.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0360" indent="-179640" defTabSz="45720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Noto Sans Mono CJK SC"/>
              </a:rPr>
              <a:t>Fit and interpret a multiple regression.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Objectives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Learn data visualization using base R (no ggplot2).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Perform linear regression in R.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Interpret regression results using visual outputs.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Base R Visualization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Base R plotting functions: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plot()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hist()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boxplot()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50360" indent="-179640">
              <a:lnSpc>
                <a:spcPct val="115000"/>
              </a:lnSpc>
              <a:spcAft>
                <a:spcPts val="1236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5036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barplot()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hist(ds$Score, main="Distribution of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Scores", xlab="Score", col="skyblue")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Histogram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828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Visualizing the distribution of students' scores: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hist(ds$Score,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breaks=20,col="lightgreen",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main="Histogram of Student Scores",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xlab="Scores")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Plotbox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Comparing scores by gender: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boxplot(Score ~ Gender, data=ds,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col=c("orange", "cyan"),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main="Scores by Gender",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ylab="Score")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Scatter Plot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Exploring relationship between Age and Score: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plot(ds$Age, ds$Score,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main="Age vs Score",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xlab="Age",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ylab="Score",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pch=19,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414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col="blue")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Bar Chart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Visualizing Categorical Data: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 programme_counts &lt;- table(ds$Programme)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Noto Sans Mono CJK SC"/>
              </a:rPr>
              <a:t>barplot(programme_counts, main = "Number of Students per Programme", col = "skyblue", xlab = "Programme",  ylab = "Number of Students")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 to Regression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227800" cy="45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Linear regression helps model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relationships.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Noto Sans Mono CJK SC"/>
              </a:rPr>
              <a:t>Syntax in R: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lm(dependent ~ </a:t>
            </a: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independent, data=…).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 </a:t>
            </a:r>
            <a:r>
              <a:rPr b="1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Example: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model1 &lt;-lm(Score ~ Age,data=ds)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Liberation Mono;Courier New"/>
                <a:ea typeface="Noto Sans Mono CJK SC"/>
              </a:rPr>
              <a:t>summary(model1)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900360" indent="-179640" defTabSz="457200">
              <a:lnSpc>
                <a:spcPct val="115000"/>
              </a:lnSpc>
              <a:spcAft>
                <a:spcPts val="1236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Interpretation of Output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24640" y="1197360"/>
            <a:ext cx="8117640" cy="38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2025-05-07T13:01:22Z</dcterms:modified>
  <cp:revision>76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