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Lst>
  <p:sldSz cy="6858000" cx="9144000"/>
  <p:notesSz cx="6858000" cy="9144000"/>
  <p:embeddedFontLst>
    <p:embeddedFont>
      <p:font typeface="Tahoma"/>
      <p:regular r:id="rId122"/>
      <p:bold r:id="rId1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24" roundtripDataSignature="AMtx7mjbIkLJtL09I683WvGbKSwwNYRG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24" Type="http://customschemas.google.com/relationships/presentationmetadata" Target="metadata"/><Relationship Id="rId123" Type="http://schemas.openxmlformats.org/officeDocument/2006/relationships/font" Target="fonts/Tahoma-bold.fntdata"/><Relationship Id="rId122" Type="http://schemas.openxmlformats.org/officeDocument/2006/relationships/font" Target="fonts/Tahoma-regular.fntdata"/><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68" name="Google Shape;168;p10: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69" name="Google Shape;169;p10: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10: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p9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014" name="Google Shape;1014;p99: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015" name="Google Shape;1015;p99: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6" name="Google Shape;1016;p99: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17" name="Google Shape;1017;p9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p10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023" name="Google Shape;1023;p100: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024" name="Google Shape;1024;p100: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5" name="Google Shape;1025;p100: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s-ES" sz="1200">
                <a:solidFill>
                  <a:schemeClr val="dk1"/>
                </a:solidFill>
                <a:latin typeface="Calibri"/>
                <a:ea typeface="Calibri"/>
                <a:cs typeface="Calibri"/>
                <a:sym typeface="Calibri"/>
              </a:rPr>
              <a:t>Evitar el comportamiento normal equivale a modificar completamente el comportamiento habitual del evento. Si por ejemplo se devuelve el valor </a:t>
            </a:r>
            <a:r>
              <a:rPr lang="es-ES"/>
              <a:t>false</a:t>
            </a:r>
            <a:r>
              <a:rPr b="0" i="0" lang="es-ES" sz="1200">
                <a:solidFill>
                  <a:schemeClr val="dk1"/>
                </a:solidFill>
                <a:latin typeface="Calibri"/>
                <a:ea typeface="Calibri"/>
                <a:cs typeface="Calibri"/>
                <a:sym typeface="Calibri"/>
              </a:rPr>
              <a:t> en el evento </a:t>
            </a:r>
            <a:r>
              <a:rPr lang="es-ES"/>
              <a:t>onkeypress</a:t>
            </a:r>
            <a:r>
              <a:rPr b="0" i="0" lang="es-ES" sz="1200">
                <a:solidFill>
                  <a:schemeClr val="dk1"/>
                </a:solidFill>
                <a:latin typeface="Calibri"/>
                <a:ea typeface="Calibri"/>
                <a:cs typeface="Calibri"/>
                <a:sym typeface="Calibri"/>
              </a:rPr>
              <a:t>, la tecla pulsada por el usuario no se tiene en cuenta. Si se devuelve </a:t>
            </a:r>
            <a:r>
              <a:rPr lang="es-ES"/>
              <a:t>false</a:t>
            </a:r>
            <a:r>
              <a:rPr b="0" i="0" lang="es-ES" sz="1200">
                <a:solidFill>
                  <a:schemeClr val="dk1"/>
                </a:solidFill>
                <a:latin typeface="Calibri"/>
                <a:ea typeface="Calibri"/>
                <a:cs typeface="Calibri"/>
                <a:sym typeface="Calibri"/>
              </a:rPr>
              <a:t> en el evento </a:t>
            </a:r>
            <a:r>
              <a:rPr lang="es-ES"/>
              <a:t>onclick</a:t>
            </a:r>
            <a:r>
              <a:rPr b="0" i="0" lang="es-ES" sz="1200">
                <a:solidFill>
                  <a:schemeClr val="dk1"/>
                </a:solidFill>
                <a:latin typeface="Calibri"/>
                <a:ea typeface="Calibri"/>
                <a:cs typeface="Calibri"/>
                <a:sym typeface="Calibri"/>
              </a:rPr>
              <a:t> de un elemento como un enlace, el navegador no carga la página indicada por el enlace.</a:t>
            </a:r>
            <a:endParaRPr/>
          </a:p>
        </p:txBody>
      </p:sp>
      <p:sp>
        <p:nvSpPr>
          <p:cNvPr id="1026" name="Google Shape;1026;p10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p10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032" name="Google Shape;1032;p101: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033" name="Google Shape;1033;p101: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4" name="Google Shape;1034;p101: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35" name="Google Shape;1035;p10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p10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041" name="Google Shape;1041;p102: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042" name="Google Shape;1042;p102: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3" name="Google Shape;1043;p102: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44" name="Google Shape;1044;p10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p10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050" name="Google Shape;1050;p103: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051" name="Google Shape;1051;p103: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2" name="Google Shape;1052;p103: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53" name="Google Shape;1053;p10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p10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059" name="Google Shape;1059;p104: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060" name="Google Shape;1060;p104: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1" name="Google Shape;1061;p104: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62" name="Google Shape;1062;p10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p10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068" name="Google Shape;1068;p105: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069" name="Google Shape;1069;p105: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0" name="Google Shape;1070;p105: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s-ES" sz="1200">
                <a:solidFill>
                  <a:schemeClr val="dk1"/>
                </a:solidFill>
                <a:latin typeface="Calibri"/>
                <a:ea typeface="Calibri"/>
                <a:cs typeface="Calibri"/>
                <a:sym typeface="Calibri"/>
              </a:rPr>
              <a:t>La forma más sencilla de obtener la información sobre la tecla que se ha pulsado es mediante el evento </a:t>
            </a:r>
            <a:r>
              <a:rPr lang="es-ES"/>
              <a:t>onkeypress</a:t>
            </a:r>
            <a:r>
              <a:rPr b="0" i="0" lang="es-ES" sz="1200">
                <a:solidFill>
                  <a:schemeClr val="dk1"/>
                </a:solidFill>
                <a:latin typeface="Calibri"/>
                <a:ea typeface="Calibri"/>
                <a:cs typeface="Calibri"/>
                <a:sym typeface="Calibri"/>
              </a:rPr>
              <a:t>. La información que proporcionan los eventos </a:t>
            </a:r>
            <a:r>
              <a:rPr lang="es-ES"/>
              <a:t>onkeydown</a:t>
            </a:r>
            <a:r>
              <a:rPr b="0" i="0" lang="es-ES" sz="1200">
                <a:solidFill>
                  <a:schemeClr val="dk1"/>
                </a:solidFill>
                <a:latin typeface="Calibri"/>
                <a:ea typeface="Calibri"/>
                <a:cs typeface="Calibri"/>
                <a:sym typeface="Calibri"/>
              </a:rPr>
              <a:t> y </a:t>
            </a:r>
            <a:r>
              <a:rPr lang="es-ES"/>
              <a:t>onkeyup</a:t>
            </a:r>
            <a:r>
              <a:rPr b="0" i="0" lang="es-ES" sz="1200">
                <a:solidFill>
                  <a:schemeClr val="dk1"/>
                </a:solidFill>
                <a:latin typeface="Calibri"/>
                <a:ea typeface="Calibri"/>
                <a:cs typeface="Calibri"/>
                <a:sym typeface="Calibri"/>
              </a:rPr>
              <a:t> se puede considerar como más técnica, ya que devuelven el código interno de cada tecla y no el carácter que se ha pulsado.</a:t>
            </a:r>
            <a:endParaRPr/>
          </a:p>
          <a:p>
            <a:pPr indent="0" lvl="0" marL="0" marR="0" rtl="0" algn="l">
              <a:lnSpc>
                <a:spcPct val="100000"/>
              </a:lnSpc>
              <a:spcBef>
                <a:spcPts val="0"/>
              </a:spcBef>
              <a:spcAft>
                <a:spcPts val="0"/>
              </a:spcAft>
              <a:buClr>
                <a:srgbClr val="000000"/>
              </a:buClr>
              <a:buSzPts val="1200"/>
              <a:buFont typeface="Tahoma"/>
              <a:buNone/>
            </a:pPr>
            <a:r>
              <a:rPr lang="es-ES" sz="1200">
                <a:solidFill>
                  <a:srgbClr val="000000"/>
                </a:solidFill>
                <a:latin typeface="Tahoma"/>
                <a:ea typeface="Tahoma"/>
                <a:cs typeface="Tahoma"/>
                <a:sym typeface="Tahoma"/>
              </a:rPr>
              <a:t>Mismo comportamiento en todos los navegadores: Evento keydown y Evento keyup.</a:t>
            </a:r>
            <a:endParaRPr/>
          </a:p>
          <a:p>
            <a:pPr indent="0" lvl="0" marL="0" rtl="0" algn="l">
              <a:spcBef>
                <a:spcPts val="0"/>
              </a:spcBef>
              <a:spcAft>
                <a:spcPts val="0"/>
              </a:spcAft>
              <a:buNone/>
            </a:pPr>
            <a:r>
              <a:t/>
            </a:r>
            <a:endParaRPr/>
          </a:p>
        </p:txBody>
      </p:sp>
      <p:sp>
        <p:nvSpPr>
          <p:cNvPr id="1071" name="Google Shape;1071;p10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p10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077" name="Google Shape;1077;p106: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078" name="Google Shape;1078;p106: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9" name="Google Shape;1079;p106: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80" name="Google Shape;1080;p10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p10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086" name="Google Shape;1086;p107: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087" name="Google Shape;1087;p107: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8" name="Google Shape;1088;p107: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89" name="Google Shape;1089;p10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p10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095" name="Google Shape;1095;p108: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096" name="Google Shape;1096;p108: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7" name="Google Shape;1097;p108: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98" name="Google Shape;1098;p10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78" name="Google Shape;178;p11: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79" name="Google Shape;179;p11: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11: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p10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104" name="Google Shape;1104;p109: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105" name="Google Shape;1105;p109: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6" name="Google Shape;1106;p109: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07" name="Google Shape;1107;p10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p1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113" name="Google Shape;1113;p110: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114" name="Google Shape;1114;p110: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5" name="Google Shape;1115;p110: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16" name="Google Shape;1116;p1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p1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124" name="Google Shape;1124;p111: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125" name="Google Shape;1125;p111: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6" name="Google Shape;1126;p111: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27" name="Google Shape;1127;p1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p1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135" name="Google Shape;1135;p112: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136" name="Google Shape;1136;p112: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7" name="Google Shape;1137;p112: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38" name="Google Shape;1138;p1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p1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144" name="Google Shape;1144;p113: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145" name="Google Shape;1145;p113: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6" name="Google Shape;1146;p113: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47" name="Google Shape;1147;p1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p1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154" name="Google Shape;1154;p114: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155" name="Google Shape;1155;p114: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6" name="Google Shape;1156;p114: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57" name="Google Shape;1157;p1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p1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165" name="Google Shape;1165;p115: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166" name="Google Shape;1166;p115: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7" name="Google Shape;1167;p115: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s-ES" sz="1200">
                <a:solidFill>
                  <a:schemeClr val="dk1"/>
                </a:solidFill>
                <a:latin typeface="Calibri"/>
                <a:ea typeface="Calibri"/>
                <a:cs typeface="Calibri"/>
                <a:sym typeface="Calibri"/>
              </a:rPr>
              <a:t>En el caso de Internet Explorer, se obtienen sumando la posición respecto de la ventana del navegador (</a:t>
            </a:r>
            <a:r>
              <a:rPr lang="es-ES"/>
              <a:t>clientX</a:t>
            </a:r>
            <a:r>
              <a:rPr b="0" i="0" lang="es-ES" sz="1200">
                <a:solidFill>
                  <a:schemeClr val="dk1"/>
                </a:solidFill>
                <a:latin typeface="Calibri"/>
                <a:ea typeface="Calibri"/>
                <a:cs typeface="Calibri"/>
                <a:sym typeface="Calibri"/>
              </a:rPr>
              <a:t>,</a:t>
            </a:r>
            <a:r>
              <a:rPr lang="es-ES"/>
              <a:t>clientY</a:t>
            </a:r>
            <a:r>
              <a:rPr b="0" i="0" lang="es-ES" sz="1200">
                <a:solidFill>
                  <a:schemeClr val="dk1"/>
                </a:solidFill>
                <a:latin typeface="Calibri"/>
                <a:ea typeface="Calibri"/>
                <a:cs typeface="Calibri"/>
                <a:sym typeface="Calibri"/>
              </a:rPr>
              <a:t>) y el desplazamiento que ha sufrido la página (</a:t>
            </a:r>
            <a:r>
              <a:rPr lang="es-ES"/>
              <a:t>document.body.scrollLeft</a:t>
            </a:r>
            <a:r>
              <a:rPr b="0" i="0" lang="es-ES" sz="1200">
                <a:solidFill>
                  <a:schemeClr val="dk1"/>
                </a:solidFill>
                <a:latin typeface="Calibri"/>
                <a:ea typeface="Calibri"/>
                <a:cs typeface="Calibri"/>
                <a:sym typeface="Calibri"/>
              </a:rPr>
              <a:t>,</a:t>
            </a:r>
            <a:r>
              <a:rPr lang="es-ES"/>
              <a:t>document.body.scrollTop</a:t>
            </a:r>
            <a:r>
              <a:rPr b="0" i="0" lang="es-ES" sz="1200">
                <a:solidFill>
                  <a:schemeClr val="dk1"/>
                </a:solidFill>
                <a:latin typeface="Calibri"/>
                <a:ea typeface="Calibri"/>
                <a:cs typeface="Calibri"/>
                <a:sym typeface="Calibri"/>
              </a:rPr>
              <a:t>).</a:t>
            </a:r>
            <a:endParaRPr/>
          </a:p>
        </p:txBody>
      </p:sp>
      <p:sp>
        <p:nvSpPr>
          <p:cNvPr id="1168" name="Google Shape;1168;p1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p1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174" name="Google Shape;1174;p116: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175" name="Google Shape;1175;p116: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6" name="Google Shape;1176;p116: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s-ES" sz="1200">
                <a:solidFill>
                  <a:schemeClr val="dk1"/>
                </a:solidFill>
                <a:latin typeface="Calibri"/>
                <a:ea typeface="Calibri"/>
                <a:cs typeface="Calibri"/>
                <a:sym typeface="Calibri"/>
              </a:rPr>
              <a:t>En el caso de Internet Explorer, se obtienen sumando la posición respecto de la ventana del navegador (</a:t>
            </a:r>
            <a:r>
              <a:rPr lang="es-ES"/>
              <a:t>clientX</a:t>
            </a:r>
            <a:r>
              <a:rPr b="0" i="0" lang="es-ES" sz="1200">
                <a:solidFill>
                  <a:schemeClr val="dk1"/>
                </a:solidFill>
                <a:latin typeface="Calibri"/>
                <a:ea typeface="Calibri"/>
                <a:cs typeface="Calibri"/>
                <a:sym typeface="Calibri"/>
              </a:rPr>
              <a:t>,</a:t>
            </a:r>
            <a:r>
              <a:rPr lang="es-ES"/>
              <a:t>clientY</a:t>
            </a:r>
            <a:r>
              <a:rPr b="0" i="0" lang="es-ES" sz="1200">
                <a:solidFill>
                  <a:schemeClr val="dk1"/>
                </a:solidFill>
                <a:latin typeface="Calibri"/>
                <a:ea typeface="Calibri"/>
                <a:cs typeface="Calibri"/>
                <a:sym typeface="Calibri"/>
              </a:rPr>
              <a:t>) y el desplazamiento que ha sufrido la página (</a:t>
            </a:r>
            <a:r>
              <a:rPr lang="es-ES"/>
              <a:t>document.body.scrollLeft</a:t>
            </a:r>
            <a:r>
              <a:rPr b="0" i="0" lang="es-ES" sz="1200">
                <a:solidFill>
                  <a:schemeClr val="dk1"/>
                </a:solidFill>
                <a:latin typeface="Calibri"/>
                <a:ea typeface="Calibri"/>
                <a:cs typeface="Calibri"/>
                <a:sym typeface="Calibri"/>
              </a:rPr>
              <a:t>,</a:t>
            </a:r>
            <a:r>
              <a:rPr lang="es-ES"/>
              <a:t>document.body.scrollTop</a:t>
            </a:r>
            <a:r>
              <a:rPr b="0" i="0" lang="es-ES" sz="1200">
                <a:solidFill>
                  <a:schemeClr val="dk1"/>
                </a:solidFill>
                <a:latin typeface="Calibri"/>
                <a:ea typeface="Calibri"/>
                <a:cs typeface="Calibri"/>
                <a:sym typeface="Calibri"/>
              </a:rPr>
              <a:t>).</a:t>
            </a:r>
            <a:endParaRPr/>
          </a:p>
        </p:txBody>
      </p:sp>
      <p:sp>
        <p:nvSpPr>
          <p:cNvPr id="1177" name="Google Shape;1177;p1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90" name="Google Shape;190;p12: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91" name="Google Shape;191;p12: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12: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00" name="Google Shape;200;p13: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01" name="Google Shape;201;p13: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3: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82cf7e39f_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10" name="Google Shape;210;g2c82cf7e39f_2_0:notes"/>
          <p:cNvSpPr txBox="1"/>
          <p:nvPr/>
        </p:nvSpPr>
        <p:spPr>
          <a:xfrm>
            <a:off x="3884613" y="8685213"/>
            <a:ext cx="2970300" cy="4557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11" name="Google Shape;211;g2c82cf7e39f_2_0: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g2c82cf7e39f_2_0:notes"/>
          <p:cNvSpPr txBox="1"/>
          <p:nvPr>
            <p:ph idx="1" type="body"/>
          </p:nvPr>
        </p:nvSpPr>
        <p:spPr>
          <a:xfrm>
            <a:off x="685800" y="4343400"/>
            <a:ext cx="5484900" cy="4208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2c82cf7e39f_2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20" name="Google Shape;220;p14: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21" name="Google Shape;221;p14: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14: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30" name="Google Shape;230;p15: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31" name="Google Shape;231;p15: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15: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40" name="Google Shape;240;p16: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41" name="Google Shape;241;p16: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16: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50" name="Google Shape;250;p17: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51" name="Google Shape;251;p17: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17: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59" name="Google Shape;259;p18: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60" name="Google Shape;260;p18: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18: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92" name="Google Shape;92;p2: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b="0" i="0" lang="es-E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93" name="Google Shape;93;p2: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2: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68" name="Google Shape;268;p19: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69" name="Google Shape;269;p19: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19: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77" name="Google Shape;277;p20: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78" name="Google Shape;278;p20: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20: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86" name="Google Shape;286;p21: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87" name="Google Shape;287;p21: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 name="Google Shape;288;p21: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96" name="Google Shape;296;p22: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297" name="Google Shape;297;p22: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22: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06" name="Google Shape;306;p23: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07" name="Google Shape;307;p23: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 name="Google Shape;308;p23: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16" name="Google Shape;316;p24: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17" name="Google Shape;317;p24: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 name="Google Shape;318;p24: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27" name="Google Shape;327;p25: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28" name="Google Shape;328;p25: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 name="Google Shape;329;p25: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37" name="Google Shape;337;p26: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38" name="Google Shape;338;p26: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26: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46" name="Google Shape;346;p27: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47" name="Google Shape;347;p27: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27: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56" name="Google Shape;356;p28: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57" name="Google Shape;357;p28: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 name="Google Shape;358;p28: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s-ES" sz="1200" u="none" strike="noStrike">
                <a:solidFill>
                  <a:schemeClr val="dk1"/>
                </a:solidFill>
                <a:latin typeface="Calibri"/>
                <a:ea typeface="Calibri"/>
                <a:cs typeface="Calibri"/>
                <a:sym typeface="Calibri"/>
              </a:rPr>
              <a:t>La idea del funcionamiento de un bucle for es la siguiente: </a:t>
            </a:r>
            <a:r>
              <a:rPr b="0" i="1" lang="es-ES" sz="1200" u="none" strike="noStrike">
                <a:solidFill>
                  <a:schemeClr val="dk1"/>
                </a:solidFill>
                <a:latin typeface="Calibri"/>
                <a:ea typeface="Calibri"/>
                <a:cs typeface="Calibri"/>
                <a:sym typeface="Calibri"/>
              </a:rPr>
              <a:t>"mientras la condición</a:t>
            </a:r>
            <a:endParaRPr/>
          </a:p>
          <a:p>
            <a:pPr indent="0" lvl="0" marL="0" rtl="0" algn="l">
              <a:spcBef>
                <a:spcPts val="0"/>
              </a:spcBef>
              <a:spcAft>
                <a:spcPts val="0"/>
              </a:spcAft>
              <a:buNone/>
            </a:pPr>
            <a:r>
              <a:rPr b="0" i="1" lang="es-ES" sz="1200" u="none" strike="noStrike">
                <a:solidFill>
                  <a:schemeClr val="dk1"/>
                </a:solidFill>
                <a:latin typeface="Calibri"/>
                <a:ea typeface="Calibri"/>
                <a:cs typeface="Calibri"/>
                <a:sym typeface="Calibri"/>
              </a:rPr>
              <a:t>indicada se siga cumpliendo, repite la ejecución de las instrucciones definidas dentro del</a:t>
            </a:r>
            <a:endParaRPr/>
          </a:p>
          <a:p>
            <a:pPr indent="0" lvl="0" marL="0" rtl="0" algn="l">
              <a:spcBef>
                <a:spcPts val="0"/>
              </a:spcBef>
              <a:spcAft>
                <a:spcPts val="0"/>
              </a:spcAft>
              <a:buNone/>
            </a:pPr>
            <a:r>
              <a:rPr b="0" i="1" lang="es-ES" sz="1200" u="none" strike="noStrike">
                <a:solidFill>
                  <a:schemeClr val="dk1"/>
                </a:solidFill>
                <a:latin typeface="Calibri"/>
                <a:ea typeface="Calibri"/>
                <a:cs typeface="Calibri"/>
                <a:sym typeface="Calibri"/>
              </a:rPr>
              <a:t>for. Además, después de cada repetición, actualiza el valor de las variables que se utilizan</a:t>
            </a:r>
            <a:endParaRPr/>
          </a:p>
          <a:p>
            <a:pPr indent="0" lvl="0" marL="0" rtl="0" algn="l">
              <a:spcBef>
                <a:spcPts val="0"/>
              </a:spcBef>
              <a:spcAft>
                <a:spcPts val="0"/>
              </a:spcAft>
              <a:buNone/>
            </a:pPr>
            <a:r>
              <a:rPr b="0" i="1" lang="es-ES" sz="1200" u="none" strike="noStrike">
                <a:solidFill>
                  <a:schemeClr val="dk1"/>
                </a:solidFill>
                <a:latin typeface="Calibri"/>
                <a:ea typeface="Calibri"/>
                <a:cs typeface="Calibri"/>
                <a:sym typeface="Calibri"/>
              </a:rPr>
              <a:t>en la condición"</a:t>
            </a:r>
            <a:r>
              <a:rPr b="0" i="0" lang="es-ES" sz="1200" u="none" strike="noStrike">
                <a:solidFill>
                  <a:schemeClr val="dk1"/>
                </a:solidFill>
                <a:latin typeface="Calibri"/>
                <a:ea typeface="Calibri"/>
                <a:cs typeface="Calibri"/>
                <a:sym typeface="Calibri"/>
              </a:rPr>
              <a:t>.</a:t>
            </a:r>
            <a:endParaRPr/>
          </a:p>
        </p:txBody>
      </p:sp>
      <p:sp>
        <p:nvSpPr>
          <p:cNvPr id="359" name="Google Shape;359;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01" name="Google Shape;101;p3: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02" name="Google Shape;102;p3: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65" name="Google Shape;365;p29: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66" name="Google Shape;366;p29: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29: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s-ES" sz="1200" u="none" strike="noStrike">
                <a:solidFill>
                  <a:schemeClr val="dk1"/>
                </a:solidFill>
                <a:latin typeface="Calibri"/>
                <a:ea typeface="Calibri"/>
                <a:cs typeface="Calibri"/>
                <a:sym typeface="Calibri"/>
              </a:rPr>
              <a:t>La idea del funcionamiento de un bucle for es la siguiente: </a:t>
            </a:r>
            <a:r>
              <a:rPr b="0" i="1" lang="es-ES" sz="1200" u="none" strike="noStrike">
                <a:solidFill>
                  <a:schemeClr val="dk1"/>
                </a:solidFill>
                <a:latin typeface="Calibri"/>
                <a:ea typeface="Calibri"/>
                <a:cs typeface="Calibri"/>
                <a:sym typeface="Calibri"/>
              </a:rPr>
              <a:t>"mientras la condición</a:t>
            </a:r>
            <a:endParaRPr/>
          </a:p>
          <a:p>
            <a:pPr indent="0" lvl="0" marL="0" rtl="0" algn="l">
              <a:spcBef>
                <a:spcPts val="0"/>
              </a:spcBef>
              <a:spcAft>
                <a:spcPts val="0"/>
              </a:spcAft>
              <a:buNone/>
            </a:pPr>
            <a:r>
              <a:rPr b="0" i="1" lang="es-ES" sz="1200" u="none" strike="noStrike">
                <a:solidFill>
                  <a:schemeClr val="dk1"/>
                </a:solidFill>
                <a:latin typeface="Calibri"/>
                <a:ea typeface="Calibri"/>
                <a:cs typeface="Calibri"/>
                <a:sym typeface="Calibri"/>
              </a:rPr>
              <a:t>indicada se siga cumpliendo, repite la ejecución de las instrucciones definidas dentro del</a:t>
            </a:r>
            <a:endParaRPr/>
          </a:p>
          <a:p>
            <a:pPr indent="0" lvl="0" marL="0" rtl="0" algn="l">
              <a:spcBef>
                <a:spcPts val="0"/>
              </a:spcBef>
              <a:spcAft>
                <a:spcPts val="0"/>
              </a:spcAft>
              <a:buNone/>
            </a:pPr>
            <a:r>
              <a:rPr b="0" i="1" lang="es-ES" sz="1200" u="none" strike="noStrike">
                <a:solidFill>
                  <a:schemeClr val="dk1"/>
                </a:solidFill>
                <a:latin typeface="Calibri"/>
                <a:ea typeface="Calibri"/>
                <a:cs typeface="Calibri"/>
                <a:sym typeface="Calibri"/>
              </a:rPr>
              <a:t>for. Además, después de cada repetición, actualiza el valor de las variables que se utilizan</a:t>
            </a:r>
            <a:endParaRPr/>
          </a:p>
          <a:p>
            <a:pPr indent="0" lvl="0" marL="0" rtl="0" algn="l">
              <a:spcBef>
                <a:spcPts val="0"/>
              </a:spcBef>
              <a:spcAft>
                <a:spcPts val="0"/>
              </a:spcAft>
              <a:buNone/>
            </a:pPr>
            <a:r>
              <a:rPr b="0" i="1" lang="es-ES" sz="1200" u="none" strike="noStrike">
                <a:solidFill>
                  <a:schemeClr val="dk1"/>
                </a:solidFill>
                <a:latin typeface="Calibri"/>
                <a:ea typeface="Calibri"/>
                <a:cs typeface="Calibri"/>
                <a:sym typeface="Calibri"/>
              </a:rPr>
              <a:t>en la condición"</a:t>
            </a:r>
            <a:r>
              <a:rPr b="0" i="0" lang="es-ES" sz="1200" u="none" strike="noStrike">
                <a:solidFill>
                  <a:schemeClr val="dk1"/>
                </a:solidFill>
                <a:latin typeface="Calibri"/>
                <a:ea typeface="Calibri"/>
                <a:cs typeface="Calibri"/>
                <a:sym typeface="Calibri"/>
              </a:rPr>
              <a:t>.</a:t>
            </a:r>
            <a:endParaRPr/>
          </a:p>
        </p:txBody>
      </p:sp>
      <p:sp>
        <p:nvSpPr>
          <p:cNvPr id="368" name="Google Shape;368;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75" name="Google Shape;375;p30: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76" name="Google Shape;376;p30: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 name="Google Shape;377;p30: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s-ES" sz="1200" u="none" strike="noStrike">
                <a:solidFill>
                  <a:schemeClr val="dk1"/>
                </a:solidFill>
                <a:latin typeface="Calibri"/>
                <a:ea typeface="Calibri"/>
                <a:cs typeface="Calibri"/>
                <a:sym typeface="Calibri"/>
              </a:rPr>
              <a:t>La idea del funcionamiento de un bucle for es la siguiente: </a:t>
            </a:r>
            <a:r>
              <a:rPr b="0" i="1" lang="es-ES" sz="1200" u="none" strike="noStrike">
                <a:solidFill>
                  <a:schemeClr val="dk1"/>
                </a:solidFill>
                <a:latin typeface="Calibri"/>
                <a:ea typeface="Calibri"/>
                <a:cs typeface="Calibri"/>
                <a:sym typeface="Calibri"/>
              </a:rPr>
              <a:t>"mientras la condición</a:t>
            </a:r>
            <a:endParaRPr/>
          </a:p>
          <a:p>
            <a:pPr indent="0" lvl="0" marL="0" rtl="0" algn="l">
              <a:spcBef>
                <a:spcPts val="0"/>
              </a:spcBef>
              <a:spcAft>
                <a:spcPts val="0"/>
              </a:spcAft>
              <a:buNone/>
            </a:pPr>
            <a:r>
              <a:rPr b="0" i="1" lang="es-ES" sz="1200" u="none" strike="noStrike">
                <a:solidFill>
                  <a:schemeClr val="dk1"/>
                </a:solidFill>
                <a:latin typeface="Calibri"/>
                <a:ea typeface="Calibri"/>
                <a:cs typeface="Calibri"/>
                <a:sym typeface="Calibri"/>
              </a:rPr>
              <a:t>indicada se siga cumpliendo, repite la ejecución de las instrucciones definidas dentro del</a:t>
            </a:r>
            <a:endParaRPr/>
          </a:p>
          <a:p>
            <a:pPr indent="0" lvl="0" marL="0" rtl="0" algn="l">
              <a:spcBef>
                <a:spcPts val="0"/>
              </a:spcBef>
              <a:spcAft>
                <a:spcPts val="0"/>
              </a:spcAft>
              <a:buNone/>
            </a:pPr>
            <a:r>
              <a:rPr b="0" i="1" lang="es-ES" sz="1200" u="none" strike="noStrike">
                <a:solidFill>
                  <a:schemeClr val="dk1"/>
                </a:solidFill>
                <a:latin typeface="Calibri"/>
                <a:ea typeface="Calibri"/>
                <a:cs typeface="Calibri"/>
                <a:sym typeface="Calibri"/>
              </a:rPr>
              <a:t>for. Además, después de cada repetición, actualiza el valor de las variables que se utilizan</a:t>
            </a:r>
            <a:endParaRPr/>
          </a:p>
          <a:p>
            <a:pPr indent="0" lvl="0" marL="0" rtl="0" algn="l">
              <a:spcBef>
                <a:spcPts val="0"/>
              </a:spcBef>
              <a:spcAft>
                <a:spcPts val="0"/>
              </a:spcAft>
              <a:buNone/>
            </a:pPr>
            <a:r>
              <a:rPr b="0" i="1" lang="es-ES" sz="1200" u="none" strike="noStrike">
                <a:solidFill>
                  <a:schemeClr val="dk1"/>
                </a:solidFill>
                <a:latin typeface="Calibri"/>
                <a:ea typeface="Calibri"/>
                <a:cs typeface="Calibri"/>
                <a:sym typeface="Calibri"/>
              </a:rPr>
              <a:t>en la condición"</a:t>
            </a:r>
            <a:r>
              <a:rPr b="0" i="0" lang="es-ES" sz="1200" u="none" strike="noStrike">
                <a:solidFill>
                  <a:schemeClr val="dk1"/>
                </a:solidFill>
                <a:latin typeface="Calibri"/>
                <a:ea typeface="Calibri"/>
                <a:cs typeface="Calibri"/>
                <a:sym typeface="Calibri"/>
              </a:rPr>
              <a:t>.</a:t>
            </a:r>
            <a:endParaRPr/>
          </a:p>
        </p:txBody>
      </p:sp>
      <p:sp>
        <p:nvSpPr>
          <p:cNvPr id="378" name="Google Shape;378;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84" name="Google Shape;384;p31: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85" name="Google Shape;385;p31: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 name="Google Shape;386;p31: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s-ES" sz="1200" u="none" strike="noStrike">
                <a:solidFill>
                  <a:schemeClr val="dk1"/>
                </a:solidFill>
                <a:latin typeface="Calibri"/>
                <a:ea typeface="Calibri"/>
                <a:cs typeface="Calibri"/>
                <a:sym typeface="Calibri"/>
              </a:rPr>
              <a:t>La idea del funcionamiento de un bucle for es la siguiente: </a:t>
            </a:r>
            <a:r>
              <a:rPr b="0" i="1" lang="es-ES" sz="1200" u="none" strike="noStrike">
                <a:solidFill>
                  <a:schemeClr val="dk1"/>
                </a:solidFill>
                <a:latin typeface="Calibri"/>
                <a:ea typeface="Calibri"/>
                <a:cs typeface="Calibri"/>
                <a:sym typeface="Calibri"/>
              </a:rPr>
              <a:t>"mientras la condición</a:t>
            </a:r>
            <a:endParaRPr/>
          </a:p>
          <a:p>
            <a:pPr indent="0" lvl="0" marL="0" rtl="0" algn="l">
              <a:spcBef>
                <a:spcPts val="0"/>
              </a:spcBef>
              <a:spcAft>
                <a:spcPts val="0"/>
              </a:spcAft>
              <a:buNone/>
            </a:pPr>
            <a:r>
              <a:rPr b="0" i="1" lang="es-ES" sz="1200" u="none" strike="noStrike">
                <a:solidFill>
                  <a:schemeClr val="dk1"/>
                </a:solidFill>
                <a:latin typeface="Calibri"/>
                <a:ea typeface="Calibri"/>
                <a:cs typeface="Calibri"/>
                <a:sym typeface="Calibri"/>
              </a:rPr>
              <a:t>indicada se siga cumpliendo, repite la ejecución de las instrucciones definidas dentro del</a:t>
            </a:r>
            <a:endParaRPr/>
          </a:p>
          <a:p>
            <a:pPr indent="0" lvl="0" marL="0" rtl="0" algn="l">
              <a:spcBef>
                <a:spcPts val="0"/>
              </a:spcBef>
              <a:spcAft>
                <a:spcPts val="0"/>
              </a:spcAft>
              <a:buNone/>
            </a:pPr>
            <a:r>
              <a:rPr b="0" i="1" lang="es-ES" sz="1200" u="none" strike="noStrike">
                <a:solidFill>
                  <a:schemeClr val="dk1"/>
                </a:solidFill>
                <a:latin typeface="Calibri"/>
                <a:ea typeface="Calibri"/>
                <a:cs typeface="Calibri"/>
                <a:sym typeface="Calibri"/>
              </a:rPr>
              <a:t>for. Además, después de cada repetición, actualiza el valor de las variables que se utilizan</a:t>
            </a:r>
            <a:endParaRPr/>
          </a:p>
          <a:p>
            <a:pPr indent="0" lvl="0" marL="0" rtl="0" algn="l">
              <a:spcBef>
                <a:spcPts val="0"/>
              </a:spcBef>
              <a:spcAft>
                <a:spcPts val="0"/>
              </a:spcAft>
              <a:buNone/>
            </a:pPr>
            <a:r>
              <a:rPr b="0" i="1" lang="es-ES" sz="1200" u="none" strike="noStrike">
                <a:solidFill>
                  <a:schemeClr val="dk1"/>
                </a:solidFill>
                <a:latin typeface="Calibri"/>
                <a:ea typeface="Calibri"/>
                <a:cs typeface="Calibri"/>
                <a:sym typeface="Calibri"/>
              </a:rPr>
              <a:t>en la condición"</a:t>
            </a:r>
            <a:r>
              <a:rPr b="0" i="0" lang="es-ES" sz="1200" u="none" strike="noStrike">
                <a:solidFill>
                  <a:schemeClr val="dk1"/>
                </a:solidFill>
                <a:latin typeface="Calibri"/>
                <a:ea typeface="Calibri"/>
                <a:cs typeface="Calibri"/>
                <a:sym typeface="Calibri"/>
              </a:rPr>
              <a:t>.</a:t>
            </a:r>
            <a:endParaRPr/>
          </a:p>
        </p:txBody>
      </p:sp>
      <p:sp>
        <p:nvSpPr>
          <p:cNvPr id="387" name="Google Shape;387;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93" name="Google Shape;393;p32: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94" name="Google Shape;394;p32: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 name="Google Shape;395;p32: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s-ES" sz="1200" u="none" strike="noStrike">
                <a:solidFill>
                  <a:schemeClr val="dk1"/>
                </a:solidFill>
                <a:latin typeface="Calibri"/>
                <a:ea typeface="Calibri"/>
                <a:cs typeface="Calibri"/>
                <a:sym typeface="Calibri"/>
              </a:rPr>
              <a:t>La idea del funcionamiento de un bucle for es la siguiente: </a:t>
            </a:r>
            <a:r>
              <a:rPr b="0" i="1" lang="es-ES" sz="1200" u="none" strike="noStrike">
                <a:solidFill>
                  <a:schemeClr val="dk1"/>
                </a:solidFill>
                <a:latin typeface="Calibri"/>
                <a:ea typeface="Calibri"/>
                <a:cs typeface="Calibri"/>
                <a:sym typeface="Calibri"/>
              </a:rPr>
              <a:t>"mientras la condición</a:t>
            </a:r>
            <a:endParaRPr/>
          </a:p>
          <a:p>
            <a:pPr indent="0" lvl="0" marL="0" rtl="0" algn="l">
              <a:spcBef>
                <a:spcPts val="0"/>
              </a:spcBef>
              <a:spcAft>
                <a:spcPts val="0"/>
              </a:spcAft>
              <a:buNone/>
            </a:pPr>
            <a:r>
              <a:rPr b="0" i="1" lang="es-ES" sz="1200" u="none" strike="noStrike">
                <a:solidFill>
                  <a:schemeClr val="dk1"/>
                </a:solidFill>
                <a:latin typeface="Calibri"/>
                <a:ea typeface="Calibri"/>
                <a:cs typeface="Calibri"/>
                <a:sym typeface="Calibri"/>
              </a:rPr>
              <a:t>indicada se siga cumpliendo, repite la ejecución de las instrucciones definidas dentro del</a:t>
            </a:r>
            <a:endParaRPr/>
          </a:p>
          <a:p>
            <a:pPr indent="0" lvl="0" marL="0" rtl="0" algn="l">
              <a:spcBef>
                <a:spcPts val="0"/>
              </a:spcBef>
              <a:spcAft>
                <a:spcPts val="0"/>
              </a:spcAft>
              <a:buNone/>
            </a:pPr>
            <a:r>
              <a:rPr b="0" i="1" lang="es-ES" sz="1200" u="none" strike="noStrike">
                <a:solidFill>
                  <a:schemeClr val="dk1"/>
                </a:solidFill>
                <a:latin typeface="Calibri"/>
                <a:ea typeface="Calibri"/>
                <a:cs typeface="Calibri"/>
                <a:sym typeface="Calibri"/>
              </a:rPr>
              <a:t>for. Además, después de cada repetición, actualiza el valor de las variables que se utilizan</a:t>
            </a:r>
            <a:endParaRPr/>
          </a:p>
          <a:p>
            <a:pPr indent="0" lvl="0" marL="0" rtl="0" algn="l">
              <a:spcBef>
                <a:spcPts val="0"/>
              </a:spcBef>
              <a:spcAft>
                <a:spcPts val="0"/>
              </a:spcAft>
              <a:buNone/>
            </a:pPr>
            <a:r>
              <a:rPr b="0" i="1" lang="es-ES" sz="1200" u="none" strike="noStrike">
                <a:solidFill>
                  <a:schemeClr val="dk1"/>
                </a:solidFill>
                <a:latin typeface="Calibri"/>
                <a:ea typeface="Calibri"/>
                <a:cs typeface="Calibri"/>
                <a:sym typeface="Calibri"/>
              </a:rPr>
              <a:t>en la condición"</a:t>
            </a:r>
            <a:r>
              <a:rPr b="0" i="0" lang="es-ES" sz="1200" u="none" strike="noStrike">
                <a:solidFill>
                  <a:schemeClr val="dk1"/>
                </a:solidFill>
                <a:latin typeface="Calibri"/>
                <a:ea typeface="Calibri"/>
                <a:cs typeface="Calibri"/>
                <a:sym typeface="Calibri"/>
              </a:rPr>
              <a:t>.</a:t>
            </a:r>
            <a:endParaRPr/>
          </a:p>
        </p:txBody>
      </p:sp>
      <p:sp>
        <p:nvSpPr>
          <p:cNvPr id="396" name="Google Shape;396;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03" name="Google Shape;403;p33: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04" name="Google Shape;404;p33: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 name="Google Shape;405;p33: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12" name="Google Shape;412;p34: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13" name="Google Shape;413;p34: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 name="Google Shape;414;p34: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21" name="Google Shape;421;p35: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22" name="Google Shape;422;p35: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3" name="Google Shape;423;p35: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30" name="Google Shape;430;p36: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31" name="Google Shape;431;p36: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 name="Google Shape;432;p36: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39" name="Google Shape;439;p37: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40" name="Google Shape;440;p37: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37: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48" name="Google Shape;448;p38: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49" name="Google Shape;449;p38: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 name="Google Shape;450;p38: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10" name="Google Shape;110;p4: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11" name="Google Shape;111;p4: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4: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57" name="Google Shape;457;p39: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58" name="Google Shape;458;p39: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 name="Google Shape;459;p39: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66" name="Google Shape;466;p40: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67" name="Google Shape;467;p40: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 name="Google Shape;468;p40: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75" name="Google Shape;475;p41: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76" name="Google Shape;476;p41: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 name="Google Shape;477;p41: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Se trata de una función muy útil por ejemplo para mostrar precios.</a:t>
            </a:r>
            <a:endParaRPr/>
          </a:p>
          <a:p>
            <a:pPr indent="0" lvl="0" marL="0" rtl="0" algn="l">
              <a:spcBef>
                <a:spcPts val="0"/>
              </a:spcBef>
              <a:spcAft>
                <a:spcPts val="0"/>
              </a:spcAft>
              <a:buNone/>
            </a:pPr>
            <a:r>
              <a:t/>
            </a:r>
            <a:endParaRPr/>
          </a:p>
        </p:txBody>
      </p:sp>
      <p:sp>
        <p:nvSpPr>
          <p:cNvPr id="478" name="Google Shape;478;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84" name="Google Shape;484;p42: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85" name="Google Shape;485;p42: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 name="Google Shape;486;p42: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93" name="Google Shape;493;p43: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94" name="Google Shape;494;p43: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 name="Google Shape;495;p43: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502" name="Google Shape;502;p44: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503" name="Google Shape;503;p44: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 name="Google Shape;504;p44: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511" name="Google Shape;511;p45: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512" name="Google Shape;512;p45: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 name="Google Shape;513;p45: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520" name="Google Shape;520;p46: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521" name="Google Shape;521;p46: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 name="Google Shape;522;p46: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529" name="Google Shape;529;p47: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530" name="Google Shape;530;p47: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1" name="Google Shape;531;p47: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539" name="Google Shape;539;p48: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540" name="Google Shape;540;p48: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1" name="Google Shape;541;p48: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19" name="Google Shape;119;p5: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20" name="Google Shape;120;p5: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5: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548" name="Google Shape;548;p49: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549" name="Google Shape;549;p49: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 name="Google Shape;550;p49: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558" name="Google Shape;558;p50: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559" name="Google Shape;559;p50: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 name="Google Shape;560;p50: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567" name="Google Shape;567;p51: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568" name="Google Shape;568;p51: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9" name="Google Shape;569;p51: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576" name="Google Shape;576;p52: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577" name="Google Shape;577;p52: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8" name="Google Shape;578;p52: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585" name="Google Shape;585;p53: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586" name="Google Shape;586;p53: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 name="Google Shape;587;p53: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595" name="Google Shape;595;p54: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596" name="Google Shape;596;p54: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7" name="Google Shape;597;p54: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605" name="Google Shape;605;p55: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606" name="Google Shape;606;p55: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7" name="Google Shape;607;p55: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615" name="Google Shape;615;p56: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616" name="Google Shape;616;p56: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7" name="Google Shape;617;p56: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628" name="Google Shape;628;p57: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629" name="Google Shape;629;p57: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0" name="Google Shape;630;p57: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637" name="Google Shape;637;p58: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638" name="Google Shape;638;p58: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9" name="Google Shape;639;p58: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s-ES" sz="1200" u="none" strike="noStrike">
                <a:solidFill>
                  <a:schemeClr val="dk1"/>
                </a:solidFill>
                <a:latin typeface="Calibri"/>
                <a:ea typeface="Calibri"/>
                <a:cs typeface="Calibri"/>
                <a:sym typeface="Calibri"/>
              </a:rPr>
              <a:t>Normalmente el atributo name es único para los elementos HTML que lo definen, por lo</a:t>
            </a:r>
            <a:endParaRPr/>
          </a:p>
          <a:p>
            <a:pPr indent="0" lvl="0" marL="0" rtl="0" algn="l">
              <a:spcBef>
                <a:spcPts val="0"/>
              </a:spcBef>
              <a:spcAft>
                <a:spcPts val="0"/>
              </a:spcAft>
              <a:buNone/>
            </a:pPr>
            <a:r>
              <a:rPr b="0" i="0" lang="es-ES" sz="1200" u="none" strike="noStrike">
                <a:solidFill>
                  <a:schemeClr val="dk1"/>
                </a:solidFill>
                <a:latin typeface="Calibri"/>
                <a:ea typeface="Calibri"/>
                <a:cs typeface="Calibri"/>
                <a:sym typeface="Calibri"/>
              </a:rPr>
              <a:t>que es un método muy práctico para acceder directamente al nodo deseado. En el caso</a:t>
            </a:r>
            <a:endParaRPr/>
          </a:p>
          <a:p>
            <a:pPr indent="0" lvl="0" marL="0" rtl="0" algn="l">
              <a:spcBef>
                <a:spcPts val="0"/>
              </a:spcBef>
              <a:spcAft>
                <a:spcPts val="0"/>
              </a:spcAft>
              <a:buNone/>
            </a:pPr>
            <a:r>
              <a:rPr b="0" i="0" lang="es-ES" sz="1200" u="none" strike="noStrike">
                <a:solidFill>
                  <a:schemeClr val="dk1"/>
                </a:solidFill>
                <a:latin typeface="Calibri"/>
                <a:ea typeface="Calibri"/>
                <a:cs typeface="Calibri"/>
                <a:sym typeface="Calibri"/>
              </a:rPr>
              <a:t>de los elementos HTML </a:t>
            </a:r>
            <a:r>
              <a:rPr b="0" i="1" lang="es-ES" sz="1200" u="none" strike="noStrike">
                <a:solidFill>
                  <a:schemeClr val="dk1"/>
                </a:solidFill>
                <a:latin typeface="Calibri"/>
                <a:ea typeface="Calibri"/>
                <a:cs typeface="Calibri"/>
                <a:sym typeface="Calibri"/>
              </a:rPr>
              <a:t>radiobutton</a:t>
            </a:r>
            <a:r>
              <a:rPr b="0" i="0" lang="es-ES" sz="1200" u="none" strike="noStrike">
                <a:solidFill>
                  <a:schemeClr val="dk1"/>
                </a:solidFill>
                <a:latin typeface="Calibri"/>
                <a:ea typeface="Calibri"/>
                <a:cs typeface="Calibri"/>
                <a:sym typeface="Calibri"/>
              </a:rPr>
              <a:t>, el atributo name es común a todos los </a:t>
            </a:r>
            <a:r>
              <a:rPr b="0" i="1" lang="es-ES" sz="1200" u="none" strike="noStrike">
                <a:solidFill>
                  <a:schemeClr val="dk1"/>
                </a:solidFill>
                <a:latin typeface="Calibri"/>
                <a:ea typeface="Calibri"/>
                <a:cs typeface="Calibri"/>
                <a:sym typeface="Calibri"/>
              </a:rPr>
              <a:t>radiobutton</a:t>
            </a:r>
            <a:endParaRPr b="0" i="1"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s-ES" sz="1200" u="none" strike="noStrike">
                <a:solidFill>
                  <a:schemeClr val="dk1"/>
                </a:solidFill>
                <a:latin typeface="Calibri"/>
                <a:ea typeface="Calibri"/>
                <a:cs typeface="Calibri"/>
                <a:sym typeface="Calibri"/>
              </a:rPr>
              <a:t>que están relacionados, por lo que la función devuelve una colección de elementos.</a:t>
            </a:r>
            <a:endParaRPr/>
          </a:p>
        </p:txBody>
      </p:sp>
      <p:sp>
        <p:nvSpPr>
          <p:cNvPr id="640" name="Google Shape;640;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29" name="Google Shape;129;p6: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30" name="Google Shape;130;p6: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6: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646" name="Google Shape;646;p59: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647" name="Google Shape;647;p59: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8" name="Google Shape;648;p59: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s-ES" sz="1200" u="none" strike="noStrike">
                <a:solidFill>
                  <a:schemeClr val="dk1"/>
                </a:solidFill>
                <a:latin typeface="Calibri"/>
                <a:ea typeface="Calibri"/>
                <a:cs typeface="Calibri"/>
                <a:sym typeface="Calibri"/>
              </a:rPr>
              <a:t>Normalmente el atributo name es único para los elementos HTML que lo definen, por lo</a:t>
            </a:r>
            <a:endParaRPr/>
          </a:p>
          <a:p>
            <a:pPr indent="0" lvl="0" marL="0" rtl="0" algn="l">
              <a:spcBef>
                <a:spcPts val="0"/>
              </a:spcBef>
              <a:spcAft>
                <a:spcPts val="0"/>
              </a:spcAft>
              <a:buNone/>
            </a:pPr>
            <a:r>
              <a:rPr b="0" i="0" lang="es-ES" sz="1200" u="none" strike="noStrike">
                <a:solidFill>
                  <a:schemeClr val="dk1"/>
                </a:solidFill>
                <a:latin typeface="Calibri"/>
                <a:ea typeface="Calibri"/>
                <a:cs typeface="Calibri"/>
                <a:sym typeface="Calibri"/>
              </a:rPr>
              <a:t>que es un método muy práctico para acceder directamente al nodo deseado. En el caso</a:t>
            </a:r>
            <a:endParaRPr/>
          </a:p>
          <a:p>
            <a:pPr indent="0" lvl="0" marL="0" rtl="0" algn="l">
              <a:spcBef>
                <a:spcPts val="0"/>
              </a:spcBef>
              <a:spcAft>
                <a:spcPts val="0"/>
              </a:spcAft>
              <a:buNone/>
            </a:pPr>
            <a:r>
              <a:rPr b="0" i="0" lang="es-ES" sz="1200" u="none" strike="noStrike">
                <a:solidFill>
                  <a:schemeClr val="dk1"/>
                </a:solidFill>
                <a:latin typeface="Calibri"/>
                <a:ea typeface="Calibri"/>
                <a:cs typeface="Calibri"/>
                <a:sym typeface="Calibri"/>
              </a:rPr>
              <a:t>de los elementos HTML </a:t>
            </a:r>
            <a:r>
              <a:rPr b="0" i="1" lang="es-ES" sz="1200" u="none" strike="noStrike">
                <a:solidFill>
                  <a:schemeClr val="dk1"/>
                </a:solidFill>
                <a:latin typeface="Calibri"/>
                <a:ea typeface="Calibri"/>
                <a:cs typeface="Calibri"/>
                <a:sym typeface="Calibri"/>
              </a:rPr>
              <a:t>radiobutton</a:t>
            </a:r>
            <a:r>
              <a:rPr b="0" i="0" lang="es-ES" sz="1200" u="none" strike="noStrike">
                <a:solidFill>
                  <a:schemeClr val="dk1"/>
                </a:solidFill>
                <a:latin typeface="Calibri"/>
                <a:ea typeface="Calibri"/>
                <a:cs typeface="Calibri"/>
                <a:sym typeface="Calibri"/>
              </a:rPr>
              <a:t>, el atributo name es común a todos los </a:t>
            </a:r>
            <a:r>
              <a:rPr b="0" i="1" lang="es-ES" sz="1200" u="none" strike="noStrike">
                <a:solidFill>
                  <a:schemeClr val="dk1"/>
                </a:solidFill>
                <a:latin typeface="Calibri"/>
                <a:ea typeface="Calibri"/>
                <a:cs typeface="Calibri"/>
                <a:sym typeface="Calibri"/>
              </a:rPr>
              <a:t>radiobutton</a:t>
            </a:r>
            <a:endParaRPr b="0" i="1"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s-ES" sz="1200" u="none" strike="noStrike">
                <a:solidFill>
                  <a:schemeClr val="dk1"/>
                </a:solidFill>
                <a:latin typeface="Calibri"/>
                <a:ea typeface="Calibri"/>
                <a:cs typeface="Calibri"/>
                <a:sym typeface="Calibri"/>
              </a:rPr>
              <a:t>que están relacionados, por lo que la función devuelve una colección de elementos.</a:t>
            </a:r>
            <a:endParaRPr/>
          </a:p>
        </p:txBody>
      </p:sp>
      <p:sp>
        <p:nvSpPr>
          <p:cNvPr id="649" name="Google Shape;649;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656" name="Google Shape;656;p60: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657" name="Google Shape;657;p60: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8" name="Google Shape;658;p60: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666" name="Google Shape;666;p61: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667" name="Google Shape;667;p61: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8" name="Google Shape;668;p61: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69" name="Google Shape;669;p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676" name="Google Shape;676;p62: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677" name="Google Shape;677;p62: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8" name="Google Shape;678;p62: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p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685" name="Google Shape;685;p63: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686" name="Google Shape;686;p63: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7" name="Google Shape;687;p63: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s-ES" sz="1200" u="none" strike="noStrike">
                <a:solidFill>
                  <a:schemeClr val="dk1"/>
                </a:solidFill>
                <a:latin typeface="Calibri"/>
                <a:ea typeface="Calibri"/>
                <a:cs typeface="Calibri"/>
                <a:sym typeface="Calibri"/>
              </a:rPr>
              <a:t>▪ createElement(etiqueta): crea un nodo de tipo Element que representa al</a:t>
            </a:r>
            <a:endParaRPr/>
          </a:p>
          <a:p>
            <a:pPr indent="0" lvl="0" marL="0" rtl="0" algn="l">
              <a:spcBef>
                <a:spcPts val="0"/>
              </a:spcBef>
              <a:spcAft>
                <a:spcPts val="0"/>
              </a:spcAft>
              <a:buNone/>
            </a:pPr>
            <a:r>
              <a:rPr b="0" i="0" lang="es-ES" sz="1200" u="none" strike="noStrike">
                <a:solidFill>
                  <a:schemeClr val="dk1"/>
                </a:solidFill>
                <a:latin typeface="Calibri"/>
                <a:ea typeface="Calibri"/>
                <a:cs typeface="Calibri"/>
                <a:sym typeface="Calibri"/>
              </a:rPr>
              <a:t>elemento XHTML cuya etiqueta se pasa como parámetro.</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s-ES" sz="1200" u="none" strike="noStrike">
                <a:solidFill>
                  <a:schemeClr val="dk1"/>
                </a:solidFill>
                <a:latin typeface="Calibri"/>
                <a:ea typeface="Calibri"/>
                <a:cs typeface="Calibri"/>
                <a:sym typeface="Calibri"/>
              </a:rPr>
              <a:t>▪ createTextNode(contenido): crea un nodo de tipo Text que almacena el</a:t>
            </a:r>
            <a:endParaRPr/>
          </a:p>
          <a:p>
            <a:pPr indent="0" lvl="0" marL="0" rtl="0" algn="l">
              <a:spcBef>
                <a:spcPts val="0"/>
              </a:spcBef>
              <a:spcAft>
                <a:spcPts val="0"/>
              </a:spcAft>
              <a:buNone/>
            </a:pPr>
            <a:r>
              <a:rPr b="0" i="0" lang="es-ES" sz="1200" u="none" strike="noStrike">
                <a:solidFill>
                  <a:schemeClr val="dk1"/>
                </a:solidFill>
                <a:latin typeface="Calibri"/>
                <a:ea typeface="Calibri"/>
                <a:cs typeface="Calibri"/>
                <a:sym typeface="Calibri"/>
              </a:rPr>
              <a:t>contenido textual de los elementos XHTML.</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s-ES" sz="1200" u="none" strike="noStrike">
                <a:solidFill>
                  <a:schemeClr val="dk1"/>
                </a:solidFill>
                <a:latin typeface="Calibri"/>
                <a:ea typeface="Calibri"/>
                <a:cs typeface="Calibri"/>
                <a:sym typeface="Calibri"/>
              </a:rPr>
              <a:t>▪ nodoPadre.appendChild(nodoHijo): añade un nodo como hijo de otro nodo. Se</a:t>
            </a:r>
            <a:endParaRPr/>
          </a:p>
          <a:p>
            <a:pPr indent="0" lvl="0" marL="0" rtl="0" algn="l">
              <a:spcBef>
                <a:spcPts val="0"/>
              </a:spcBef>
              <a:spcAft>
                <a:spcPts val="0"/>
              </a:spcAft>
              <a:buNone/>
            </a:pPr>
            <a:r>
              <a:rPr b="0" i="0" lang="es-ES" sz="1200" u="none" strike="noStrike">
                <a:solidFill>
                  <a:schemeClr val="dk1"/>
                </a:solidFill>
                <a:latin typeface="Calibri"/>
                <a:ea typeface="Calibri"/>
                <a:cs typeface="Calibri"/>
                <a:sym typeface="Calibri"/>
              </a:rPr>
              <a:t>debe utilizar al menos dos veces con los nodos habituales: en primer lugar se</a:t>
            </a:r>
            <a:endParaRPr/>
          </a:p>
          <a:p>
            <a:pPr indent="0" lvl="0" marL="0" rtl="0" algn="l">
              <a:spcBef>
                <a:spcPts val="0"/>
              </a:spcBef>
              <a:spcAft>
                <a:spcPts val="0"/>
              </a:spcAft>
              <a:buNone/>
            </a:pPr>
            <a:r>
              <a:rPr b="0" i="0" lang="es-ES" sz="1200" u="none" strike="noStrike">
                <a:solidFill>
                  <a:schemeClr val="dk1"/>
                </a:solidFill>
                <a:latin typeface="Calibri"/>
                <a:ea typeface="Calibri"/>
                <a:cs typeface="Calibri"/>
                <a:sym typeface="Calibri"/>
              </a:rPr>
              <a:t>añade el nodo Text como hijo del nodo Element y a continuación se añade el nodo</a:t>
            </a:r>
            <a:endParaRPr/>
          </a:p>
          <a:p>
            <a:pPr indent="0" lvl="0" marL="0" rtl="0" algn="l">
              <a:spcBef>
                <a:spcPts val="0"/>
              </a:spcBef>
              <a:spcAft>
                <a:spcPts val="0"/>
              </a:spcAft>
              <a:buNone/>
            </a:pPr>
            <a:r>
              <a:rPr b="0" i="0" lang="es-ES" sz="1200" u="none" strike="noStrike">
                <a:solidFill>
                  <a:schemeClr val="dk1"/>
                </a:solidFill>
                <a:latin typeface="Calibri"/>
                <a:ea typeface="Calibri"/>
                <a:cs typeface="Calibri"/>
                <a:sym typeface="Calibri"/>
              </a:rPr>
              <a:t>Element como hijo de algún nodo de la página.</a:t>
            </a:r>
            <a:endParaRPr/>
          </a:p>
        </p:txBody>
      </p:sp>
      <p:sp>
        <p:nvSpPr>
          <p:cNvPr id="688" name="Google Shape;688;p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696" name="Google Shape;696;p64: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697" name="Google Shape;697;p64: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8" name="Google Shape;698;p64: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s-ES" sz="1200" u="none" strike="noStrike">
                <a:solidFill>
                  <a:schemeClr val="dk1"/>
                </a:solidFill>
                <a:latin typeface="Calibri"/>
                <a:ea typeface="Calibri"/>
                <a:cs typeface="Calibri"/>
                <a:sym typeface="Calibri"/>
              </a:rPr>
              <a:t>La forma más segura y rápida de acceder al nodo padre de un elemento es mediante la propiedad nodoHijo.parentNode.</a:t>
            </a:r>
            <a:endParaRPr/>
          </a:p>
        </p:txBody>
      </p:sp>
      <p:sp>
        <p:nvSpPr>
          <p:cNvPr id="699" name="Google Shape;699;p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705" name="Google Shape;705;p65: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706" name="Google Shape;706;p65: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7" name="Google Shape;707;p65: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714" name="Google Shape;714;p66: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715" name="Google Shape;715;p66: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6" name="Google Shape;716;p66: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p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723" name="Google Shape;723;p67: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724" name="Google Shape;724;p67: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5" name="Google Shape;725;p67: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26" name="Google Shape;726;p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6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733" name="Google Shape;733;p68: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734" name="Google Shape;734;p68: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5" name="Google Shape;735;p68: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p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39" name="Google Shape;139;p7: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40" name="Google Shape;140;p7: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7: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743" name="Google Shape;743;p69: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744" name="Google Shape;744;p69: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5" name="Google Shape;745;p69: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46" name="Google Shape;746;p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752" name="Google Shape;752;p70: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753" name="Google Shape;753;p70: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4" name="Google Shape;754;p70: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55" name="Google Shape;755;p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761" name="Google Shape;761;p71: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762" name="Google Shape;762;p71: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3" name="Google Shape;763;p71: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64" name="Google Shape;764;p7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770" name="Google Shape;770;p72: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771" name="Google Shape;771;p72: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2" name="Google Shape;772;p72: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73" name="Google Shape;773;p7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7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779" name="Google Shape;779;p73: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780" name="Google Shape;780;p73: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1" name="Google Shape;781;p73: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82" name="Google Shape;782;p7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788" name="Google Shape;788;p74: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789" name="Google Shape;789;p74: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0" name="Google Shape;790;p74: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91" name="Google Shape;791;p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797" name="Google Shape;797;p75: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798" name="Google Shape;798;p75: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9" name="Google Shape;799;p75: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00" name="Google Shape;800;p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7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806" name="Google Shape;806;p76: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807" name="Google Shape;807;p76: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8" name="Google Shape;808;p76: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09" name="Google Shape;809;p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815" name="Google Shape;815;p77: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816" name="Google Shape;816;p77: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7" name="Google Shape;817;p77: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18" name="Google Shape;818;p7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824" name="Google Shape;824;p78: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825" name="Google Shape;825;p78: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6" name="Google Shape;826;p78: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27" name="Google Shape;827;p7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48" name="Google Shape;148;p8: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49" name="Google Shape;149;p8: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8: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7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833" name="Google Shape;833;p79: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834" name="Google Shape;834;p79: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5" name="Google Shape;835;p79: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36" name="Google Shape;836;p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8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842" name="Google Shape;842;p80: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843" name="Google Shape;843;p80: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4" name="Google Shape;844;p80: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45" name="Google Shape;845;p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8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851" name="Google Shape;851;p81: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852" name="Google Shape;852;p81: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3" name="Google Shape;853;p81: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54" name="Google Shape;854;p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8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860" name="Google Shape;860;p82: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861" name="Google Shape;861;p82: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2" name="Google Shape;862;p82: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63" name="Google Shape;863;p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8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869" name="Google Shape;869;p83: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870" name="Google Shape;870;p83: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1" name="Google Shape;871;p83: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72" name="Google Shape;872;p8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8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878" name="Google Shape;878;p84: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879" name="Google Shape;879;p84: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0" name="Google Shape;880;p84: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81" name="Google Shape;881;p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8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887" name="Google Shape;887;p85: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888" name="Google Shape;888;p85: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9" name="Google Shape;889;p85: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90" name="Google Shape;890;p8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8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896" name="Google Shape;896;p86: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897" name="Google Shape;897;p86: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8" name="Google Shape;898;p86: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99" name="Google Shape;899;p8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8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905" name="Google Shape;905;p87: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906" name="Google Shape;906;p87: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7" name="Google Shape;907;p87: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908" name="Google Shape;908;p8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8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914" name="Google Shape;914;p88: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915" name="Google Shape;915;p88: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6" name="Google Shape;916;p88: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917" name="Google Shape;917;p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58" name="Google Shape;158;p9: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59" name="Google Shape;159;p9: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9: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8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923" name="Google Shape;923;p89: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924" name="Google Shape;924;p89: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5" name="Google Shape;925;p89: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s-ES" sz="1200">
                <a:solidFill>
                  <a:schemeClr val="dk1"/>
                </a:solidFill>
                <a:latin typeface="Calibri"/>
                <a:ea typeface="Calibri"/>
                <a:cs typeface="Calibri"/>
                <a:sym typeface="Calibri"/>
              </a:rPr>
              <a:t>Aunque existen tantas posibles comprobaciones como elementos de formulario diferentes, algunas comprobaciones son muy habituales: que se rellene un campo obligatorio, que se seleccione el valor de una lista desplegable, que la dirección de email indicada sea correcta, que la fecha introducida sea lógica, que se haya introducido un número donde así se requiere, etc.</a:t>
            </a:r>
            <a:endParaRPr/>
          </a:p>
        </p:txBody>
      </p:sp>
      <p:sp>
        <p:nvSpPr>
          <p:cNvPr id="926" name="Google Shape;926;p8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p9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932" name="Google Shape;932;p90: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933" name="Google Shape;933;p90: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4" name="Google Shape;934;p90: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s-ES" sz="1200">
                <a:solidFill>
                  <a:schemeClr val="dk1"/>
                </a:solidFill>
                <a:latin typeface="Calibri"/>
                <a:ea typeface="Calibri"/>
                <a:cs typeface="Calibri"/>
                <a:sym typeface="Calibri"/>
              </a:rPr>
              <a:t>Aunque existen tantas posibles comprobaciones como elementos de formulario diferentes, algunas comprobaciones son muy habituales: que se rellene un campo obligatorio, que se seleccione el valor de una lista desplegable, que la dirección de email indicada sea correcta, que la fecha introducida sea lógica, que se haya introducido un número donde así se requiere, etc.</a:t>
            </a:r>
            <a:endParaRPr/>
          </a:p>
        </p:txBody>
      </p:sp>
      <p:sp>
        <p:nvSpPr>
          <p:cNvPr id="935" name="Google Shape;935;p9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p9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941" name="Google Shape;941;p91: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942" name="Google Shape;942;p91: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3" name="Google Shape;943;p91: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s-ES" sz="1200">
                <a:solidFill>
                  <a:schemeClr val="dk1"/>
                </a:solidFill>
                <a:latin typeface="Calibri"/>
                <a:ea typeface="Calibri"/>
                <a:cs typeface="Calibri"/>
                <a:sym typeface="Calibri"/>
              </a:rPr>
              <a:t>Aunque existen tantas posibles comprobaciones como elementos de formulario diferentes, algunas comprobaciones son muy habituales: que se rellene un campo obligatorio, que se seleccione el valor de una lista desplegable, que la dirección de email indicada sea correcta, que la fecha introducida sea lógica, que se haya introducido un número donde así se requiere, etc.</a:t>
            </a:r>
            <a:endParaRPr/>
          </a:p>
        </p:txBody>
      </p:sp>
      <p:sp>
        <p:nvSpPr>
          <p:cNvPr id="944" name="Google Shape;944;p9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9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950" name="Google Shape;950;p92: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951" name="Google Shape;951;p92: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2" name="Google Shape;952;p92: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s-ES" sz="1200">
                <a:solidFill>
                  <a:schemeClr val="dk1"/>
                </a:solidFill>
                <a:latin typeface="Calibri"/>
                <a:ea typeface="Calibri"/>
                <a:cs typeface="Calibri"/>
                <a:sym typeface="Calibri"/>
              </a:rPr>
              <a:t>Aunque existen tantas posibles comprobaciones como elementos de formulario diferentes, algunas comprobaciones son muy habituales: que se rellene un campo obligatorio, que se seleccione el valor de una lista desplegable, que la dirección de email indicada sea correcta, que la fecha introducida sea lógica, que se haya introducido un número donde así se requiere, etc.</a:t>
            </a:r>
            <a:endParaRPr/>
          </a:p>
        </p:txBody>
      </p:sp>
      <p:sp>
        <p:nvSpPr>
          <p:cNvPr id="953" name="Google Shape;953;p9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9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959" name="Google Shape;959;p93: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960" name="Google Shape;960;p93: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1" name="Google Shape;961;p93: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s-ES" sz="1200">
                <a:solidFill>
                  <a:schemeClr val="dk1"/>
                </a:solidFill>
                <a:latin typeface="Calibri"/>
                <a:ea typeface="Calibri"/>
                <a:cs typeface="Calibri"/>
                <a:sym typeface="Calibri"/>
              </a:rPr>
              <a:t>Aunque existen tantas posibles comprobaciones como elementos de formulario diferentes, algunas comprobaciones son muy habituales: que se rellene un campo obligatorio, que se seleccione el valor de una lista desplegable, que la dirección de email indicada sea correcta, que la fecha introducida sea lógica, que se haya introducido un número donde así se requiere, etc.</a:t>
            </a:r>
            <a:endParaRPr/>
          </a:p>
        </p:txBody>
      </p:sp>
      <p:sp>
        <p:nvSpPr>
          <p:cNvPr id="962" name="Google Shape;962;p9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p9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968" name="Google Shape;968;p94: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969" name="Google Shape;969;p94: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0" name="Google Shape;970;p94: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s-ES" sz="1200">
                <a:solidFill>
                  <a:schemeClr val="dk1"/>
                </a:solidFill>
                <a:latin typeface="Calibri"/>
                <a:ea typeface="Calibri"/>
                <a:cs typeface="Calibri"/>
                <a:sym typeface="Calibri"/>
              </a:rPr>
              <a:t>Aunque existen tantas posibles comprobaciones como elementos de formulario diferentes, algunas comprobaciones son muy habituales: que se rellene un campo obligatorio, que se seleccione el valor de una lista desplegable, que la dirección de email indicada sea correcta, que la fecha introducida sea lógica, que se haya introducido un número donde así se requiere, etc.</a:t>
            </a:r>
            <a:endParaRPr/>
          </a:p>
        </p:txBody>
      </p:sp>
      <p:sp>
        <p:nvSpPr>
          <p:cNvPr id="971" name="Google Shape;971;p9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9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977" name="Google Shape;977;p95: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978" name="Google Shape;978;p95: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9" name="Google Shape;979;p95: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s-ES" sz="1200">
                <a:solidFill>
                  <a:schemeClr val="dk1"/>
                </a:solidFill>
                <a:latin typeface="Calibri"/>
                <a:ea typeface="Calibri"/>
                <a:cs typeface="Calibri"/>
                <a:sym typeface="Calibri"/>
              </a:rPr>
              <a:t>Aunque existen tantas posibles comprobaciones como elementos de formulario diferentes, algunas comprobaciones son muy habituales: que se rellene un campo obligatorio, que se seleccione el valor de una lista desplegable, que la dirección de email indicada sea correcta, que la fecha introducida sea lógica, que se haya introducido un número donde así se requiere, etc.</a:t>
            </a:r>
            <a:endParaRPr/>
          </a:p>
        </p:txBody>
      </p:sp>
      <p:sp>
        <p:nvSpPr>
          <p:cNvPr id="980" name="Google Shape;980;p9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9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987" name="Google Shape;987;p96: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988" name="Google Shape;988;p96: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9" name="Google Shape;989;p96: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s-ES" sz="1200">
                <a:solidFill>
                  <a:schemeClr val="dk1"/>
                </a:solidFill>
                <a:latin typeface="Calibri"/>
                <a:ea typeface="Calibri"/>
                <a:cs typeface="Calibri"/>
                <a:sym typeface="Calibri"/>
              </a:rPr>
              <a:t>Aunque existen tantas posibles comprobaciones como elementos de formulario diferentes, algunas comprobaciones son muy habituales: que se rellene un campo obligatorio, que se seleccione el valor de una lista desplegable, que la dirección de email indicada sea correcta, que la fecha introducida sea lógica, que se haya introducido un número donde así se requiere, etc.</a:t>
            </a:r>
            <a:endParaRPr/>
          </a:p>
        </p:txBody>
      </p:sp>
      <p:sp>
        <p:nvSpPr>
          <p:cNvPr id="990" name="Google Shape;990;p9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p9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996" name="Google Shape;996;p97: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997" name="Google Shape;997;p97: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8" name="Google Shape;998;p97: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s-ES" sz="1200">
                <a:solidFill>
                  <a:schemeClr val="dk1"/>
                </a:solidFill>
                <a:latin typeface="Calibri"/>
                <a:ea typeface="Calibri"/>
                <a:cs typeface="Calibri"/>
                <a:sym typeface="Calibri"/>
              </a:rPr>
              <a:t>Aunque existen tantas posibles comprobaciones como elementos de formulario diferentes, algunas comprobaciones son muy habituales: que se rellene un campo obligatorio, que se seleccione el valor de una lista desplegable, que la dirección de email indicada sea correcta, que la fecha introducida sea lógica, que se haya introducido un número donde así se requiere, etc.</a:t>
            </a:r>
            <a:endParaRPr/>
          </a:p>
        </p:txBody>
      </p:sp>
      <p:sp>
        <p:nvSpPr>
          <p:cNvPr id="999" name="Google Shape;999;p9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9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005" name="Google Shape;1005;p98:notes"/>
          <p:cNvSpPr txBox="1"/>
          <p:nvPr/>
        </p:nvSpPr>
        <p:spPr>
          <a:xfrm>
            <a:off x="3884613" y="8685213"/>
            <a:ext cx="2970212" cy="45561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lang="es-E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006" name="Google Shape;1006;p98: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7" name="Google Shape;1007;p98:notes"/>
          <p:cNvSpPr txBox="1"/>
          <p:nvPr>
            <p:ph idx="1" type="body"/>
          </p:nvPr>
        </p:nvSpPr>
        <p:spPr>
          <a:xfrm>
            <a:off x="685800" y="4343400"/>
            <a:ext cx="5484813" cy="42084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08" name="Google Shape;1008;p9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118"/>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8"/>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7"/>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28"/>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8"/>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1" name="Shape 21"/>
        <p:cNvGrpSpPr/>
        <p:nvPr/>
      </p:nvGrpSpPr>
      <p:grpSpPr>
        <a:xfrm>
          <a:off x="0" y="0"/>
          <a:ext cx="0" cy="0"/>
          <a:chOff x="0" y="0"/>
          <a:chExt cx="0" cy="0"/>
        </a:xfrm>
      </p:grpSpPr>
      <p:sp>
        <p:nvSpPr>
          <p:cNvPr id="22" name="Google Shape;22;p1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5" name="Shape 25"/>
        <p:cNvGrpSpPr/>
        <p:nvPr/>
      </p:nvGrpSpPr>
      <p:grpSpPr>
        <a:xfrm>
          <a:off x="0" y="0"/>
          <a:ext cx="0" cy="0"/>
          <a:chOff x="0" y="0"/>
          <a:chExt cx="0" cy="0"/>
        </a:xfrm>
      </p:grpSpPr>
      <p:sp>
        <p:nvSpPr>
          <p:cNvPr id="26" name="Google Shape;26;p12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2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1" name="Shape 31"/>
        <p:cNvGrpSpPr/>
        <p:nvPr/>
      </p:nvGrpSpPr>
      <p:grpSpPr>
        <a:xfrm>
          <a:off x="0" y="0"/>
          <a:ext cx="0" cy="0"/>
          <a:chOff x="0" y="0"/>
          <a:chExt cx="0" cy="0"/>
        </a:xfrm>
      </p:grpSpPr>
      <p:sp>
        <p:nvSpPr>
          <p:cNvPr id="32" name="Google Shape;32;p1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21"/>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21"/>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8" name="Shape 38"/>
        <p:cNvGrpSpPr/>
        <p:nvPr/>
      </p:nvGrpSpPr>
      <p:grpSpPr>
        <a:xfrm>
          <a:off x="0" y="0"/>
          <a:ext cx="0" cy="0"/>
          <a:chOff x="0" y="0"/>
          <a:chExt cx="0" cy="0"/>
        </a:xfrm>
      </p:grpSpPr>
      <p:sp>
        <p:nvSpPr>
          <p:cNvPr id="39" name="Google Shape;39;p122"/>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22"/>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22"/>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22"/>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22"/>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7" name="Shape 47"/>
        <p:cNvGrpSpPr/>
        <p:nvPr/>
      </p:nvGrpSpPr>
      <p:grpSpPr>
        <a:xfrm>
          <a:off x="0" y="0"/>
          <a:ext cx="0" cy="0"/>
          <a:chOff x="0" y="0"/>
          <a:chExt cx="0" cy="0"/>
        </a:xfrm>
      </p:grpSpPr>
      <p:sp>
        <p:nvSpPr>
          <p:cNvPr id="48" name="Google Shape;48;p123"/>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23"/>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0" name="Google Shape;50;p1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3" name="Shape 53"/>
        <p:cNvGrpSpPr/>
        <p:nvPr/>
      </p:nvGrpSpPr>
      <p:grpSpPr>
        <a:xfrm>
          <a:off x="0" y="0"/>
          <a:ext cx="0" cy="0"/>
          <a:chOff x="0" y="0"/>
          <a:chExt cx="0" cy="0"/>
        </a:xfrm>
      </p:grpSpPr>
      <p:sp>
        <p:nvSpPr>
          <p:cNvPr id="54" name="Google Shape;54;p1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2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25"/>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25"/>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26"/>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26"/>
          <p:cNvSpPr/>
          <p:nvPr>
            <p:ph idx="2" type="pic"/>
          </p:nvPr>
        </p:nvSpPr>
        <p:spPr>
          <a:xfrm>
            <a:off x="3887391" y="987426"/>
            <a:ext cx="4629150" cy="4873625"/>
          </a:xfrm>
          <a:prstGeom prst="rect">
            <a:avLst/>
          </a:prstGeom>
          <a:noFill/>
          <a:ln>
            <a:noFill/>
          </a:ln>
        </p:spPr>
      </p:sp>
      <p:sp>
        <p:nvSpPr>
          <p:cNvPr id="68" name="Google Shape;68;p126"/>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image" Target="../media/image12.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13.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 Id="rId3" Type="http://schemas.openxmlformats.org/officeDocument/2006/relationships/image" Target="../media/image14.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 Id="rId3"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1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1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s-ES"/>
              <a:t>Introducción JavaScript</a:t>
            </a:r>
            <a:endParaRPr/>
          </a:p>
        </p:txBody>
      </p:sp>
      <p:sp>
        <p:nvSpPr>
          <p:cNvPr id="89" name="Google Shape;89;p1"/>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0"/>
          <p:cNvSpPr txBox="1"/>
          <p:nvPr/>
        </p:nvSpPr>
        <p:spPr>
          <a:xfrm>
            <a:off x="478864" y="1469838"/>
            <a:ext cx="8229600" cy="5285904"/>
          </a:xfrm>
          <a:prstGeom prst="rect">
            <a:avLst/>
          </a:prstGeom>
          <a:noFill/>
          <a:ln>
            <a:noFill/>
          </a:ln>
        </p:spPr>
        <p:txBody>
          <a:bodyPr anchorCtr="0" anchor="t" bIns="46800" lIns="90000" spcFirstLastPara="1" rIns="90000" wrap="square" tIns="46800">
            <a:noAutofit/>
          </a:bodyPr>
          <a:lstStyle/>
          <a:p>
            <a:pPr indent="-339725" lvl="0" marL="339725" marR="0" rtl="0" algn="just">
              <a:spcBef>
                <a:spcPts val="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p:txBody>
      </p:sp>
      <p:sp>
        <p:nvSpPr>
          <p:cNvPr id="174" name="Google Shape;174;p1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175" name="Google Shape;175;p10"/>
          <p:cNvSpPr txBox="1"/>
          <p:nvPr>
            <p:ph idx="1" type="body"/>
          </p:nvPr>
        </p:nvSpPr>
        <p:spPr>
          <a:xfrm>
            <a:off x="628649" y="1825625"/>
            <a:ext cx="830634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ES"/>
              <a:t>Tipos de variables</a:t>
            </a:r>
            <a:endParaRPr/>
          </a:p>
          <a:p>
            <a:pPr indent="0" lvl="0" marL="0" rtl="0" algn="l">
              <a:lnSpc>
                <a:spcPct val="90000"/>
              </a:lnSpc>
              <a:spcBef>
                <a:spcPts val="1000"/>
              </a:spcBef>
              <a:spcAft>
                <a:spcPts val="0"/>
              </a:spcAft>
              <a:buClr>
                <a:schemeClr val="dk1"/>
              </a:buClr>
              <a:buSzPts val="2800"/>
              <a:buNone/>
            </a:pPr>
            <a:r>
              <a:rPr b="1" lang="es-ES"/>
              <a:t>Numéricas</a:t>
            </a:r>
            <a:endParaRPr/>
          </a:p>
          <a:p>
            <a:pPr indent="0" lvl="1" marL="400050" rtl="0" algn="l">
              <a:lnSpc>
                <a:spcPct val="90000"/>
              </a:lnSpc>
              <a:spcBef>
                <a:spcPts val="500"/>
              </a:spcBef>
              <a:spcAft>
                <a:spcPts val="0"/>
              </a:spcAft>
              <a:buClr>
                <a:schemeClr val="dk1"/>
              </a:buClr>
              <a:buSzPts val="2400"/>
              <a:buNone/>
            </a:pPr>
            <a:r>
              <a:rPr lang="es-ES">
                <a:latin typeface="Courier New"/>
                <a:ea typeface="Courier New"/>
                <a:cs typeface="Courier New"/>
                <a:sym typeface="Courier New"/>
              </a:rPr>
              <a:t>var iva = 16; </a:t>
            </a:r>
            <a:r>
              <a:rPr i="1" lang="es-ES"/>
              <a:t>// variable tipo entero</a:t>
            </a:r>
            <a:endParaRPr/>
          </a:p>
          <a:p>
            <a:pPr indent="0" lvl="1" marL="400050" rtl="0" algn="l">
              <a:lnSpc>
                <a:spcPct val="90000"/>
              </a:lnSpc>
              <a:spcBef>
                <a:spcPts val="500"/>
              </a:spcBef>
              <a:spcAft>
                <a:spcPts val="0"/>
              </a:spcAft>
              <a:buClr>
                <a:schemeClr val="dk1"/>
              </a:buClr>
              <a:buSzPts val="2400"/>
              <a:buNone/>
            </a:pPr>
            <a:r>
              <a:rPr lang="es-ES">
                <a:latin typeface="Courier New"/>
                <a:ea typeface="Courier New"/>
                <a:cs typeface="Courier New"/>
                <a:sym typeface="Courier New"/>
              </a:rPr>
              <a:t>var total = 234.65</a:t>
            </a:r>
            <a:r>
              <a:rPr lang="es-ES"/>
              <a:t>; </a:t>
            </a:r>
            <a:r>
              <a:rPr i="1" lang="es-ES"/>
              <a:t>// variable tipo decimal</a:t>
            </a:r>
            <a:endParaRPr/>
          </a:p>
          <a:p>
            <a:pPr indent="0" lvl="0" marL="0" rtl="0" algn="l">
              <a:lnSpc>
                <a:spcPct val="90000"/>
              </a:lnSpc>
              <a:spcBef>
                <a:spcPts val="1000"/>
              </a:spcBef>
              <a:spcAft>
                <a:spcPts val="0"/>
              </a:spcAft>
              <a:buClr>
                <a:schemeClr val="dk1"/>
              </a:buClr>
              <a:buSzPts val="2800"/>
              <a:buNone/>
            </a:pPr>
            <a:r>
              <a:rPr b="1" lang="es-ES"/>
              <a:t>Cadenas de texto</a:t>
            </a:r>
            <a:endParaRPr/>
          </a:p>
          <a:p>
            <a:pPr indent="0" lvl="1" marL="400050" rtl="0" algn="l">
              <a:lnSpc>
                <a:spcPct val="90000"/>
              </a:lnSpc>
              <a:spcBef>
                <a:spcPts val="500"/>
              </a:spcBef>
              <a:spcAft>
                <a:spcPts val="0"/>
              </a:spcAft>
              <a:buClr>
                <a:schemeClr val="dk1"/>
              </a:buClr>
              <a:buSzPts val="2200"/>
              <a:buNone/>
            </a:pPr>
            <a:r>
              <a:rPr lang="es-ES" sz="2200">
                <a:latin typeface="Courier New"/>
                <a:ea typeface="Courier New"/>
                <a:cs typeface="Courier New"/>
                <a:sym typeface="Courier New"/>
              </a:rPr>
              <a:t>var mensaje = "Bienvenido a nuestro sitio web";</a:t>
            </a:r>
            <a:endParaRPr/>
          </a:p>
          <a:p>
            <a:pPr indent="0" lvl="1" marL="400050" rtl="0" algn="l">
              <a:lnSpc>
                <a:spcPct val="90000"/>
              </a:lnSpc>
              <a:spcBef>
                <a:spcPts val="500"/>
              </a:spcBef>
              <a:spcAft>
                <a:spcPts val="0"/>
              </a:spcAft>
              <a:buClr>
                <a:schemeClr val="dk1"/>
              </a:buClr>
              <a:buSzPts val="2200"/>
              <a:buNone/>
            </a:pPr>
            <a:r>
              <a:rPr lang="es-ES" sz="2200">
                <a:latin typeface="Courier New"/>
                <a:ea typeface="Courier New"/>
                <a:cs typeface="Courier New"/>
                <a:sym typeface="Courier New"/>
              </a:rPr>
              <a:t>var nombreProducto = 'Producto ABC';</a:t>
            </a:r>
            <a:endParaRPr/>
          </a:p>
          <a:p>
            <a:pPr indent="0" lvl="1" marL="400050" rtl="0" algn="l">
              <a:lnSpc>
                <a:spcPct val="90000"/>
              </a:lnSpc>
              <a:spcBef>
                <a:spcPts val="500"/>
              </a:spcBef>
              <a:spcAft>
                <a:spcPts val="0"/>
              </a:spcAft>
              <a:buClr>
                <a:schemeClr val="dk1"/>
              </a:buClr>
              <a:buSzPts val="2200"/>
              <a:buNone/>
            </a:pPr>
            <a:r>
              <a:rPr lang="es-ES" sz="2200">
                <a:latin typeface="Courier New"/>
                <a:ea typeface="Courier New"/>
                <a:cs typeface="Courier New"/>
                <a:sym typeface="Courier New"/>
              </a:rPr>
              <a:t>var letraSeleccionada = 'c‘;</a:t>
            </a:r>
            <a:endParaRPr sz="2200">
              <a:latin typeface="Courier New"/>
              <a:ea typeface="Courier New"/>
              <a:cs typeface="Courier New"/>
              <a:sym typeface="Courier New"/>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99"/>
          <p:cNvSpPr txBox="1"/>
          <p:nvPr/>
        </p:nvSpPr>
        <p:spPr>
          <a:xfrm>
            <a:off x="457200" y="1600200"/>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2200">
                <a:solidFill>
                  <a:srgbClr val="000000"/>
                </a:solidFill>
                <a:latin typeface="Tahoma"/>
                <a:ea typeface="Tahoma"/>
                <a:cs typeface="Tahoma"/>
                <a:sym typeface="Tahoma"/>
              </a:rPr>
              <a:t>Evitar el envío duplicado de un formulario</a:t>
            </a:r>
            <a:endParaRPr/>
          </a:p>
          <a:p>
            <a:pPr indent="0" lvl="1" marL="4572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&lt;form id="formulario" action="#"&gt;</a:t>
            </a:r>
            <a:endParaRPr/>
          </a:p>
          <a:p>
            <a:pPr indent="0" lvl="1" marL="4572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  ...</a:t>
            </a:r>
            <a:endParaRPr/>
          </a:p>
          <a:p>
            <a:pPr indent="0" lvl="1" marL="4572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  &lt;input type="button" value="Enviar" onclick="this.disabled=true; this.value=’Enviando...’; this.form.submit()" /&gt;</a:t>
            </a:r>
            <a:endParaRPr/>
          </a:p>
          <a:p>
            <a:pPr indent="0" lvl="1" marL="4572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&lt;/form&gt;</a:t>
            </a:r>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Cuando se pulsa sobre el botón de envío del formulario, se produce el evento onclick sobre el botón.</a:t>
            </a:r>
            <a:endParaRPr/>
          </a:p>
          <a:p>
            <a:pPr indent="0" lvl="0" marL="0" marR="0" rtl="0" algn="just">
              <a:spcBef>
                <a:spcPts val="500"/>
              </a:spcBef>
              <a:spcAft>
                <a:spcPts val="0"/>
              </a:spcAft>
              <a:buNone/>
            </a:pPr>
            <a:r>
              <a:t/>
            </a:r>
            <a:endParaRPr sz="1800">
              <a:solidFill>
                <a:srgbClr val="000000"/>
              </a:solidFill>
              <a:latin typeface="Tahoma"/>
              <a:ea typeface="Tahoma"/>
              <a:cs typeface="Tahoma"/>
              <a:sym typeface="Tahoma"/>
            </a:endParaRPr>
          </a:p>
          <a:p>
            <a:pPr indent="-342900" lvl="0" marL="342900" marR="0" rtl="0" algn="just">
              <a:spcBef>
                <a:spcPts val="500"/>
              </a:spcBef>
              <a:spcAft>
                <a:spcPts val="0"/>
              </a:spcAft>
              <a:buClr>
                <a:srgbClr val="000000"/>
              </a:buClr>
              <a:buSzPts val="1800"/>
              <a:buFont typeface="Calibri"/>
              <a:buAutoNum type="arabicPeriod"/>
            </a:pPr>
            <a:r>
              <a:rPr lang="es-ES" sz="1800">
                <a:solidFill>
                  <a:srgbClr val="000000"/>
                </a:solidFill>
                <a:latin typeface="Tahoma"/>
                <a:ea typeface="Tahoma"/>
                <a:cs typeface="Tahoma"/>
                <a:sym typeface="Tahoma"/>
              </a:rPr>
              <a:t>Se deshabilita el botón mediante la instrucción this.disabled = true.</a:t>
            </a:r>
            <a:endParaRPr/>
          </a:p>
          <a:p>
            <a:pPr indent="-342900" lvl="0" marL="342900" marR="0" rtl="0" algn="just">
              <a:spcBef>
                <a:spcPts val="500"/>
              </a:spcBef>
              <a:spcAft>
                <a:spcPts val="0"/>
              </a:spcAft>
              <a:buClr>
                <a:srgbClr val="000000"/>
              </a:buClr>
              <a:buSzPts val="1800"/>
              <a:buFont typeface="Calibri"/>
              <a:buAutoNum type="arabicPeriod"/>
            </a:pPr>
            <a:r>
              <a:rPr lang="es-ES" sz="1800">
                <a:solidFill>
                  <a:srgbClr val="000000"/>
                </a:solidFill>
                <a:latin typeface="Tahoma"/>
                <a:ea typeface="Tahoma"/>
                <a:cs typeface="Tahoma"/>
                <a:sym typeface="Tahoma"/>
              </a:rPr>
              <a:t>Se cambia el mensaje que muestra el botón. Del original "Enviar" se pasa al más adecuado "Enviando..."</a:t>
            </a:r>
            <a:endParaRPr/>
          </a:p>
          <a:p>
            <a:pPr indent="-342900" lvl="0" marL="342900" marR="0" rtl="0" algn="just">
              <a:spcBef>
                <a:spcPts val="500"/>
              </a:spcBef>
              <a:spcAft>
                <a:spcPts val="0"/>
              </a:spcAft>
              <a:buClr>
                <a:srgbClr val="000000"/>
              </a:buClr>
              <a:buSzPts val="1800"/>
              <a:buFont typeface="Calibri"/>
              <a:buAutoNum type="arabicPeriod"/>
            </a:pPr>
            <a:r>
              <a:rPr lang="es-ES" sz="1800">
                <a:solidFill>
                  <a:srgbClr val="000000"/>
                </a:solidFill>
                <a:latin typeface="Tahoma"/>
                <a:ea typeface="Tahoma"/>
                <a:cs typeface="Tahoma"/>
                <a:sym typeface="Tahoma"/>
              </a:rPr>
              <a:t>Se envía el formulario mediante la función submit() en la siguiente instrucción: this.form.submit().</a:t>
            </a:r>
            <a:endParaRPr/>
          </a:p>
        </p:txBody>
      </p:sp>
      <p:sp>
        <p:nvSpPr>
          <p:cNvPr id="1020" name="Google Shape;1020;p99"/>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Formularios</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100"/>
          <p:cNvSpPr txBox="1"/>
          <p:nvPr/>
        </p:nvSpPr>
        <p:spPr>
          <a:xfrm>
            <a:off x="457200" y="1600200"/>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2200">
                <a:solidFill>
                  <a:srgbClr val="000000"/>
                </a:solidFill>
                <a:latin typeface="Tahoma"/>
                <a:ea typeface="Tahoma"/>
                <a:cs typeface="Tahoma"/>
                <a:sym typeface="Tahoma"/>
              </a:rPr>
              <a:t>Limitar el tamaño de caracteres de un textarea</a:t>
            </a:r>
            <a:endParaRPr sz="2200">
              <a:solidFill>
                <a:srgbClr val="000000"/>
              </a:solidFill>
              <a:latin typeface="Tahoma"/>
              <a:ea typeface="Tahoma"/>
              <a:cs typeface="Tahoma"/>
              <a:sym typeface="Tahoma"/>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En los campos de formulario de tipo textarea no se puede limitar el máximo número de caracteres que se pueden introducir, de forma similar al atributo maxlength de los cuadros de texto normales.</a:t>
            </a:r>
            <a:endParaRPr/>
          </a:p>
          <a:p>
            <a:pPr indent="0" lvl="0" marL="0" marR="0" rtl="0" algn="just">
              <a:spcBef>
                <a:spcPts val="500"/>
              </a:spcBef>
              <a:spcAft>
                <a:spcPts val="0"/>
              </a:spcAft>
              <a:buNone/>
            </a:pPr>
            <a:r>
              <a:t/>
            </a:r>
            <a:endParaRPr sz="1800">
              <a:solidFill>
                <a:srgbClr val="000000"/>
              </a:solidFill>
              <a:latin typeface="Tahoma"/>
              <a:ea typeface="Tahoma"/>
              <a:cs typeface="Tahoma"/>
              <a:sym typeface="Tahoma"/>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Algunos eventos (como onkeypress, onclick y onsubmit) se puede evitar su comportamiento normal si se devuelve el valor false.</a:t>
            </a:r>
            <a:endParaRPr/>
          </a:p>
          <a:p>
            <a:pPr indent="0" lvl="1" marL="4572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&lt;textarea onkeypress="return false;"&gt;&lt;/textarea&gt;</a:t>
            </a:r>
            <a:endParaRPr b="0" i="0" sz="1600" u="none" cap="none" strike="noStrike">
              <a:solidFill>
                <a:srgbClr val="000000"/>
              </a:solidFill>
              <a:latin typeface="Tahoma"/>
              <a:ea typeface="Tahoma"/>
              <a:cs typeface="Tahoma"/>
              <a:sym typeface="Tahoma"/>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El navegador no ejecuta el comportamiento por defecto del evento, es decir, la tecla presionada no se transforma en ningún carácter dentro del textarea.</a:t>
            </a:r>
            <a:endParaRPr/>
          </a:p>
          <a:p>
            <a:pPr indent="0" lvl="0" marL="0" marR="0" rtl="0" algn="just">
              <a:spcBef>
                <a:spcPts val="500"/>
              </a:spcBef>
              <a:spcAft>
                <a:spcPts val="0"/>
              </a:spcAft>
              <a:buNone/>
            </a:pPr>
            <a:r>
              <a:t/>
            </a:r>
            <a:endParaRPr sz="1800">
              <a:solidFill>
                <a:srgbClr val="000000"/>
              </a:solidFill>
              <a:latin typeface="Tahoma"/>
              <a:ea typeface="Tahoma"/>
              <a:cs typeface="Tahoma"/>
              <a:sym typeface="Tahoma"/>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Sin embargo, si un evento devuelve el valor true, su comportamiento es el habitual:</a:t>
            </a:r>
            <a:endParaRPr sz="1800">
              <a:solidFill>
                <a:srgbClr val="000000"/>
              </a:solidFill>
              <a:latin typeface="Tahoma"/>
              <a:ea typeface="Tahoma"/>
              <a:cs typeface="Tahoma"/>
              <a:sym typeface="Tahoma"/>
            </a:endParaRPr>
          </a:p>
          <a:p>
            <a:pPr indent="0" lvl="1" marL="4572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&lt;textarea onkeypress="return true;"&gt;&lt;/textarea&gt;</a:t>
            </a:r>
            <a:endParaRPr b="0" i="0" sz="1600" u="none" cap="none" strike="noStrike">
              <a:solidFill>
                <a:srgbClr val="000000"/>
              </a:solidFill>
              <a:latin typeface="Tahoma"/>
              <a:ea typeface="Tahoma"/>
              <a:cs typeface="Tahoma"/>
              <a:sym typeface="Tahoma"/>
            </a:endParaRPr>
          </a:p>
        </p:txBody>
      </p:sp>
      <p:sp>
        <p:nvSpPr>
          <p:cNvPr id="1029" name="Google Shape;1029;p100"/>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Formularios</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101"/>
          <p:cNvSpPr txBox="1"/>
          <p:nvPr/>
        </p:nvSpPr>
        <p:spPr>
          <a:xfrm>
            <a:off x="457200" y="1600200"/>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2200">
                <a:solidFill>
                  <a:srgbClr val="000000"/>
                </a:solidFill>
                <a:latin typeface="Tahoma"/>
                <a:ea typeface="Tahoma"/>
                <a:cs typeface="Tahoma"/>
                <a:sym typeface="Tahoma"/>
              </a:rPr>
              <a:t>Limitar el tamaño de caracteres de un textarea</a:t>
            </a:r>
            <a:endParaRPr sz="2200">
              <a:solidFill>
                <a:srgbClr val="000000"/>
              </a:solidFill>
              <a:latin typeface="Tahoma"/>
              <a:ea typeface="Tahoma"/>
              <a:cs typeface="Tahoma"/>
              <a:sym typeface="Tahoma"/>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Para limitar el número de caracteres que se pueden escribir en un elemento de tipo textarea: se comprueba si se ha llegado al máximo número de caracteres permitido y en caso afirmativo se evita el comportamiento habitual del evento.</a:t>
            </a:r>
            <a:endParaRPr sz="1800">
              <a:solidFill>
                <a:srgbClr val="000000"/>
              </a:solidFill>
              <a:latin typeface="Tahoma"/>
              <a:ea typeface="Tahoma"/>
              <a:cs typeface="Tahoma"/>
              <a:sym typeface="Tahoma"/>
            </a:endParaRPr>
          </a:p>
          <a:p>
            <a:pPr indent="0" lvl="1" marL="4572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function limita(maximoCaracteres) {</a:t>
            </a:r>
            <a:endParaRPr/>
          </a:p>
          <a:p>
            <a:pPr indent="0" lvl="1" marL="4572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  var elemento = document.getElementById("texto");</a:t>
            </a:r>
            <a:endParaRPr/>
          </a:p>
          <a:p>
            <a:pPr indent="0" lvl="1" marL="4572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  if(elemento.value.length &gt;= maximoCaracteres ) {</a:t>
            </a:r>
            <a:endParaRPr/>
          </a:p>
          <a:p>
            <a:pPr indent="0" lvl="1" marL="4572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    return false;</a:t>
            </a:r>
            <a:endParaRPr/>
          </a:p>
          <a:p>
            <a:pPr indent="0" lvl="1" marL="4572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  }</a:t>
            </a:r>
            <a:endParaRPr/>
          </a:p>
          <a:p>
            <a:pPr indent="0" lvl="1" marL="4572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  else {</a:t>
            </a:r>
            <a:endParaRPr/>
          </a:p>
          <a:p>
            <a:pPr indent="0" lvl="1" marL="4572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    return true;</a:t>
            </a:r>
            <a:endParaRPr/>
          </a:p>
          <a:p>
            <a:pPr indent="0" lvl="1" marL="4572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  }</a:t>
            </a:r>
            <a:endParaRPr/>
          </a:p>
          <a:p>
            <a:pPr indent="0" lvl="1" marL="4572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a:t>
            </a:r>
            <a:endParaRPr/>
          </a:p>
          <a:p>
            <a:pPr indent="0" lvl="1" marL="4572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 </a:t>
            </a:r>
            <a:endParaRPr/>
          </a:p>
          <a:p>
            <a:pPr indent="0" lvl="1" marL="4572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&lt;textarea id="texto" onkeypress="return limita(100);"&gt;&lt;/textarea&gt;</a:t>
            </a:r>
            <a:endParaRPr b="0" i="0" sz="1600" u="none" cap="none" strike="noStrike">
              <a:solidFill>
                <a:srgbClr val="000000"/>
              </a:solidFill>
              <a:latin typeface="Tahoma"/>
              <a:ea typeface="Tahoma"/>
              <a:cs typeface="Tahoma"/>
              <a:sym typeface="Tahoma"/>
            </a:endParaRPr>
          </a:p>
        </p:txBody>
      </p:sp>
      <p:sp>
        <p:nvSpPr>
          <p:cNvPr id="1038" name="Google Shape;1038;p101"/>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Formularios</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102"/>
          <p:cNvSpPr txBox="1"/>
          <p:nvPr/>
        </p:nvSpPr>
        <p:spPr>
          <a:xfrm>
            <a:off x="457200" y="1547948"/>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2000">
                <a:solidFill>
                  <a:srgbClr val="000000"/>
                </a:solidFill>
                <a:latin typeface="Tahoma"/>
                <a:ea typeface="Tahoma"/>
                <a:cs typeface="Tahoma"/>
                <a:sym typeface="Tahoma"/>
              </a:rPr>
              <a:t>JavaScript permite obtener información sobre el ratón y el teclado mediante un objeto especial llamado event.</a:t>
            </a:r>
            <a:endParaRPr/>
          </a:p>
          <a:p>
            <a:pPr indent="0" lvl="0" marL="0" marR="0" rtl="0" algn="just">
              <a:spcBef>
                <a:spcPts val="500"/>
              </a:spcBef>
              <a:spcAft>
                <a:spcPts val="0"/>
              </a:spcAft>
              <a:buNone/>
            </a:pPr>
            <a:r>
              <a:t/>
            </a:r>
            <a:endParaRPr sz="2000">
              <a:solidFill>
                <a:srgbClr val="000000"/>
              </a:solidFill>
              <a:latin typeface="Tahoma"/>
              <a:ea typeface="Tahoma"/>
              <a:cs typeface="Tahoma"/>
              <a:sym typeface="Tahoma"/>
            </a:endParaRPr>
          </a:p>
          <a:p>
            <a:pPr indent="0" lvl="0" marL="0" marR="0" rtl="0" algn="just">
              <a:spcBef>
                <a:spcPts val="0"/>
              </a:spcBef>
              <a:spcAft>
                <a:spcPts val="0"/>
              </a:spcAft>
              <a:buNone/>
            </a:pPr>
            <a:r>
              <a:rPr lang="es-ES" sz="2000">
                <a:solidFill>
                  <a:srgbClr val="000000"/>
                </a:solidFill>
                <a:latin typeface="Tahoma"/>
                <a:ea typeface="Tahoma"/>
                <a:cs typeface="Tahoma"/>
                <a:sym typeface="Tahoma"/>
              </a:rPr>
              <a:t>En los navegadores tipo Internet Explorer, el objeto </a:t>
            </a:r>
            <a:r>
              <a:rPr b="1" lang="es-ES" sz="2000">
                <a:solidFill>
                  <a:srgbClr val="000000"/>
                </a:solidFill>
                <a:latin typeface="Tahoma"/>
                <a:ea typeface="Tahoma"/>
                <a:cs typeface="Tahoma"/>
                <a:sym typeface="Tahoma"/>
              </a:rPr>
              <a:t>event</a:t>
            </a:r>
            <a:r>
              <a:rPr lang="es-ES" sz="2000">
                <a:solidFill>
                  <a:srgbClr val="000000"/>
                </a:solidFill>
                <a:latin typeface="Tahoma"/>
                <a:ea typeface="Tahoma"/>
                <a:cs typeface="Tahoma"/>
                <a:sym typeface="Tahoma"/>
              </a:rPr>
              <a:t> se obtiene directamente mediante:</a:t>
            </a:r>
            <a:endParaRPr/>
          </a:p>
          <a:p>
            <a:pPr indent="0" lvl="0" marL="0" marR="0" rtl="0" algn="l">
              <a:spcBef>
                <a:spcPts val="0"/>
              </a:spcBef>
              <a:spcAft>
                <a:spcPts val="0"/>
              </a:spcAft>
              <a:buNone/>
            </a:pPr>
            <a:r>
              <a:rPr lang="es-ES" sz="2000">
                <a:solidFill>
                  <a:srgbClr val="000000"/>
                </a:solidFill>
                <a:latin typeface="Tahoma"/>
                <a:ea typeface="Tahoma"/>
                <a:cs typeface="Tahoma"/>
                <a:sym typeface="Tahoma"/>
              </a:rPr>
              <a:t>	</a:t>
            </a:r>
            <a:r>
              <a:rPr lang="es-ES" sz="1600">
                <a:solidFill>
                  <a:srgbClr val="000000"/>
                </a:solidFill>
                <a:latin typeface="Courier New"/>
                <a:ea typeface="Courier New"/>
                <a:cs typeface="Courier New"/>
                <a:sym typeface="Courier New"/>
              </a:rPr>
              <a:t>var evento = window.event;</a:t>
            </a:r>
            <a:endParaRPr/>
          </a:p>
          <a:p>
            <a:pPr indent="0" lvl="0" marL="0" marR="0" rtl="0" algn="l">
              <a:spcBef>
                <a:spcPts val="0"/>
              </a:spcBef>
              <a:spcAft>
                <a:spcPts val="0"/>
              </a:spcAft>
              <a:buNone/>
            </a:pPr>
            <a:r>
              <a:t/>
            </a:r>
            <a:endParaRPr sz="2000">
              <a:solidFill>
                <a:srgbClr val="000000"/>
              </a:solidFill>
              <a:latin typeface="Tahoma"/>
              <a:ea typeface="Tahoma"/>
              <a:cs typeface="Tahoma"/>
              <a:sym typeface="Tahoma"/>
            </a:endParaRPr>
          </a:p>
          <a:p>
            <a:pPr indent="0" lvl="0" marL="0" marR="0" rtl="0" algn="just">
              <a:spcBef>
                <a:spcPts val="0"/>
              </a:spcBef>
              <a:spcAft>
                <a:spcPts val="0"/>
              </a:spcAft>
              <a:buNone/>
            </a:pPr>
            <a:r>
              <a:rPr lang="es-ES" sz="2000">
                <a:solidFill>
                  <a:srgbClr val="000000"/>
                </a:solidFill>
                <a:latin typeface="Tahoma"/>
                <a:ea typeface="Tahoma"/>
                <a:cs typeface="Tahoma"/>
                <a:sym typeface="Tahoma"/>
              </a:rPr>
              <a:t>En el resto de navegadores, el objeto event se obtiene mágicamente a partir del argumento que el navegador crea automáticamente:</a:t>
            </a:r>
            <a:endParaRPr/>
          </a:p>
          <a:p>
            <a:pPr indent="0" lvl="3" marL="457200" marR="0" rtl="0" algn="l">
              <a:spcBef>
                <a:spcPts val="0"/>
              </a:spcBef>
              <a:spcAft>
                <a:spcPts val="0"/>
              </a:spcAft>
              <a:buNone/>
            </a:pPr>
            <a:r>
              <a:rPr b="0" i="0" lang="es-ES" sz="1600" u="none" cap="none" strike="noStrike">
                <a:solidFill>
                  <a:srgbClr val="000000"/>
                </a:solidFill>
                <a:latin typeface="Courier New"/>
                <a:ea typeface="Courier New"/>
                <a:cs typeface="Courier New"/>
                <a:sym typeface="Courier New"/>
              </a:rPr>
              <a:t>function manejadorEventos(</a:t>
            </a:r>
            <a:r>
              <a:rPr b="1" i="0" lang="es-ES" sz="1600" u="none" cap="none" strike="noStrike">
                <a:solidFill>
                  <a:srgbClr val="000000"/>
                </a:solidFill>
                <a:latin typeface="Courier New"/>
                <a:ea typeface="Courier New"/>
                <a:cs typeface="Courier New"/>
                <a:sym typeface="Courier New"/>
              </a:rPr>
              <a:t>event</a:t>
            </a:r>
            <a:r>
              <a:rPr b="0" i="0" lang="es-ES" sz="1600" u="none" cap="none" strike="noStrike">
                <a:solidFill>
                  <a:srgbClr val="000000"/>
                </a:solidFill>
                <a:latin typeface="Courier New"/>
                <a:ea typeface="Courier New"/>
                <a:cs typeface="Courier New"/>
                <a:sym typeface="Courier New"/>
              </a:rPr>
              <a:t>) {</a:t>
            </a:r>
            <a:endParaRPr/>
          </a:p>
          <a:p>
            <a:pPr indent="0" lvl="3" marL="457200" marR="0" rtl="0" algn="l">
              <a:spcBef>
                <a:spcPts val="0"/>
              </a:spcBef>
              <a:spcAft>
                <a:spcPts val="0"/>
              </a:spcAft>
              <a:buNone/>
            </a:pPr>
            <a:r>
              <a:rPr b="0" i="0" lang="es-ES" sz="1600" u="none" cap="none" strike="noStrike">
                <a:solidFill>
                  <a:srgbClr val="000000"/>
                </a:solidFill>
                <a:latin typeface="Courier New"/>
                <a:ea typeface="Courier New"/>
                <a:cs typeface="Courier New"/>
                <a:sym typeface="Courier New"/>
              </a:rPr>
              <a:t>	 var evento = event; </a:t>
            </a:r>
            <a:endParaRPr b="0" i="0" sz="1600" u="none" cap="none" strike="noStrike">
              <a:solidFill>
                <a:srgbClr val="000000"/>
              </a:solidFill>
              <a:latin typeface="Courier New"/>
              <a:ea typeface="Courier New"/>
              <a:cs typeface="Courier New"/>
              <a:sym typeface="Courier New"/>
            </a:endParaRPr>
          </a:p>
          <a:p>
            <a:pPr indent="0" lvl="3" marL="457200" marR="0" rtl="0" algn="l">
              <a:spcBef>
                <a:spcPts val="0"/>
              </a:spcBef>
              <a:spcAft>
                <a:spcPts val="0"/>
              </a:spcAft>
              <a:buNone/>
            </a:pPr>
            <a:r>
              <a:rPr b="0" i="0" lang="es-ES" sz="1600" u="none" cap="none" strike="noStrike">
                <a:solidFill>
                  <a:srgbClr val="000000"/>
                </a:solidFill>
                <a:latin typeface="Courier New"/>
                <a:ea typeface="Courier New"/>
                <a:cs typeface="Courier New"/>
                <a:sym typeface="Courier New"/>
              </a:rPr>
              <a:t>}</a:t>
            </a:r>
            <a:endParaRPr/>
          </a:p>
          <a:p>
            <a:pPr indent="0" lvl="0" marL="0" marR="0" rtl="0" algn="just">
              <a:spcBef>
                <a:spcPts val="500"/>
              </a:spcBef>
              <a:spcAft>
                <a:spcPts val="0"/>
              </a:spcAft>
              <a:buNone/>
            </a:pPr>
            <a:r>
              <a:rPr lang="es-ES" sz="2000">
                <a:solidFill>
                  <a:srgbClr val="000000"/>
                </a:solidFill>
                <a:latin typeface="Tahoma"/>
                <a:ea typeface="Tahoma"/>
                <a:cs typeface="Tahoma"/>
                <a:sym typeface="Tahoma"/>
              </a:rPr>
              <a:t>La forma correcta de obtener el objeto event en cualquier navegador:</a:t>
            </a:r>
            <a:endParaRPr sz="2000">
              <a:solidFill>
                <a:srgbClr val="000000"/>
              </a:solidFill>
              <a:latin typeface="Tahoma"/>
              <a:ea typeface="Tahoma"/>
              <a:cs typeface="Tahoma"/>
              <a:sym typeface="Tahoma"/>
            </a:endParaRPr>
          </a:p>
          <a:p>
            <a:pPr indent="0" lvl="3" marL="457200" marR="0" rtl="0" algn="l">
              <a:spcBef>
                <a:spcPts val="0"/>
              </a:spcBef>
              <a:spcAft>
                <a:spcPts val="0"/>
              </a:spcAft>
              <a:buNone/>
            </a:pPr>
            <a:r>
              <a:rPr b="0" i="0" lang="es-ES" sz="1600" u="none" cap="none" strike="noStrike">
                <a:solidFill>
                  <a:srgbClr val="000000"/>
                </a:solidFill>
                <a:latin typeface="Courier New"/>
                <a:ea typeface="Courier New"/>
                <a:cs typeface="Courier New"/>
                <a:sym typeface="Courier New"/>
              </a:rPr>
              <a:t>function manejadorEventos(</a:t>
            </a:r>
            <a:r>
              <a:rPr b="1" i="0" lang="es-ES" sz="1600" u="none" cap="none" strike="noStrike">
                <a:solidFill>
                  <a:srgbClr val="000000"/>
                </a:solidFill>
                <a:latin typeface="Courier New"/>
                <a:ea typeface="Courier New"/>
                <a:cs typeface="Courier New"/>
                <a:sym typeface="Courier New"/>
              </a:rPr>
              <a:t>event</a:t>
            </a:r>
            <a:r>
              <a:rPr b="0" i="0" lang="es-ES" sz="1600" u="none" cap="none" strike="noStrike">
                <a:solidFill>
                  <a:srgbClr val="000000"/>
                </a:solidFill>
                <a:latin typeface="Courier New"/>
                <a:ea typeface="Courier New"/>
                <a:cs typeface="Courier New"/>
                <a:sym typeface="Courier New"/>
              </a:rPr>
              <a:t>) {</a:t>
            </a:r>
            <a:endParaRPr/>
          </a:p>
          <a:p>
            <a:pPr indent="0" lvl="3" marL="457200" marR="0" rtl="0" algn="l">
              <a:spcBef>
                <a:spcPts val="0"/>
              </a:spcBef>
              <a:spcAft>
                <a:spcPts val="0"/>
              </a:spcAft>
              <a:buNone/>
            </a:pPr>
            <a:r>
              <a:rPr b="0" i="0" lang="es-ES" sz="1600" u="none" cap="none" strike="noStrike">
                <a:solidFill>
                  <a:srgbClr val="000000"/>
                </a:solidFill>
                <a:latin typeface="Courier New"/>
                <a:ea typeface="Courier New"/>
                <a:cs typeface="Courier New"/>
                <a:sym typeface="Courier New"/>
              </a:rPr>
              <a:t>	 var evento = event|| window.event; </a:t>
            </a:r>
            <a:endParaRPr/>
          </a:p>
          <a:p>
            <a:pPr indent="0" lvl="3" marL="457200" marR="0" rtl="0" algn="l">
              <a:spcBef>
                <a:spcPts val="0"/>
              </a:spcBef>
              <a:spcAft>
                <a:spcPts val="0"/>
              </a:spcAft>
              <a:buNone/>
            </a:pPr>
            <a:r>
              <a:rPr b="0" i="0" lang="es-ES" sz="1600" u="none" cap="none" strike="noStrike">
                <a:solidFill>
                  <a:srgbClr val="000000"/>
                </a:solidFill>
                <a:latin typeface="Courier New"/>
                <a:ea typeface="Courier New"/>
                <a:cs typeface="Courier New"/>
                <a:sym typeface="Courier New"/>
              </a:rPr>
              <a:t>}</a:t>
            </a:r>
            <a:endParaRPr/>
          </a:p>
          <a:p>
            <a:pPr indent="0" lvl="2" marL="914400" marR="0" rtl="0" algn="just">
              <a:spcBef>
                <a:spcPts val="500"/>
              </a:spcBef>
              <a:spcAft>
                <a:spcPts val="0"/>
              </a:spcAft>
              <a:buNone/>
            </a:pPr>
            <a:r>
              <a:t/>
            </a:r>
            <a:endParaRPr b="1" i="1" sz="1800" u="none" cap="none" strike="noStrike">
              <a:solidFill>
                <a:srgbClr val="000000"/>
              </a:solidFill>
              <a:latin typeface="Tahoma"/>
              <a:ea typeface="Tahoma"/>
              <a:cs typeface="Tahoma"/>
              <a:sym typeface="Tahoma"/>
            </a:endParaRPr>
          </a:p>
          <a:p>
            <a:pPr indent="0" lvl="0" marL="0" marR="0" rtl="0" algn="just">
              <a:spcBef>
                <a:spcPts val="500"/>
              </a:spcBef>
              <a:spcAft>
                <a:spcPts val="0"/>
              </a:spcAft>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1800"/>
              <a:buFont typeface="Arial"/>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1800"/>
              <a:buFont typeface="Arial"/>
              <a:buNone/>
            </a:pPr>
            <a:r>
              <a:t/>
            </a:r>
            <a:endParaRPr sz="1800">
              <a:solidFill>
                <a:srgbClr val="000000"/>
              </a:solidFill>
              <a:latin typeface="Tahoma"/>
              <a:ea typeface="Tahoma"/>
              <a:cs typeface="Tahoma"/>
              <a:sym typeface="Tahoma"/>
            </a:endParaRPr>
          </a:p>
          <a:p>
            <a:pPr indent="-339725" lvl="0" marL="339725" marR="0" rtl="0" algn="just">
              <a:spcBef>
                <a:spcPts val="600"/>
              </a:spcBef>
              <a:spcAft>
                <a:spcPts val="0"/>
              </a:spcAft>
              <a:buClr>
                <a:schemeClr val="dk1"/>
              </a:buClr>
              <a:buSzPts val="1800"/>
              <a:buFont typeface="Calibri"/>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p:txBody>
      </p:sp>
      <p:sp>
        <p:nvSpPr>
          <p:cNvPr id="1047" name="Google Shape;1047;p102"/>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Obteniendo información del event</a:t>
            </a:r>
            <a:endParaRPr sz="3600">
              <a:solidFill>
                <a:srgbClr val="000000"/>
              </a:solidFill>
              <a:latin typeface="Calibri"/>
              <a:ea typeface="Calibri"/>
              <a:cs typeface="Calibri"/>
              <a:sym typeface="Calibri"/>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03"/>
          <p:cNvSpPr txBox="1"/>
          <p:nvPr/>
        </p:nvSpPr>
        <p:spPr>
          <a:xfrm>
            <a:off x="457200" y="1600200"/>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b="1" lang="es-ES" sz="2200">
                <a:solidFill>
                  <a:srgbClr val="000000"/>
                </a:solidFill>
                <a:latin typeface="Tahoma"/>
                <a:ea typeface="Tahoma"/>
                <a:cs typeface="Tahoma"/>
                <a:sym typeface="Tahoma"/>
              </a:rPr>
              <a:t>Información sobre el evento</a:t>
            </a:r>
            <a:endParaRPr/>
          </a:p>
          <a:p>
            <a:pPr indent="0" lvl="0" marL="0" marR="0" rtl="0" algn="just">
              <a:spcBef>
                <a:spcPts val="500"/>
              </a:spcBef>
              <a:spcAft>
                <a:spcPts val="0"/>
              </a:spcAft>
              <a:buNone/>
            </a:pPr>
            <a:r>
              <a:t/>
            </a:r>
            <a:endParaRPr sz="2200">
              <a:solidFill>
                <a:srgbClr val="000000"/>
              </a:solidFill>
              <a:latin typeface="Tahoma"/>
              <a:ea typeface="Tahoma"/>
              <a:cs typeface="Tahoma"/>
              <a:sym typeface="Tahoma"/>
            </a:endParaRPr>
          </a:p>
          <a:p>
            <a:pPr indent="0" lvl="0" marL="0" marR="0" rtl="0" algn="just">
              <a:spcBef>
                <a:spcPts val="500"/>
              </a:spcBef>
              <a:spcAft>
                <a:spcPts val="0"/>
              </a:spcAft>
              <a:buNone/>
            </a:pPr>
            <a:r>
              <a:rPr lang="es-ES" sz="2200">
                <a:solidFill>
                  <a:srgbClr val="000000"/>
                </a:solidFill>
                <a:latin typeface="Tahoma"/>
                <a:ea typeface="Tahoma"/>
                <a:cs typeface="Tahoma"/>
                <a:sym typeface="Tahoma"/>
              </a:rPr>
              <a:t>La propiedad type indica el tipo de evento producido, lo que es útil cuando una misma función se utiliza para manejar varios eventos:</a:t>
            </a:r>
            <a:endParaRPr sz="2200">
              <a:solidFill>
                <a:srgbClr val="000000"/>
              </a:solidFill>
              <a:latin typeface="Tahoma"/>
              <a:ea typeface="Tahoma"/>
              <a:cs typeface="Tahoma"/>
              <a:sym typeface="Tahoma"/>
            </a:endParaRPr>
          </a:p>
          <a:p>
            <a:pPr indent="0" lvl="0" marL="0" marR="0" rtl="0" algn="just">
              <a:spcBef>
                <a:spcPts val="500"/>
              </a:spcBef>
              <a:spcAft>
                <a:spcPts val="0"/>
              </a:spcAft>
              <a:buNone/>
            </a:pPr>
            <a:r>
              <a:rPr lang="es-ES" sz="2200">
                <a:solidFill>
                  <a:srgbClr val="000000"/>
                </a:solidFill>
                <a:latin typeface="Tahoma"/>
                <a:ea typeface="Tahoma"/>
                <a:cs typeface="Tahoma"/>
                <a:sym typeface="Tahoma"/>
              </a:rPr>
              <a:t>		var tipo = evento.type;</a:t>
            </a:r>
            <a:endParaRPr/>
          </a:p>
          <a:p>
            <a:pPr indent="0" lvl="0" marL="0" marR="0" rtl="0" algn="just">
              <a:spcBef>
                <a:spcPts val="500"/>
              </a:spcBef>
              <a:spcAft>
                <a:spcPts val="0"/>
              </a:spcAft>
              <a:buNone/>
            </a:pPr>
            <a:r>
              <a:t/>
            </a:r>
            <a:endParaRPr sz="2200">
              <a:solidFill>
                <a:srgbClr val="000000"/>
              </a:solidFill>
              <a:latin typeface="Tahoma"/>
              <a:ea typeface="Tahoma"/>
              <a:cs typeface="Tahoma"/>
              <a:sym typeface="Tahoma"/>
            </a:endParaRPr>
          </a:p>
          <a:p>
            <a:pPr indent="0" lvl="0" marL="0" marR="0" rtl="0" algn="just">
              <a:spcBef>
                <a:spcPts val="500"/>
              </a:spcBef>
              <a:spcAft>
                <a:spcPts val="0"/>
              </a:spcAft>
              <a:buNone/>
            </a:pPr>
            <a:r>
              <a:rPr lang="es-ES" sz="2200">
                <a:solidFill>
                  <a:srgbClr val="000000"/>
                </a:solidFill>
                <a:latin typeface="Tahoma"/>
                <a:ea typeface="Tahoma"/>
                <a:cs typeface="Tahoma"/>
                <a:sym typeface="Tahoma"/>
              </a:rPr>
              <a:t>La propiedad type devuelve el tipo de evento producido, que es igual al nombre del evento pero sin el prefijo on.</a:t>
            </a:r>
            <a:endParaRPr/>
          </a:p>
          <a:p>
            <a:pPr indent="0" lvl="2" marL="914400" marR="0" rtl="0" algn="just">
              <a:spcBef>
                <a:spcPts val="500"/>
              </a:spcBef>
              <a:spcAft>
                <a:spcPts val="0"/>
              </a:spcAft>
              <a:buNone/>
            </a:pPr>
            <a:r>
              <a:t/>
            </a:r>
            <a:endParaRPr b="1" i="1" sz="2200" u="none" cap="none" strike="noStrike">
              <a:solidFill>
                <a:srgbClr val="000000"/>
              </a:solidFill>
              <a:latin typeface="Tahoma"/>
              <a:ea typeface="Tahoma"/>
              <a:cs typeface="Tahoma"/>
              <a:sym typeface="Tahoma"/>
            </a:endParaRPr>
          </a:p>
          <a:p>
            <a:pPr indent="0" lvl="0" marL="0" marR="0" rtl="0" algn="just">
              <a:spcBef>
                <a:spcPts val="500"/>
              </a:spcBef>
              <a:spcAft>
                <a:spcPts val="0"/>
              </a:spcAft>
              <a:buNone/>
            </a:pPr>
            <a:r>
              <a:t/>
            </a:r>
            <a:endParaRPr sz="22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200"/>
              <a:buFont typeface="Arial"/>
              <a:buNone/>
            </a:pPr>
            <a:r>
              <a:t/>
            </a:r>
            <a:endParaRPr sz="22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200"/>
              <a:buFont typeface="Arial"/>
              <a:buNone/>
            </a:pPr>
            <a:r>
              <a:t/>
            </a:r>
            <a:endParaRPr sz="2200">
              <a:solidFill>
                <a:srgbClr val="000000"/>
              </a:solidFill>
              <a:latin typeface="Tahoma"/>
              <a:ea typeface="Tahoma"/>
              <a:cs typeface="Tahoma"/>
              <a:sym typeface="Tahoma"/>
            </a:endParaRPr>
          </a:p>
          <a:p>
            <a:pPr indent="-339725" lvl="0" marL="339725" marR="0" rtl="0" algn="just">
              <a:spcBef>
                <a:spcPts val="600"/>
              </a:spcBef>
              <a:spcAft>
                <a:spcPts val="0"/>
              </a:spcAft>
              <a:buClr>
                <a:schemeClr val="dk1"/>
              </a:buClr>
              <a:buSzPts val="1800"/>
              <a:buFont typeface="Calibri"/>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p:txBody>
      </p:sp>
      <p:sp>
        <p:nvSpPr>
          <p:cNvPr id="1056" name="Google Shape;1056;p103"/>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Obteniendo información del event</a:t>
            </a:r>
            <a:endParaRPr sz="3600">
              <a:solidFill>
                <a:srgbClr val="000000"/>
              </a:solidFill>
              <a:latin typeface="Calibri"/>
              <a:ea typeface="Calibri"/>
              <a:cs typeface="Calibri"/>
              <a:sym typeface="Calibri"/>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104"/>
          <p:cNvSpPr txBox="1"/>
          <p:nvPr/>
        </p:nvSpPr>
        <p:spPr>
          <a:xfrm>
            <a:off x="457200" y="1600200"/>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b="1" lang="es-ES" sz="2000">
                <a:solidFill>
                  <a:srgbClr val="000000"/>
                </a:solidFill>
                <a:latin typeface="Tahoma"/>
                <a:ea typeface="Tahoma"/>
                <a:cs typeface="Tahoma"/>
                <a:sym typeface="Tahoma"/>
              </a:rPr>
              <a:t>Ejemplo: </a:t>
            </a:r>
            <a:r>
              <a:rPr lang="es-ES" sz="1800">
                <a:solidFill>
                  <a:schemeClr val="dk1"/>
                </a:solidFill>
                <a:latin typeface="Calibri"/>
                <a:ea typeface="Calibri"/>
                <a:cs typeface="Calibri"/>
                <a:sym typeface="Calibri"/>
              </a:rPr>
              <a:t>Ejemplo en el que se resaltaba una sección de contenidos al pasar el ratón por encima:</a:t>
            </a:r>
            <a:endParaRPr/>
          </a:p>
          <a:p>
            <a:pPr indent="0" lvl="1" marL="45720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function resalta(elEvento) {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var evento = elEvento || window.event; </a:t>
            </a:r>
            <a:endParaRPr b="0" i="0" sz="18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switch(evento.type) {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case 'mouseover':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   this.style.borderColor = 'black';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   break;</a:t>
            </a:r>
            <a:endParaRPr/>
          </a:p>
          <a:p>
            <a:pPr indent="0" lvl="3" marL="137160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case 'mouseout':</a:t>
            </a:r>
            <a:endParaRPr/>
          </a:p>
          <a:p>
            <a:pPr indent="0" lvl="3" marL="137160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   this.style.borderColor = 'silver';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   break; </a:t>
            </a:r>
            <a:endParaRPr b="0" i="0" sz="18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a:t>
            </a:r>
            <a:endParaRPr/>
          </a:p>
          <a:p>
            <a:pPr indent="0" lvl="1" marL="45720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a:t>
            </a:r>
            <a:endParaRPr/>
          </a:p>
          <a:p>
            <a:pPr indent="0" lvl="1" marL="45720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window.onload = function() {</a:t>
            </a:r>
            <a:endParaRPr/>
          </a:p>
          <a:p>
            <a:pPr indent="0" lvl="1" marL="45720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	document.getElementById("seccion").onmouseover = resalta; 	document.getElementById("seccion").onmouseout = resalta; </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a:t>
            </a:r>
            <a:endParaRPr b="0" i="0" sz="1800" u="none" cap="none" strike="noStrike">
              <a:solidFill>
                <a:srgbClr val="000000"/>
              </a:solidFill>
              <a:latin typeface="Tahoma"/>
              <a:ea typeface="Tahoma"/>
              <a:cs typeface="Tahoma"/>
              <a:sym typeface="Tahoma"/>
            </a:endParaRPr>
          </a:p>
          <a:p>
            <a:pPr indent="0" lvl="0" marL="0" marR="0" rtl="0" algn="just">
              <a:spcBef>
                <a:spcPts val="500"/>
              </a:spcBef>
              <a:spcAft>
                <a:spcPts val="0"/>
              </a:spcAft>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1800"/>
              <a:buFont typeface="Arial"/>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1800"/>
              <a:buFont typeface="Arial"/>
              <a:buNone/>
            </a:pPr>
            <a:r>
              <a:t/>
            </a:r>
            <a:endParaRPr sz="1800">
              <a:solidFill>
                <a:srgbClr val="000000"/>
              </a:solidFill>
              <a:latin typeface="Tahoma"/>
              <a:ea typeface="Tahoma"/>
              <a:cs typeface="Tahoma"/>
              <a:sym typeface="Tahoma"/>
            </a:endParaRPr>
          </a:p>
          <a:p>
            <a:pPr indent="-339725" lvl="0" marL="339725" marR="0" rtl="0" algn="just">
              <a:spcBef>
                <a:spcPts val="600"/>
              </a:spcBef>
              <a:spcAft>
                <a:spcPts val="0"/>
              </a:spcAft>
              <a:buClr>
                <a:schemeClr val="dk1"/>
              </a:buClr>
              <a:buSzPts val="1800"/>
              <a:buFont typeface="Calibri"/>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p:txBody>
      </p:sp>
      <p:sp>
        <p:nvSpPr>
          <p:cNvPr id="1065" name="Google Shape;1065;p104"/>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Obteniendo información del event</a:t>
            </a:r>
            <a:endParaRPr sz="3600">
              <a:solidFill>
                <a:srgbClr val="000000"/>
              </a:solidFill>
              <a:latin typeface="Calibri"/>
              <a:ea typeface="Calibri"/>
              <a:cs typeface="Calibri"/>
              <a:sym typeface="Calibri"/>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105"/>
          <p:cNvSpPr txBox="1"/>
          <p:nvPr/>
        </p:nvSpPr>
        <p:spPr>
          <a:xfrm>
            <a:off x="457200" y="1600200"/>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b="1" lang="es-ES" sz="2200">
                <a:solidFill>
                  <a:srgbClr val="000000"/>
                </a:solidFill>
                <a:latin typeface="Tahoma"/>
                <a:ea typeface="Tahoma"/>
                <a:cs typeface="Tahoma"/>
                <a:sym typeface="Tahoma"/>
              </a:rPr>
              <a:t>Información sobre los eventos de teclado</a:t>
            </a:r>
            <a:endParaRPr sz="2200">
              <a:solidFill>
                <a:srgbClr val="000000"/>
              </a:solidFill>
              <a:latin typeface="Tahoma"/>
              <a:ea typeface="Tahoma"/>
              <a:cs typeface="Tahoma"/>
              <a:sym typeface="Tahoma"/>
            </a:endParaRPr>
          </a:p>
          <a:p>
            <a:pPr indent="0" lvl="0" marL="0" marR="0" rtl="0" algn="just">
              <a:spcBef>
                <a:spcPts val="500"/>
              </a:spcBef>
              <a:spcAft>
                <a:spcPts val="0"/>
              </a:spcAft>
              <a:buNone/>
            </a:pPr>
            <a:r>
              <a:rPr lang="es-ES" sz="2000">
                <a:solidFill>
                  <a:srgbClr val="000000"/>
                </a:solidFill>
                <a:latin typeface="Tahoma"/>
                <a:ea typeface="Tahoma"/>
                <a:cs typeface="Tahoma"/>
                <a:sym typeface="Tahoma"/>
              </a:rPr>
              <a:t>Existen tres eventos diferentes para las pulsaciones de las teclas (onkeyup, onkeypress y onkeydown).</a:t>
            </a:r>
            <a:endParaRPr/>
          </a:p>
          <a:p>
            <a:pPr indent="-342900" lvl="1" marL="800100" marR="0" rtl="0" algn="just">
              <a:spcBef>
                <a:spcPts val="500"/>
              </a:spcBef>
              <a:spcAft>
                <a:spcPts val="0"/>
              </a:spcAft>
              <a:buClr>
                <a:srgbClr val="000000"/>
              </a:buClr>
              <a:buSzPts val="2000"/>
              <a:buFont typeface="Arial"/>
              <a:buChar char="•"/>
            </a:pPr>
            <a:r>
              <a:rPr b="1" i="0" lang="es-ES" sz="2000" u="none" cap="none" strike="noStrike">
                <a:solidFill>
                  <a:srgbClr val="000000"/>
                </a:solidFill>
                <a:latin typeface="Tahoma"/>
                <a:ea typeface="Tahoma"/>
                <a:cs typeface="Tahoma"/>
                <a:sym typeface="Tahoma"/>
              </a:rPr>
              <a:t>Onkeydown</a:t>
            </a:r>
            <a:r>
              <a:rPr b="0" i="0" lang="es-ES" sz="2000" u="none" cap="none" strike="noStrike">
                <a:solidFill>
                  <a:srgbClr val="000000"/>
                </a:solidFill>
                <a:latin typeface="Tahoma"/>
                <a:ea typeface="Tahoma"/>
                <a:cs typeface="Tahoma"/>
                <a:sym typeface="Tahoma"/>
              </a:rPr>
              <a:t>: se corresponde con el hecho de pulsar una tecla y no soltarla.</a:t>
            </a:r>
            <a:endParaRPr/>
          </a:p>
          <a:p>
            <a:pPr indent="-342900" lvl="1" marL="800100" marR="0" rtl="0" algn="just">
              <a:spcBef>
                <a:spcPts val="500"/>
              </a:spcBef>
              <a:spcAft>
                <a:spcPts val="0"/>
              </a:spcAft>
              <a:buClr>
                <a:srgbClr val="000000"/>
              </a:buClr>
              <a:buSzPts val="2000"/>
              <a:buFont typeface="Arial"/>
              <a:buChar char="•"/>
            </a:pPr>
            <a:r>
              <a:rPr b="1" i="0" lang="es-ES" sz="2000" u="none" cap="none" strike="noStrike">
                <a:solidFill>
                  <a:srgbClr val="000000"/>
                </a:solidFill>
                <a:latin typeface="Tahoma"/>
                <a:ea typeface="Tahoma"/>
                <a:cs typeface="Tahoma"/>
                <a:sym typeface="Tahoma"/>
              </a:rPr>
              <a:t>Onkeypress</a:t>
            </a:r>
            <a:r>
              <a:rPr b="0" i="0" lang="es-ES" sz="2000" u="none" cap="none" strike="noStrike">
                <a:solidFill>
                  <a:srgbClr val="000000"/>
                </a:solidFill>
                <a:latin typeface="Tahoma"/>
                <a:ea typeface="Tahoma"/>
                <a:cs typeface="Tahoma"/>
                <a:sym typeface="Tahoma"/>
              </a:rPr>
              <a:t>: es la propia pulsación de la tecla.</a:t>
            </a:r>
            <a:endParaRPr/>
          </a:p>
          <a:p>
            <a:pPr indent="-342900" lvl="1" marL="800100" marR="0" rtl="0" algn="just">
              <a:spcBef>
                <a:spcPts val="500"/>
              </a:spcBef>
              <a:spcAft>
                <a:spcPts val="0"/>
              </a:spcAft>
              <a:buClr>
                <a:srgbClr val="000000"/>
              </a:buClr>
              <a:buSzPts val="2000"/>
              <a:buFont typeface="Arial"/>
              <a:buChar char="•"/>
            </a:pPr>
            <a:r>
              <a:rPr b="1" i="0" lang="es-ES" sz="2000" u="none" cap="none" strike="noStrike">
                <a:solidFill>
                  <a:srgbClr val="000000"/>
                </a:solidFill>
                <a:latin typeface="Tahoma"/>
                <a:ea typeface="Tahoma"/>
                <a:cs typeface="Tahoma"/>
                <a:sym typeface="Tahoma"/>
              </a:rPr>
              <a:t>Onkeyup</a:t>
            </a:r>
            <a:r>
              <a:rPr b="0" i="0" lang="es-ES" sz="2000" u="none" cap="none" strike="noStrike">
                <a:solidFill>
                  <a:srgbClr val="000000"/>
                </a:solidFill>
                <a:latin typeface="Tahoma"/>
                <a:ea typeface="Tahoma"/>
                <a:cs typeface="Tahoma"/>
                <a:sym typeface="Tahoma"/>
              </a:rPr>
              <a:t>: hace referencia al hecho de soltar una tecla que estaba pulsada.</a:t>
            </a:r>
            <a:endParaRPr b="0" i="0" sz="2000" u="none" cap="none" strike="noStrike">
              <a:solidFill>
                <a:srgbClr val="000000"/>
              </a:solidFill>
              <a:latin typeface="Tahoma"/>
              <a:ea typeface="Tahoma"/>
              <a:cs typeface="Tahoma"/>
              <a:sym typeface="Tahoma"/>
            </a:endParaRPr>
          </a:p>
          <a:p>
            <a:pPr indent="0" lvl="0" marL="0" marR="0" rtl="0" algn="just">
              <a:spcBef>
                <a:spcPts val="500"/>
              </a:spcBef>
              <a:spcAft>
                <a:spcPts val="0"/>
              </a:spcAft>
              <a:buNone/>
            </a:pPr>
            <a:r>
              <a:rPr lang="es-ES" sz="2000">
                <a:solidFill>
                  <a:srgbClr val="000000"/>
                </a:solidFill>
                <a:latin typeface="Tahoma"/>
                <a:ea typeface="Tahoma"/>
                <a:cs typeface="Tahoma"/>
                <a:sym typeface="Tahoma"/>
              </a:rPr>
              <a:t>Las propiedades diferentes de todos los eventos de teclado: </a:t>
            </a:r>
            <a:r>
              <a:rPr b="1" lang="es-ES" sz="2000">
                <a:solidFill>
                  <a:srgbClr val="000000"/>
                </a:solidFill>
                <a:latin typeface="Tahoma"/>
                <a:ea typeface="Tahoma"/>
                <a:cs typeface="Tahoma"/>
                <a:sym typeface="Tahoma"/>
              </a:rPr>
              <a:t>keyCode</a:t>
            </a:r>
            <a:r>
              <a:rPr lang="es-ES" sz="2000">
                <a:solidFill>
                  <a:srgbClr val="000000"/>
                </a:solidFill>
                <a:latin typeface="Tahoma"/>
                <a:ea typeface="Tahoma"/>
                <a:cs typeface="Tahoma"/>
                <a:sym typeface="Tahoma"/>
              </a:rPr>
              <a:t>, </a:t>
            </a:r>
            <a:r>
              <a:rPr b="1" lang="es-ES" sz="2000">
                <a:solidFill>
                  <a:srgbClr val="000000"/>
                </a:solidFill>
                <a:latin typeface="Tahoma"/>
                <a:ea typeface="Tahoma"/>
                <a:cs typeface="Tahoma"/>
                <a:sym typeface="Tahoma"/>
              </a:rPr>
              <a:t>charCode</a:t>
            </a:r>
            <a:r>
              <a:rPr lang="es-ES" sz="2000">
                <a:solidFill>
                  <a:srgbClr val="000000"/>
                </a:solidFill>
                <a:latin typeface="Tahoma"/>
                <a:ea typeface="Tahoma"/>
                <a:cs typeface="Tahoma"/>
                <a:sym typeface="Tahoma"/>
              </a:rPr>
              <a:t>. </a:t>
            </a:r>
            <a:endParaRPr/>
          </a:p>
          <a:p>
            <a:pPr indent="0" lvl="0" marL="0" marR="0" rtl="0" algn="just">
              <a:spcBef>
                <a:spcPts val="500"/>
              </a:spcBef>
              <a:spcAft>
                <a:spcPts val="0"/>
              </a:spcAft>
              <a:buNone/>
            </a:pPr>
            <a:r>
              <a:t/>
            </a:r>
            <a:endParaRPr sz="2000">
              <a:solidFill>
                <a:srgbClr val="000000"/>
              </a:solidFill>
              <a:latin typeface="Tahoma"/>
              <a:ea typeface="Tahoma"/>
              <a:cs typeface="Tahoma"/>
              <a:sym typeface="Tahoma"/>
            </a:endParaRPr>
          </a:p>
          <a:p>
            <a:pPr indent="0" lvl="0" marL="0" marR="0" rtl="0" algn="just">
              <a:spcBef>
                <a:spcPts val="500"/>
              </a:spcBef>
              <a:spcAft>
                <a:spcPts val="0"/>
              </a:spcAft>
              <a:buNone/>
            </a:pPr>
            <a:r>
              <a:rPr lang="es-ES" sz="2000">
                <a:solidFill>
                  <a:srgbClr val="000000"/>
                </a:solidFill>
                <a:latin typeface="Tahoma"/>
                <a:ea typeface="Tahoma"/>
                <a:cs typeface="Tahoma"/>
                <a:sym typeface="Tahoma"/>
              </a:rPr>
              <a:t>Para convertir el código de un carácter al carácter que representa la tecla que se ha pulsado, se utiliza la función </a:t>
            </a:r>
            <a:r>
              <a:rPr b="1" lang="es-ES" sz="2000">
                <a:solidFill>
                  <a:srgbClr val="000000"/>
                </a:solidFill>
                <a:latin typeface="Tahoma"/>
                <a:ea typeface="Tahoma"/>
                <a:cs typeface="Tahoma"/>
                <a:sym typeface="Tahoma"/>
              </a:rPr>
              <a:t>String.fromCharCode().</a:t>
            </a:r>
            <a:endParaRPr b="1" sz="20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200"/>
              <a:buFont typeface="Arial"/>
              <a:buNone/>
            </a:pPr>
            <a:r>
              <a:t/>
            </a:r>
            <a:endParaRPr sz="2200">
              <a:solidFill>
                <a:srgbClr val="000000"/>
              </a:solidFill>
              <a:latin typeface="Tahoma"/>
              <a:ea typeface="Tahoma"/>
              <a:cs typeface="Tahoma"/>
              <a:sym typeface="Tahoma"/>
            </a:endParaRPr>
          </a:p>
          <a:p>
            <a:pPr indent="-339725" lvl="0" marL="339725" marR="0" rtl="0" algn="just">
              <a:spcBef>
                <a:spcPts val="600"/>
              </a:spcBef>
              <a:spcAft>
                <a:spcPts val="0"/>
              </a:spcAft>
              <a:buClr>
                <a:schemeClr val="dk1"/>
              </a:buClr>
              <a:buSzPts val="1800"/>
              <a:buFont typeface="Calibri"/>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p:txBody>
      </p:sp>
      <p:sp>
        <p:nvSpPr>
          <p:cNvPr id="1074" name="Google Shape;1074;p105"/>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Obteniendo información del event</a:t>
            </a:r>
            <a:endParaRPr sz="3600">
              <a:solidFill>
                <a:srgbClr val="000000"/>
              </a:solidFill>
              <a:latin typeface="Calibri"/>
              <a:ea typeface="Calibri"/>
              <a:cs typeface="Calibri"/>
              <a:sym typeface="Calibri"/>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106"/>
          <p:cNvSpPr txBox="1"/>
          <p:nvPr/>
        </p:nvSpPr>
        <p:spPr>
          <a:xfrm>
            <a:off x="457200" y="1600200"/>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b="1" lang="es-ES" sz="2200">
                <a:solidFill>
                  <a:srgbClr val="000000"/>
                </a:solidFill>
                <a:latin typeface="Tahoma"/>
                <a:ea typeface="Tahoma"/>
                <a:cs typeface="Tahoma"/>
                <a:sym typeface="Tahoma"/>
              </a:rPr>
              <a:t>Ejemplo</a:t>
            </a:r>
            <a:endParaRPr sz="2200">
              <a:solidFill>
                <a:srgbClr val="000000"/>
              </a:solidFill>
              <a:latin typeface="Tahoma"/>
              <a:ea typeface="Tahoma"/>
              <a:cs typeface="Tahoma"/>
              <a:sym typeface="Tahoma"/>
            </a:endParaRPr>
          </a:p>
          <a:p>
            <a:pPr indent="0" lvl="0" marL="0" marR="0" rtl="0" algn="l">
              <a:spcBef>
                <a:spcPts val="0"/>
              </a:spcBef>
              <a:spcAft>
                <a:spcPts val="0"/>
              </a:spcAft>
              <a:buNone/>
            </a:pPr>
            <a:r>
              <a:rPr lang="es-ES" sz="2200">
                <a:solidFill>
                  <a:schemeClr val="dk1"/>
                </a:solidFill>
                <a:latin typeface="Calibri"/>
                <a:ea typeface="Calibri"/>
                <a:cs typeface="Calibri"/>
                <a:sym typeface="Calibri"/>
              </a:rPr>
              <a:t>El siguiente código de JavaScript permite obtener de forma correcta en cualquier navegador el carácter correspondiente a la tecla pulsada:</a:t>
            </a:r>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1" marL="45720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function manejador(event) {</a:t>
            </a:r>
            <a:endParaRPr/>
          </a:p>
          <a:p>
            <a:pPr indent="0" lvl="2" marL="91440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 var evento = event || window.event;</a:t>
            </a:r>
            <a:endParaRPr/>
          </a:p>
          <a:p>
            <a:pPr indent="0" lvl="2" marL="91440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 var caracter = evento.charCode || evento.keyCode; </a:t>
            </a:r>
            <a:endParaRPr/>
          </a:p>
          <a:p>
            <a:pPr indent="0" lvl="2" marL="91440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alert("El carácter pulsado es: " + String.fromCharCode(caracter)); </a:t>
            </a:r>
            <a:endParaRPr/>
          </a:p>
          <a:p>
            <a:pPr indent="0" lvl="1" marL="45720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document.onkeypress = manejador;</a:t>
            </a:r>
            <a:endParaRPr/>
          </a:p>
          <a:p>
            <a:pPr indent="0" lvl="0" marL="0" marR="0" rtl="0" algn="just">
              <a:spcBef>
                <a:spcPts val="500"/>
              </a:spcBef>
              <a:spcAft>
                <a:spcPts val="0"/>
              </a:spcAft>
              <a:buNone/>
            </a:pPr>
            <a:r>
              <a:t/>
            </a:r>
            <a:endParaRPr sz="22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200"/>
              <a:buFont typeface="Arial"/>
              <a:buNone/>
            </a:pPr>
            <a:r>
              <a:t/>
            </a:r>
            <a:endParaRPr sz="22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200"/>
              <a:buFont typeface="Arial"/>
              <a:buNone/>
            </a:pPr>
            <a:r>
              <a:t/>
            </a:r>
            <a:endParaRPr sz="2200">
              <a:solidFill>
                <a:srgbClr val="000000"/>
              </a:solidFill>
              <a:latin typeface="Tahoma"/>
              <a:ea typeface="Tahoma"/>
              <a:cs typeface="Tahoma"/>
              <a:sym typeface="Tahoma"/>
            </a:endParaRPr>
          </a:p>
          <a:p>
            <a:pPr indent="-339725" lvl="0" marL="339725" marR="0" rtl="0" algn="just">
              <a:spcBef>
                <a:spcPts val="600"/>
              </a:spcBef>
              <a:spcAft>
                <a:spcPts val="0"/>
              </a:spcAft>
              <a:buClr>
                <a:schemeClr val="dk1"/>
              </a:buClr>
              <a:buSzPts val="1800"/>
              <a:buFont typeface="Calibri"/>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p:txBody>
      </p:sp>
      <p:sp>
        <p:nvSpPr>
          <p:cNvPr id="1083" name="Google Shape;1083;p106"/>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Obteniendo información del event</a:t>
            </a:r>
            <a:endParaRPr sz="3600">
              <a:solidFill>
                <a:srgbClr val="000000"/>
              </a:solidFill>
              <a:latin typeface="Calibri"/>
              <a:ea typeface="Calibri"/>
              <a:cs typeface="Calibri"/>
              <a:sym typeface="Calibri"/>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07"/>
          <p:cNvSpPr txBox="1"/>
          <p:nvPr/>
        </p:nvSpPr>
        <p:spPr>
          <a:xfrm>
            <a:off x="457200" y="1600200"/>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b="1" lang="es-ES" sz="2200">
                <a:solidFill>
                  <a:srgbClr val="000000"/>
                </a:solidFill>
                <a:latin typeface="Tahoma"/>
                <a:ea typeface="Tahoma"/>
                <a:cs typeface="Tahoma"/>
                <a:sym typeface="Tahoma"/>
              </a:rPr>
              <a:t>Información sobre los eventos de teclado</a:t>
            </a:r>
            <a:endParaRPr sz="2200">
              <a:solidFill>
                <a:srgbClr val="000000"/>
              </a:solidFill>
              <a:latin typeface="Tahoma"/>
              <a:ea typeface="Tahoma"/>
              <a:cs typeface="Tahoma"/>
              <a:sym typeface="Tahoma"/>
            </a:endParaRPr>
          </a:p>
          <a:p>
            <a:pPr indent="0" lvl="0" marL="0" marR="0" rtl="0" algn="just">
              <a:spcBef>
                <a:spcPts val="500"/>
              </a:spcBef>
              <a:spcAft>
                <a:spcPts val="0"/>
              </a:spcAft>
              <a:buNone/>
            </a:pPr>
            <a:r>
              <a:rPr lang="es-ES" sz="2200">
                <a:solidFill>
                  <a:srgbClr val="000000"/>
                </a:solidFill>
                <a:latin typeface="Tahoma"/>
                <a:ea typeface="Tahoma"/>
                <a:cs typeface="Tahoma"/>
                <a:sym typeface="Tahoma"/>
              </a:rPr>
              <a:t>Existen dos tipos de teclas: </a:t>
            </a:r>
            <a:endParaRPr sz="2200">
              <a:solidFill>
                <a:srgbClr val="000000"/>
              </a:solidFill>
              <a:latin typeface="Tahoma"/>
              <a:ea typeface="Tahoma"/>
              <a:cs typeface="Tahoma"/>
              <a:sym typeface="Tahoma"/>
            </a:endParaRPr>
          </a:p>
          <a:p>
            <a:pPr indent="-342900" lvl="1" marL="800100" marR="0" rtl="0" algn="just">
              <a:spcBef>
                <a:spcPts val="500"/>
              </a:spcBef>
              <a:spcAft>
                <a:spcPts val="0"/>
              </a:spcAft>
              <a:buClr>
                <a:srgbClr val="000000"/>
              </a:buClr>
              <a:buSzPts val="2200"/>
              <a:buFont typeface="Arial"/>
              <a:buChar char="•"/>
            </a:pPr>
            <a:r>
              <a:rPr b="0" i="0" lang="es-ES" sz="2200" u="none" cap="none" strike="noStrike">
                <a:solidFill>
                  <a:srgbClr val="000000"/>
                </a:solidFill>
                <a:latin typeface="Tahoma"/>
                <a:ea typeface="Tahoma"/>
                <a:cs typeface="Tahoma"/>
                <a:sym typeface="Tahoma"/>
              </a:rPr>
              <a:t>Las teclas normales (como letras, números y símbolos normales). </a:t>
            </a:r>
            <a:endParaRPr/>
          </a:p>
          <a:p>
            <a:pPr indent="-342900" lvl="1" marL="800100" marR="0" rtl="0" algn="just">
              <a:spcBef>
                <a:spcPts val="500"/>
              </a:spcBef>
              <a:spcAft>
                <a:spcPts val="0"/>
              </a:spcAft>
              <a:buClr>
                <a:srgbClr val="000000"/>
              </a:buClr>
              <a:buSzPts val="2200"/>
              <a:buFont typeface="Arial"/>
              <a:buChar char="•"/>
            </a:pPr>
            <a:r>
              <a:rPr b="0" i="0" lang="es-ES" sz="2200" u="none" cap="none" strike="noStrike">
                <a:solidFill>
                  <a:srgbClr val="000000"/>
                </a:solidFill>
                <a:latin typeface="Tahoma"/>
                <a:ea typeface="Tahoma"/>
                <a:cs typeface="Tahoma"/>
                <a:sym typeface="Tahoma"/>
              </a:rPr>
              <a:t>Las teclas especiales (como ENTER, Alt, Shift, etc.)</a:t>
            </a:r>
            <a:endParaRPr/>
          </a:p>
          <a:p>
            <a:pPr indent="-203200" lvl="1" marL="800100" marR="0" rtl="0" algn="just">
              <a:spcBef>
                <a:spcPts val="500"/>
              </a:spcBef>
              <a:spcAft>
                <a:spcPts val="0"/>
              </a:spcAft>
              <a:buClr>
                <a:schemeClr val="dk1"/>
              </a:buClr>
              <a:buSzPts val="2200"/>
              <a:buFont typeface="Arial"/>
              <a:buNone/>
            </a:pPr>
            <a:r>
              <a:t/>
            </a:r>
            <a:endParaRPr b="0" i="0" sz="2200" u="none" cap="none" strike="noStrike">
              <a:solidFill>
                <a:srgbClr val="000000"/>
              </a:solidFill>
              <a:latin typeface="Tahoma"/>
              <a:ea typeface="Tahoma"/>
              <a:cs typeface="Tahoma"/>
              <a:sym typeface="Tahoma"/>
            </a:endParaRPr>
          </a:p>
          <a:p>
            <a:pPr indent="0" lvl="0" marL="0" marR="0" rtl="0" algn="just">
              <a:spcBef>
                <a:spcPts val="0"/>
              </a:spcBef>
              <a:spcAft>
                <a:spcPts val="0"/>
              </a:spcAft>
              <a:buNone/>
            </a:pPr>
            <a:r>
              <a:rPr lang="es-ES" sz="2200">
                <a:solidFill>
                  <a:srgbClr val="000000"/>
                </a:solidFill>
                <a:latin typeface="Tahoma"/>
                <a:ea typeface="Tahoma"/>
                <a:cs typeface="Tahoma"/>
                <a:sym typeface="Tahoma"/>
              </a:rPr>
              <a:t>Las propiedades </a:t>
            </a:r>
            <a:r>
              <a:rPr b="1" lang="es-ES" sz="2200">
                <a:solidFill>
                  <a:srgbClr val="000000"/>
                </a:solidFill>
                <a:latin typeface="Tahoma"/>
                <a:ea typeface="Tahoma"/>
                <a:cs typeface="Tahoma"/>
                <a:sym typeface="Tahoma"/>
              </a:rPr>
              <a:t>altKey</a:t>
            </a:r>
            <a:r>
              <a:rPr lang="es-ES" sz="2200">
                <a:solidFill>
                  <a:srgbClr val="000000"/>
                </a:solidFill>
                <a:latin typeface="Tahoma"/>
                <a:ea typeface="Tahoma"/>
                <a:cs typeface="Tahoma"/>
                <a:sym typeface="Tahoma"/>
              </a:rPr>
              <a:t>, </a:t>
            </a:r>
            <a:r>
              <a:rPr b="1" lang="es-ES" sz="2200">
                <a:solidFill>
                  <a:srgbClr val="000000"/>
                </a:solidFill>
                <a:latin typeface="Tahoma"/>
                <a:ea typeface="Tahoma"/>
                <a:cs typeface="Tahoma"/>
                <a:sym typeface="Tahoma"/>
              </a:rPr>
              <a:t>ctrlKey</a:t>
            </a:r>
            <a:r>
              <a:rPr lang="es-ES" sz="2200">
                <a:solidFill>
                  <a:srgbClr val="000000"/>
                </a:solidFill>
                <a:latin typeface="Tahoma"/>
                <a:ea typeface="Tahoma"/>
                <a:cs typeface="Tahoma"/>
                <a:sym typeface="Tahoma"/>
              </a:rPr>
              <a:t> y </a:t>
            </a:r>
            <a:r>
              <a:rPr b="1" lang="es-ES" sz="2200">
                <a:solidFill>
                  <a:srgbClr val="000000"/>
                </a:solidFill>
                <a:latin typeface="Tahoma"/>
                <a:ea typeface="Tahoma"/>
                <a:cs typeface="Tahoma"/>
                <a:sym typeface="Tahoma"/>
              </a:rPr>
              <a:t>shiftKey</a:t>
            </a:r>
            <a:r>
              <a:rPr lang="es-ES" sz="2200">
                <a:solidFill>
                  <a:srgbClr val="000000"/>
                </a:solidFill>
                <a:latin typeface="Tahoma"/>
                <a:ea typeface="Tahoma"/>
                <a:cs typeface="Tahoma"/>
                <a:sym typeface="Tahoma"/>
              </a:rPr>
              <a:t> almacenan un valor booleano que indica si alguna de esas teclas estaba pulsada al producirse el evento del teclado. </a:t>
            </a:r>
            <a:endParaRPr/>
          </a:p>
          <a:p>
            <a:pPr indent="0" lvl="2" marL="914400" marR="0" rtl="0" algn="l">
              <a:spcBef>
                <a:spcPts val="0"/>
              </a:spcBef>
              <a:spcAft>
                <a:spcPts val="0"/>
              </a:spcAft>
              <a:buNone/>
            </a:pPr>
            <a:r>
              <a:rPr b="0" i="0" lang="es-ES" sz="2000" u="none" cap="none" strike="noStrike">
                <a:solidFill>
                  <a:srgbClr val="000000"/>
                </a:solidFill>
                <a:latin typeface="Tahoma"/>
                <a:ea typeface="Tahoma"/>
                <a:cs typeface="Tahoma"/>
                <a:sym typeface="Tahoma"/>
              </a:rPr>
              <a:t>if(evento.altKey) {</a:t>
            </a:r>
            <a:endParaRPr/>
          </a:p>
          <a:p>
            <a:pPr indent="0" lvl="3" marL="1371600" marR="0" rtl="0" algn="l">
              <a:spcBef>
                <a:spcPts val="0"/>
              </a:spcBef>
              <a:spcAft>
                <a:spcPts val="0"/>
              </a:spcAft>
              <a:buNone/>
            </a:pPr>
            <a:r>
              <a:rPr b="0" i="0" lang="es-ES" sz="2000" u="none" cap="none" strike="noStrike">
                <a:solidFill>
                  <a:srgbClr val="000000"/>
                </a:solidFill>
                <a:latin typeface="Tahoma"/>
                <a:ea typeface="Tahoma"/>
                <a:cs typeface="Tahoma"/>
                <a:sym typeface="Tahoma"/>
              </a:rPr>
              <a:t> alert('Estaba pulsada la tecla ALT'); </a:t>
            </a:r>
            <a:endParaRPr b="0" i="0" sz="2000" u="none" cap="none" strike="noStrike">
              <a:solidFill>
                <a:srgbClr val="000000"/>
              </a:solidFill>
              <a:latin typeface="Tahoma"/>
              <a:ea typeface="Tahoma"/>
              <a:cs typeface="Tahoma"/>
              <a:sym typeface="Tahoma"/>
            </a:endParaRPr>
          </a:p>
          <a:p>
            <a:pPr indent="0" lvl="2" marL="914400" marR="0" rtl="0" algn="l">
              <a:spcBef>
                <a:spcPts val="0"/>
              </a:spcBef>
              <a:spcAft>
                <a:spcPts val="0"/>
              </a:spcAft>
              <a:buNone/>
            </a:pPr>
            <a:r>
              <a:rPr b="0" i="0" lang="es-ES" sz="2000" u="none" cap="none" strike="noStrike">
                <a:solidFill>
                  <a:srgbClr val="000000"/>
                </a:solidFill>
                <a:latin typeface="Tahoma"/>
                <a:ea typeface="Tahoma"/>
                <a:cs typeface="Tahoma"/>
                <a:sym typeface="Tahoma"/>
              </a:rPr>
              <a:t>}</a:t>
            </a:r>
            <a:endParaRPr b="0" i="0" sz="2000" u="none" cap="none" strike="noStrike">
              <a:solidFill>
                <a:srgbClr val="000000"/>
              </a:solidFill>
              <a:latin typeface="Tahoma"/>
              <a:ea typeface="Tahoma"/>
              <a:cs typeface="Tahoma"/>
              <a:sym typeface="Tahoma"/>
            </a:endParaRPr>
          </a:p>
          <a:p>
            <a:pPr indent="0" lvl="0" marL="0" marR="0" rtl="0" algn="just">
              <a:spcBef>
                <a:spcPts val="500"/>
              </a:spcBef>
              <a:spcAft>
                <a:spcPts val="0"/>
              </a:spcAft>
              <a:buNone/>
            </a:pPr>
            <a:r>
              <a:t/>
            </a:r>
            <a:endParaRPr b="1" i="1" sz="2200">
              <a:solidFill>
                <a:srgbClr val="000000"/>
              </a:solidFill>
              <a:latin typeface="Tahoma"/>
              <a:ea typeface="Tahoma"/>
              <a:cs typeface="Tahoma"/>
              <a:sym typeface="Tahoma"/>
            </a:endParaRPr>
          </a:p>
          <a:p>
            <a:pPr indent="0" lvl="0" marL="0" marR="0" rtl="0" algn="just">
              <a:spcBef>
                <a:spcPts val="500"/>
              </a:spcBef>
              <a:spcAft>
                <a:spcPts val="0"/>
              </a:spcAft>
              <a:buNone/>
            </a:pPr>
            <a:r>
              <a:t/>
            </a:r>
            <a:endParaRPr sz="22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200"/>
              <a:buFont typeface="Arial"/>
              <a:buNone/>
            </a:pPr>
            <a:r>
              <a:t/>
            </a:r>
            <a:endParaRPr sz="22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200"/>
              <a:buFont typeface="Arial"/>
              <a:buNone/>
            </a:pPr>
            <a:r>
              <a:t/>
            </a:r>
            <a:endParaRPr sz="2200">
              <a:solidFill>
                <a:srgbClr val="000000"/>
              </a:solidFill>
              <a:latin typeface="Tahoma"/>
              <a:ea typeface="Tahoma"/>
              <a:cs typeface="Tahoma"/>
              <a:sym typeface="Tahoma"/>
            </a:endParaRPr>
          </a:p>
          <a:p>
            <a:pPr indent="-339725" lvl="0" marL="339725" marR="0" rtl="0" algn="just">
              <a:spcBef>
                <a:spcPts val="600"/>
              </a:spcBef>
              <a:spcAft>
                <a:spcPts val="0"/>
              </a:spcAft>
              <a:buClr>
                <a:schemeClr val="dk1"/>
              </a:buClr>
              <a:buSzPts val="1800"/>
              <a:buFont typeface="Calibri"/>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p:txBody>
      </p:sp>
      <p:sp>
        <p:nvSpPr>
          <p:cNvPr id="1092" name="Google Shape;1092;p107"/>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Obteniendo información del event</a:t>
            </a:r>
            <a:endParaRPr sz="3600">
              <a:solidFill>
                <a:srgbClr val="000000"/>
              </a:solidFill>
              <a:latin typeface="Calibri"/>
              <a:ea typeface="Calibri"/>
              <a:cs typeface="Calibri"/>
              <a:sym typeface="Calibri"/>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108"/>
          <p:cNvSpPr txBox="1"/>
          <p:nvPr/>
        </p:nvSpPr>
        <p:spPr>
          <a:xfrm>
            <a:off x="339633" y="1574074"/>
            <a:ext cx="8543109"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2200">
                <a:solidFill>
                  <a:srgbClr val="000000"/>
                </a:solidFill>
                <a:latin typeface="Tahoma"/>
                <a:ea typeface="Tahoma"/>
                <a:cs typeface="Tahoma"/>
                <a:sym typeface="Tahoma"/>
              </a:rPr>
              <a:t>Restringir los caracteres permitidos en un cuadro de texto</a:t>
            </a:r>
            <a:endParaRPr/>
          </a:p>
          <a:p>
            <a:pPr indent="0" lvl="0" marL="0" marR="0" rtl="0" algn="just">
              <a:spcBef>
                <a:spcPts val="500"/>
              </a:spcBef>
              <a:spcAft>
                <a:spcPts val="0"/>
              </a:spcAft>
              <a:buNone/>
            </a:pPr>
            <a:r>
              <a:t/>
            </a:r>
            <a:endParaRPr sz="2000">
              <a:solidFill>
                <a:srgbClr val="000000"/>
              </a:solidFill>
              <a:latin typeface="Tahoma"/>
              <a:ea typeface="Tahoma"/>
              <a:cs typeface="Tahoma"/>
              <a:sym typeface="Tahoma"/>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Bloquear algunos caracteres determinados en un cuadro de texto utilizando el evento onkeypress.</a:t>
            </a:r>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Cuando se pulsa una tecla, se comprueba si el carácter de esa tecla se encuentra dentro de los caracteres permitidos para ese elemento &lt;input&gt;.</a:t>
            </a:r>
            <a:endParaRPr/>
          </a:p>
          <a:p>
            <a:pPr indent="0" lvl="0" marL="0" marR="0" rtl="0" algn="just">
              <a:spcBef>
                <a:spcPts val="500"/>
              </a:spcBef>
              <a:spcAft>
                <a:spcPts val="0"/>
              </a:spcAft>
              <a:buNone/>
            </a:pPr>
            <a:r>
              <a:rPr b="1" lang="es-ES" sz="1600">
                <a:solidFill>
                  <a:srgbClr val="000000"/>
                </a:solidFill>
                <a:latin typeface="Tahoma"/>
                <a:ea typeface="Tahoma"/>
                <a:cs typeface="Tahoma"/>
                <a:sym typeface="Tahoma"/>
              </a:rPr>
              <a:t>Ejemplo</a:t>
            </a:r>
            <a:r>
              <a:rPr lang="es-ES" sz="1600">
                <a:solidFill>
                  <a:srgbClr val="000000"/>
                </a:solidFill>
                <a:latin typeface="Tahoma"/>
                <a:ea typeface="Tahoma"/>
                <a:cs typeface="Tahoma"/>
                <a:sym typeface="Tahoma"/>
              </a:rPr>
              <a:t>:</a:t>
            </a:r>
            <a:endParaRPr/>
          </a:p>
          <a:p>
            <a:pPr indent="0" lvl="0" marL="0" marR="0" rtl="0" algn="just">
              <a:spcBef>
                <a:spcPts val="500"/>
              </a:spcBef>
              <a:spcAft>
                <a:spcPts val="0"/>
              </a:spcAft>
              <a:buNone/>
            </a:pPr>
            <a:r>
              <a:rPr lang="es-ES" sz="1600">
                <a:solidFill>
                  <a:srgbClr val="000000"/>
                </a:solidFill>
                <a:latin typeface="Tahoma"/>
                <a:ea typeface="Tahoma"/>
                <a:cs typeface="Tahoma"/>
                <a:sym typeface="Tahoma"/>
              </a:rPr>
              <a:t>// Sólo números</a:t>
            </a:r>
            <a:endParaRPr/>
          </a:p>
          <a:p>
            <a:pPr indent="0" lvl="0" marL="0" marR="0" rtl="0" algn="just">
              <a:spcBef>
                <a:spcPts val="500"/>
              </a:spcBef>
              <a:spcAft>
                <a:spcPts val="0"/>
              </a:spcAft>
              <a:buNone/>
            </a:pPr>
            <a:r>
              <a:rPr lang="es-ES" sz="1400">
                <a:solidFill>
                  <a:srgbClr val="000000"/>
                </a:solidFill>
                <a:latin typeface="Courier New"/>
                <a:ea typeface="Courier New"/>
                <a:cs typeface="Courier New"/>
                <a:sym typeface="Courier New"/>
              </a:rPr>
              <a:t>&lt;input type="text" id="texto" onkeypress="return permite(event, 'num')" /&gt;</a:t>
            </a:r>
            <a:endParaRPr/>
          </a:p>
          <a:p>
            <a:pPr indent="0" lvl="0" marL="0" marR="0" rtl="0" algn="just">
              <a:spcBef>
                <a:spcPts val="500"/>
              </a:spcBef>
              <a:spcAft>
                <a:spcPts val="0"/>
              </a:spcAft>
              <a:buNone/>
            </a:pPr>
            <a:r>
              <a:rPr lang="es-ES" sz="1200">
                <a:solidFill>
                  <a:srgbClr val="000000"/>
                </a:solidFill>
                <a:latin typeface="Tahoma"/>
                <a:ea typeface="Tahoma"/>
                <a:cs typeface="Tahoma"/>
                <a:sym typeface="Tahoma"/>
              </a:rPr>
              <a:t> </a:t>
            </a:r>
            <a:endParaRPr/>
          </a:p>
          <a:p>
            <a:pPr indent="0" lvl="0" marL="0" marR="0" rtl="0" algn="just">
              <a:spcBef>
                <a:spcPts val="500"/>
              </a:spcBef>
              <a:spcAft>
                <a:spcPts val="0"/>
              </a:spcAft>
              <a:buNone/>
            </a:pPr>
            <a:r>
              <a:rPr lang="es-ES" sz="1600">
                <a:solidFill>
                  <a:srgbClr val="000000"/>
                </a:solidFill>
                <a:latin typeface="Tahoma"/>
                <a:ea typeface="Tahoma"/>
                <a:cs typeface="Tahoma"/>
                <a:sym typeface="Tahoma"/>
              </a:rPr>
              <a:t>// Sólo letras</a:t>
            </a:r>
            <a:endParaRPr/>
          </a:p>
          <a:p>
            <a:pPr indent="0" lvl="0" marL="0" marR="0" rtl="0" algn="just">
              <a:spcBef>
                <a:spcPts val="500"/>
              </a:spcBef>
              <a:spcAft>
                <a:spcPts val="0"/>
              </a:spcAft>
              <a:buNone/>
            </a:pPr>
            <a:r>
              <a:rPr lang="es-ES" sz="1400">
                <a:solidFill>
                  <a:srgbClr val="000000"/>
                </a:solidFill>
                <a:latin typeface="Courier New"/>
                <a:ea typeface="Courier New"/>
                <a:cs typeface="Courier New"/>
                <a:sym typeface="Courier New"/>
              </a:rPr>
              <a:t>&lt;input type="text" id="texto" onkeypress="return permite(event, 'car')" /&gt;</a:t>
            </a:r>
            <a:endParaRPr/>
          </a:p>
          <a:p>
            <a:pPr indent="0" lvl="0" marL="0" marR="0" rtl="0" algn="just">
              <a:spcBef>
                <a:spcPts val="500"/>
              </a:spcBef>
              <a:spcAft>
                <a:spcPts val="0"/>
              </a:spcAft>
              <a:buNone/>
            </a:pPr>
            <a:r>
              <a:rPr lang="es-ES" sz="1200">
                <a:solidFill>
                  <a:srgbClr val="000000"/>
                </a:solidFill>
                <a:latin typeface="Tahoma"/>
                <a:ea typeface="Tahoma"/>
                <a:cs typeface="Tahoma"/>
                <a:sym typeface="Tahoma"/>
              </a:rPr>
              <a:t> </a:t>
            </a:r>
            <a:endParaRPr/>
          </a:p>
          <a:p>
            <a:pPr indent="0" lvl="0" marL="0" marR="0" rtl="0" algn="just">
              <a:spcBef>
                <a:spcPts val="500"/>
              </a:spcBef>
              <a:spcAft>
                <a:spcPts val="0"/>
              </a:spcAft>
              <a:buNone/>
            </a:pPr>
            <a:r>
              <a:rPr lang="es-ES" sz="1600">
                <a:solidFill>
                  <a:srgbClr val="000000"/>
                </a:solidFill>
                <a:latin typeface="Tahoma"/>
                <a:ea typeface="Tahoma"/>
                <a:cs typeface="Tahoma"/>
                <a:sym typeface="Tahoma"/>
              </a:rPr>
              <a:t>// Sólo letras o números</a:t>
            </a:r>
            <a:endParaRPr/>
          </a:p>
          <a:p>
            <a:pPr indent="0" lvl="0" marL="0" marR="0" rtl="0" algn="just">
              <a:spcBef>
                <a:spcPts val="500"/>
              </a:spcBef>
              <a:spcAft>
                <a:spcPts val="0"/>
              </a:spcAft>
              <a:buNone/>
            </a:pPr>
            <a:r>
              <a:rPr lang="es-ES" sz="1400">
                <a:solidFill>
                  <a:srgbClr val="000000"/>
                </a:solidFill>
                <a:latin typeface="Courier New"/>
                <a:ea typeface="Courier New"/>
                <a:cs typeface="Courier New"/>
                <a:sym typeface="Courier New"/>
              </a:rPr>
              <a:t>&lt;input type="text" id="texto" onkeypress="return permite(event, 'num_car')" /&gt;</a:t>
            </a:r>
            <a:endParaRPr/>
          </a:p>
        </p:txBody>
      </p:sp>
      <p:sp>
        <p:nvSpPr>
          <p:cNvPr id="1101" name="Google Shape;1101;p108"/>
          <p:cNvSpPr txBox="1"/>
          <p:nvPr/>
        </p:nvSpPr>
        <p:spPr>
          <a:xfrm>
            <a:off x="457200" y="628650"/>
            <a:ext cx="8229600" cy="648512"/>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Obteniendo información del event</a:t>
            </a:r>
            <a:endParaRPr sz="3600">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1"/>
          <p:cNvSpPr txBox="1"/>
          <p:nvPr/>
        </p:nvSpPr>
        <p:spPr>
          <a:xfrm>
            <a:off x="478864" y="1469838"/>
            <a:ext cx="8229600" cy="5285904"/>
          </a:xfrm>
          <a:prstGeom prst="rect">
            <a:avLst/>
          </a:prstGeom>
          <a:noFill/>
          <a:ln>
            <a:noFill/>
          </a:ln>
        </p:spPr>
        <p:txBody>
          <a:bodyPr anchorCtr="0" anchor="t" bIns="46800" lIns="90000" spcFirstLastPara="1" rIns="90000" wrap="square" tIns="46800">
            <a:noAutofit/>
          </a:bodyPr>
          <a:lstStyle/>
          <a:p>
            <a:pPr indent="-339725" lvl="0" marL="339725" marR="0" rtl="0" algn="just">
              <a:spcBef>
                <a:spcPts val="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p:txBody>
      </p:sp>
      <p:sp>
        <p:nvSpPr>
          <p:cNvPr id="184" name="Google Shape;184;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185" name="Google Shape;185;p1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s-ES"/>
              <a:t>Para incluir caracteres especiales dentro de una cadena de texto.</a:t>
            </a:r>
            <a:endParaRPr/>
          </a:p>
        </p:txBody>
      </p:sp>
      <p:pic>
        <p:nvPicPr>
          <p:cNvPr id="186" name="Google Shape;186;p11"/>
          <p:cNvPicPr preferRelativeResize="0"/>
          <p:nvPr/>
        </p:nvPicPr>
        <p:blipFill rotWithShape="1">
          <a:blip r:embed="rId3">
            <a:alphaModFix/>
          </a:blip>
          <a:srcRect b="0" l="0" r="0" t="0"/>
          <a:stretch/>
        </p:blipFill>
        <p:spPr>
          <a:xfrm>
            <a:off x="179512" y="2811094"/>
            <a:ext cx="8775141" cy="2538720"/>
          </a:xfrm>
          <a:prstGeom prst="rect">
            <a:avLst/>
          </a:prstGeom>
          <a:noFill/>
          <a:ln>
            <a:noFill/>
          </a:ln>
        </p:spPr>
      </p:pic>
      <p:sp>
        <p:nvSpPr>
          <p:cNvPr id="187" name="Google Shape;187;p11"/>
          <p:cNvSpPr/>
          <p:nvPr/>
        </p:nvSpPr>
        <p:spPr>
          <a:xfrm>
            <a:off x="755576" y="5445224"/>
            <a:ext cx="810267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ourier New"/>
                <a:ea typeface="Courier New"/>
                <a:cs typeface="Courier New"/>
                <a:sym typeface="Courier New"/>
              </a:rPr>
              <a:t>var texto1 = 'Una frase con \'comillas simples\' dentro';</a:t>
            </a:r>
            <a:endParaRPr/>
          </a:p>
          <a:p>
            <a:pPr indent="0" lvl="0" marL="0" marR="0" rtl="0" algn="l">
              <a:spcBef>
                <a:spcPts val="0"/>
              </a:spcBef>
              <a:spcAft>
                <a:spcPts val="0"/>
              </a:spcAft>
              <a:buNone/>
            </a:pPr>
            <a:r>
              <a:rPr lang="es-ES" sz="1800">
                <a:solidFill>
                  <a:schemeClr val="dk1"/>
                </a:solidFill>
                <a:latin typeface="Courier New"/>
                <a:ea typeface="Courier New"/>
                <a:cs typeface="Courier New"/>
                <a:sym typeface="Courier New"/>
              </a:rPr>
              <a:t>var texto2 = "Una frase con \"comillas dobles\" dentro";</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109"/>
          <p:cNvSpPr txBox="1"/>
          <p:nvPr/>
        </p:nvSpPr>
        <p:spPr>
          <a:xfrm>
            <a:off x="457200" y="1600200"/>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1400">
                <a:solidFill>
                  <a:srgbClr val="000000"/>
                </a:solidFill>
                <a:latin typeface="Tahoma"/>
                <a:ea typeface="Tahoma"/>
                <a:cs typeface="Tahoma"/>
                <a:sym typeface="Tahoma"/>
              </a:rPr>
              <a:t>function permite(elEvento, permitidos) {</a:t>
            </a:r>
            <a:endParaRPr/>
          </a:p>
          <a:p>
            <a:pPr indent="0" lvl="1" marL="457200" marR="0" rtl="0" algn="just">
              <a:spcBef>
                <a:spcPts val="500"/>
              </a:spcBef>
              <a:spcAft>
                <a:spcPts val="0"/>
              </a:spcAft>
              <a:buNone/>
            </a:pPr>
            <a:r>
              <a:rPr b="0" i="0" lang="es-ES" sz="1400" u="none" cap="none" strike="noStrike">
                <a:solidFill>
                  <a:srgbClr val="000000"/>
                </a:solidFill>
                <a:latin typeface="Tahoma"/>
                <a:ea typeface="Tahoma"/>
                <a:cs typeface="Tahoma"/>
                <a:sym typeface="Tahoma"/>
              </a:rPr>
              <a:t>  // Variables que definen los caracteres permitidos</a:t>
            </a:r>
            <a:endParaRPr/>
          </a:p>
          <a:p>
            <a:pPr indent="0" lvl="1" marL="457200" marR="0" rtl="0" algn="just">
              <a:spcBef>
                <a:spcPts val="500"/>
              </a:spcBef>
              <a:spcAft>
                <a:spcPts val="0"/>
              </a:spcAft>
              <a:buNone/>
            </a:pPr>
            <a:r>
              <a:rPr b="0" i="0" lang="es-ES" sz="1400" u="none" cap="none" strike="noStrike">
                <a:solidFill>
                  <a:srgbClr val="000000"/>
                </a:solidFill>
                <a:latin typeface="Tahoma"/>
                <a:ea typeface="Tahoma"/>
                <a:cs typeface="Tahoma"/>
                <a:sym typeface="Tahoma"/>
              </a:rPr>
              <a:t>  var numeros = "0123456789";</a:t>
            </a:r>
            <a:endParaRPr/>
          </a:p>
          <a:p>
            <a:pPr indent="0" lvl="1" marL="457200" marR="0" rtl="0" algn="just">
              <a:spcBef>
                <a:spcPts val="500"/>
              </a:spcBef>
              <a:spcAft>
                <a:spcPts val="0"/>
              </a:spcAft>
              <a:buNone/>
            </a:pPr>
            <a:r>
              <a:rPr b="0" i="0" lang="es-ES" sz="1400" u="none" cap="none" strike="noStrike">
                <a:solidFill>
                  <a:srgbClr val="000000"/>
                </a:solidFill>
                <a:latin typeface="Tahoma"/>
                <a:ea typeface="Tahoma"/>
                <a:cs typeface="Tahoma"/>
                <a:sym typeface="Tahoma"/>
              </a:rPr>
              <a:t>  var caracteres = " abcdefghijklmnñopqrstuvwxyzABCDEFGHIJKLMNÑOPQRSTUVWXYZ";</a:t>
            </a:r>
            <a:endParaRPr/>
          </a:p>
          <a:p>
            <a:pPr indent="0" lvl="1" marL="457200" marR="0" rtl="0" algn="just">
              <a:spcBef>
                <a:spcPts val="500"/>
              </a:spcBef>
              <a:spcAft>
                <a:spcPts val="0"/>
              </a:spcAft>
              <a:buNone/>
            </a:pPr>
            <a:r>
              <a:rPr b="0" i="0" lang="es-ES" sz="1400" u="none" cap="none" strike="noStrike">
                <a:solidFill>
                  <a:srgbClr val="000000"/>
                </a:solidFill>
                <a:latin typeface="Tahoma"/>
                <a:ea typeface="Tahoma"/>
                <a:cs typeface="Tahoma"/>
                <a:sym typeface="Tahoma"/>
              </a:rPr>
              <a:t>  var numeros_caracteres = numeros + caracteres;</a:t>
            </a:r>
            <a:endParaRPr/>
          </a:p>
          <a:p>
            <a:pPr indent="0" lvl="1" marL="457200" marR="0" rtl="0" algn="just">
              <a:spcBef>
                <a:spcPts val="500"/>
              </a:spcBef>
              <a:spcAft>
                <a:spcPts val="0"/>
              </a:spcAft>
              <a:buNone/>
            </a:pPr>
            <a:r>
              <a:rPr b="0" i="0" lang="es-ES" sz="1400" u="none" cap="none" strike="noStrike">
                <a:solidFill>
                  <a:srgbClr val="000000"/>
                </a:solidFill>
                <a:latin typeface="Tahoma"/>
                <a:ea typeface="Tahoma"/>
                <a:cs typeface="Tahoma"/>
                <a:sym typeface="Tahoma"/>
              </a:rPr>
              <a:t>  var teclas_especiales = [8, 37, 39, 46];</a:t>
            </a:r>
            <a:endParaRPr/>
          </a:p>
          <a:p>
            <a:pPr indent="0" lvl="1" marL="457200" marR="0" rtl="0" algn="just">
              <a:spcBef>
                <a:spcPts val="500"/>
              </a:spcBef>
              <a:spcAft>
                <a:spcPts val="0"/>
              </a:spcAft>
              <a:buNone/>
            </a:pPr>
            <a:r>
              <a:rPr b="0" i="0" lang="es-ES" sz="1400" u="none" cap="none" strike="noStrike">
                <a:solidFill>
                  <a:srgbClr val="000000"/>
                </a:solidFill>
                <a:latin typeface="Tahoma"/>
                <a:ea typeface="Tahoma"/>
                <a:cs typeface="Tahoma"/>
                <a:sym typeface="Tahoma"/>
              </a:rPr>
              <a:t>  // 8 = BackSpace, 46 = Supr, 37 = flecha izquierda, 39 = flecha derecha</a:t>
            </a:r>
            <a:endParaRPr/>
          </a:p>
          <a:p>
            <a:pPr indent="0" lvl="0" marL="0" marR="0" rtl="0" algn="just">
              <a:spcBef>
                <a:spcPts val="500"/>
              </a:spcBef>
              <a:spcAft>
                <a:spcPts val="0"/>
              </a:spcAft>
              <a:buNone/>
            </a:pPr>
            <a:r>
              <a:rPr lang="es-ES" sz="600">
                <a:solidFill>
                  <a:srgbClr val="000000"/>
                </a:solidFill>
                <a:latin typeface="Tahoma"/>
                <a:ea typeface="Tahoma"/>
                <a:cs typeface="Tahoma"/>
                <a:sym typeface="Tahoma"/>
              </a:rPr>
              <a:t> </a:t>
            </a:r>
            <a:endParaRPr sz="600">
              <a:solidFill>
                <a:srgbClr val="000000"/>
              </a:solidFill>
              <a:latin typeface="Tahoma"/>
              <a:ea typeface="Tahoma"/>
              <a:cs typeface="Tahoma"/>
              <a:sym typeface="Tahoma"/>
            </a:endParaRPr>
          </a:p>
          <a:p>
            <a:pPr indent="0" lvl="1" marL="457200" marR="0" rtl="0" algn="just">
              <a:spcBef>
                <a:spcPts val="500"/>
              </a:spcBef>
              <a:spcAft>
                <a:spcPts val="0"/>
              </a:spcAft>
              <a:buNone/>
            </a:pPr>
            <a:r>
              <a:rPr b="1" i="0" lang="es-ES" sz="1400" u="none" cap="none" strike="noStrike">
                <a:solidFill>
                  <a:srgbClr val="000000"/>
                </a:solidFill>
                <a:latin typeface="Tahoma"/>
                <a:ea typeface="Tahoma"/>
                <a:cs typeface="Tahoma"/>
                <a:sym typeface="Tahoma"/>
              </a:rPr>
              <a:t>// Seleccionar los caracteres a partir del parámetro de la función</a:t>
            </a:r>
            <a:endParaRPr/>
          </a:p>
          <a:p>
            <a:pPr indent="0" lvl="1" marL="457200" marR="0" rtl="0" algn="just">
              <a:spcBef>
                <a:spcPts val="500"/>
              </a:spcBef>
              <a:spcAft>
                <a:spcPts val="0"/>
              </a:spcAft>
              <a:buNone/>
            </a:pPr>
            <a:r>
              <a:rPr b="0" i="0" lang="es-ES" sz="1400" u="none" cap="none" strike="noStrike">
                <a:solidFill>
                  <a:srgbClr val="000000"/>
                </a:solidFill>
                <a:latin typeface="Tahoma"/>
                <a:ea typeface="Tahoma"/>
                <a:cs typeface="Tahoma"/>
                <a:sym typeface="Tahoma"/>
              </a:rPr>
              <a:t>…</a:t>
            </a:r>
            <a:endParaRPr/>
          </a:p>
          <a:p>
            <a:pPr indent="0" lvl="1" marL="457200" marR="0" rtl="0" algn="just">
              <a:spcBef>
                <a:spcPts val="500"/>
              </a:spcBef>
              <a:spcAft>
                <a:spcPts val="0"/>
              </a:spcAft>
              <a:buNone/>
            </a:pPr>
            <a:r>
              <a:rPr b="1" i="0" lang="es-ES" sz="1400" u="none" cap="none" strike="noStrike">
                <a:solidFill>
                  <a:srgbClr val="000000"/>
                </a:solidFill>
                <a:latin typeface="Tahoma"/>
                <a:ea typeface="Tahoma"/>
                <a:cs typeface="Tahoma"/>
                <a:sym typeface="Tahoma"/>
              </a:rPr>
              <a:t>// Obtener la tecla pulsada</a:t>
            </a:r>
            <a:endParaRPr/>
          </a:p>
          <a:p>
            <a:pPr indent="0" lvl="1" marL="457200" marR="0" rtl="0" algn="just">
              <a:spcBef>
                <a:spcPts val="500"/>
              </a:spcBef>
              <a:spcAft>
                <a:spcPts val="0"/>
              </a:spcAft>
              <a:buNone/>
            </a:pPr>
            <a:r>
              <a:rPr b="0" i="0" lang="es-ES" sz="1400" u="none" cap="none" strike="noStrike">
                <a:solidFill>
                  <a:srgbClr val="000000"/>
                </a:solidFill>
                <a:latin typeface="Tahoma"/>
                <a:ea typeface="Tahoma"/>
                <a:cs typeface="Tahoma"/>
                <a:sym typeface="Tahoma"/>
              </a:rPr>
              <a:t>…</a:t>
            </a:r>
            <a:endParaRPr/>
          </a:p>
          <a:p>
            <a:pPr indent="0" lvl="1" marL="457200" marR="0" rtl="0" algn="just">
              <a:spcBef>
                <a:spcPts val="500"/>
              </a:spcBef>
              <a:spcAft>
                <a:spcPts val="0"/>
              </a:spcAft>
              <a:buNone/>
            </a:pPr>
            <a:r>
              <a:rPr b="1" i="0" lang="es-ES" sz="1400" u="none" cap="none" strike="noStrike">
                <a:solidFill>
                  <a:srgbClr val="000000"/>
                </a:solidFill>
                <a:latin typeface="Tahoma"/>
                <a:ea typeface="Tahoma"/>
                <a:cs typeface="Tahoma"/>
                <a:sym typeface="Tahoma"/>
              </a:rPr>
              <a:t>// Comprobar si la tecla pulsada es alguna de las teclas especiales</a:t>
            </a:r>
            <a:endParaRPr/>
          </a:p>
          <a:p>
            <a:pPr indent="0" lvl="1" marL="457200" marR="0" rtl="0" algn="just">
              <a:spcBef>
                <a:spcPts val="500"/>
              </a:spcBef>
              <a:spcAft>
                <a:spcPts val="0"/>
              </a:spcAft>
              <a:buNone/>
            </a:pPr>
            <a:r>
              <a:rPr b="1" i="0" lang="es-ES" sz="1400" u="none" cap="none" strike="noStrike">
                <a:solidFill>
                  <a:srgbClr val="000000"/>
                </a:solidFill>
                <a:latin typeface="Tahoma"/>
                <a:ea typeface="Tahoma"/>
                <a:cs typeface="Tahoma"/>
                <a:sym typeface="Tahoma"/>
              </a:rPr>
              <a:t>  // (teclas de borrado y flechas horizontales)</a:t>
            </a:r>
            <a:endParaRPr/>
          </a:p>
          <a:p>
            <a:pPr indent="0" lvl="1" marL="457200" marR="0" rtl="0" algn="just">
              <a:spcBef>
                <a:spcPts val="500"/>
              </a:spcBef>
              <a:spcAft>
                <a:spcPts val="0"/>
              </a:spcAft>
              <a:buNone/>
            </a:pPr>
            <a:r>
              <a:rPr b="0" i="0" lang="es-ES" sz="1400" u="none" cap="none" strike="noStrike">
                <a:solidFill>
                  <a:srgbClr val="000000"/>
                </a:solidFill>
                <a:latin typeface="Tahoma"/>
                <a:ea typeface="Tahoma"/>
                <a:cs typeface="Tahoma"/>
                <a:sym typeface="Tahoma"/>
              </a:rPr>
              <a:t>…</a:t>
            </a:r>
            <a:endParaRPr/>
          </a:p>
          <a:p>
            <a:pPr indent="0" lvl="1" marL="457200" marR="0" rtl="0" algn="just">
              <a:spcBef>
                <a:spcPts val="500"/>
              </a:spcBef>
              <a:spcAft>
                <a:spcPts val="0"/>
              </a:spcAft>
              <a:buNone/>
            </a:pPr>
            <a:r>
              <a:rPr b="1" i="0" lang="es-ES" sz="1400" u="none" cap="none" strike="noStrike">
                <a:solidFill>
                  <a:srgbClr val="000000"/>
                </a:solidFill>
                <a:latin typeface="Tahoma"/>
                <a:ea typeface="Tahoma"/>
                <a:cs typeface="Tahoma"/>
                <a:sym typeface="Tahoma"/>
              </a:rPr>
              <a:t>// Comprobar si la tecla pulsada se encuentra en los caracteres permitidos</a:t>
            </a:r>
            <a:endParaRPr/>
          </a:p>
          <a:p>
            <a:pPr indent="0" lvl="1" marL="457200" marR="0" rtl="0" algn="just">
              <a:spcBef>
                <a:spcPts val="500"/>
              </a:spcBef>
              <a:spcAft>
                <a:spcPts val="0"/>
              </a:spcAft>
              <a:buNone/>
            </a:pPr>
            <a:r>
              <a:rPr b="1" i="0" lang="es-ES" sz="1400" u="none" cap="none" strike="noStrike">
                <a:solidFill>
                  <a:srgbClr val="000000"/>
                </a:solidFill>
                <a:latin typeface="Tahoma"/>
                <a:ea typeface="Tahoma"/>
                <a:cs typeface="Tahoma"/>
                <a:sym typeface="Tahoma"/>
              </a:rPr>
              <a:t>  // o si es una tecla especial</a:t>
            </a:r>
            <a:endParaRPr/>
          </a:p>
          <a:p>
            <a:pPr indent="0" lvl="1" marL="457200" marR="0" rtl="0" algn="just">
              <a:spcBef>
                <a:spcPts val="500"/>
              </a:spcBef>
              <a:spcAft>
                <a:spcPts val="0"/>
              </a:spcAft>
              <a:buNone/>
            </a:pPr>
            <a:r>
              <a:rPr b="0" i="0" lang="es-ES" sz="1400" u="none" cap="none" strike="noStrike">
                <a:solidFill>
                  <a:srgbClr val="000000"/>
                </a:solidFill>
                <a:latin typeface="Tahoma"/>
                <a:ea typeface="Tahoma"/>
                <a:cs typeface="Tahoma"/>
                <a:sym typeface="Tahoma"/>
              </a:rPr>
              <a:t>…</a:t>
            </a:r>
            <a:endParaRPr/>
          </a:p>
          <a:p>
            <a:pPr indent="0" lvl="0" marL="0" marR="0" rtl="0" algn="just">
              <a:spcBef>
                <a:spcPts val="500"/>
              </a:spcBef>
              <a:spcAft>
                <a:spcPts val="0"/>
              </a:spcAft>
              <a:buNone/>
            </a:pPr>
            <a:r>
              <a:rPr lang="es-ES" sz="1400">
                <a:solidFill>
                  <a:srgbClr val="000000"/>
                </a:solidFill>
                <a:latin typeface="Tahoma"/>
                <a:ea typeface="Tahoma"/>
                <a:cs typeface="Tahoma"/>
                <a:sym typeface="Tahoma"/>
              </a:rPr>
              <a:t>}</a:t>
            </a:r>
            <a:endParaRPr sz="1400">
              <a:solidFill>
                <a:srgbClr val="000000"/>
              </a:solidFill>
              <a:latin typeface="Tahoma"/>
              <a:ea typeface="Tahoma"/>
              <a:cs typeface="Tahoma"/>
              <a:sym typeface="Tahoma"/>
            </a:endParaRPr>
          </a:p>
        </p:txBody>
      </p:sp>
      <p:sp>
        <p:nvSpPr>
          <p:cNvPr id="1110" name="Google Shape;1110;p109"/>
          <p:cNvSpPr txBox="1"/>
          <p:nvPr/>
        </p:nvSpPr>
        <p:spPr>
          <a:xfrm>
            <a:off x="457200" y="628650"/>
            <a:ext cx="8229600" cy="648512"/>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Obteniendo información del event</a:t>
            </a:r>
            <a:endParaRPr sz="3600">
              <a:solidFill>
                <a:srgbClr val="000000"/>
              </a:solidFill>
              <a:latin typeface="Calibri"/>
              <a:ea typeface="Calibri"/>
              <a:cs typeface="Calibri"/>
              <a:sym typeface="Calibri"/>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110"/>
          <p:cNvSpPr txBox="1"/>
          <p:nvPr/>
        </p:nvSpPr>
        <p:spPr>
          <a:xfrm>
            <a:off x="457200" y="1600200"/>
            <a:ext cx="8229600" cy="5792788"/>
          </a:xfrm>
          <a:prstGeom prst="rect">
            <a:avLst/>
          </a:prstGeom>
          <a:noFill/>
          <a:ln>
            <a:noFill/>
          </a:ln>
        </p:spPr>
        <p:txBody>
          <a:bodyPr anchorCtr="0" anchor="t" bIns="46800" lIns="90000" spcFirstLastPara="1" rIns="90000" wrap="square" tIns="46800">
            <a:noAutofit/>
          </a:bodyPr>
          <a:lstStyle/>
          <a:p>
            <a:pPr indent="-457200" lvl="0" marL="457200" marR="0" rtl="0" algn="just">
              <a:spcBef>
                <a:spcPts val="0"/>
              </a:spcBef>
              <a:spcAft>
                <a:spcPts val="0"/>
              </a:spcAft>
              <a:buClr>
                <a:srgbClr val="000000"/>
              </a:buClr>
              <a:buSzPts val="2000"/>
              <a:buFont typeface="Arial"/>
              <a:buChar char="•"/>
            </a:pPr>
            <a:r>
              <a:rPr b="1" lang="es-ES" sz="2000">
                <a:solidFill>
                  <a:srgbClr val="000000"/>
                </a:solidFill>
                <a:latin typeface="Tahoma"/>
                <a:ea typeface="Tahoma"/>
                <a:cs typeface="Tahoma"/>
                <a:sym typeface="Tahoma"/>
              </a:rPr>
              <a:t>Conversor de Euros</a:t>
            </a:r>
            <a:endParaRPr/>
          </a:p>
          <a:p>
            <a:pPr indent="-330200" lvl="0" marL="457200" marR="0" rtl="0" algn="just">
              <a:spcBef>
                <a:spcPts val="500"/>
              </a:spcBef>
              <a:spcAft>
                <a:spcPts val="0"/>
              </a:spcAft>
              <a:buClr>
                <a:schemeClr val="dk1"/>
              </a:buClr>
              <a:buSzPts val="2000"/>
              <a:buFont typeface="Arial"/>
              <a:buNone/>
            </a:pPr>
            <a:r>
              <a:t/>
            </a:r>
            <a:endParaRPr b="1" sz="2000">
              <a:solidFill>
                <a:srgbClr val="000000"/>
              </a:solidFill>
              <a:latin typeface="Tahoma"/>
              <a:ea typeface="Tahoma"/>
              <a:cs typeface="Tahoma"/>
              <a:sym typeface="Tahoma"/>
            </a:endParaRPr>
          </a:p>
          <a:p>
            <a:pPr indent="-457200" lvl="1" marL="1200150" marR="0" rtl="0" algn="just">
              <a:spcBef>
                <a:spcPts val="500"/>
              </a:spcBef>
              <a:spcAft>
                <a:spcPts val="0"/>
              </a:spcAft>
              <a:buClr>
                <a:srgbClr val="000000"/>
              </a:buClr>
              <a:buSzPts val="1800"/>
              <a:buFont typeface="Arial"/>
              <a:buChar char="•"/>
            </a:pPr>
            <a:r>
              <a:rPr b="0" i="0" lang="es-ES" sz="1800" u="none" cap="none" strike="noStrike">
                <a:solidFill>
                  <a:srgbClr val="000000"/>
                </a:solidFill>
                <a:latin typeface="Tahoma"/>
                <a:ea typeface="Tahoma"/>
                <a:cs typeface="Tahoma"/>
                <a:sym typeface="Tahoma"/>
              </a:rPr>
              <a:t>Cread un formulario que, mediante Javascript, sea capaz de traducir un importe de pesetas a euros, y viceversa. La aplicación deberá comprobar que el campo no está vacío, y que contiene un valor numérico.</a:t>
            </a:r>
            <a:endParaRPr/>
          </a:p>
          <a:p>
            <a:pPr indent="0" lvl="2" marL="914400" marR="0" rtl="0" algn="just">
              <a:spcBef>
                <a:spcPts val="500"/>
              </a:spcBef>
              <a:spcAft>
                <a:spcPts val="0"/>
              </a:spcAft>
              <a:buNone/>
            </a:pPr>
            <a:r>
              <a:t/>
            </a:r>
            <a:endParaRPr b="1" i="1" sz="1800" u="none" cap="none" strike="noStrike">
              <a:solidFill>
                <a:srgbClr val="000000"/>
              </a:solidFill>
              <a:latin typeface="Tahoma"/>
              <a:ea typeface="Tahoma"/>
              <a:cs typeface="Tahoma"/>
              <a:sym typeface="Tahoma"/>
            </a:endParaRPr>
          </a:p>
          <a:p>
            <a:pPr indent="0" lvl="0" marL="0" marR="0" rtl="0" algn="just">
              <a:spcBef>
                <a:spcPts val="500"/>
              </a:spcBef>
              <a:spcAft>
                <a:spcPts val="0"/>
              </a:spcAft>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1800"/>
              <a:buFont typeface="Arial"/>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1800"/>
              <a:buFont typeface="Arial"/>
              <a:buNone/>
            </a:pPr>
            <a:r>
              <a:t/>
            </a:r>
            <a:endParaRPr sz="1800">
              <a:solidFill>
                <a:srgbClr val="000000"/>
              </a:solidFill>
              <a:latin typeface="Tahoma"/>
              <a:ea typeface="Tahoma"/>
              <a:cs typeface="Tahoma"/>
              <a:sym typeface="Tahoma"/>
            </a:endParaRPr>
          </a:p>
          <a:p>
            <a:pPr indent="-339725" lvl="0" marL="339725" marR="0" rtl="0" algn="just">
              <a:spcBef>
                <a:spcPts val="600"/>
              </a:spcBef>
              <a:spcAft>
                <a:spcPts val="0"/>
              </a:spcAft>
              <a:buClr>
                <a:schemeClr val="dk1"/>
              </a:buClr>
              <a:buSzPts val="1800"/>
              <a:buFont typeface="Calibri"/>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p:txBody>
      </p:sp>
      <p:sp>
        <p:nvSpPr>
          <p:cNvPr id="1119" name="Google Shape;1119;p110"/>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Ejercicios</a:t>
            </a:r>
            <a:endParaRPr/>
          </a:p>
        </p:txBody>
      </p:sp>
      <p:pic>
        <p:nvPicPr>
          <p:cNvPr id="1120" name="Google Shape;1120;p110"/>
          <p:cNvPicPr preferRelativeResize="0"/>
          <p:nvPr/>
        </p:nvPicPr>
        <p:blipFill rotWithShape="1">
          <a:blip r:embed="rId3">
            <a:alphaModFix/>
          </a:blip>
          <a:srcRect b="0" l="0" r="0" t="0"/>
          <a:stretch/>
        </p:blipFill>
        <p:spPr>
          <a:xfrm>
            <a:off x="1331913" y="3716338"/>
            <a:ext cx="7494587" cy="2014537"/>
          </a:xfrm>
          <a:prstGeom prst="rect">
            <a:avLst/>
          </a:prstGeom>
          <a:noFill/>
          <a:ln>
            <a:noFill/>
          </a:ln>
        </p:spPr>
      </p:pic>
      <p:sp>
        <p:nvSpPr>
          <p:cNvPr id="1121" name="Google Shape;1121;p110"/>
          <p:cNvSpPr/>
          <p:nvPr/>
        </p:nvSpPr>
        <p:spPr>
          <a:xfrm>
            <a:off x="6661217" y="5758885"/>
            <a:ext cx="2375907" cy="492443"/>
          </a:xfrm>
          <a:prstGeom prst="rect">
            <a:avLst/>
          </a:prstGeom>
          <a:noFill/>
          <a:ln>
            <a:noFill/>
          </a:ln>
        </p:spPr>
        <p:txBody>
          <a:bodyPr anchorCtr="0" anchor="t" bIns="45700" lIns="91425" spcFirstLastPara="1" rIns="91425" wrap="square" tIns="45700">
            <a:spAutoFit/>
          </a:bodyPr>
          <a:lstStyle/>
          <a:p>
            <a:pPr indent="0" lvl="1" marL="400050" marR="0" rtl="0" algn="l">
              <a:spcBef>
                <a:spcPts val="0"/>
              </a:spcBef>
              <a:spcAft>
                <a:spcPts val="0"/>
              </a:spcAft>
              <a:buClr>
                <a:schemeClr val="dk1"/>
              </a:buClr>
              <a:buSzPts val="2600"/>
              <a:buFont typeface="Calibri"/>
              <a:buNone/>
            </a:pPr>
            <a:r>
              <a:rPr b="0" i="0" lang="es-ES" sz="2600" u="none" cap="none" strike="noStrike">
                <a:solidFill>
                  <a:schemeClr val="dk1"/>
                </a:solidFill>
                <a:latin typeface="Calibri"/>
                <a:ea typeface="Calibri"/>
                <a:cs typeface="Calibri"/>
                <a:sym typeface="Calibri"/>
              </a:rPr>
              <a:t>* Ejercicio 14</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111"/>
          <p:cNvSpPr txBox="1"/>
          <p:nvPr/>
        </p:nvSpPr>
        <p:spPr>
          <a:xfrm>
            <a:off x="457200" y="1600200"/>
            <a:ext cx="8229600" cy="5792788"/>
          </a:xfrm>
          <a:prstGeom prst="rect">
            <a:avLst/>
          </a:prstGeom>
          <a:noFill/>
          <a:ln>
            <a:noFill/>
          </a:ln>
        </p:spPr>
        <p:txBody>
          <a:bodyPr anchorCtr="0" anchor="t" bIns="46800" lIns="90000" spcFirstLastPara="1" rIns="90000" wrap="square" tIns="46800">
            <a:noAutofit/>
          </a:bodyPr>
          <a:lstStyle/>
          <a:p>
            <a:pPr indent="-457200" lvl="0" marL="457200" marR="0" rtl="0" algn="just">
              <a:spcBef>
                <a:spcPts val="0"/>
              </a:spcBef>
              <a:spcAft>
                <a:spcPts val="0"/>
              </a:spcAft>
              <a:buClr>
                <a:srgbClr val="000000"/>
              </a:buClr>
              <a:buSzPts val="2000"/>
              <a:buFont typeface="Calibri"/>
              <a:buAutoNum type="arabicPeriod"/>
            </a:pPr>
            <a:r>
              <a:rPr lang="es-ES" sz="2000">
                <a:solidFill>
                  <a:srgbClr val="000000"/>
                </a:solidFill>
                <a:latin typeface="Tahoma"/>
                <a:ea typeface="Tahoma"/>
                <a:cs typeface="Tahoma"/>
                <a:sym typeface="Tahoma"/>
              </a:rPr>
              <a:t>Cread una página como la siguiente. Hacer clic en los botones implicará modificar el título de la página, mientras que pasar por encima de las áreas de color inferiores hará que cambie el color de fondo de la página.</a:t>
            </a:r>
            <a:endParaRPr/>
          </a:p>
          <a:p>
            <a:pPr indent="0" lvl="0" marL="0" marR="0" rtl="0" algn="just">
              <a:spcBef>
                <a:spcPts val="500"/>
              </a:spcBef>
              <a:spcAft>
                <a:spcPts val="0"/>
              </a:spcAft>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1800"/>
              <a:buFont typeface="Arial"/>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1800"/>
              <a:buFont typeface="Arial"/>
              <a:buNone/>
            </a:pPr>
            <a:r>
              <a:t/>
            </a:r>
            <a:endParaRPr sz="1800">
              <a:solidFill>
                <a:srgbClr val="000000"/>
              </a:solidFill>
              <a:latin typeface="Tahoma"/>
              <a:ea typeface="Tahoma"/>
              <a:cs typeface="Tahoma"/>
              <a:sym typeface="Tahoma"/>
            </a:endParaRPr>
          </a:p>
          <a:p>
            <a:pPr indent="-339725" lvl="0" marL="339725" marR="0" rtl="0" algn="just">
              <a:spcBef>
                <a:spcPts val="600"/>
              </a:spcBef>
              <a:spcAft>
                <a:spcPts val="0"/>
              </a:spcAft>
              <a:buClr>
                <a:schemeClr val="dk1"/>
              </a:buClr>
              <a:buSzPts val="1800"/>
              <a:buFont typeface="Calibri"/>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p:txBody>
      </p:sp>
      <p:sp>
        <p:nvSpPr>
          <p:cNvPr id="1130" name="Google Shape;1130;p111"/>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Ejercicios</a:t>
            </a:r>
            <a:endParaRPr/>
          </a:p>
        </p:txBody>
      </p:sp>
      <p:pic>
        <p:nvPicPr>
          <p:cNvPr id="1131" name="Google Shape;1131;p111"/>
          <p:cNvPicPr preferRelativeResize="0"/>
          <p:nvPr/>
        </p:nvPicPr>
        <p:blipFill rotWithShape="1">
          <a:blip r:embed="rId3">
            <a:alphaModFix/>
          </a:blip>
          <a:srcRect b="0" l="0" r="0" t="0"/>
          <a:stretch/>
        </p:blipFill>
        <p:spPr>
          <a:xfrm>
            <a:off x="3981896" y="2708275"/>
            <a:ext cx="5054600" cy="4002088"/>
          </a:xfrm>
          <a:prstGeom prst="rect">
            <a:avLst/>
          </a:prstGeom>
          <a:noFill/>
          <a:ln>
            <a:noFill/>
          </a:ln>
        </p:spPr>
      </p:pic>
      <p:sp>
        <p:nvSpPr>
          <p:cNvPr id="1132" name="Google Shape;1132;p111"/>
          <p:cNvSpPr/>
          <p:nvPr/>
        </p:nvSpPr>
        <p:spPr>
          <a:xfrm>
            <a:off x="323528" y="3559453"/>
            <a:ext cx="3672408" cy="1882567"/>
          </a:xfrm>
          <a:prstGeom prst="rect">
            <a:avLst/>
          </a:prstGeom>
          <a:noFill/>
          <a:ln>
            <a:noFill/>
          </a:ln>
        </p:spPr>
        <p:txBody>
          <a:bodyPr anchorCtr="0" anchor="t" bIns="45700" lIns="91425" spcFirstLastPara="1" rIns="91425" wrap="square" tIns="45700">
            <a:spAutoFit/>
          </a:bodyPr>
          <a:lstStyle/>
          <a:p>
            <a:pPr indent="-285750" lvl="0" marL="571500" marR="0" rtl="0" algn="just">
              <a:spcBef>
                <a:spcPts val="0"/>
              </a:spcBef>
              <a:spcAft>
                <a:spcPts val="0"/>
              </a:spcAft>
              <a:buClr>
                <a:srgbClr val="000000"/>
              </a:buClr>
              <a:buSzPts val="1800"/>
              <a:buFont typeface="Arial"/>
              <a:buChar char="•"/>
            </a:pPr>
            <a:r>
              <a:rPr b="1" lang="es-ES" sz="1800">
                <a:solidFill>
                  <a:srgbClr val="000000"/>
                </a:solidFill>
                <a:latin typeface="Tahoma"/>
                <a:ea typeface="Tahoma"/>
                <a:cs typeface="Tahoma"/>
                <a:sym typeface="Tahoma"/>
              </a:rPr>
              <a:t>document.bgColor: </a:t>
            </a:r>
            <a:r>
              <a:rPr lang="es-ES" sz="1800">
                <a:solidFill>
                  <a:srgbClr val="000000"/>
                </a:solidFill>
                <a:latin typeface="Tahoma"/>
                <a:ea typeface="Tahoma"/>
                <a:cs typeface="Tahoma"/>
                <a:sym typeface="Tahoma"/>
              </a:rPr>
              <a:t>color de fondo de la etiqueta &lt;body&gt;</a:t>
            </a:r>
            <a:endParaRPr/>
          </a:p>
          <a:p>
            <a:pPr indent="-171450" lvl="1" marL="1028700" marR="0" rtl="0" algn="just">
              <a:spcBef>
                <a:spcPts val="500"/>
              </a:spcBef>
              <a:spcAft>
                <a:spcPts val="0"/>
              </a:spcAft>
              <a:buClr>
                <a:schemeClr val="dk1"/>
              </a:buClr>
              <a:buSzPts val="1800"/>
              <a:buFont typeface="Arial"/>
              <a:buNone/>
            </a:pPr>
            <a:r>
              <a:t/>
            </a:r>
            <a:endParaRPr b="1" i="0" sz="1800" u="none" cap="none" strike="noStrike">
              <a:solidFill>
                <a:srgbClr val="000000"/>
              </a:solidFill>
              <a:latin typeface="Tahoma"/>
              <a:ea typeface="Tahoma"/>
              <a:cs typeface="Tahoma"/>
              <a:sym typeface="Tahoma"/>
            </a:endParaRPr>
          </a:p>
          <a:p>
            <a:pPr indent="-285750" lvl="0" marL="571500" marR="0" rtl="0" algn="just">
              <a:spcBef>
                <a:spcPts val="500"/>
              </a:spcBef>
              <a:spcAft>
                <a:spcPts val="0"/>
              </a:spcAft>
              <a:buClr>
                <a:srgbClr val="000000"/>
              </a:buClr>
              <a:buSzPts val="1800"/>
              <a:buFont typeface="Arial"/>
              <a:buChar char="•"/>
            </a:pPr>
            <a:r>
              <a:rPr b="1" lang="es-ES" sz="1800">
                <a:solidFill>
                  <a:srgbClr val="000000"/>
                </a:solidFill>
                <a:latin typeface="Tahoma"/>
                <a:ea typeface="Tahoma"/>
                <a:cs typeface="Tahoma"/>
                <a:sym typeface="Tahoma"/>
              </a:rPr>
              <a:t>document.title: </a:t>
            </a:r>
            <a:r>
              <a:rPr lang="es-ES" sz="1800">
                <a:solidFill>
                  <a:srgbClr val="000000"/>
                </a:solidFill>
                <a:latin typeface="Tahoma"/>
                <a:ea typeface="Tahoma"/>
                <a:cs typeface="Tahoma"/>
                <a:sym typeface="Tahoma"/>
              </a:rPr>
              <a:t>título de la página, contenido de &lt;title&gt;</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12"/>
          <p:cNvSpPr txBox="1"/>
          <p:nvPr/>
        </p:nvSpPr>
        <p:spPr>
          <a:xfrm>
            <a:off x="457200" y="1354154"/>
            <a:ext cx="8229600" cy="5039841"/>
          </a:xfrm>
          <a:prstGeom prst="rect">
            <a:avLst/>
          </a:prstGeom>
          <a:noFill/>
          <a:ln>
            <a:noFill/>
          </a:ln>
        </p:spPr>
        <p:txBody>
          <a:bodyPr anchorCtr="0" anchor="t" bIns="46800" lIns="90000" spcFirstLastPara="1" rIns="90000" wrap="square" tIns="46800">
            <a:noAutofit/>
          </a:bodyPr>
          <a:lstStyle/>
          <a:p>
            <a:pPr indent="-339725" lvl="0" marL="339725" marR="0" rtl="0" algn="just">
              <a:spcBef>
                <a:spcPts val="0"/>
              </a:spcBef>
              <a:spcAft>
                <a:spcPts val="0"/>
              </a:spcAft>
              <a:buClr>
                <a:srgbClr val="000000"/>
              </a:buClr>
              <a:buSzPts val="2000"/>
              <a:buFont typeface="Arial"/>
              <a:buChar char="•"/>
            </a:pPr>
            <a:r>
              <a:rPr b="1" lang="es-ES" sz="2000">
                <a:solidFill>
                  <a:srgbClr val="000000"/>
                </a:solidFill>
                <a:latin typeface="Tahoma"/>
                <a:ea typeface="Tahoma"/>
                <a:cs typeface="Tahoma"/>
                <a:sym typeface="Tahoma"/>
              </a:rPr>
              <a:t>document.</a:t>
            </a:r>
            <a:r>
              <a:rPr b="1" i="1" lang="es-ES" sz="2000">
                <a:solidFill>
                  <a:srgbClr val="000000"/>
                </a:solidFill>
                <a:latin typeface="Tahoma"/>
                <a:ea typeface="Tahoma"/>
                <a:cs typeface="Tahoma"/>
                <a:sym typeface="Tahoma"/>
              </a:rPr>
              <a:t>images</a:t>
            </a:r>
            <a:endParaRPr b="1" sz="2000">
              <a:solidFill>
                <a:srgbClr val="000000"/>
              </a:solidFill>
              <a:latin typeface="Tahoma"/>
              <a:ea typeface="Tahoma"/>
              <a:cs typeface="Tahoma"/>
              <a:sym typeface="Tahoma"/>
            </a:endParaRPr>
          </a:p>
          <a:p>
            <a:pPr indent="-282575" lvl="0" marL="339725" marR="0" rtl="0" algn="just">
              <a:spcBef>
                <a:spcPts val="500"/>
              </a:spcBef>
              <a:spcAft>
                <a:spcPts val="0"/>
              </a:spcAft>
              <a:buClr>
                <a:schemeClr val="lt1"/>
              </a:buClr>
              <a:buSzPts val="900"/>
              <a:buFont typeface="Arial"/>
              <a:buNone/>
            </a:pPr>
            <a:r>
              <a:t/>
            </a:r>
            <a:endParaRPr b="1" sz="900">
              <a:solidFill>
                <a:srgbClr val="000000"/>
              </a:solidFill>
              <a:latin typeface="Tahoma"/>
              <a:ea typeface="Tahoma"/>
              <a:cs typeface="Tahoma"/>
              <a:sym typeface="Tahoma"/>
            </a:endParaRPr>
          </a:p>
          <a:p>
            <a:pPr indent="-339725" lvl="1" marL="1082675" marR="0" rtl="0" algn="just">
              <a:spcBef>
                <a:spcPts val="500"/>
              </a:spcBef>
              <a:spcAft>
                <a:spcPts val="0"/>
              </a:spcAft>
              <a:buClr>
                <a:srgbClr val="000000"/>
              </a:buClr>
              <a:buSzPts val="1800"/>
              <a:buFont typeface="Arial"/>
              <a:buChar char="•"/>
            </a:pPr>
            <a:r>
              <a:rPr b="0" i="0" lang="es-ES" sz="1800" u="none" cap="none" strike="noStrike">
                <a:solidFill>
                  <a:srgbClr val="000000"/>
                </a:solidFill>
                <a:latin typeface="Tahoma"/>
                <a:ea typeface="Tahoma"/>
                <a:cs typeface="Tahoma"/>
                <a:sym typeface="Tahoma"/>
              </a:rPr>
              <a:t>Para acceder a las propiedades de una imagen, lo haremos mediante el objeto </a:t>
            </a:r>
            <a:r>
              <a:rPr b="1" i="1" lang="es-ES" sz="1800" u="none" cap="none" strike="noStrike">
                <a:solidFill>
                  <a:srgbClr val="000000"/>
                </a:solidFill>
                <a:latin typeface="Tahoma"/>
                <a:ea typeface="Tahoma"/>
                <a:cs typeface="Tahoma"/>
                <a:sym typeface="Tahoma"/>
              </a:rPr>
              <a:t>images</a:t>
            </a:r>
            <a:r>
              <a:rPr b="0" i="0" lang="es-ES" sz="1800" u="none" cap="none" strike="noStrike">
                <a:solidFill>
                  <a:srgbClr val="000000"/>
                </a:solidFill>
                <a:latin typeface="Tahoma"/>
                <a:ea typeface="Tahoma"/>
                <a:cs typeface="Tahoma"/>
                <a:sym typeface="Tahoma"/>
              </a:rPr>
              <a:t>, de document. Así, para cambiar el atributo ‘src’ de una imagen, por ejemplo, lo haríamos así:</a:t>
            </a:r>
            <a:endParaRPr/>
          </a:p>
          <a:p>
            <a:pPr indent="-273050" lvl="1" marL="1082675" marR="0" rtl="0" algn="just">
              <a:spcBef>
                <a:spcPts val="500"/>
              </a:spcBef>
              <a:spcAft>
                <a:spcPts val="0"/>
              </a:spcAft>
              <a:buClr>
                <a:schemeClr val="lt1"/>
              </a:buClr>
              <a:buSzPts val="1050"/>
              <a:buFont typeface="Arial"/>
              <a:buNone/>
            </a:pPr>
            <a:r>
              <a:t/>
            </a:r>
            <a:endParaRPr b="0" i="1" sz="1050" u="none" cap="none" strike="noStrike">
              <a:solidFill>
                <a:srgbClr val="000000"/>
              </a:solidFill>
              <a:latin typeface="Tahoma"/>
              <a:ea typeface="Tahoma"/>
              <a:cs typeface="Tahoma"/>
              <a:sym typeface="Tahoma"/>
            </a:endParaRPr>
          </a:p>
          <a:p>
            <a:pPr indent="0" lvl="0" marL="339725" marR="0" rtl="0" algn="just">
              <a:spcBef>
                <a:spcPts val="500"/>
              </a:spcBef>
              <a:spcAft>
                <a:spcPts val="0"/>
              </a:spcAft>
              <a:buNone/>
            </a:pPr>
            <a:r>
              <a:rPr b="1" i="1" lang="es-ES" sz="1600">
                <a:solidFill>
                  <a:srgbClr val="000000"/>
                </a:solidFill>
                <a:latin typeface="Tahoma"/>
                <a:ea typeface="Tahoma"/>
                <a:cs typeface="Tahoma"/>
                <a:sym typeface="Tahoma"/>
              </a:rPr>
              <a:t>	document.images.nombre_imagen.src=‘img/img1.jpg’;</a:t>
            </a:r>
            <a:endParaRPr/>
          </a:p>
          <a:p>
            <a:pPr indent="-212725" lvl="1" marL="1082675" marR="0" rtl="0" algn="just">
              <a:spcBef>
                <a:spcPts val="500"/>
              </a:spcBef>
              <a:spcAft>
                <a:spcPts val="0"/>
              </a:spcAft>
              <a:buClr>
                <a:schemeClr val="lt1"/>
              </a:buClr>
              <a:buSzPts val="2000"/>
              <a:buFont typeface="Arial"/>
              <a:buNone/>
            </a:pPr>
            <a:r>
              <a:t/>
            </a:r>
            <a:endParaRPr b="0" i="0" sz="2000" u="none" cap="none" strike="noStrike">
              <a:solidFill>
                <a:srgbClr val="000000"/>
              </a:solidFill>
              <a:latin typeface="Tahoma"/>
              <a:ea typeface="Tahoma"/>
              <a:cs typeface="Tahoma"/>
              <a:sym typeface="Tahoma"/>
            </a:endParaRPr>
          </a:p>
          <a:p>
            <a:pPr indent="-339725" lvl="0" marL="339725" marR="0" rtl="0" algn="just">
              <a:spcBef>
                <a:spcPts val="500"/>
              </a:spcBef>
              <a:spcAft>
                <a:spcPts val="0"/>
              </a:spcAft>
              <a:buClr>
                <a:srgbClr val="000000"/>
              </a:buClr>
              <a:buSzPts val="1800"/>
              <a:buFont typeface="Arial"/>
              <a:buChar char="•"/>
            </a:pPr>
            <a:r>
              <a:rPr b="1" lang="es-ES" sz="1800">
                <a:solidFill>
                  <a:srgbClr val="000000"/>
                </a:solidFill>
                <a:latin typeface="Tahoma"/>
                <a:ea typeface="Tahoma"/>
                <a:cs typeface="Tahoma"/>
                <a:sym typeface="Tahoma"/>
              </a:rPr>
              <a:t>Modificar contenido de una etiqueta div</a:t>
            </a:r>
            <a:endParaRPr/>
          </a:p>
          <a:p>
            <a:pPr indent="-288925" lvl="0" marL="339725" marR="0" rtl="0" algn="just">
              <a:spcBef>
                <a:spcPts val="500"/>
              </a:spcBef>
              <a:spcAft>
                <a:spcPts val="0"/>
              </a:spcAft>
              <a:buClr>
                <a:schemeClr val="lt1"/>
              </a:buClr>
              <a:buSzPts val="800"/>
              <a:buFont typeface="Arial"/>
              <a:buNone/>
            </a:pPr>
            <a:r>
              <a:t/>
            </a:r>
            <a:endParaRPr b="1" i="1" sz="800">
              <a:solidFill>
                <a:srgbClr val="000000"/>
              </a:solidFill>
              <a:latin typeface="Tahoma"/>
              <a:ea typeface="Tahoma"/>
              <a:cs typeface="Tahoma"/>
              <a:sym typeface="Tahoma"/>
            </a:endParaRPr>
          </a:p>
          <a:p>
            <a:pPr indent="-339725" lvl="1" marL="1082675" marR="0" rtl="0" algn="just">
              <a:spcBef>
                <a:spcPts val="500"/>
              </a:spcBef>
              <a:spcAft>
                <a:spcPts val="0"/>
              </a:spcAft>
              <a:buClr>
                <a:srgbClr val="000000"/>
              </a:buClr>
              <a:buSzPts val="1600"/>
              <a:buFont typeface="Arial"/>
              <a:buChar char="•"/>
            </a:pPr>
            <a:r>
              <a:rPr b="0" i="0" lang="es-ES" sz="1600" u="none" cap="none" strike="noStrike">
                <a:solidFill>
                  <a:srgbClr val="000000"/>
                </a:solidFill>
                <a:latin typeface="Tahoma"/>
                <a:ea typeface="Tahoma"/>
                <a:cs typeface="Tahoma"/>
                <a:sym typeface="Tahoma"/>
              </a:rPr>
              <a:t>Para modificar el contenido de un div, tendremos que acceder al mismo mediante la siguiente fórmula:</a:t>
            </a:r>
            <a:endParaRPr/>
          </a:p>
          <a:p>
            <a:pPr indent="-282575" lvl="1" marL="1082675" marR="0" rtl="0" algn="just">
              <a:spcBef>
                <a:spcPts val="500"/>
              </a:spcBef>
              <a:spcAft>
                <a:spcPts val="0"/>
              </a:spcAft>
              <a:buClr>
                <a:schemeClr val="lt1"/>
              </a:buClr>
              <a:buSzPts val="900"/>
              <a:buFont typeface="Arial"/>
              <a:buNone/>
            </a:pPr>
            <a:r>
              <a:t/>
            </a:r>
            <a:endParaRPr b="0" i="0" sz="900" u="none" cap="none" strike="noStrike">
              <a:solidFill>
                <a:srgbClr val="000000"/>
              </a:solidFill>
              <a:latin typeface="Tahoma"/>
              <a:ea typeface="Tahoma"/>
              <a:cs typeface="Tahoma"/>
              <a:sym typeface="Tahoma"/>
            </a:endParaRPr>
          </a:p>
          <a:p>
            <a:pPr indent="0" lvl="2" marL="685800" marR="0" rtl="0" algn="just">
              <a:spcBef>
                <a:spcPts val="500"/>
              </a:spcBef>
              <a:spcAft>
                <a:spcPts val="0"/>
              </a:spcAft>
              <a:buNone/>
            </a:pPr>
            <a:r>
              <a:rPr b="1" i="1" lang="es-ES" sz="1600" u="none" cap="none" strike="noStrike">
                <a:solidFill>
                  <a:srgbClr val="000000"/>
                </a:solidFill>
                <a:latin typeface="Tahoma"/>
                <a:ea typeface="Tahoma"/>
                <a:cs typeface="Tahoma"/>
                <a:sym typeface="Tahoma"/>
              </a:rPr>
              <a:t>document.getElementById(‘id_div’).innerHTML=‘nuevo contenido’;</a:t>
            </a:r>
            <a:endParaRPr/>
          </a:p>
          <a:p>
            <a:pPr indent="-225425" lvl="1" marL="1082675" marR="0" rtl="0" algn="just">
              <a:spcBef>
                <a:spcPts val="500"/>
              </a:spcBef>
              <a:spcAft>
                <a:spcPts val="0"/>
              </a:spcAft>
              <a:buClr>
                <a:schemeClr val="lt1"/>
              </a:buClr>
              <a:buSzPts val="1800"/>
              <a:buFont typeface="Arial"/>
              <a:buNone/>
            </a:pPr>
            <a:r>
              <a:t/>
            </a:r>
            <a:endParaRPr b="0" i="0" sz="1800" u="none" cap="none" strike="noStrike">
              <a:solidFill>
                <a:srgbClr val="000000"/>
              </a:solidFill>
              <a:latin typeface="Tahoma"/>
              <a:ea typeface="Tahoma"/>
              <a:cs typeface="Tahoma"/>
              <a:sym typeface="Tahoma"/>
            </a:endParaRPr>
          </a:p>
          <a:p>
            <a:pPr indent="0" lvl="1" marL="742950" marR="0" rtl="0" algn="just">
              <a:spcBef>
                <a:spcPts val="500"/>
              </a:spcBef>
              <a:spcAft>
                <a:spcPts val="0"/>
              </a:spcAft>
              <a:buNone/>
            </a:pPr>
            <a:r>
              <a:rPr b="0" i="0" lang="es-ES" sz="1800" u="none" cap="none" strike="noStrike">
                <a:solidFill>
                  <a:srgbClr val="000000"/>
                </a:solidFill>
                <a:latin typeface="Tahoma"/>
                <a:ea typeface="Tahoma"/>
                <a:cs typeface="Tahoma"/>
                <a:sym typeface="Tahoma"/>
              </a:rPr>
              <a:t>(la fórmula </a:t>
            </a:r>
            <a:r>
              <a:rPr b="1" i="0" lang="es-ES" sz="1800" u="none" cap="none" strike="noStrike">
                <a:solidFill>
                  <a:srgbClr val="FF0000"/>
                </a:solidFill>
                <a:latin typeface="Tahoma"/>
                <a:ea typeface="Tahoma"/>
                <a:cs typeface="Tahoma"/>
                <a:sym typeface="Tahoma"/>
              </a:rPr>
              <a:t>getElementById(..) </a:t>
            </a:r>
            <a:r>
              <a:rPr b="0" i="0" lang="es-ES" sz="1800" u="none" cap="none" strike="noStrike">
                <a:solidFill>
                  <a:srgbClr val="000000"/>
                </a:solidFill>
                <a:latin typeface="Tahoma"/>
                <a:ea typeface="Tahoma"/>
                <a:cs typeface="Tahoma"/>
                <a:sym typeface="Tahoma"/>
              </a:rPr>
              <a:t>servirá también para </a:t>
            </a:r>
            <a:r>
              <a:rPr b="1" i="0" lang="es-ES" sz="1800" u="none" cap="none" strike="noStrike">
                <a:solidFill>
                  <a:srgbClr val="FF0000"/>
                </a:solidFill>
                <a:latin typeface="Tahoma"/>
                <a:ea typeface="Tahoma"/>
                <a:cs typeface="Tahoma"/>
                <a:sym typeface="Tahoma"/>
              </a:rPr>
              <a:t>todos los elementos</a:t>
            </a:r>
            <a:r>
              <a:rPr b="1" i="0" lang="es-ES" sz="1800" u="none" cap="none" strike="noStrike">
                <a:solidFill>
                  <a:srgbClr val="000000"/>
                </a:solidFill>
                <a:latin typeface="Tahoma"/>
                <a:ea typeface="Tahoma"/>
                <a:cs typeface="Tahoma"/>
                <a:sym typeface="Tahoma"/>
              </a:rPr>
              <a:t> </a:t>
            </a:r>
            <a:r>
              <a:rPr b="0" i="0" lang="es-ES" sz="1800" u="none" cap="none" strike="noStrike">
                <a:solidFill>
                  <a:srgbClr val="000000"/>
                </a:solidFill>
                <a:latin typeface="Tahoma"/>
                <a:ea typeface="Tahoma"/>
                <a:cs typeface="Tahoma"/>
                <a:sym typeface="Tahoma"/>
              </a:rPr>
              <a:t>que ya hemos visto)</a:t>
            </a:r>
            <a:endParaRPr/>
          </a:p>
        </p:txBody>
      </p:sp>
      <p:sp>
        <p:nvSpPr>
          <p:cNvPr id="1141" name="Google Shape;1141;p112"/>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b="1" lang="es-ES" sz="3600">
                <a:solidFill>
                  <a:srgbClr val="000000"/>
                </a:solidFill>
                <a:latin typeface="Calibri"/>
                <a:ea typeface="Calibri"/>
                <a:cs typeface="Calibri"/>
                <a:sym typeface="Calibri"/>
              </a:rPr>
              <a:t>Javascript</a:t>
            </a:r>
            <a:endParaRPr b="1" sz="3600">
              <a:solidFill>
                <a:srgbClr val="000000"/>
              </a:solidFill>
              <a:latin typeface="Calibri"/>
              <a:ea typeface="Calibri"/>
              <a:cs typeface="Calibri"/>
              <a:sym typeface="Calibri"/>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p113"/>
          <p:cNvSpPr txBox="1"/>
          <p:nvPr/>
        </p:nvSpPr>
        <p:spPr>
          <a:xfrm>
            <a:off x="457200" y="1247504"/>
            <a:ext cx="8229600" cy="5792788"/>
          </a:xfrm>
          <a:prstGeom prst="rect">
            <a:avLst/>
          </a:prstGeom>
          <a:noFill/>
          <a:ln>
            <a:noFill/>
          </a:ln>
        </p:spPr>
        <p:txBody>
          <a:bodyPr anchorCtr="0" anchor="t" bIns="46800" lIns="90000" spcFirstLastPara="1" rIns="90000" wrap="square" tIns="46800">
            <a:noAutofit/>
          </a:bodyPr>
          <a:lstStyle/>
          <a:p>
            <a:pPr indent="-457200" lvl="0" marL="457200" marR="0" rtl="0" algn="just">
              <a:spcBef>
                <a:spcPts val="0"/>
              </a:spcBef>
              <a:spcAft>
                <a:spcPts val="0"/>
              </a:spcAft>
              <a:buClr>
                <a:srgbClr val="000000"/>
              </a:buClr>
              <a:buSzPts val="2000"/>
              <a:buFont typeface="Arial"/>
              <a:buChar char="•"/>
            </a:pPr>
            <a:r>
              <a:rPr b="1" lang="es-ES" sz="2000">
                <a:solidFill>
                  <a:srgbClr val="000000"/>
                </a:solidFill>
                <a:latin typeface="Tahoma"/>
                <a:ea typeface="Tahoma"/>
                <a:cs typeface="Tahoma"/>
                <a:sym typeface="Tahoma"/>
              </a:rPr>
              <a:t>Visor de imágenes</a:t>
            </a:r>
            <a:endParaRPr/>
          </a:p>
          <a:p>
            <a:pPr indent="-419100" lvl="0" marL="457200" marR="0" rtl="0" algn="just">
              <a:spcBef>
                <a:spcPts val="500"/>
              </a:spcBef>
              <a:spcAft>
                <a:spcPts val="0"/>
              </a:spcAft>
              <a:buClr>
                <a:schemeClr val="dk1"/>
              </a:buClr>
              <a:buSzPts val="600"/>
              <a:buFont typeface="Arial"/>
              <a:buNone/>
            </a:pPr>
            <a:r>
              <a:t/>
            </a:r>
            <a:endParaRPr b="1" sz="600">
              <a:solidFill>
                <a:srgbClr val="000000"/>
              </a:solidFill>
              <a:latin typeface="Tahoma"/>
              <a:ea typeface="Tahoma"/>
              <a:cs typeface="Tahoma"/>
              <a:sym typeface="Tahoma"/>
            </a:endParaRPr>
          </a:p>
          <a:p>
            <a:pPr indent="-457200" lvl="1" marL="1200150" marR="0" rtl="0" algn="just">
              <a:spcBef>
                <a:spcPts val="500"/>
              </a:spcBef>
              <a:spcAft>
                <a:spcPts val="0"/>
              </a:spcAft>
              <a:buClr>
                <a:srgbClr val="000000"/>
              </a:buClr>
              <a:buSzPts val="1800"/>
              <a:buFont typeface="Arial"/>
              <a:buChar char="•"/>
            </a:pPr>
            <a:r>
              <a:rPr b="0" i="0" lang="es-ES" sz="1800" u="none" cap="none" strike="noStrike">
                <a:solidFill>
                  <a:srgbClr val="000000"/>
                </a:solidFill>
                <a:latin typeface="Tahoma"/>
                <a:ea typeface="Tahoma"/>
                <a:cs typeface="Tahoma"/>
                <a:sym typeface="Tahoma"/>
              </a:rPr>
              <a:t>Cread una página con miniaturas de imágenes, y una imagen más grande con un texto descriptivo. Cuando se haga clic sobre cada una de las miniaturas, se cambiará la imagen grande y el texto que la describe por el de ésta.</a:t>
            </a:r>
            <a:endParaRPr/>
          </a:p>
          <a:p>
            <a:pPr indent="0" lvl="2" marL="914400" marR="0" rtl="0" algn="just">
              <a:spcBef>
                <a:spcPts val="500"/>
              </a:spcBef>
              <a:spcAft>
                <a:spcPts val="0"/>
              </a:spcAft>
              <a:buNone/>
            </a:pPr>
            <a:r>
              <a:t/>
            </a:r>
            <a:endParaRPr b="1" i="1" sz="1800" u="none" cap="none" strike="noStrike">
              <a:solidFill>
                <a:srgbClr val="000000"/>
              </a:solidFill>
              <a:latin typeface="Tahoma"/>
              <a:ea typeface="Tahoma"/>
              <a:cs typeface="Tahoma"/>
              <a:sym typeface="Tahoma"/>
            </a:endParaRPr>
          </a:p>
          <a:p>
            <a:pPr indent="0" lvl="0" marL="0" marR="0" rtl="0" algn="just">
              <a:spcBef>
                <a:spcPts val="500"/>
              </a:spcBef>
              <a:spcAft>
                <a:spcPts val="0"/>
              </a:spcAft>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1800"/>
              <a:buFont typeface="Arial"/>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1800"/>
              <a:buFont typeface="Arial"/>
              <a:buNone/>
            </a:pPr>
            <a:r>
              <a:t/>
            </a:r>
            <a:endParaRPr sz="1800">
              <a:solidFill>
                <a:srgbClr val="000000"/>
              </a:solidFill>
              <a:latin typeface="Tahoma"/>
              <a:ea typeface="Tahoma"/>
              <a:cs typeface="Tahoma"/>
              <a:sym typeface="Tahoma"/>
            </a:endParaRPr>
          </a:p>
          <a:p>
            <a:pPr indent="-339725" lvl="0" marL="339725" marR="0" rtl="0" algn="just">
              <a:spcBef>
                <a:spcPts val="600"/>
              </a:spcBef>
              <a:spcAft>
                <a:spcPts val="0"/>
              </a:spcAft>
              <a:buClr>
                <a:schemeClr val="dk1"/>
              </a:buClr>
              <a:buSzPts val="1800"/>
              <a:buFont typeface="Calibri"/>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p:txBody>
      </p:sp>
      <p:sp>
        <p:nvSpPr>
          <p:cNvPr id="1150" name="Google Shape;1150;p113"/>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Ejercicios</a:t>
            </a:r>
            <a:endParaRPr/>
          </a:p>
        </p:txBody>
      </p:sp>
      <p:pic>
        <p:nvPicPr>
          <p:cNvPr id="1151" name="Google Shape;1151;p113"/>
          <p:cNvPicPr preferRelativeResize="0"/>
          <p:nvPr/>
        </p:nvPicPr>
        <p:blipFill rotWithShape="1">
          <a:blip r:embed="rId3">
            <a:alphaModFix/>
          </a:blip>
          <a:srcRect b="0" l="0" r="0" t="0"/>
          <a:stretch/>
        </p:blipFill>
        <p:spPr>
          <a:xfrm>
            <a:off x="2843213" y="2972120"/>
            <a:ext cx="3805781" cy="3236238"/>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p114"/>
          <p:cNvSpPr txBox="1"/>
          <p:nvPr/>
        </p:nvSpPr>
        <p:spPr>
          <a:xfrm>
            <a:off x="457200" y="1600200"/>
            <a:ext cx="8229600" cy="748680"/>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2000">
                <a:solidFill>
                  <a:srgbClr val="000000"/>
                </a:solidFill>
                <a:latin typeface="Tahoma"/>
                <a:ea typeface="Tahoma"/>
                <a:cs typeface="Tahoma"/>
                <a:sym typeface="Tahoma"/>
              </a:rPr>
              <a:t>Para crear y mostrar un reloj, se debe utilizar el objeto interno </a:t>
            </a:r>
            <a:r>
              <a:rPr b="1" lang="es-ES" sz="2000">
                <a:solidFill>
                  <a:srgbClr val="000000"/>
                </a:solidFill>
                <a:latin typeface="Tahoma"/>
                <a:ea typeface="Tahoma"/>
                <a:cs typeface="Tahoma"/>
                <a:sym typeface="Tahoma"/>
              </a:rPr>
              <a:t>Date() </a:t>
            </a:r>
            <a:r>
              <a:rPr lang="es-ES" sz="2000">
                <a:solidFill>
                  <a:srgbClr val="000000"/>
                </a:solidFill>
                <a:latin typeface="Tahoma"/>
                <a:ea typeface="Tahoma"/>
                <a:cs typeface="Tahoma"/>
                <a:sym typeface="Tahoma"/>
              </a:rPr>
              <a:t>para crear fechas/horas.</a:t>
            </a:r>
            <a:endParaRPr/>
          </a:p>
          <a:p>
            <a:pPr indent="-339725" lvl="0" marL="339725" marR="0" rtl="0" algn="just">
              <a:spcBef>
                <a:spcPts val="600"/>
              </a:spcBef>
              <a:spcAft>
                <a:spcPts val="0"/>
              </a:spcAft>
              <a:buClr>
                <a:schemeClr val="dk1"/>
              </a:buClr>
              <a:buSzPts val="1800"/>
              <a:buFont typeface="Calibri"/>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p:txBody>
      </p:sp>
      <p:sp>
        <p:nvSpPr>
          <p:cNvPr id="1160" name="Google Shape;1160;p114"/>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Relojes</a:t>
            </a:r>
            <a:endParaRPr sz="3600">
              <a:solidFill>
                <a:srgbClr val="000000"/>
              </a:solidFill>
              <a:latin typeface="Calibri"/>
              <a:ea typeface="Calibri"/>
              <a:cs typeface="Calibri"/>
              <a:sym typeface="Calibri"/>
            </a:endParaRPr>
          </a:p>
        </p:txBody>
      </p:sp>
      <p:sp>
        <p:nvSpPr>
          <p:cNvPr id="1161" name="Google Shape;1161;p114"/>
          <p:cNvSpPr txBox="1"/>
          <p:nvPr>
            <p:ph idx="1" type="body"/>
          </p:nvPr>
        </p:nvSpPr>
        <p:spPr>
          <a:xfrm>
            <a:off x="434619" y="2492896"/>
            <a:ext cx="4038600" cy="3777283"/>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1700"/>
              <a:buNone/>
            </a:pPr>
            <a:r>
              <a:rPr lang="es-ES" sz="1700">
                <a:solidFill>
                  <a:srgbClr val="000000"/>
                </a:solidFill>
                <a:latin typeface="Tahoma"/>
                <a:ea typeface="Tahoma"/>
                <a:cs typeface="Tahoma"/>
                <a:sym typeface="Tahoma"/>
              </a:rPr>
              <a:t>Var fechaHora = new Date();</a:t>
            </a:r>
            <a:endParaRPr/>
          </a:p>
          <a:p>
            <a:pPr indent="0" lvl="0" marL="0" rtl="0" algn="just">
              <a:lnSpc>
                <a:spcPct val="90000"/>
              </a:lnSpc>
              <a:spcBef>
                <a:spcPts val="500"/>
              </a:spcBef>
              <a:spcAft>
                <a:spcPts val="0"/>
              </a:spcAft>
              <a:buClr>
                <a:schemeClr val="dk1"/>
              </a:buClr>
              <a:buSzPts val="1700"/>
              <a:buNone/>
            </a:pPr>
            <a:r>
              <a:t/>
            </a:r>
            <a:endParaRPr sz="1700">
              <a:solidFill>
                <a:srgbClr val="000000"/>
              </a:solidFill>
              <a:latin typeface="Tahoma"/>
              <a:ea typeface="Tahoma"/>
              <a:cs typeface="Tahoma"/>
              <a:sym typeface="Tahoma"/>
            </a:endParaRPr>
          </a:p>
          <a:p>
            <a:pPr indent="0" lvl="0" marL="0" rtl="0" algn="just">
              <a:lnSpc>
                <a:spcPct val="90000"/>
              </a:lnSpc>
              <a:spcBef>
                <a:spcPts val="500"/>
              </a:spcBef>
              <a:spcAft>
                <a:spcPts val="0"/>
              </a:spcAft>
              <a:buClr>
                <a:srgbClr val="000000"/>
              </a:buClr>
              <a:buSzPts val="1700"/>
              <a:buNone/>
            </a:pPr>
            <a:r>
              <a:rPr lang="es-ES" sz="1700">
                <a:solidFill>
                  <a:srgbClr val="000000"/>
                </a:solidFill>
                <a:latin typeface="Tahoma"/>
                <a:ea typeface="Tahoma"/>
                <a:cs typeface="Tahoma"/>
                <a:sym typeface="Tahoma"/>
              </a:rPr>
              <a:t>document.getElementById("reloj").innerHTML = fechaHora;</a:t>
            </a:r>
            <a:endParaRPr/>
          </a:p>
          <a:p>
            <a:pPr indent="0" lvl="0" marL="0" rtl="0" algn="just">
              <a:lnSpc>
                <a:spcPct val="90000"/>
              </a:lnSpc>
              <a:spcBef>
                <a:spcPts val="500"/>
              </a:spcBef>
              <a:spcAft>
                <a:spcPts val="0"/>
              </a:spcAft>
              <a:buClr>
                <a:srgbClr val="000000"/>
              </a:buClr>
              <a:buSzPts val="1700"/>
              <a:buNone/>
            </a:pPr>
            <a:r>
              <a:rPr lang="es-ES" sz="1700">
                <a:solidFill>
                  <a:srgbClr val="000000"/>
                </a:solidFill>
                <a:latin typeface="Tahoma"/>
                <a:ea typeface="Tahoma"/>
                <a:cs typeface="Tahoma"/>
                <a:sym typeface="Tahoma"/>
              </a:rPr>
              <a:t> </a:t>
            </a:r>
            <a:endParaRPr/>
          </a:p>
          <a:p>
            <a:pPr indent="0" lvl="0" marL="0" rtl="0" algn="just">
              <a:lnSpc>
                <a:spcPct val="90000"/>
              </a:lnSpc>
              <a:spcBef>
                <a:spcPts val="500"/>
              </a:spcBef>
              <a:spcAft>
                <a:spcPts val="0"/>
              </a:spcAft>
              <a:buClr>
                <a:srgbClr val="000000"/>
              </a:buClr>
              <a:buSzPts val="1700"/>
              <a:buNone/>
            </a:pPr>
            <a:r>
              <a:rPr lang="es-ES" sz="1700">
                <a:solidFill>
                  <a:srgbClr val="000000"/>
                </a:solidFill>
                <a:latin typeface="Tahoma"/>
                <a:ea typeface="Tahoma"/>
                <a:cs typeface="Tahoma"/>
                <a:sym typeface="Tahoma"/>
              </a:rPr>
              <a:t>&lt;div id="reloj" /&gt;</a:t>
            </a:r>
            <a:endParaRPr/>
          </a:p>
          <a:p>
            <a:pPr indent="0" lvl="0" marL="0" rtl="0" algn="just">
              <a:lnSpc>
                <a:spcPct val="90000"/>
              </a:lnSpc>
              <a:spcBef>
                <a:spcPts val="500"/>
              </a:spcBef>
              <a:spcAft>
                <a:spcPts val="0"/>
              </a:spcAft>
              <a:buClr>
                <a:srgbClr val="FF0000"/>
              </a:buClr>
              <a:buSzPts val="1700"/>
              <a:buNone/>
            </a:pPr>
            <a:r>
              <a:rPr lang="es-ES" sz="1700">
                <a:solidFill>
                  <a:srgbClr val="FF0000"/>
                </a:solidFill>
                <a:latin typeface="Tahoma"/>
                <a:ea typeface="Tahoma"/>
                <a:cs typeface="Tahoma"/>
                <a:sym typeface="Tahoma"/>
              </a:rPr>
              <a:t>Mon May 04 2009 13:36:10 GMT+0200</a:t>
            </a:r>
            <a:endParaRPr/>
          </a:p>
          <a:p>
            <a:pPr indent="-50800" lvl="0" marL="228600" rtl="0" algn="just">
              <a:lnSpc>
                <a:spcPct val="90000"/>
              </a:lnSpc>
              <a:spcBef>
                <a:spcPts val="500"/>
              </a:spcBef>
              <a:spcAft>
                <a:spcPts val="0"/>
              </a:spcAft>
              <a:buClr>
                <a:schemeClr val="dk1"/>
              </a:buClr>
              <a:buSzPts val="2800"/>
              <a:buNone/>
            </a:pPr>
            <a:r>
              <a:t/>
            </a:r>
            <a:endParaRPr>
              <a:solidFill>
                <a:srgbClr val="000000"/>
              </a:solidFill>
              <a:latin typeface="Tahoma"/>
              <a:ea typeface="Tahoma"/>
              <a:cs typeface="Tahoma"/>
              <a:sym typeface="Tahoma"/>
            </a:endParaRPr>
          </a:p>
          <a:p>
            <a:pPr indent="-50800" lvl="0" marL="228600" rtl="0" algn="l">
              <a:lnSpc>
                <a:spcPct val="90000"/>
              </a:lnSpc>
              <a:spcBef>
                <a:spcPts val="1000"/>
              </a:spcBef>
              <a:spcAft>
                <a:spcPts val="0"/>
              </a:spcAft>
              <a:buClr>
                <a:schemeClr val="dk1"/>
              </a:buClr>
              <a:buSzPts val="2800"/>
              <a:buNone/>
            </a:pPr>
            <a:r>
              <a:t/>
            </a:r>
            <a:endParaRPr/>
          </a:p>
        </p:txBody>
      </p:sp>
      <p:sp>
        <p:nvSpPr>
          <p:cNvPr id="1162" name="Google Shape;1162;p114"/>
          <p:cNvSpPr txBox="1"/>
          <p:nvPr>
            <p:ph idx="2" type="body"/>
          </p:nvPr>
        </p:nvSpPr>
        <p:spPr>
          <a:xfrm>
            <a:off x="4648199" y="2492896"/>
            <a:ext cx="4378461" cy="3777283"/>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1700"/>
              <a:buNone/>
            </a:pPr>
            <a:r>
              <a:rPr lang="es-ES" sz="1700">
                <a:solidFill>
                  <a:srgbClr val="000000"/>
                </a:solidFill>
                <a:latin typeface="Tahoma"/>
                <a:ea typeface="Tahoma"/>
                <a:cs typeface="Tahoma"/>
                <a:sym typeface="Tahoma"/>
              </a:rPr>
              <a:t>var fechaHora = new Date();</a:t>
            </a:r>
            <a:endParaRPr/>
          </a:p>
          <a:p>
            <a:pPr indent="0" lvl="0" marL="0" rtl="0" algn="just">
              <a:lnSpc>
                <a:spcPct val="90000"/>
              </a:lnSpc>
              <a:spcBef>
                <a:spcPts val="500"/>
              </a:spcBef>
              <a:spcAft>
                <a:spcPts val="0"/>
              </a:spcAft>
              <a:buClr>
                <a:schemeClr val="dk1"/>
              </a:buClr>
              <a:buSzPts val="1700"/>
              <a:buNone/>
            </a:pPr>
            <a:r>
              <a:t/>
            </a:r>
            <a:endParaRPr sz="1700">
              <a:solidFill>
                <a:srgbClr val="000000"/>
              </a:solidFill>
              <a:latin typeface="Tahoma"/>
              <a:ea typeface="Tahoma"/>
              <a:cs typeface="Tahoma"/>
              <a:sym typeface="Tahoma"/>
            </a:endParaRPr>
          </a:p>
          <a:p>
            <a:pPr indent="0" lvl="0" marL="0" rtl="0" algn="just">
              <a:lnSpc>
                <a:spcPct val="90000"/>
              </a:lnSpc>
              <a:spcBef>
                <a:spcPts val="500"/>
              </a:spcBef>
              <a:spcAft>
                <a:spcPts val="0"/>
              </a:spcAft>
              <a:buClr>
                <a:srgbClr val="000000"/>
              </a:buClr>
              <a:buSzPts val="1700"/>
              <a:buNone/>
            </a:pPr>
            <a:r>
              <a:rPr lang="es-ES" sz="1700">
                <a:solidFill>
                  <a:srgbClr val="000000"/>
                </a:solidFill>
                <a:latin typeface="Tahoma"/>
                <a:ea typeface="Tahoma"/>
                <a:cs typeface="Tahoma"/>
                <a:sym typeface="Tahoma"/>
              </a:rPr>
              <a:t>var horas = fechaHora.</a:t>
            </a:r>
            <a:r>
              <a:rPr b="1" lang="es-ES" sz="1700">
                <a:solidFill>
                  <a:srgbClr val="000000"/>
                </a:solidFill>
                <a:latin typeface="Tahoma"/>
                <a:ea typeface="Tahoma"/>
                <a:cs typeface="Tahoma"/>
                <a:sym typeface="Tahoma"/>
              </a:rPr>
              <a:t>getHours()</a:t>
            </a:r>
            <a:r>
              <a:rPr lang="es-ES" sz="1700">
                <a:solidFill>
                  <a:srgbClr val="000000"/>
                </a:solidFill>
                <a:latin typeface="Tahoma"/>
                <a:ea typeface="Tahoma"/>
                <a:cs typeface="Tahoma"/>
                <a:sym typeface="Tahoma"/>
              </a:rPr>
              <a:t>;</a:t>
            </a:r>
            <a:endParaRPr/>
          </a:p>
          <a:p>
            <a:pPr indent="0" lvl="0" marL="0" rtl="0" algn="just">
              <a:lnSpc>
                <a:spcPct val="90000"/>
              </a:lnSpc>
              <a:spcBef>
                <a:spcPts val="500"/>
              </a:spcBef>
              <a:spcAft>
                <a:spcPts val="0"/>
              </a:spcAft>
              <a:buClr>
                <a:srgbClr val="000000"/>
              </a:buClr>
              <a:buSzPts val="1700"/>
              <a:buNone/>
            </a:pPr>
            <a:r>
              <a:rPr lang="es-ES" sz="1700">
                <a:solidFill>
                  <a:srgbClr val="000000"/>
                </a:solidFill>
                <a:latin typeface="Tahoma"/>
                <a:ea typeface="Tahoma"/>
                <a:cs typeface="Tahoma"/>
                <a:sym typeface="Tahoma"/>
              </a:rPr>
              <a:t>var minutos = fechaHora.</a:t>
            </a:r>
            <a:r>
              <a:rPr b="1" lang="es-ES" sz="1700">
                <a:solidFill>
                  <a:srgbClr val="000000"/>
                </a:solidFill>
                <a:latin typeface="Tahoma"/>
                <a:ea typeface="Tahoma"/>
                <a:cs typeface="Tahoma"/>
                <a:sym typeface="Tahoma"/>
              </a:rPr>
              <a:t>getMinutes()</a:t>
            </a:r>
            <a:r>
              <a:rPr lang="es-ES" sz="1700">
                <a:solidFill>
                  <a:srgbClr val="000000"/>
                </a:solidFill>
                <a:latin typeface="Tahoma"/>
                <a:ea typeface="Tahoma"/>
                <a:cs typeface="Tahoma"/>
                <a:sym typeface="Tahoma"/>
              </a:rPr>
              <a:t>;</a:t>
            </a:r>
            <a:endParaRPr/>
          </a:p>
          <a:p>
            <a:pPr indent="0" lvl="0" marL="0" rtl="0" algn="just">
              <a:lnSpc>
                <a:spcPct val="90000"/>
              </a:lnSpc>
              <a:spcBef>
                <a:spcPts val="500"/>
              </a:spcBef>
              <a:spcAft>
                <a:spcPts val="0"/>
              </a:spcAft>
              <a:buClr>
                <a:srgbClr val="000000"/>
              </a:buClr>
              <a:buSzPts val="1700"/>
              <a:buNone/>
            </a:pPr>
            <a:r>
              <a:rPr lang="es-ES" sz="1700">
                <a:solidFill>
                  <a:srgbClr val="000000"/>
                </a:solidFill>
                <a:latin typeface="Tahoma"/>
                <a:ea typeface="Tahoma"/>
                <a:cs typeface="Tahoma"/>
                <a:sym typeface="Tahoma"/>
              </a:rPr>
              <a:t>var segundos = fechaHora.</a:t>
            </a:r>
            <a:r>
              <a:rPr b="1" lang="es-ES" sz="1700">
                <a:solidFill>
                  <a:srgbClr val="000000"/>
                </a:solidFill>
                <a:latin typeface="Tahoma"/>
                <a:ea typeface="Tahoma"/>
                <a:cs typeface="Tahoma"/>
                <a:sym typeface="Tahoma"/>
              </a:rPr>
              <a:t>getSeconds()</a:t>
            </a:r>
            <a:r>
              <a:rPr lang="es-ES" sz="1700">
                <a:solidFill>
                  <a:srgbClr val="000000"/>
                </a:solidFill>
                <a:latin typeface="Tahoma"/>
                <a:ea typeface="Tahoma"/>
                <a:cs typeface="Tahoma"/>
                <a:sym typeface="Tahoma"/>
              </a:rPr>
              <a:t>;</a:t>
            </a:r>
            <a:endParaRPr/>
          </a:p>
          <a:p>
            <a:pPr indent="0" lvl="0" marL="0" rtl="0" algn="just">
              <a:lnSpc>
                <a:spcPct val="90000"/>
              </a:lnSpc>
              <a:spcBef>
                <a:spcPts val="500"/>
              </a:spcBef>
              <a:spcAft>
                <a:spcPts val="0"/>
              </a:spcAft>
              <a:buClr>
                <a:srgbClr val="000000"/>
              </a:buClr>
              <a:buSzPts val="1700"/>
              <a:buNone/>
            </a:pPr>
            <a:r>
              <a:rPr lang="es-ES" sz="1700">
                <a:solidFill>
                  <a:srgbClr val="000000"/>
                </a:solidFill>
                <a:latin typeface="Tahoma"/>
                <a:ea typeface="Tahoma"/>
                <a:cs typeface="Tahoma"/>
                <a:sym typeface="Tahoma"/>
              </a:rPr>
              <a:t> </a:t>
            </a:r>
            <a:endParaRPr/>
          </a:p>
          <a:p>
            <a:pPr indent="0" lvl="0" marL="0" rtl="0" algn="just">
              <a:lnSpc>
                <a:spcPct val="90000"/>
              </a:lnSpc>
              <a:spcBef>
                <a:spcPts val="500"/>
              </a:spcBef>
              <a:spcAft>
                <a:spcPts val="0"/>
              </a:spcAft>
              <a:buClr>
                <a:srgbClr val="000000"/>
              </a:buClr>
              <a:buSzPts val="1700"/>
              <a:buNone/>
            </a:pPr>
            <a:r>
              <a:rPr lang="es-ES" sz="1700">
                <a:solidFill>
                  <a:srgbClr val="000000"/>
                </a:solidFill>
                <a:latin typeface="Tahoma"/>
                <a:ea typeface="Tahoma"/>
                <a:cs typeface="Tahoma"/>
                <a:sym typeface="Tahoma"/>
              </a:rPr>
              <a:t>document.getElementById("reloj").innerHTML = horas+':'+minutos+':'+segundos;</a:t>
            </a:r>
            <a:endParaRPr/>
          </a:p>
          <a:p>
            <a:pPr indent="0" lvl="0" marL="0" rtl="0" algn="just">
              <a:lnSpc>
                <a:spcPct val="90000"/>
              </a:lnSpc>
              <a:spcBef>
                <a:spcPts val="500"/>
              </a:spcBef>
              <a:spcAft>
                <a:spcPts val="0"/>
              </a:spcAft>
              <a:buClr>
                <a:srgbClr val="000000"/>
              </a:buClr>
              <a:buSzPts val="1700"/>
              <a:buNone/>
            </a:pPr>
            <a:r>
              <a:rPr lang="es-ES" sz="1700">
                <a:solidFill>
                  <a:srgbClr val="000000"/>
                </a:solidFill>
                <a:latin typeface="Tahoma"/>
                <a:ea typeface="Tahoma"/>
                <a:cs typeface="Tahoma"/>
                <a:sym typeface="Tahoma"/>
              </a:rPr>
              <a:t> </a:t>
            </a:r>
            <a:endParaRPr/>
          </a:p>
          <a:p>
            <a:pPr indent="0" lvl="0" marL="0" rtl="0" algn="just">
              <a:lnSpc>
                <a:spcPct val="90000"/>
              </a:lnSpc>
              <a:spcBef>
                <a:spcPts val="500"/>
              </a:spcBef>
              <a:spcAft>
                <a:spcPts val="0"/>
              </a:spcAft>
              <a:buClr>
                <a:srgbClr val="000000"/>
              </a:buClr>
              <a:buSzPts val="1700"/>
              <a:buNone/>
            </a:pPr>
            <a:r>
              <a:rPr lang="es-ES" sz="1700">
                <a:solidFill>
                  <a:srgbClr val="000000"/>
                </a:solidFill>
                <a:latin typeface="Tahoma"/>
                <a:ea typeface="Tahoma"/>
                <a:cs typeface="Tahoma"/>
                <a:sym typeface="Tahoma"/>
              </a:rPr>
              <a:t>&lt;div id="reloj" /&gt;</a:t>
            </a:r>
            <a:endParaRPr/>
          </a:p>
          <a:p>
            <a:pPr indent="0" lvl="0" marL="0" rtl="0" algn="just">
              <a:lnSpc>
                <a:spcPct val="90000"/>
              </a:lnSpc>
              <a:spcBef>
                <a:spcPts val="500"/>
              </a:spcBef>
              <a:spcAft>
                <a:spcPts val="0"/>
              </a:spcAft>
              <a:buClr>
                <a:srgbClr val="FF0000"/>
              </a:buClr>
              <a:buSzPts val="1700"/>
              <a:buNone/>
            </a:pPr>
            <a:r>
              <a:rPr lang="es-ES" sz="1700">
                <a:solidFill>
                  <a:srgbClr val="FF0000"/>
                </a:solidFill>
                <a:latin typeface="Tahoma"/>
                <a:ea typeface="Tahoma"/>
                <a:cs typeface="Tahoma"/>
                <a:sym typeface="Tahoma"/>
              </a:rPr>
              <a:t>20:9:21</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115"/>
          <p:cNvSpPr txBox="1"/>
          <p:nvPr/>
        </p:nvSpPr>
        <p:spPr>
          <a:xfrm>
            <a:off x="457200" y="1600200"/>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2000">
                <a:solidFill>
                  <a:srgbClr val="000000"/>
                </a:solidFill>
                <a:latin typeface="Tahoma"/>
                <a:ea typeface="Tahoma"/>
                <a:cs typeface="Tahoma"/>
                <a:sym typeface="Tahoma"/>
              </a:rPr>
              <a:t>Si la hora, minuto o segundo son menores que 10, JavaScript no añade el 0 por delante</a:t>
            </a:r>
            <a:endParaRPr/>
          </a:p>
          <a:p>
            <a:pPr indent="0" lvl="2" marL="914400" marR="0" rtl="0" algn="just">
              <a:spcBef>
                <a:spcPts val="500"/>
              </a:spcBef>
              <a:spcAft>
                <a:spcPts val="0"/>
              </a:spcAft>
              <a:buNone/>
            </a:pPr>
            <a:r>
              <a:rPr b="0" i="0" lang="es-ES" sz="1800" u="none" cap="none" strike="noStrike">
                <a:solidFill>
                  <a:srgbClr val="000000"/>
                </a:solidFill>
                <a:latin typeface="Tahoma"/>
                <a:ea typeface="Tahoma"/>
                <a:cs typeface="Tahoma"/>
                <a:sym typeface="Tahoma"/>
              </a:rPr>
              <a:t>if(horas &lt; 10) { horas = '0' + horas; }</a:t>
            </a:r>
            <a:endParaRPr/>
          </a:p>
          <a:p>
            <a:pPr indent="0" lvl="2" marL="914400" marR="0" rtl="0" algn="just">
              <a:spcBef>
                <a:spcPts val="500"/>
              </a:spcBef>
              <a:spcAft>
                <a:spcPts val="0"/>
              </a:spcAft>
              <a:buNone/>
            </a:pPr>
            <a:r>
              <a:rPr b="0" i="0" lang="es-ES" sz="1800" u="none" cap="none" strike="noStrike">
                <a:solidFill>
                  <a:srgbClr val="000000"/>
                </a:solidFill>
                <a:latin typeface="Tahoma"/>
                <a:ea typeface="Tahoma"/>
                <a:cs typeface="Tahoma"/>
                <a:sym typeface="Tahoma"/>
              </a:rPr>
              <a:t>if(minutos &lt; 10) { minutos = '0' + minutos; }</a:t>
            </a:r>
            <a:endParaRPr/>
          </a:p>
          <a:p>
            <a:pPr indent="0" lvl="2" marL="914400" marR="0" rtl="0" algn="just">
              <a:spcBef>
                <a:spcPts val="500"/>
              </a:spcBef>
              <a:spcAft>
                <a:spcPts val="0"/>
              </a:spcAft>
              <a:buNone/>
            </a:pPr>
            <a:r>
              <a:rPr b="0" i="0" lang="es-ES" sz="1800" u="none" cap="none" strike="noStrike">
                <a:solidFill>
                  <a:srgbClr val="000000"/>
                </a:solidFill>
                <a:latin typeface="Tahoma"/>
                <a:ea typeface="Tahoma"/>
                <a:cs typeface="Tahoma"/>
                <a:sym typeface="Tahoma"/>
              </a:rPr>
              <a:t>if(segundos &lt; 10) { segundos = '0' + segundos; }</a:t>
            </a:r>
            <a:endParaRPr/>
          </a:p>
          <a:p>
            <a:pPr indent="0" lvl="0" marL="0" marR="0" rtl="0" algn="just">
              <a:spcBef>
                <a:spcPts val="500"/>
              </a:spcBef>
              <a:spcAft>
                <a:spcPts val="0"/>
              </a:spcAft>
              <a:buNone/>
            </a:pPr>
            <a:r>
              <a:t/>
            </a:r>
            <a:endParaRPr sz="1800">
              <a:solidFill>
                <a:srgbClr val="000000"/>
              </a:solidFill>
              <a:latin typeface="Tahoma"/>
              <a:ea typeface="Tahoma"/>
              <a:cs typeface="Tahoma"/>
              <a:sym typeface="Tahoma"/>
            </a:endParaRPr>
          </a:p>
          <a:p>
            <a:pPr indent="0" lvl="0" marL="0" marR="0" rtl="0" algn="just">
              <a:spcBef>
                <a:spcPts val="500"/>
              </a:spcBef>
              <a:spcAft>
                <a:spcPts val="0"/>
              </a:spcAft>
              <a:buNone/>
            </a:pPr>
            <a:r>
              <a:rPr lang="es-ES" sz="2000">
                <a:solidFill>
                  <a:srgbClr val="000000"/>
                </a:solidFill>
                <a:latin typeface="Tahoma"/>
                <a:ea typeface="Tahoma"/>
                <a:cs typeface="Tahoma"/>
                <a:sym typeface="Tahoma"/>
              </a:rPr>
              <a:t>Si se quiere mostrar el reloj con un formato de 12 horas en vez de 24:</a:t>
            </a:r>
            <a:endParaRPr/>
          </a:p>
          <a:p>
            <a:pPr indent="0" lvl="2" marL="914400" marR="0" rtl="0" algn="just">
              <a:spcBef>
                <a:spcPts val="500"/>
              </a:spcBef>
              <a:spcAft>
                <a:spcPts val="0"/>
              </a:spcAft>
              <a:buNone/>
            </a:pPr>
            <a:r>
              <a:rPr b="0" i="0" lang="es-ES" sz="1800" u="none" cap="none" strike="noStrike">
                <a:solidFill>
                  <a:srgbClr val="000000"/>
                </a:solidFill>
                <a:latin typeface="Tahoma"/>
                <a:ea typeface="Tahoma"/>
                <a:cs typeface="Tahoma"/>
                <a:sym typeface="Tahoma"/>
              </a:rPr>
              <a:t>var sufijo = ' am';</a:t>
            </a:r>
            <a:endParaRPr/>
          </a:p>
          <a:p>
            <a:pPr indent="0" lvl="2" marL="914400" marR="0" rtl="0" algn="just">
              <a:spcBef>
                <a:spcPts val="500"/>
              </a:spcBef>
              <a:spcAft>
                <a:spcPts val="0"/>
              </a:spcAft>
              <a:buNone/>
            </a:pPr>
            <a:r>
              <a:rPr b="0" i="0" lang="es-ES" sz="1800" u="none" cap="none" strike="noStrike">
                <a:solidFill>
                  <a:srgbClr val="000000"/>
                </a:solidFill>
                <a:latin typeface="Tahoma"/>
                <a:ea typeface="Tahoma"/>
                <a:cs typeface="Tahoma"/>
                <a:sym typeface="Tahoma"/>
              </a:rPr>
              <a:t>if(horas &gt; 12) {</a:t>
            </a:r>
            <a:endParaRPr/>
          </a:p>
          <a:p>
            <a:pPr indent="0" lvl="2" marL="914400" marR="0" rtl="0" algn="just">
              <a:spcBef>
                <a:spcPts val="500"/>
              </a:spcBef>
              <a:spcAft>
                <a:spcPts val="0"/>
              </a:spcAft>
              <a:buNone/>
            </a:pPr>
            <a:r>
              <a:rPr b="0" i="0" lang="es-ES" sz="1800" u="none" cap="none" strike="noStrike">
                <a:solidFill>
                  <a:srgbClr val="000000"/>
                </a:solidFill>
                <a:latin typeface="Tahoma"/>
                <a:ea typeface="Tahoma"/>
                <a:cs typeface="Tahoma"/>
                <a:sym typeface="Tahoma"/>
              </a:rPr>
              <a:t>  horas = horas - 12;</a:t>
            </a:r>
            <a:endParaRPr/>
          </a:p>
          <a:p>
            <a:pPr indent="0" lvl="2" marL="914400" marR="0" rtl="0" algn="just">
              <a:spcBef>
                <a:spcPts val="500"/>
              </a:spcBef>
              <a:spcAft>
                <a:spcPts val="0"/>
              </a:spcAft>
              <a:buNone/>
            </a:pPr>
            <a:r>
              <a:rPr b="0" i="0" lang="es-ES" sz="1800" u="none" cap="none" strike="noStrike">
                <a:solidFill>
                  <a:srgbClr val="000000"/>
                </a:solidFill>
                <a:latin typeface="Tahoma"/>
                <a:ea typeface="Tahoma"/>
                <a:cs typeface="Tahoma"/>
                <a:sym typeface="Tahoma"/>
              </a:rPr>
              <a:t>  sufijo = ' pm';</a:t>
            </a:r>
            <a:endParaRPr/>
          </a:p>
          <a:p>
            <a:pPr indent="0" lvl="2" marL="914400" marR="0" rtl="0" algn="just">
              <a:spcBef>
                <a:spcPts val="500"/>
              </a:spcBef>
              <a:spcAft>
                <a:spcPts val="0"/>
              </a:spcAft>
              <a:buNone/>
            </a:pPr>
            <a:r>
              <a:rPr b="0" i="0" lang="es-ES" sz="1800" u="none" cap="none" strike="noStrike">
                <a:solidFill>
                  <a:srgbClr val="000000"/>
                </a:solidFill>
                <a:latin typeface="Tahoma"/>
                <a:ea typeface="Tahoma"/>
                <a:cs typeface="Tahoma"/>
                <a:sym typeface="Tahoma"/>
              </a:rPr>
              <a:t>}</a:t>
            </a:r>
            <a:endParaRPr/>
          </a:p>
        </p:txBody>
      </p:sp>
      <p:sp>
        <p:nvSpPr>
          <p:cNvPr id="1171" name="Google Shape;1171;p115"/>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Relojes</a:t>
            </a:r>
            <a:endParaRPr sz="3600">
              <a:solidFill>
                <a:srgbClr val="000000"/>
              </a:solidFill>
              <a:latin typeface="Calibri"/>
              <a:ea typeface="Calibri"/>
              <a:cs typeface="Calibri"/>
              <a:sym typeface="Calibri"/>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p116"/>
          <p:cNvSpPr txBox="1"/>
          <p:nvPr/>
        </p:nvSpPr>
        <p:spPr>
          <a:xfrm>
            <a:off x="457200" y="1600200"/>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2000">
                <a:solidFill>
                  <a:srgbClr val="000000"/>
                </a:solidFill>
                <a:latin typeface="Tahoma"/>
                <a:ea typeface="Tahoma"/>
                <a:cs typeface="Tahoma"/>
                <a:sym typeface="Tahoma"/>
              </a:rPr>
              <a:t>Para completar el reloj, sólo falta que se actualice su valor cada segundo.</a:t>
            </a:r>
            <a:endParaRPr/>
          </a:p>
          <a:p>
            <a:pPr indent="0" lvl="2" marL="914400" marR="0" rtl="0" algn="just">
              <a:spcBef>
                <a:spcPts val="500"/>
              </a:spcBef>
              <a:spcAft>
                <a:spcPts val="0"/>
              </a:spcAft>
              <a:buNone/>
            </a:pPr>
            <a:r>
              <a:rPr b="0" i="0" lang="es-ES" sz="1800" u="none" cap="none" strike="noStrike">
                <a:solidFill>
                  <a:srgbClr val="000000"/>
                </a:solidFill>
                <a:latin typeface="Tahoma"/>
                <a:ea typeface="Tahoma"/>
                <a:cs typeface="Tahoma"/>
                <a:sym typeface="Tahoma"/>
              </a:rPr>
              <a:t>setInterval(nombreFuncion, milisegundos);</a:t>
            </a:r>
            <a:endParaRPr/>
          </a:p>
          <a:p>
            <a:pPr indent="0" lvl="0" marL="0" marR="0" rtl="0" algn="just">
              <a:spcBef>
                <a:spcPts val="500"/>
              </a:spcBef>
              <a:spcAft>
                <a:spcPts val="0"/>
              </a:spcAft>
              <a:buNone/>
            </a:pPr>
            <a:r>
              <a:t/>
            </a:r>
            <a:endParaRPr sz="2000">
              <a:solidFill>
                <a:schemeClr val="dk1"/>
              </a:solidFill>
              <a:latin typeface="Calibri"/>
              <a:ea typeface="Calibri"/>
              <a:cs typeface="Calibri"/>
              <a:sym typeface="Calibri"/>
            </a:endParaRPr>
          </a:p>
          <a:p>
            <a:pPr indent="0" lvl="0" marL="0" marR="0" rtl="0" algn="just">
              <a:spcBef>
                <a:spcPts val="500"/>
              </a:spcBef>
              <a:spcAft>
                <a:spcPts val="0"/>
              </a:spcAft>
              <a:buNone/>
            </a:pPr>
            <a:r>
              <a:rPr lang="es-ES" sz="2000">
                <a:solidFill>
                  <a:srgbClr val="000000"/>
                </a:solidFill>
                <a:latin typeface="Tahoma"/>
                <a:ea typeface="Tahoma"/>
                <a:cs typeface="Tahoma"/>
                <a:sym typeface="Tahoma"/>
              </a:rPr>
              <a:t>La función </a:t>
            </a:r>
            <a:r>
              <a:rPr b="1" lang="es-ES" sz="2000">
                <a:solidFill>
                  <a:srgbClr val="000000"/>
                </a:solidFill>
                <a:latin typeface="Tahoma"/>
                <a:ea typeface="Tahoma"/>
                <a:cs typeface="Tahoma"/>
                <a:sym typeface="Tahoma"/>
              </a:rPr>
              <a:t>setInterval</a:t>
            </a:r>
            <a:r>
              <a:rPr lang="es-ES" sz="2000">
                <a:solidFill>
                  <a:srgbClr val="000000"/>
                </a:solidFill>
                <a:latin typeface="Tahoma"/>
                <a:ea typeface="Tahoma"/>
                <a:cs typeface="Tahoma"/>
                <a:sym typeface="Tahoma"/>
              </a:rPr>
              <a:t> () permite ejecutar una función (nombreFuncion) infinitas veces de forma periódica con un lapso de tiempo entre ejecuciones de tantos milisegundos como se hayan establecido.</a:t>
            </a:r>
            <a:endParaRPr sz="1800">
              <a:solidFill>
                <a:srgbClr val="000000"/>
              </a:solidFill>
              <a:latin typeface="Tahoma"/>
              <a:ea typeface="Tahoma"/>
              <a:cs typeface="Tahoma"/>
              <a:sym typeface="Tahoma"/>
            </a:endParaRPr>
          </a:p>
        </p:txBody>
      </p:sp>
      <p:sp>
        <p:nvSpPr>
          <p:cNvPr id="1180" name="Google Shape;1180;p116"/>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Relojes</a:t>
            </a:r>
            <a:endParaRPr sz="360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2"/>
          <p:cNvSpPr txBox="1"/>
          <p:nvPr/>
        </p:nvSpPr>
        <p:spPr>
          <a:xfrm>
            <a:off x="478864" y="1469838"/>
            <a:ext cx="8229600" cy="5285904"/>
          </a:xfrm>
          <a:prstGeom prst="rect">
            <a:avLst/>
          </a:prstGeom>
          <a:noFill/>
          <a:ln>
            <a:noFill/>
          </a:ln>
        </p:spPr>
        <p:txBody>
          <a:bodyPr anchorCtr="0" anchor="t" bIns="46800" lIns="90000" spcFirstLastPara="1" rIns="90000" wrap="square" tIns="46800">
            <a:noAutofit/>
          </a:bodyPr>
          <a:lstStyle/>
          <a:p>
            <a:pPr indent="-339725" lvl="0" marL="339725" marR="0" rtl="0" algn="just">
              <a:spcBef>
                <a:spcPts val="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p:txBody>
      </p:sp>
      <p:sp>
        <p:nvSpPr>
          <p:cNvPr id="196" name="Google Shape;196;p1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197" name="Google Shape;197;p1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b="1" lang="es-ES" sz="3500"/>
              <a:t>Arrays</a:t>
            </a:r>
            <a:endParaRPr b="1" sz="3500"/>
          </a:p>
          <a:p>
            <a:pPr indent="0" lvl="0" marL="0" rtl="0" algn="l">
              <a:lnSpc>
                <a:spcPct val="90000"/>
              </a:lnSpc>
              <a:spcBef>
                <a:spcPts val="1000"/>
              </a:spcBef>
              <a:spcAft>
                <a:spcPts val="0"/>
              </a:spcAft>
              <a:buClr>
                <a:schemeClr val="dk1"/>
              </a:buClr>
              <a:buSzPct val="100000"/>
              <a:buNone/>
            </a:pPr>
            <a:r>
              <a:rPr lang="es-ES"/>
              <a:t>Para definir un array, se utilizan los caracteres </a:t>
            </a:r>
            <a:r>
              <a:rPr b="1" lang="es-ES"/>
              <a:t>[</a:t>
            </a:r>
            <a:r>
              <a:rPr lang="es-ES"/>
              <a:t> y </a:t>
            </a:r>
            <a:r>
              <a:rPr b="1" lang="es-ES"/>
              <a:t>]</a:t>
            </a:r>
            <a:r>
              <a:rPr lang="es-ES"/>
              <a:t> para delimitar su comienzo y su final y se utiliza el carácter </a:t>
            </a:r>
            <a:r>
              <a:rPr b="1" lang="es-ES"/>
              <a:t>,</a:t>
            </a:r>
            <a:r>
              <a:rPr lang="es-ES"/>
              <a:t> (coma) para separar sus elementos:</a:t>
            </a:r>
            <a:endParaRPr/>
          </a:p>
          <a:p>
            <a:pPr indent="0" lvl="1" marL="400050" rtl="0" algn="l">
              <a:lnSpc>
                <a:spcPct val="90000"/>
              </a:lnSpc>
              <a:spcBef>
                <a:spcPts val="500"/>
              </a:spcBef>
              <a:spcAft>
                <a:spcPts val="0"/>
              </a:spcAft>
              <a:buClr>
                <a:schemeClr val="dk1"/>
              </a:buClr>
              <a:buSzPct val="100000"/>
              <a:buNone/>
            </a:pPr>
            <a:r>
              <a:rPr lang="es-ES" sz="1900">
                <a:latin typeface="Courier New"/>
                <a:ea typeface="Courier New"/>
                <a:cs typeface="Courier New"/>
                <a:sym typeface="Courier New"/>
              </a:rPr>
              <a:t>var nombre_array = </a:t>
            </a:r>
            <a:r>
              <a:rPr b="1" lang="es-ES" sz="1900">
                <a:latin typeface="Courier New"/>
                <a:ea typeface="Courier New"/>
                <a:cs typeface="Courier New"/>
                <a:sym typeface="Courier New"/>
              </a:rPr>
              <a:t>[</a:t>
            </a:r>
            <a:r>
              <a:rPr lang="es-ES" sz="1900">
                <a:latin typeface="Courier New"/>
                <a:ea typeface="Courier New"/>
                <a:cs typeface="Courier New"/>
                <a:sym typeface="Courier New"/>
              </a:rPr>
              <a:t>valor1</a:t>
            </a:r>
            <a:r>
              <a:rPr b="1" lang="es-ES" sz="1900">
                <a:latin typeface="Courier New"/>
                <a:ea typeface="Courier New"/>
                <a:cs typeface="Courier New"/>
                <a:sym typeface="Courier New"/>
              </a:rPr>
              <a:t>,</a:t>
            </a:r>
            <a:r>
              <a:rPr lang="es-ES" sz="1900">
                <a:latin typeface="Courier New"/>
                <a:ea typeface="Courier New"/>
                <a:cs typeface="Courier New"/>
                <a:sym typeface="Courier New"/>
              </a:rPr>
              <a:t> valor2</a:t>
            </a:r>
            <a:r>
              <a:rPr b="1" lang="es-ES" sz="1900">
                <a:latin typeface="Courier New"/>
                <a:ea typeface="Courier New"/>
                <a:cs typeface="Courier New"/>
                <a:sym typeface="Courier New"/>
              </a:rPr>
              <a:t>,</a:t>
            </a:r>
            <a:r>
              <a:rPr lang="es-ES" sz="1900">
                <a:latin typeface="Courier New"/>
                <a:ea typeface="Courier New"/>
                <a:cs typeface="Courier New"/>
                <a:sym typeface="Courier New"/>
              </a:rPr>
              <a:t> ...</a:t>
            </a:r>
            <a:r>
              <a:rPr b="1" lang="es-ES" sz="1900">
                <a:latin typeface="Courier New"/>
                <a:ea typeface="Courier New"/>
                <a:cs typeface="Courier New"/>
                <a:sym typeface="Courier New"/>
              </a:rPr>
              <a:t>,</a:t>
            </a:r>
            <a:r>
              <a:rPr lang="es-ES" sz="1900">
                <a:latin typeface="Courier New"/>
                <a:ea typeface="Courier New"/>
                <a:cs typeface="Courier New"/>
                <a:sym typeface="Courier New"/>
              </a:rPr>
              <a:t> valorN</a:t>
            </a:r>
            <a:r>
              <a:rPr b="1" lang="es-ES" sz="1900">
                <a:latin typeface="Courier New"/>
                <a:ea typeface="Courier New"/>
                <a:cs typeface="Courier New"/>
                <a:sym typeface="Courier New"/>
              </a:rPr>
              <a:t>]</a:t>
            </a:r>
            <a:r>
              <a:rPr lang="es-ES" sz="1900">
                <a:latin typeface="Courier New"/>
                <a:ea typeface="Courier New"/>
                <a:cs typeface="Courier New"/>
                <a:sym typeface="Courier New"/>
              </a:rPr>
              <a:t>;</a:t>
            </a:r>
            <a:endParaRPr/>
          </a:p>
          <a:p>
            <a:pPr indent="0" lvl="1" marL="400050" rtl="0" algn="l">
              <a:lnSpc>
                <a:spcPct val="90000"/>
              </a:lnSpc>
              <a:spcBef>
                <a:spcPts val="500"/>
              </a:spcBef>
              <a:spcAft>
                <a:spcPts val="0"/>
              </a:spcAft>
              <a:buClr>
                <a:schemeClr val="dk1"/>
              </a:buClr>
              <a:buSzPct val="100000"/>
              <a:buNone/>
            </a:pPr>
            <a:r>
              <a:rPr lang="es-ES" sz="1900">
                <a:latin typeface="Courier New"/>
                <a:ea typeface="Courier New"/>
                <a:cs typeface="Courier New"/>
                <a:sym typeface="Courier New"/>
              </a:rPr>
              <a:t>var dias = ["Lunes", "Martes", "Miércoles", "Jueves", "Viernes", "Sábado", "Domingo"];</a:t>
            </a:r>
            <a:endParaRPr sz="19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s-ES"/>
              <a:t>Cada elemento se accede indicando su posición dentro del array.</a:t>
            </a:r>
            <a:endParaRPr/>
          </a:p>
          <a:p>
            <a:pPr indent="0" lvl="1" marL="400050" rtl="0" algn="l">
              <a:lnSpc>
                <a:spcPct val="90000"/>
              </a:lnSpc>
              <a:spcBef>
                <a:spcPts val="500"/>
              </a:spcBef>
              <a:spcAft>
                <a:spcPts val="0"/>
              </a:spcAft>
              <a:buClr>
                <a:schemeClr val="dk1"/>
              </a:buClr>
              <a:buSzPct val="100000"/>
              <a:buNone/>
            </a:pPr>
            <a:r>
              <a:rPr lang="es-ES" sz="1900">
                <a:latin typeface="Courier New"/>
                <a:ea typeface="Courier New"/>
                <a:cs typeface="Courier New"/>
                <a:sym typeface="Courier New"/>
              </a:rPr>
              <a:t>var diaSeleccionado = dias[0]; </a:t>
            </a:r>
            <a:r>
              <a:rPr i="1" lang="es-ES" sz="1900">
                <a:latin typeface="Courier New"/>
                <a:ea typeface="Courier New"/>
                <a:cs typeface="Courier New"/>
                <a:sym typeface="Courier New"/>
              </a:rPr>
              <a:t>// diaSeleccionado = "Lunes"</a:t>
            </a:r>
            <a:endParaRPr/>
          </a:p>
          <a:p>
            <a:pPr indent="0" lvl="1" marL="400050" rtl="0" algn="l">
              <a:lnSpc>
                <a:spcPct val="90000"/>
              </a:lnSpc>
              <a:spcBef>
                <a:spcPts val="500"/>
              </a:spcBef>
              <a:spcAft>
                <a:spcPts val="0"/>
              </a:spcAft>
              <a:buClr>
                <a:schemeClr val="dk1"/>
              </a:buClr>
              <a:buSzPct val="100000"/>
              <a:buNone/>
            </a:pPr>
            <a:r>
              <a:rPr lang="es-ES" sz="1900">
                <a:latin typeface="Courier New"/>
                <a:ea typeface="Courier New"/>
                <a:cs typeface="Courier New"/>
                <a:sym typeface="Courier New"/>
              </a:rPr>
              <a:t>var otroDia = dias[5]; </a:t>
            </a:r>
            <a:r>
              <a:rPr i="1" lang="es-ES" sz="1900">
                <a:latin typeface="Courier New"/>
                <a:ea typeface="Courier New"/>
                <a:cs typeface="Courier New"/>
                <a:sym typeface="Courier New"/>
              </a:rPr>
              <a:t>// otroDia = "Sábado“</a:t>
            </a:r>
            <a:endParaRPr/>
          </a:p>
          <a:p>
            <a:pPr indent="0" lvl="1" marL="400050" rtl="0" algn="l">
              <a:lnSpc>
                <a:spcPct val="90000"/>
              </a:lnSpc>
              <a:spcBef>
                <a:spcPts val="500"/>
              </a:spcBef>
              <a:spcAft>
                <a:spcPts val="0"/>
              </a:spcAft>
              <a:buClr>
                <a:schemeClr val="dk1"/>
              </a:buClr>
              <a:buSzPct val="100000"/>
              <a:buNone/>
            </a:pPr>
            <a:r>
              <a:t/>
            </a:r>
            <a:endParaRPr i="1" sz="2100"/>
          </a:p>
          <a:p>
            <a:pPr indent="0" lvl="0" marL="0" rtl="0" algn="l">
              <a:lnSpc>
                <a:spcPct val="90000"/>
              </a:lnSpc>
              <a:spcBef>
                <a:spcPts val="1000"/>
              </a:spcBef>
              <a:spcAft>
                <a:spcPts val="0"/>
              </a:spcAft>
              <a:buClr>
                <a:schemeClr val="dk1"/>
              </a:buClr>
              <a:buSzPct val="100000"/>
              <a:buNone/>
            </a:pPr>
            <a:r>
              <a:rPr lang="es-ES" sz="2800"/>
              <a:t>* las posiciones de los elementos empiezan a contarse en el 0 y no en el 1.</a:t>
            </a:r>
            <a:endParaRPr sz="2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3"/>
          <p:cNvSpPr txBox="1"/>
          <p:nvPr/>
        </p:nvSpPr>
        <p:spPr>
          <a:xfrm>
            <a:off x="478864" y="1469838"/>
            <a:ext cx="8229600" cy="5285904"/>
          </a:xfrm>
          <a:prstGeom prst="rect">
            <a:avLst/>
          </a:prstGeom>
          <a:noFill/>
          <a:ln>
            <a:noFill/>
          </a:ln>
        </p:spPr>
        <p:txBody>
          <a:bodyPr anchorCtr="0" anchor="t" bIns="46800" lIns="90000" spcFirstLastPara="1" rIns="90000" wrap="square" tIns="46800">
            <a:noAutofit/>
          </a:bodyPr>
          <a:lstStyle/>
          <a:p>
            <a:pPr indent="-339725" lvl="0" marL="339725" marR="0" rtl="0" algn="just">
              <a:spcBef>
                <a:spcPts val="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p:txBody>
      </p:sp>
      <p:sp>
        <p:nvSpPr>
          <p:cNvPr id="206" name="Google Shape;206;p1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207" name="Google Shape;207;p1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500"/>
              <a:buNone/>
            </a:pPr>
            <a:r>
              <a:rPr b="1" lang="es-ES" sz="3500"/>
              <a:t>Booleans</a:t>
            </a:r>
            <a:endParaRPr b="1" sz="3500"/>
          </a:p>
          <a:p>
            <a:pPr indent="0" lvl="0" marL="0" rtl="0" algn="just">
              <a:lnSpc>
                <a:spcPct val="90000"/>
              </a:lnSpc>
              <a:spcBef>
                <a:spcPts val="1000"/>
              </a:spcBef>
              <a:spcAft>
                <a:spcPts val="0"/>
              </a:spcAft>
              <a:buClr>
                <a:schemeClr val="dk1"/>
              </a:buClr>
              <a:buSzPts val="2700"/>
              <a:buNone/>
            </a:pPr>
            <a:r>
              <a:rPr lang="es-ES" sz="2700"/>
              <a:t>Una variable de tipo </a:t>
            </a:r>
            <a:r>
              <a:rPr i="1" lang="es-ES" sz="2700"/>
              <a:t>boolean </a:t>
            </a:r>
            <a:r>
              <a:rPr lang="es-ES" sz="2700"/>
              <a:t>almacena un tipo especial de valor que solamente puede tomar dos valores: true (verdadero) o false (falso).</a:t>
            </a:r>
            <a:endParaRPr sz="2700"/>
          </a:p>
          <a:p>
            <a:pPr indent="0" lvl="2" marL="800100" rtl="0" algn="l">
              <a:lnSpc>
                <a:spcPct val="90000"/>
              </a:lnSpc>
              <a:spcBef>
                <a:spcPts val="500"/>
              </a:spcBef>
              <a:spcAft>
                <a:spcPts val="0"/>
              </a:spcAft>
              <a:buClr>
                <a:schemeClr val="dk1"/>
              </a:buClr>
              <a:buSzPts val="2000"/>
              <a:buNone/>
            </a:pPr>
            <a:r>
              <a:rPr lang="es-ES">
                <a:latin typeface="Courier New"/>
                <a:ea typeface="Courier New"/>
                <a:cs typeface="Courier New"/>
                <a:sym typeface="Courier New"/>
              </a:rPr>
              <a:t>var clienteRegistrado = false;</a:t>
            </a:r>
            <a:endParaRPr/>
          </a:p>
          <a:p>
            <a:pPr indent="0" lvl="2" marL="800100" rtl="0" algn="l">
              <a:lnSpc>
                <a:spcPct val="90000"/>
              </a:lnSpc>
              <a:spcBef>
                <a:spcPts val="500"/>
              </a:spcBef>
              <a:spcAft>
                <a:spcPts val="0"/>
              </a:spcAft>
              <a:buClr>
                <a:schemeClr val="dk1"/>
              </a:buClr>
              <a:buSzPts val="2000"/>
              <a:buNone/>
            </a:pPr>
            <a:r>
              <a:rPr lang="es-ES">
                <a:latin typeface="Courier New"/>
                <a:ea typeface="Courier New"/>
                <a:cs typeface="Courier New"/>
                <a:sym typeface="Courier New"/>
              </a:rPr>
              <a:t>var ivaIncluido = true; </a:t>
            </a:r>
            <a:endParaRPr>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c82cf7e39f_2_0"/>
          <p:cNvSpPr txBox="1"/>
          <p:nvPr/>
        </p:nvSpPr>
        <p:spPr>
          <a:xfrm>
            <a:off x="478864" y="1469838"/>
            <a:ext cx="8229600" cy="5286000"/>
          </a:xfrm>
          <a:prstGeom prst="rect">
            <a:avLst/>
          </a:prstGeom>
          <a:noFill/>
          <a:ln>
            <a:noFill/>
          </a:ln>
        </p:spPr>
        <p:txBody>
          <a:bodyPr anchorCtr="0" anchor="t" bIns="46800" lIns="90000" spcFirstLastPara="1" rIns="90000" wrap="square" tIns="46800">
            <a:noAutofit/>
          </a:bodyPr>
          <a:lstStyle/>
          <a:p>
            <a:pPr indent="-339725" lvl="0" marL="339725" marR="0" rtl="0" algn="just">
              <a:spcBef>
                <a:spcPts val="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p:txBody>
      </p:sp>
      <p:sp>
        <p:nvSpPr>
          <p:cNvPr id="216" name="Google Shape;216;g2c82cf7e39f_2_0"/>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217" name="Google Shape;217;g2c82cf7e39f_2_0"/>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lnSpcReduction="20000"/>
          </a:bodyPr>
          <a:lstStyle/>
          <a:p>
            <a:pPr indent="-245300" lvl="0" marL="228600" rtl="0" algn="l">
              <a:lnSpc>
                <a:spcPct val="90000"/>
              </a:lnSpc>
              <a:spcBef>
                <a:spcPts val="0"/>
              </a:spcBef>
              <a:spcAft>
                <a:spcPts val="0"/>
              </a:spcAft>
              <a:buClr>
                <a:schemeClr val="dk1"/>
              </a:buClr>
              <a:buSzPts val="3500"/>
              <a:buChar char="•"/>
            </a:pPr>
            <a:r>
              <a:rPr lang="es-ES" sz="3500"/>
              <a:t>Operadores</a:t>
            </a:r>
            <a:endParaRPr sz="3500"/>
          </a:p>
          <a:p>
            <a:pPr indent="-336550" lvl="1" marL="685800" rtl="0" algn="l">
              <a:lnSpc>
                <a:spcPct val="90000"/>
              </a:lnSpc>
              <a:spcBef>
                <a:spcPts val="0"/>
              </a:spcBef>
              <a:spcAft>
                <a:spcPts val="0"/>
              </a:spcAft>
              <a:buSzPts val="3500"/>
              <a:buChar char="○"/>
            </a:pPr>
            <a:r>
              <a:rPr lang="es-ES" sz="3500"/>
              <a:t>operadores matemáticos: +, -, *</a:t>
            </a:r>
            <a:endParaRPr sz="3500"/>
          </a:p>
          <a:p>
            <a:pPr indent="-336550" lvl="1" marL="685800" rtl="0" algn="l">
              <a:lnSpc>
                <a:spcPct val="90000"/>
              </a:lnSpc>
              <a:spcBef>
                <a:spcPts val="0"/>
              </a:spcBef>
              <a:spcAft>
                <a:spcPts val="0"/>
              </a:spcAft>
              <a:buSzPts val="3500"/>
              <a:buChar char="○"/>
            </a:pPr>
            <a:r>
              <a:rPr lang="es-ES" sz="3500"/>
              <a:t>operadores de asignación: “=”, “+=“,..</a:t>
            </a:r>
            <a:endParaRPr sz="3500"/>
          </a:p>
          <a:p>
            <a:pPr indent="-336550" lvl="1" marL="685800" rtl="0" algn="l">
              <a:lnSpc>
                <a:spcPct val="90000"/>
              </a:lnSpc>
              <a:spcBef>
                <a:spcPts val="0"/>
              </a:spcBef>
              <a:spcAft>
                <a:spcPts val="0"/>
              </a:spcAft>
              <a:buSzPts val="3500"/>
              <a:buChar char="○"/>
            </a:pPr>
            <a:r>
              <a:rPr lang="es-ES" sz="3500"/>
              <a:t>operadores de comparación: ”&gt;”,”&lt;”,”==”, “===”</a:t>
            </a:r>
            <a:endParaRPr sz="3500"/>
          </a:p>
          <a:p>
            <a:pPr indent="-336550" lvl="1" marL="685800" rtl="0" algn="l">
              <a:lnSpc>
                <a:spcPct val="90000"/>
              </a:lnSpc>
              <a:spcBef>
                <a:spcPts val="0"/>
              </a:spcBef>
              <a:spcAft>
                <a:spcPts val="0"/>
              </a:spcAft>
              <a:buSzPts val="3500"/>
              <a:buChar char="○"/>
            </a:pPr>
            <a:r>
              <a:rPr lang="es-ES" sz="3500"/>
              <a:t>operadores lógicos: AND:“&amp;&amp;”, OR:“||”</a:t>
            </a:r>
            <a:endParaRPr sz="3500"/>
          </a:p>
          <a:p>
            <a:pPr indent="-336550" lvl="1" marL="685800" rtl="0" algn="l">
              <a:lnSpc>
                <a:spcPct val="90000"/>
              </a:lnSpc>
              <a:spcBef>
                <a:spcPts val="0"/>
              </a:spcBef>
              <a:spcAft>
                <a:spcPts val="0"/>
              </a:spcAft>
              <a:buSzPts val="3500"/>
              <a:buChar char="○"/>
            </a:pPr>
            <a:r>
              <a:rPr lang="es-ES" sz="3500"/>
              <a:t>operadores gestión de bits</a:t>
            </a:r>
            <a:endParaRPr sz="3500"/>
          </a:p>
          <a:p>
            <a:pPr indent="0" lvl="2" marL="800100" rtl="0" algn="l">
              <a:lnSpc>
                <a:spcPct val="90000"/>
              </a:lnSpc>
              <a:spcBef>
                <a:spcPts val="500"/>
              </a:spcBef>
              <a:spcAft>
                <a:spcPts val="0"/>
              </a:spcAft>
              <a:buClr>
                <a:schemeClr val="dk1"/>
              </a:buClr>
              <a:buSzPts val="2000"/>
              <a:buNone/>
            </a:pPr>
            <a:r>
              <a:t/>
            </a:r>
            <a:endParaRPr sz="8800">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4"/>
          <p:cNvSpPr txBox="1"/>
          <p:nvPr/>
        </p:nvSpPr>
        <p:spPr>
          <a:xfrm>
            <a:off x="478864" y="1469838"/>
            <a:ext cx="8229600" cy="5285904"/>
          </a:xfrm>
          <a:prstGeom prst="rect">
            <a:avLst/>
          </a:prstGeom>
          <a:noFill/>
          <a:ln>
            <a:noFill/>
          </a:ln>
        </p:spPr>
        <p:txBody>
          <a:bodyPr anchorCtr="0" anchor="t" bIns="46800" lIns="90000" spcFirstLastPara="1" rIns="90000" wrap="square" tIns="46800">
            <a:noAutofit/>
          </a:bodyPr>
          <a:lstStyle/>
          <a:p>
            <a:pPr indent="-339725" lvl="0" marL="339725" marR="0" rtl="0" algn="just">
              <a:spcBef>
                <a:spcPts val="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p:txBody>
      </p:sp>
      <p:sp>
        <p:nvSpPr>
          <p:cNvPr id="226" name="Google Shape;226;p1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227" name="Google Shape;227;p1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a:bodyPr>
          <a:lstStyle/>
          <a:p>
            <a:pPr indent="-228631" lvl="0" marL="228600" rtl="0" algn="l">
              <a:lnSpc>
                <a:spcPct val="90000"/>
              </a:lnSpc>
              <a:spcBef>
                <a:spcPts val="0"/>
              </a:spcBef>
              <a:spcAft>
                <a:spcPts val="0"/>
              </a:spcAft>
              <a:buClr>
                <a:schemeClr val="dk1"/>
              </a:buClr>
              <a:buSzPct val="100000"/>
              <a:buChar char="•"/>
            </a:pPr>
            <a:r>
              <a:rPr lang="es-ES" sz="3500"/>
              <a:t>Operadores</a:t>
            </a:r>
            <a:endParaRPr/>
          </a:p>
          <a:p>
            <a:pPr indent="0" lvl="0" marL="0" rtl="0" algn="l">
              <a:lnSpc>
                <a:spcPct val="90000"/>
              </a:lnSpc>
              <a:spcBef>
                <a:spcPts val="1000"/>
              </a:spcBef>
              <a:spcAft>
                <a:spcPts val="0"/>
              </a:spcAft>
              <a:buClr>
                <a:schemeClr val="dk1"/>
              </a:buClr>
              <a:buSzPct val="100000"/>
              <a:buNone/>
            </a:pPr>
            <a:r>
              <a:rPr b="1" lang="es-ES" sz="3500"/>
              <a:t>Asignación</a:t>
            </a:r>
            <a:endParaRPr/>
          </a:p>
          <a:p>
            <a:pPr indent="0" lvl="1" marL="400050" rtl="0" algn="l">
              <a:lnSpc>
                <a:spcPct val="90000"/>
              </a:lnSpc>
              <a:spcBef>
                <a:spcPts val="500"/>
              </a:spcBef>
              <a:spcAft>
                <a:spcPts val="0"/>
              </a:spcAft>
              <a:buClr>
                <a:schemeClr val="dk1"/>
              </a:buClr>
              <a:buSzPct val="100000"/>
              <a:buNone/>
            </a:pPr>
            <a:r>
              <a:rPr lang="es-ES" sz="2400">
                <a:latin typeface="Courier New"/>
                <a:ea typeface="Courier New"/>
                <a:cs typeface="Courier New"/>
                <a:sym typeface="Courier New"/>
              </a:rPr>
              <a:t>var numero1 </a:t>
            </a:r>
            <a:r>
              <a:rPr b="1" lang="es-ES" sz="2400">
                <a:latin typeface="Courier New"/>
                <a:ea typeface="Courier New"/>
                <a:cs typeface="Courier New"/>
                <a:sym typeface="Courier New"/>
              </a:rPr>
              <a:t>=</a:t>
            </a:r>
            <a:r>
              <a:rPr lang="es-ES" sz="2400">
                <a:latin typeface="Courier New"/>
                <a:ea typeface="Courier New"/>
                <a:cs typeface="Courier New"/>
                <a:sym typeface="Courier New"/>
              </a:rPr>
              <a:t> 3;</a:t>
            </a:r>
            <a:endParaRPr/>
          </a:p>
          <a:p>
            <a:pPr indent="0" lvl="1" marL="400050" rtl="0" algn="l">
              <a:lnSpc>
                <a:spcPct val="90000"/>
              </a:lnSpc>
              <a:spcBef>
                <a:spcPts val="500"/>
              </a:spcBef>
              <a:spcAft>
                <a:spcPts val="0"/>
              </a:spcAft>
              <a:buClr>
                <a:schemeClr val="dk1"/>
              </a:buClr>
              <a:buSzPct val="100000"/>
              <a:buNone/>
            </a:pPr>
            <a:r>
              <a:rPr lang="es-ES" sz="2400">
                <a:latin typeface="Courier New"/>
                <a:ea typeface="Courier New"/>
                <a:cs typeface="Courier New"/>
                <a:sym typeface="Courier New"/>
              </a:rPr>
              <a:t>var numero2 </a:t>
            </a:r>
            <a:r>
              <a:rPr b="1" lang="es-ES" sz="2400">
                <a:latin typeface="Courier New"/>
                <a:ea typeface="Courier New"/>
                <a:cs typeface="Courier New"/>
                <a:sym typeface="Courier New"/>
              </a:rPr>
              <a:t>=</a:t>
            </a:r>
            <a:r>
              <a:rPr lang="es-ES" sz="2400">
                <a:latin typeface="Courier New"/>
                <a:ea typeface="Courier New"/>
                <a:cs typeface="Courier New"/>
                <a:sym typeface="Courier New"/>
              </a:rPr>
              <a:t> 4;</a:t>
            </a:r>
            <a:endParaRPr/>
          </a:p>
          <a:p>
            <a:pPr indent="0" lvl="1" marL="400050" rtl="0" algn="l">
              <a:lnSpc>
                <a:spcPct val="90000"/>
              </a:lnSpc>
              <a:spcBef>
                <a:spcPts val="500"/>
              </a:spcBef>
              <a:spcAft>
                <a:spcPts val="0"/>
              </a:spcAft>
              <a:buClr>
                <a:schemeClr val="dk1"/>
              </a:buClr>
              <a:buSzPct val="100000"/>
              <a:buNone/>
            </a:pPr>
            <a:r>
              <a:rPr i="1" lang="es-ES" sz="2400"/>
              <a:t>/* Error, la asignación siempre se realiza a una variable,</a:t>
            </a:r>
            <a:endParaRPr/>
          </a:p>
          <a:p>
            <a:pPr indent="0" lvl="1" marL="400050" rtl="0" algn="l">
              <a:lnSpc>
                <a:spcPct val="90000"/>
              </a:lnSpc>
              <a:spcBef>
                <a:spcPts val="500"/>
              </a:spcBef>
              <a:spcAft>
                <a:spcPts val="0"/>
              </a:spcAft>
              <a:buClr>
                <a:schemeClr val="dk1"/>
              </a:buClr>
              <a:buSzPct val="100000"/>
              <a:buNone/>
            </a:pPr>
            <a:r>
              <a:rPr i="1" lang="es-ES" sz="2400"/>
              <a:t>por lo que en la izquierda no se puede indicar un número */</a:t>
            </a:r>
            <a:endParaRPr/>
          </a:p>
          <a:p>
            <a:pPr indent="0" lvl="2" marL="800100" rtl="0" algn="l">
              <a:lnSpc>
                <a:spcPct val="90000"/>
              </a:lnSpc>
              <a:spcBef>
                <a:spcPts val="500"/>
              </a:spcBef>
              <a:spcAft>
                <a:spcPts val="0"/>
              </a:spcAft>
              <a:buClr>
                <a:schemeClr val="dk1"/>
              </a:buClr>
              <a:buSzPct val="100000"/>
              <a:buNone/>
            </a:pPr>
            <a:r>
              <a:rPr lang="es-ES">
                <a:latin typeface="Courier New"/>
                <a:ea typeface="Courier New"/>
                <a:cs typeface="Courier New"/>
                <a:sym typeface="Courier New"/>
              </a:rPr>
              <a:t>5 = numero1;</a:t>
            </a:r>
            <a:endParaRPr/>
          </a:p>
          <a:p>
            <a:pPr indent="0" lvl="1" marL="400050" rtl="0" algn="l">
              <a:lnSpc>
                <a:spcPct val="90000"/>
              </a:lnSpc>
              <a:spcBef>
                <a:spcPts val="500"/>
              </a:spcBef>
              <a:spcAft>
                <a:spcPts val="0"/>
              </a:spcAft>
              <a:buClr>
                <a:schemeClr val="dk1"/>
              </a:buClr>
              <a:buSzPct val="100000"/>
              <a:buNone/>
            </a:pPr>
            <a:r>
              <a:rPr i="1" lang="es-ES" sz="2400"/>
              <a:t>// Ahora, la variable numero1 vale 5</a:t>
            </a:r>
            <a:endParaRPr/>
          </a:p>
          <a:p>
            <a:pPr indent="0" lvl="2" marL="800100" rtl="0" algn="l">
              <a:lnSpc>
                <a:spcPct val="90000"/>
              </a:lnSpc>
              <a:spcBef>
                <a:spcPts val="500"/>
              </a:spcBef>
              <a:spcAft>
                <a:spcPts val="0"/>
              </a:spcAft>
              <a:buClr>
                <a:schemeClr val="dk1"/>
              </a:buClr>
              <a:buSzPct val="100000"/>
              <a:buNone/>
            </a:pPr>
            <a:r>
              <a:rPr lang="es-ES">
                <a:latin typeface="Courier New"/>
                <a:ea typeface="Courier New"/>
                <a:cs typeface="Courier New"/>
                <a:sym typeface="Courier New"/>
              </a:rPr>
              <a:t>numero1 = 5;</a:t>
            </a:r>
            <a:endParaRPr/>
          </a:p>
          <a:p>
            <a:pPr indent="0" lvl="1" marL="400050" rtl="0" algn="l">
              <a:lnSpc>
                <a:spcPct val="90000"/>
              </a:lnSpc>
              <a:spcBef>
                <a:spcPts val="500"/>
              </a:spcBef>
              <a:spcAft>
                <a:spcPts val="0"/>
              </a:spcAft>
              <a:buClr>
                <a:schemeClr val="dk1"/>
              </a:buClr>
              <a:buSzPct val="100000"/>
              <a:buNone/>
            </a:pPr>
            <a:r>
              <a:rPr i="1" lang="es-ES" sz="2400"/>
              <a:t>// Ahora, la variable numero1 vale 4</a:t>
            </a:r>
            <a:endParaRPr/>
          </a:p>
          <a:p>
            <a:pPr indent="0" lvl="2" marL="800100" rtl="0" algn="l">
              <a:lnSpc>
                <a:spcPct val="90000"/>
              </a:lnSpc>
              <a:spcBef>
                <a:spcPts val="500"/>
              </a:spcBef>
              <a:spcAft>
                <a:spcPts val="0"/>
              </a:spcAft>
              <a:buClr>
                <a:schemeClr val="dk1"/>
              </a:buClr>
              <a:buSzPts val="1850"/>
              <a:buNone/>
            </a:pPr>
            <a:r>
              <a:rPr lang="es-ES">
                <a:latin typeface="Courier New"/>
                <a:ea typeface="Courier New"/>
                <a:cs typeface="Courier New"/>
                <a:sym typeface="Courier New"/>
              </a:rPr>
              <a:t>numero1 = numero2;</a:t>
            </a:r>
            <a:endParaRPr sz="8800">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5"/>
          <p:cNvSpPr txBox="1"/>
          <p:nvPr/>
        </p:nvSpPr>
        <p:spPr>
          <a:xfrm>
            <a:off x="478864" y="1469838"/>
            <a:ext cx="8229600" cy="5285904"/>
          </a:xfrm>
          <a:prstGeom prst="rect">
            <a:avLst/>
          </a:prstGeom>
          <a:noFill/>
          <a:ln>
            <a:noFill/>
          </a:ln>
        </p:spPr>
        <p:txBody>
          <a:bodyPr anchorCtr="0" anchor="t" bIns="46800" lIns="90000" spcFirstLastPara="1" rIns="90000" wrap="square" tIns="46800">
            <a:noAutofit/>
          </a:bodyPr>
          <a:lstStyle/>
          <a:p>
            <a:pPr indent="-339725" lvl="0" marL="339725" marR="0" rtl="0" algn="just">
              <a:spcBef>
                <a:spcPts val="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p:txBody>
      </p:sp>
      <p:sp>
        <p:nvSpPr>
          <p:cNvPr id="236" name="Google Shape;236;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237" name="Google Shape;237;p1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3500"/>
              <a:buNone/>
            </a:pPr>
            <a:r>
              <a:rPr b="1" lang="es-ES" sz="3500"/>
              <a:t>Incremento y decremento</a:t>
            </a:r>
            <a:endParaRPr/>
          </a:p>
          <a:p>
            <a:pPr indent="0" lvl="0" marL="0" rtl="0" algn="l">
              <a:lnSpc>
                <a:spcPct val="90000"/>
              </a:lnSpc>
              <a:spcBef>
                <a:spcPts val="1000"/>
              </a:spcBef>
              <a:spcAft>
                <a:spcPts val="0"/>
              </a:spcAft>
              <a:buClr>
                <a:schemeClr val="dk1"/>
              </a:buClr>
              <a:buSzPts val="3600"/>
              <a:buNone/>
            </a:pPr>
            <a:r>
              <a:rPr lang="es-ES" sz="3600"/>
              <a:t>Estos dos operadores solamente son válidos para las variables numéricas</a:t>
            </a:r>
            <a:endParaRPr/>
          </a:p>
          <a:p>
            <a:pPr indent="0" lvl="2" marL="800100" rtl="0" algn="l">
              <a:lnSpc>
                <a:spcPct val="90000"/>
              </a:lnSpc>
              <a:spcBef>
                <a:spcPts val="500"/>
              </a:spcBef>
              <a:spcAft>
                <a:spcPts val="0"/>
              </a:spcAft>
              <a:buClr>
                <a:schemeClr val="dk1"/>
              </a:buClr>
              <a:buSzPts val="2000"/>
              <a:buNone/>
            </a:pPr>
            <a:r>
              <a:t/>
            </a:r>
            <a:endParaRPr/>
          </a:p>
          <a:p>
            <a:pPr indent="0" lvl="2" marL="800100" rtl="0" algn="l">
              <a:lnSpc>
                <a:spcPct val="90000"/>
              </a:lnSpc>
              <a:spcBef>
                <a:spcPts val="500"/>
              </a:spcBef>
              <a:spcAft>
                <a:spcPts val="0"/>
              </a:spcAft>
              <a:buClr>
                <a:schemeClr val="dk1"/>
              </a:buClr>
              <a:buSzPts val="2000"/>
              <a:buNone/>
            </a:pPr>
            <a:r>
              <a:rPr lang="es-ES">
                <a:latin typeface="Courier New"/>
                <a:ea typeface="Courier New"/>
                <a:cs typeface="Courier New"/>
                <a:sym typeface="Courier New"/>
              </a:rPr>
              <a:t>var numero = 5;</a:t>
            </a:r>
            <a:endParaRPr/>
          </a:p>
          <a:p>
            <a:pPr indent="0" lvl="2" marL="800100" rtl="0" algn="l">
              <a:lnSpc>
                <a:spcPct val="90000"/>
              </a:lnSpc>
              <a:spcBef>
                <a:spcPts val="500"/>
              </a:spcBef>
              <a:spcAft>
                <a:spcPts val="0"/>
              </a:spcAft>
              <a:buClr>
                <a:schemeClr val="dk1"/>
              </a:buClr>
              <a:buSzPts val="2000"/>
              <a:buNone/>
            </a:pPr>
            <a:r>
              <a:rPr b="1" lang="es-ES">
                <a:latin typeface="Courier New"/>
                <a:ea typeface="Courier New"/>
                <a:cs typeface="Courier New"/>
                <a:sym typeface="Courier New"/>
              </a:rPr>
              <a:t>++</a:t>
            </a:r>
            <a:r>
              <a:rPr lang="es-ES">
                <a:latin typeface="Courier New"/>
                <a:ea typeface="Courier New"/>
                <a:cs typeface="Courier New"/>
                <a:sym typeface="Courier New"/>
              </a:rPr>
              <a:t>numero;    // numero = numero + 1;</a:t>
            </a:r>
            <a:endParaRPr/>
          </a:p>
          <a:p>
            <a:pPr indent="0" lvl="2" marL="800100" rtl="0" algn="l">
              <a:lnSpc>
                <a:spcPct val="90000"/>
              </a:lnSpc>
              <a:spcBef>
                <a:spcPts val="500"/>
              </a:spcBef>
              <a:spcAft>
                <a:spcPts val="0"/>
              </a:spcAft>
              <a:buClr>
                <a:schemeClr val="dk1"/>
              </a:buClr>
              <a:buSzPts val="2000"/>
              <a:buNone/>
            </a:pPr>
            <a:r>
              <a:rPr lang="es-ES">
                <a:latin typeface="Courier New"/>
                <a:ea typeface="Courier New"/>
                <a:cs typeface="Courier New"/>
                <a:sym typeface="Courier New"/>
              </a:rPr>
              <a:t>alert(numero); </a:t>
            </a:r>
            <a:r>
              <a:rPr i="1" lang="es-ES">
                <a:latin typeface="Courier New"/>
                <a:ea typeface="Courier New"/>
                <a:cs typeface="Courier New"/>
                <a:sym typeface="Courier New"/>
              </a:rPr>
              <a:t>// numero = 6</a:t>
            </a:r>
            <a:endParaRPr/>
          </a:p>
          <a:p>
            <a:pPr indent="0" lvl="2" marL="800100" rtl="0" algn="l">
              <a:lnSpc>
                <a:spcPct val="90000"/>
              </a:lnSpc>
              <a:spcBef>
                <a:spcPts val="500"/>
              </a:spcBef>
              <a:spcAft>
                <a:spcPts val="0"/>
              </a:spcAft>
              <a:buClr>
                <a:schemeClr val="dk1"/>
              </a:buClr>
              <a:buSzPts val="2000"/>
              <a:buNone/>
            </a:pPr>
            <a:r>
              <a:t/>
            </a:r>
            <a:endParaRPr i="1">
              <a:latin typeface="Courier New"/>
              <a:ea typeface="Courier New"/>
              <a:cs typeface="Courier New"/>
              <a:sym typeface="Courier New"/>
            </a:endParaRPr>
          </a:p>
          <a:p>
            <a:pPr indent="0" lvl="2" marL="800100" rtl="0" algn="l">
              <a:lnSpc>
                <a:spcPct val="90000"/>
              </a:lnSpc>
              <a:spcBef>
                <a:spcPts val="500"/>
              </a:spcBef>
              <a:spcAft>
                <a:spcPts val="0"/>
              </a:spcAft>
              <a:buClr>
                <a:schemeClr val="dk1"/>
              </a:buClr>
              <a:buSzPts val="2000"/>
              <a:buNone/>
            </a:pPr>
            <a:r>
              <a:rPr lang="es-ES">
                <a:latin typeface="Courier New"/>
                <a:ea typeface="Courier New"/>
                <a:cs typeface="Courier New"/>
                <a:sym typeface="Courier New"/>
              </a:rPr>
              <a:t>var numero = 5;</a:t>
            </a:r>
            <a:endParaRPr/>
          </a:p>
          <a:p>
            <a:pPr indent="0" lvl="2" marL="800100" rtl="0" algn="l">
              <a:lnSpc>
                <a:spcPct val="90000"/>
              </a:lnSpc>
              <a:spcBef>
                <a:spcPts val="500"/>
              </a:spcBef>
              <a:spcAft>
                <a:spcPts val="0"/>
              </a:spcAft>
              <a:buClr>
                <a:schemeClr val="dk1"/>
              </a:buClr>
              <a:buSzPts val="2000"/>
              <a:buNone/>
            </a:pPr>
            <a:r>
              <a:rPr b="1" lang="es-ES">
                <a:latin typeface="Courier New"/>
                <a:ea typeface="Courier New"/>
                <a:cs typeface="Courier New"/>
                <a:sym typeface="Courier New"/>
              </a:rPr>
              <a:t>--</a:t>
            </a:r>
            <a:r>
              <a:rPr lang="es-ES">
                <a:latin typeface="Courier New"/>
                <a:ea typeface="Courier New"/>
                <a:cs typeface="Courier New"/>
                <a:sym typeface="Courier New"/>
              </a:rPr>
              <a:t>numero; // numero = numero - 1;</a:t>
            </a:r>
            <a:endParaRPr>
              <a:latin typeface="Courier New"/>
              <a:ea typeface="Courier New"/>
              <a:cs typeface="Courier New"/>
              <a:sym typeface="Courier New"/>
            </a:endParaRPr>
          </a:p>
          <a:p>
            <a:pPr indent="0" lvl="2" marL="800100" rtl="0" algn="l">
              <a:lnSpc>
                <a:spcPct val="90000"/>
              </a:lnSpc>
              <a:spcBef>
                <a:spcPts val="500"/>
              </a:spcBef>
              <a:spcAft>
                <a:spcPts val="0"/>
              </a:spcAft>
              <a:buClr>
                <a:schemeClr val="dk1"/>
              </a:buClr>
              <a:buSzPts val="2000"/>
              <a:buNone/>
            </a:pPr>
            <a:r>
              <a:rPr lang="es-ES">
                <a:latin typeface="Courier New"/>
                <a:ea typeface="Courier New"/>
                <a:cs typeface="Courier New"/>
                <a:sym typeface="Courier New"/>
              </a:rPr>
              <a:t>alert(numero); // numero = 4</a:t>
            </a:r>
            <a:endParaRPr>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6"/>
          <p:cNvSpPr txBox="1"/>
          <p:nvPr/>
        </p:nvSpPr>
        <p:spPr>
          <a:xfrm>
            <a:off x="478864" y="1469838"/>
            <a:ext cx="8229600" cy="5285904"/>
          </a:xfrm>
          <a:prstGeom prst="rect">
            <a:avLst/>
          </a:prstGeom>
          <a:noFill/>
          <a:ln>
            <a:noFill/>
          </a:ln>
        </p:spPr>
        <p:txBody>
          <a:bodyPr anchorCtr="0" anchor="t" bIns="46800" lIns="90000" spcFirstLastPara="1" rIns="90000" wrap="square" tIns="46800">
            <a:noAutofit/>
          </a:bodyPr>
          <a:lstStyle/>
          <a:p>
            <a:pPr indent="-339725" lvl="0" marL="339725" marR="0" rtl="0" algn="just">
              <a:spcBef>
                <a:spcPts val="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p:txBody>
      </p:sp>
      <p:sp>
        <p:nvSpPr>
          <p:cNvPr id="246" name="Google Shape;246;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247" name="Google Shape;247;p1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70000" lnSpcReduction="20000"/>
          </a:bodyPr>
          <a:lstStyle/>
          <a:p>
            <a:pPr indent="0" lvl="0" marL="0" rtl="0" algn="just">
              <a:lnSpc>
                <a:spcPct val="90000"/>
              </a:lnSpc>
              <a:spcBef>
                <a:spcPts val="0"/>
              </a:spcBef>
              <a:spcAft>
                <a:spcPts val="0"/>
              </a:spcAft>
              <a:buClr>
                <a:schemeClr val="dk1"/>
              </a:buClr>
              <a:buSzPct val="100000"/>
              <a:buNone/>
            </a:pPr>
            <a:r>
              <a:rPr lang="es-ES" sz="3600"/>
              <a:t>Si el operador ++ se indica como prefijo del identificador de la variable, su valor se incrementa </a:t>
            </a:r>
            <a:r>
              <a:rPr b="1" lang="es-ES" sz="3600"/>
              <a:t>antes </a:t>
            </a:r>
            <a:r>
              <a:rPr lang="es-ES" sz="3600"/>
              <a:t>de realizar cualquier otra operación. Si el operador ++ se indica como sufijo del identificador de la variable, su valor se incrementa </a:t>
            </a:r>
            <a:r>
              <a:rPr b="1" lang="es-ES" sz="3600"/>
              <a:t>después </a:t>
            </a:r>
            <a:r>
              <a:rPr lang="es-ES" sz="3600"/>
              <a:t>de ejecutar la sentencia en la que aparece.</a:t>
            </a:r>
            <a:endParaRPr/>
          </a:p>
          <a:p>
            <a:pPr indent="0" lvl="1" marL="400050" rtl="0" algn="l">
              <a:lnSpc>
                <a:spcPct val="90000"/>
              </a:lnSpc>
              <a:spcBef>
                <a:spcPts val="500"/>
              </a:spcBef>
              <a:spcAft>
                <a:spcPts val="0"/>
              </a:spcAft>
              <a:buClr>
                <a:schemeClr val="dk1"/>
              </a:buClr>
              <a:buSzPct val="100000"/>
              <a:buNone/>
            </a:pPr>
            <a:r>
              <a:t/>
            </a:r>
            <a:endParaRPr/>
          </a:p>
          <a:p>
            <a:pPr indent="0" lvl="1" marL="400050" rtl="0" algn="l">
              <a:lnSpc>
                <a:spcPct val="90000"/>
              </a:lnSpc>
              <a:spcBef>
                <a:spcPts val="500"/>
              </a:spcBef>
              <a:spcAft>
                <a:spcPts val="0"/>
              </a:spcAft>
              <a:buClr>
                <a:schemeClr val="dk1"/>
              </a:buClr>
              <a:buSzPct val="100000"/>
              <a:buNone/>
            </a:pPr>
            <a:r>
              <a:rPr lang="es-ES">
                <a:latin typeface="Courier New"/>
                <a:ea typeface="Courier New"/>
                <a:cs typeface="Courier New"/>
                <a:sym typeface="Courier New"/>
              </a:rPr>
              <a:t>var numero1 = 5;</a:t>
            </a:r>
            <a:endParaRPr/>
          </a:p>
          <a:p>
            <a:pPr indent="0" lvl="1" marL="400050" rtl="0" algn="l">
              <a:lnSpc>
                <a:spcPct val="90000"/>
              </a:lnSpc>
              <a:spcBef>
                <a:spcPts val="500"/>
              </a:spcBef>
              <a:spcAft>
                <a:spcPts val="0"/>
              </a:spcAft>
              <a:buClr>
                <a:schemeClr val="dk1"/>
              </a:buClr>
              <a:buSzPct val="100000"/>
              <a:buNone/>
            </a:pPr>
            <a:r>
              <a:rPr lang="es-ES">
                <a:latin typeface="Courier New"/>
                <a:ea typeface="Courier New"/>
                <a:cs typeface="Courier New"/>
                <a:sym typeface="Courier New"/>
              </a:rPr>
              <a:t>var numero2 = 2;</a:t>
            </a:r>
            <a:endParaRPr/>
          </a:p>
          <a:p>
            <a:pPr indent="0" lvl="1" marL="400050" rtl="0" algn="l">
              <a:lnSpc>
                <a:spcPct val="90000"/>
              </a:lnSpc>
              <a:spcBef>
                <a:spcPts val="500"/>
              </a:spcBef>
              <a:spcAft>
                <a:spcPts val="0"/>
              </a:spcAft>
              <a:buClr>
                <a:schemeClr val="dk1"/>
              </a:buClr>
              <a:buSzPct val="100000"/>
              <a:buNone/>
            </a:pPr>
            <a:r>
              <a:rPr lang="es-ES">
                <a:latin typeface="Courier New"/>
                <a:ea typeface="Courier New"/>
                <a:cs typeface="Courier New"/>
                <a:sym typeface="Courier New"/>
              </a:rPr>
              <a:t>numero3 = numero1++ + numero2;</a:t>
            </a:r>
            <a:endParaRPr/>
          </a:p>
          <a:p>
            <a:pPr indent="0" lvl="1" marL="400050" rtl="0" algn="l">
              <a:lnSpc>
                <a:spcPct val="90000"/>
              </a:lnSpc>
              <a:spcBef>
                <a:spcPts val="500"/>
              </a:spcBef>
              <a:spcAft>
                <a:spcPts val="0"/>
              </a:spcAft>
              <a:buClr>
                <a:schemeClr val="dk1"/>
              </a:buClr>
              <a:buSzPct val="100000"/>
              <a:buNone/>
            </a:pPr>
            <a:r>
              <a:rPr i="1" lang="es-ES">
                <a:latin typeface="Courier New"/>
                <a:ea typeface="Courier New"/>
                <a:cs typeface="Courier New"/>
                <a:sym typeface="Courier New"/>
              </a:rPr>
              <a:t>// numero3 = 7, numero1 = 6</a:t>
            </a:r>
            <a:endParaRPr/>
          </a:p>
          <a:p>
            <a:pPr indent="0" lvl="1" marL="400050" rtl="0" algn="l">
              <a:lnSpc>
                <a:spcPct val="90000"/>
              </a:lnSpc>
              <a:spcBef>
                <a:spcPts val="500"/>
              </a:spcBef>
              <a:spcAft>
                <a:spcPts val="0"/>
              </a:spcAft>
              <a:buClr>
                <a:schemeClr val="dk1"/>
              </a:buClr>
              <a:buSzPct val="100000"/>
              <a:buNone/>
            </a:pPr>
            <a:r>
              <a:t/>
            </a:r>
            <a:endParaRPr i="1">
              <a:latin typeface="Courier New"/>
              <a:ea typeface="Courier New"/>
              <a:cs typeface="Courier New"/>
              <a:sym typeface="Courier New"/>
            </a:endParaRPr>
          </a:p>
          <a:p>
            <a:pPr indent="0" lvl="1" marL="400050" rtl="0" algn="l">
              <a:lnSpc>
                <a:spcPct val="90000"/>
              </a:lnSpc>
              <a:spcBef>
                <a:spcPts val="500"/>
              </a:spcBef>
              <a:spcAft>
                <a:spcPts val="0"/>
              </a:spcAft>
              <a:buClr>
                <a:schemeClr val="dk1"/>
              </a:buClr>
              <a:buSzPct val="100000"/>
              <a:buNone/>
            </a:pPr>
            <a:r>
              <a:rPr lang="es-ES">
                <a:latin typeface="Courier New"/>
                <a:ea typeface="Courier New"/>
                <a:cs typeface="Courier New"/>
                <a:sym typeface="Courier New"/>
              </a:rPr>
              <a:t>var numero1 = 5;</a:t>
            </a:r>
            <a:endParaRPr/>
          </a:p>
          <a:p>
            <a:pPr indent="0" lvl="1" marL="400050" rtl="0" algn="l">
              <a:lnSpc>
                <a:spcPct val="90000"/>
              </a:lnSpc>
              <a:spcBef>
                <a:spcPts val="500"/>
              </a:spcBef>
              <a:spcAft>
                <a:spcPts val="0"/>
              </a:spcAft>
              <a:buClr>
                <a:schemeClr val="dk1"/>
              </a:buClr>
              <a:buSzPct val="100000"/>
              <a:buNone/>
            </a:pPr>
            <a:r>
              <a:rPr lang="es-ES">
                <a:latin typeface="Courier New"/>
                <a:ea typeface="Courier New"/>
                <a:cs typeface="Courier New"/>
                <a:sym typeface="Courier New"/>
              </a:rPr>
              <a:t>var numero2 = 2;</a:t>
            </a:r>
            <a:endParaRPr/>
          </a:p>
          <a:p>
            <a:pPr indent="0" lvl="1" marL="400050" rtl="0" algn="l">
              <a:lnSpc>
                <a:spcPct val="90000"/>
              </a:lnSpc>
              <a:spcBef>
                <a:spcPts val="500"/>
              </a:spcBef>
              <a:spcAft>
                <a:spcPts val="0"/>
              </a:spcAft>
              <a:buClr>
                <a:schemeClr val="dk1"/>
              </a:buClr>
              <a:buSzPct val="100000"/>
              <a:buNone/>
            </a:pPr>
            <a:r>
              <a:rPr lang="es-ES">
                <a:latin typeface="Courier New"/>
                <a:ea typeface="Courier New"/>
                <a:cs typeface="Courier New"/>
                <a:sym typeface="Courier New"/>
              </a:rPr>
              <a:t>numero3 = ++numero1 + numero2;</a:t>
            </a:r>
            <a:endParaRPr/>
          </a:p>
          <a:p>
            <a:pPr indent="0" lvl="1" marL="400050" rtl="0" algn="l">
              <a:lnSpc>
                <a:spcPct val="90000"/>
              </a:lnSpc>
              <a:spcBef>
                <a:spcPts val="500"/>
              </a:spcBef>
              <a:spcAft>
                <a:spcPts val="0"/>
              </a:spcAft>
              <a:buClr>
                <a:schemeClr val="dk1"/>
              </a:buClr>
              <a:buSzPct val="100000"/>
              <a:buNone/>
            </a:pPr>
            <a:r>
              <a:rPr i="1" lang="es-ES">
                <a:latin typeface="Courier New"/>
                <a:ea typeface="Courier New"/>
                <a:cs typeface="Courier New"/>
                <a:sym typeface="Courier New"/>
              </a:rPr>
              <a:t>// numero3 = 8, numero1 = 6</a:t>
            </a:r>
            <a:endParaRPr>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256" name="Google Shape;256;p17"/>
          <p:cNvSpPr txBox="1"/>
          <p:nvPr>
            <p:ph idx="1" type="body"/>
          </p:nvPr>
        </p:nvSpPr>
        <p:spPr>
          <a:xfrm>
            <a:off x="457200" y="1340768"/>
            <a:ext cx="8229600" cy="4968552"/>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lnSpc>
                <a:spcPct val="90000"/>
              </a:lnSpc>
              <a:spcBef>
                <a:spcPts val="0"/>
              </a:spcBef>
              <a:spcAft>
                <a:spcPts val="0"/>
              </a:spcAft>
              <a:buClr>
                <a:schemeClr val="dk1"/>
              </a:buClr>
              <a:buSzPct val="100000"/>
              <a:buNone/>
            </a:pPr>
            <a:r>
              <a:rPr b="1" lang="es-ES" sz="3800"/>
              <a:t>Matemáticos</a:t>
            </a:r>
            <a:endParaRPr/>
          </a:p>
          <a:p>
            <a:pPr indent="0" lvl="0" marL="0" rtl="0" algn="just">
              <a:lnSpc>
                <a:spcPct val="90000"/>
              </a:lnSpc>
              <a:spcBef>
                <a:spcPts val="1000"/>
              </a:spcBef>
              <a:spcAft>
                <a:spcPts val="0"/>
              </a:spcAft>
              <a:buClr>
                <a:schemeClr val="dk1"/>
              </a:buClr>
              <a:buSzPct val="100000"/>
              <a:buNone/>
            </a:pPr>
            <a:r>
              <a:rPr lang="es-ES"/>
              <a:t>JavaScript permite realizar manipulaciones matemáticas sobre el valor de las variables numéricas. Los operadores definidos son: suma (+), resta (-), multiplicación (*), división (/) y modulo (%).</a:t>
            </a:r>
            <a:endParaRPr/>
          </a:p>
          <a:p>
            <a:pPr indent="0" lvl="2" marL="800100" rtl="0" algn="l">
              <a:lnSpc>
                <a:spcPct val="90000"/>
              </a:lnSpc>
              <a:spcBef>
                <a:spcPts val="500"/>
              </a:spcBef>
              <a:spcAft>
                <a:spcPts val="0"/>
              </a:spcAft>
              <a:buClr>
                <a:schemeClr val="dk1"/>
              </a:buClr>
              <a:buSzPct val="100000"/>
              <a:buNone/>
            </a:pPr>
            <a:r>
              <a:t/>
            </a:r>
            <a:endParaRPr/>
          </a:p>
          <a:p>
            <a:pPr indent="0" lvl="1" marL="342900" rtl="0" algn="l">
              <a:lnSpc>
                <a:spcPct val="90000"/>
              </a:lnSpc>
              <a:spcBef>
                <a:spcPts val="500"/>
              </a:spcBef>
              <a:spcAft>
                <a:spcPts val="0"/>
              </a:spcAft>
              <a:buClr>
                <a:schemeClr val="dk1"/>
              </a:buClr>
              <a:buSzPct val="100000"/>
              <a:buNone/>
            </a:pPr>
            <a:r>
              <a:rPr lang="es-ES" sz="2300">
                <a:latin typeface="Courier New"/>
                <a:ea typeface="Courier New"/>
                <a:cs typeface="Courier New"/>
                <a:sym typeface="Courier New"/>
              </a:rPr>
              <a:t>var numero1 = 10;</a:t>
            </a:r>
            <a:endParaRPr/>
          </a:p>
          <a:p>
            <a:pPr indent="0" lvl="1" marL="342900" rtl="0" algn="l">
              <a:lnSpc>
                <a:spcPct val="90000"/>
              </a:lnSpc>
              <a:spcBef>
                <a:spcPts val="500"/>
              </a:spcBef>
              <a:spcAft>
                <a:spcPts val="0"/>
              </a:spcAft>
              <a:buClr>
                <a:schemeClr val="dk1"/>
              </a:buClr>
              <a:buSzPct val="100000"/>
              <a:buNone/>
            </a:pPr>
            <a:r>
              <a:rPr lang="es-ES" sz="2300">
                <a:latin typeface="Courier New"/>
                <a:ea typeface="Courier New"/>
                <a:cs typeface="Courier New"/>
                <a:sym typeface="Courier New"/>
              </a:rPr>
              <a:t>var numero2 = 5;</a:t>
            </a:r>
            <a:endParaRPr/>
          </a:p>
          <a:p>
            <a:pPr indent="0" lvl="1" marL="342900" rtl="0" algn="l">
              <a:lnSpc>
                <a:spcPct val="90000"/>
              </a:lnSpc>
              <a:spcBef>
                <a:spcPts val="500"/>
              </a:spcBef>
              <a:spcAft>
                <a:spcPts val="0"/>
              </a:spcAft>
              <a:buClr>
                <a:schemeClr val="dk1"/>
              </a:buClr>
              <a:buSzPct val="100000"/>
              <a:buNone/>
            </a:pPr>
            <a:r>
              <a:t/>
            </a:r>
            <a:endParaRPr sz="2300">
              <a:latin typeface="Courier New"/>
              <a:ea typeface="Courier New"/>
              <a:cs typeface="Courier New"/>
              <a:sym typeface="Courier New"/>
            </a:endParaRPr>
          </a:p>
          <a:p>
            <a:pPr indent="0" lvl="1" marL="342900" rtl="0" algn="l">
              <a:lnSpc>
                <a:spcPct val="90000"/>
              </a:lnSpc>
              <a:spcBef>
                <a:spcPts val="500"/>
              </a:spcBef>
              <a:spcAft>
                <a:spcPts val="0"/>
              </a:spcAft>
              <a:buClr>
                <a:schemeClr val="dk1"/>
              </a:buClr>
              <a:buSzPct val="100000"/>
              <a:buNone/>
            </a:pPr>
            <a:r>
              <a:rPr lang="es-ES" sz="2300">
                <a:latin typeface="Courier New"/>
                <a:ea typeface="Courier New"/>
                <a:cs typeface="Courier New"/>
                <a:sym typeface="Courier New"/>
              </a:rPr>
              <a:t>resultado = numero1 / numero2; </a:t>
            </a:r>
            <a:r>
              <a:rPr i="1" lang="es-ES" sz="2300">
                <a:latin typeface="Courier New"/>
                <a:ea typeface="Courier New"/>
                <a:cs typeface="Courier New"/>
                <a:sym typeface="Courier New"/>
              </a:rPr>
              <a:t>// resultado = 2</a:t>
            </a:r>
            <a:endParaRPr/>
          </a:p>
          <a:p>
            <a:pPr indent="0" lvl="1" marL="342900" rtl="0" algn="l">
              <a:lnSpc>
                <a:spcPct val="90000"/>
              </a:lnSpc>
              <a:spcBef>
                <a:spcPts val="500"/>
              </a:spcBef>
              <a:spcAft>
                <a:spcPts val="0"/>
              </a:spcAft>
              <a:buClr>
                <a:schemeClr val="dk1"/>
              </a:buClr>
              <a:buSzPct val="100000"/>
              <a:buNone/>
            </a:pPr>
            <a:r>
              <a:rPr lang="es-ES" sz="2300">
                <a:latin typeface="Courier New"/>
                <a:ea typeface="Courier New"/>
                <a:cs typeface="Courier New"/>
                <a:sym typeface="Courier New"/>
              </a:rPr>
              <a:t>resultado = 3 + numero1; </a:t>
            </a:r>
            <a:r>
              <a:rPr i="1" lang="es-ES" sz="2300">
                <a:latin typeface="Courier New"/>
                <a:ea typeface="Courier New"/>
                <a:cs typeface="Courier New"/>
                <a:sym typeface="Courier New"/>
              </a:rPr>
              <a:t>// resultado = 13</a:t>
            </a:r>
            <a:endParaRPr/>
          </a:p>
          <a:p>
            <a:pPr indent="0" lvl="1" marL="342900" rtl="0" algn="l">
              <a:lnSpc>
                <a:spcPct val="90000"/>
              </a:lnSpc>
              <a:spcBef>
                <a:spcPts val="500"/>
              </a:spcBef>
              <a:spcAft>
                <a:spcPts val="0"/>
              </a:spcAft>
              <a:buClr>
                <a:schemeClr val="dk1"/>
              </a:buClr>
              <a:buSzPct val="100000"/>
              <a:buNone/>
            </a:pPr>
            <a:r>
              <a:rPr lang="es-ES" sz="2300">
                <a:latin typeface="Courier New"/>
                <a:ea typeface="Courier New"/>
                <a:cs typeface="Courier New"/>
                <a:sym typeface="Courier New"/>
              </a:rPr>
              <a:t>resultado = numero2 – 4; </a:t>
            </a:r>
            <a:r>
              <a:rPr i="1" lang="es-ES" sz="2300">
                <a:latin typeface="Courier New"/>
                <a:ea typeface="Courier New"/>
                <a:cs typeface="Courier New"/>
                <a:sym typeface="Courier New"/>
              </a:rPr>
              <a:t>// resultado = 1</a:t>
            </a:r>
            <a:endParaRPr/>
          </a:p>
          <a:p>
            <a:pPr indent="0" lvl="1" marL="342900" rtl="0" algn="l">
              <a:lnSpc>
                <a:spcPct val="90000"/>
              </a:lnSpc>
              <a:spcBef>
                <a:spcPts val="500"/>
              </a:spcBef>
              <a:spcAft>
                <a:spcPts val="0"/>
              </a:spcAft>
              <a:buClr>
                <a:schemeClr val="dk1"/>
              </a:buClr>
              <a:buSzPct val="100000"/>
              <a:buNone/>
            </a:pPr>
            <a:r>
              <a:rPr lang="es-ES" sz="2300">
                <a:latin typeface="Courier New"/>
                <a:ea typeface="Courier New"/>
                <a:cs typeface="Courier New"/>
                <a:sym typeface="Courier New"/>
              </a:rPr>
              <a:t>resultado = numero1 * numero 2; </a:t>
            </a:r>
            <a:r>
              <a:rPr i="1" lang="es-ES" sz="2300">
                <a:latin typeface="Courier New"/>
                <a:ea typeface="Courier New"/>
                <a:cs typeface="Courier New"/>
                <a:sym typeface="Courier New"/>
              </a:rPr>
              <a:t>// resultado = 50</a:t>
            </a:r>
            <a:endParaRPr/>
          </a:p>
          <a:p>
            <a:pPr indent="0" lvl="1" marL="342900" rtl="0" algn="l">
              <a:lnSpc>
                <a:spcPct val="90000"/>
              </a:lnSpc>
              <a:spcBef>
                <a:spcPts val="500"/>
              </a:spcBef>
              <a:spcAft>
                <a:spcPts val="0"/>
              </a:spcAft>
              <a:buClr>
                <a:schemeClr val="dk1"/>
              </a:buClr>
              <a:buSzPct val="100000"/>
              <a:buNone/>
            </a:pPr>
            <a:r>
              <a:rPr lang="es-ES" sz="2300">
                <a:latin typeface="Courier New"/>
                <a:ea typeface="Courier New"/>
                <a:cs typeface="Courier New"/>
                <a:sym typeface="Courier New"/>
              </a:rPr>
              <a:t>resultado = numero1 % numero2; </a:t>
            </a:r>
            <a:r>
              <a:rPr i="1" lang="es-ES" sz="2300">
                <a:latin typeface="Courier New"/>
                <a:ea typeface="Courier New"/>
                <a:cs typeface="Courier New"/>
                <a:sym typeface="Courier New"/>
              </a:rPr>
              <a:t>// resultado = 0</a:t>
            </a:r>
            <a:endParaRPr/>
          </a:p>
          <a:p>
            <a:pPr indent="0" lvl="1" marL="342900" rtl="0" algn="l">
              <a:lnSpc>
                <a:spcPct val="90000"/>
              </a:lnSpc>
              <a:spcBef>
                <a:spcPts val="500"/>
              </a:spcBef>
              <a:spcAft>
                <a:spcPts val="0"/>
              </a:spcAft>
              <a:buClr>
                <a:schemeClr val="dk1"/>
              </a:buClr>
              <a:buSzPct val="100000"/>
              <a:buNone/>
            </a:pPr>
            <a:r>
              <a:t/>
            </a:r>
            <a:endParaRPr i="1" sz="2300">
              <a:latin typeface="Courier New"/>
              <a:ea typeface="Courier New"/>
              <a:cs typeface="Courier New"/>
              <a:sym typeface="Courier New"/>
            </a:endParaRPr>
          </a:p>
          <a:p>
            <a:pPr indent="0" lvl="1" marL="342900" rtl="0" algn="l">
              <a:lnSpc>
                <a:spcPct val="90000"/>
              </a:lnSpc>
              <a:spcBef>
                <a:spcPts val="500"/>
              </a:spcBef>
              <a:spcAft>
                <a:spcPts val="0"/>
              </a:spcAft>
              <a:buClr>
                <a:schemeClr val="dk1"/>
              </a:buClr>
              <a:buSzPct val="100000"/>
              <a:buNone/>
            </a:pPr>
            <a:r>
              <a:rPr lang="es-ES" sz="2300">
                <a:latin typeface="Courier New"/>
                <a:ea typeface="Courier New"/>
                <a:cs typeface="Courier New"/>
                <a:sym typeface="Courier New"/>
              </a:rPr>
              <a:t>numero1 = 9;</a:t>
            </a:r>
            <a:endParaRPr/>
          </a:p>
          <a:p>
            <a:pPr indent="0" lvl="1" marL="342900" rtl="0" algn="l">
              <a:lnSpc>
                <a:spcPct val="90000"/>
              </a:lnSpc>
              <a:spcBef>
                <a:spcPts val="500"/>
              </a:spcBef>
              <a:spcAft>
                <a:spcPts val="0"/>
              </a:spcAft>
              <a:buClr>
                <a:schemeClr val="dk1"/>
              </a:buClr>
              <a:buSzPct val="100000"/>
              <a:buNone/>
            </a:pPr>
            <a:r>
              <a:rPr lang="es-ES" sz="2300">
                <a:latin typeface="Courier New"/>
                <a:ea typeface="Courier New"/>
                <a:cs typeface="Courier New"/>
                <a:sym typeface="Courier New"/>
              </a:rPr>
              <a:t>numero2 = 5;</a:t>
            </a:r>
            <a:endParaRPr/>
          </a:p>
          <a:p>
            <a:pPr indent="0" lvl="1" marL="342900" rtl="0" algn="l">
              <a:lnSpc>
                <a:spcPct val="90000"/>
              </a:lnSpc>
              <a:spcBef>
                <a:spcPts val="500"/>
              </a:spcBef>
              <a:spcAft>
                <a:spcPts val="0"/>
              </a:spcAft>
              <a:buClr>
                <a:schemeClr val="dk1"/>
              </a:buClr>
              <a:buSzPct val="100000"/>
              <a:buNone/>
            </a:pPr>
            <a:r>
              <a:rPr lang="es-ES" sz="2300">
                <a:latin typeface="Courier New"/>
                <a:ea typeface="Courier New"/>
                <a:cs typeface="Courier New"/>
                <a:sym typeface="Courier New"/>
              </a:rPr>
              <a:t>resultado </a:t>
            </a:r>
            <a:r>
              <a:rPr lang="es-ES" sz="3000">
                <a:latin typeface="Courier New"/>
                <a:ea typeface="Courier New"/>
                <a:cs typeface="Courier New"/>
                <a:sym typeface="Courier New"/>
              </a:rPr>
              <a:t>=</a:t>
            </a:r>
            <a:r>
              <a:rPr lang="es-ES" sz="2100">
                <a:latin typeface="Courier New"/>
                <a:ea typeface="Courier New"/>
                <a:cs typeface="Courier New"/>
                <a:sym typeface="Courier New"/>
              </a:rPr>
              <a:t> numero1 % numero2; // resultado = 4</a:t>
            </a:r>
            <a:endParaRPr/>
          </a:p>
          <a:p>
            <a:pPr indent="0" lvl="0" marL="0" rtl="0" algn="just">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265" name="Google Shape;265;p18"/>
          <p:cNvSpPr txBox="1"/>
          <p:nvPr>
            <p:ph idx="1" type="body"/>
          </p:nvPr>
        </p:nvSpPr>
        <p:spPr>
          <a:xfrm>
            <a:off x="457200" y="1340768"/>
            <a:ext cx="8229600" cy="4968552"/>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3800"/>
              <a:buNone/>
            </a:pPr>
            <a:r>
              <a:rPr b="1" lang="es-ES" sz="3800"/>
              <a:t>Matemáticos</a:t>
            </a:r>
            <a:endParaRPr/>
          </a:p>
          <a:p>
            <a:pPr indent="0" lvl="0" marL="0" rtl="0" algn="just">
              <a:lnSpc>
                <a:spcPct val="90000"/>
              </a:lnSpc>
              <a:spcBef>
                <a:spcPts val="1000"/>
              </a:spcBef>
              <a:spcAft>
                <a:spcPts val="0"/>
              </a:spcAft>
              <a:buClr>
                <a:schemeClr val="dk1"/>
              </a:buClr>
              <a:buSzPts val="2800"/>
              <a:buNone/>
            </a:pPr>
            <a:r>
              <a:rPr lang="es-ES"/>
              <a:t>Los operadores matemáticos también se pueden combinar con el operador de asignación para abreviar su notación.</a:t>
            </a:r>
            <a:endParaRPr/>
          </a:p>
          <a:p>
            <a:pPr indent="0" lvl="2" marL="800100" rtl="0" algn="l">
              <a:lnSpc>
                <a:spcPct val="90000"/>
              </a:lnSpc>
              <a:spcBef>
                <a:spcPts val="500"/>
              </a:spcBef>
              <a:spcAft>
                <a:spcPts val="0"/>
              </a:spcAft>
              <a:buClr>
                <a:schemeClr val="dk1"/>
              </a:buClr>
              <a:buSzPts val="2000"/>
              <a:buNone/>
            </a:pPr>
            <a:r>
              <a:t/>
            </a:r>
            <a:endParaRPr/>
          </a:p>
          <a:p>
            <a:pPr indent="0" lvl="2" marL="800100" rtl="0" algn="l">
              <a:lnSpc>
                <a:spcPct val="90000"/>
              </a:lnSpc>
              <a:spcBef>
                <a:spcPts val="500"/>
              </a:spcBef>
              <a:spcAft>
                <a:spcPts val="0"/>
              </a:spcAft>
              <a:buClr>
                <a:schemeClr val="dk1"/>
              </a:buClr>
              <a:buSzPts val="2000"/>
              <a:buNone/>
            </a:pPr>
            <a:r>
              <a:rPr lang="es-ES">
                <a:latin typeface="Courier New"/>
                <a:ea typeface="Courier New"/>
                <a:cs typeface="Courier New"/>
                <a:sym typeface="Courier New"/>
              </a:rPr>
              <a:t>var numero1 = 5;</a:t>
            </a:r>
            <a:endParaRPr/>
          </a:p>
          <a:p>
            <a:pPr indent="0" lvl="2" marL="800100" rtl="0" algn="l">
              <a:lnSpc>
                <a:spcPct val="90000"/>
              </a:lnSpc>
              <a:spcBef>
                <a:spcPts val="500"/>
              </a:spcBef>
              <a:spcAft>
                <a:spcPts val="0"/>
              </a:spcAft>
              <a:buClr>
                <a:schemeClr val="dk1"/>
              </a:buClr>
              <a:buSzPts val="2000"/>
              <a:buNone/>
            </a:pPr>
            <a:r>
              <a:t/>
            </a:r>
            <a:endParaRPr>
              <a:latin typeface="Courier New"/>
              <a:ea typeface="Courier New"/>
              <a:cs typeface="Courier New"/>
              <a:sym typeface="Courier New"/>
            </a:endParaRPr>
          </a:p>
          <a:p>
            <a:pPr indent="0" lvl="2" marL="800100" rtl="0" algn="l">
              <a:lnSpc>
                <a:spcPct val="90000"/>
              </a:lnSpc>
              <a:spcBef>
                <a:spcPts val="500"/>
              </a:spcBef>
              <a:spcAft>
                <a:spcPts val="0"/>
              </a:spcAft>
              <a:buClr>
                <a:schemeClr val="dk1"/>
              </a:buClr>
              <a:buSzPts val="2000"/>
              <a:buNone/>
            </a:pPr>
            <a:r>
              <a:rPr lang="es-ES">
                <a:latin typeface="Courier New"/>
                <a:ea typeface="Courier New"/>
                <a:cs typeface="Courier New"/>
                <a:sym typeface="Courier New"/>
              </a:rPr>
              <a:t>numero1 += 3; </a:t>
            </a:r>
            <a:r>
              <a:rPr i="1" lang="es-ES">
                <a:latin typeface="Courier New"/>
                <a:ea typeface="Courier New"/>
                <a:cs typeface="Courier New"/>
                <a:sym typeface="Courier New"/>
              </a:rPr>
              <a:t>// numero1 = numero1 + 3 = 8</a:t>
            </a:r>
            <a:endParaRPr/>
          </a:p>
          <a:p>
            <a:pPr indent="0" lvl="2" marL="800100" rtl="0" algn="l">
              <a:lnSpc>
                <a:spcPct val="90000"/>
              </a:lnSpc>
              <a:spcBef>
                <a:spcPts val="500"/>
              </a:spcBef>
              <a:spcAft>
                <a:spcPts val="0"/>
              </a:spcAft>
              <a:buClr>
                <a:schemeClr val="dk1"/>
              </a:buClr>
              <a:buSzPts val="2000"/>
              <a:buNone/>
            </a:pPr>
            <a:r>
              <a:rPr lang="es-ES">
                <a:latin typeface="Courier New"/>
                <a:ea typeface="Courier New"/>
                <a:cs typeface="Courier New"/>
                <a:sym typeface="Courier New"/>
              </a:rPr>
              <a:t>numero1 -= 1; </a:t>
            </a:r>
            <a:r>
              <a:rPr i="1" lang="es-ES">
                <a:latin typeface="Courier New"/>
                <a:ea typeface="Courier New"/>
                <a:cs typeface="Courier New"/>
                <a:sym typeface="Courier New"/>
              </a:rPr>
              <a:t>// numero1 = numero1 - 1 = 4</a:t>
            </a:r>
            <a:endParaRPr/>
          </a:p>
          <a:p>
            <a:pPr indent="0" lvl="2" marL="800100" rtl="0" algn="l">
              <a:lnSpc>
                <a:spcPct val="90000"/>
              </a:lnSpc>
              <a:spcBef>
                <a:spcPts val="500"/>
              </a:spcBef>
              <a:spcAft>
                <a:spcPts val="0"/>
              </a:spcAft>
              <a:buClr>
                <a:schemeClr val="dk1"/>
              </a:buClr>
              <a:buSzPts val="2000"/>
              <a:buNone/>
            </a:pPr>
            <a:r>
              <a:rPr lang="es-ES">
                <a:latin typeface="Courier New"/>
                <a:ea typeface="Courier New"/>
                <a:cs typeface="Courier New"/>
                <a:sym typeface="Courier New"/>
              </a:rPr>
              <a:t>numero1 *= 2; </a:t>
            </a:r>
            <a:r>
              <a:rPr i="1" lang="es-ES">
                <a:latin typeface="Courier New"/>
                <a:ea typeface="Courier New"/>
                <a:cs typeface="Courier New"/>
                <a:sym typeface="Courier New"/>
              </a:rPr>
              <a:t>// numero1 = numero1 * 2 = 10</a:t>
            </a:r>
            <a:endParaRPr/>
          </a:p>
          <a:p>
            <a:pPr indent="0" lvl="2" marL="800100" rtl="0" algn="l">
              <a:lnSpc>
                <a:spcPct val="90000"/>
              </a:lnSpc>
              <a:spcBef>
                <a:spcPts val="500"/>
              </a:spcBef>
              <a:spcAft>
                <a:spcPts val="0"/>
              </a:spcAft>
              <a:buClr>
                <a:schemeClr val="dk1"/>
              </a:buClr>
              <a:buSzPts val="2000"/>
              <a:buNone/>
            </a:pPr>
            <a:r>
              <a:rPr lang="es-ES">
                <a:latin typeface="Courier New"/>
                <a:ea typeface="Courier New"/>
                <a:cs typeface="Courier New"/>
                <a:sym typeface="Courier New"/>
              </a:rPr>
              <a:t>numero1 /= 5; </a:t>
            </a:r>
            <a:r>
              <a:rPr i="1" lang="es-ES">
                <a:latin typeface="Courier New"/>
                <a:ea typeface="Courier New"/>
                <a:cs typeface="Courier New"/>
                <a:sym typeface="Courier New"/>
              </a:rPr>
              <a:t>// numero1 = numero1 / 5 = 1</a:t>
            </a:r>
            <a:endParaRPr/>
          </a:p>
          <a:p>
            <a:pPr indent="0" lvl="2" marL="800100" rtl="0" algn="l">
              <a:lnSpc>
                <a:spcPct val="90000"/>
              </a:lnSpc>
              <a:spcBef>
                <a:spcPts val="500"/>
              </a:spcBef>
              <a:spcAft>
                <a:spcPts val="0"/>
              </a:spcAft>
              <a:buClr>
                <a:schemeClr val="dk1"/>
              </a:buClr>
              <a:buSzPts val="2000"/>
              <a:buNone/>
            </a:pPr>
            <a:r>
              <a:rPr lang="es-ES">
                <a:latin typeface="Courier New"/>
                <a:ea typeface="Courier New"/>
                <a:cs typeface="Courier New"/>
                <a:sym typeface="Courier New"/>
              </a:rPr>
              <a:t>numero1 %= 4; </a:t>
            </a:r>
            <a:r>
              <a:rPr i="1" lang="es-ES">
                <a:latin typeface="Courier New"/>
                <a:ea typeface="Courier New"/>
                <a:cs typeface="Courier New"/>
                <a:sym typeface="Courier New"/>
              </a:rPr>
              <a:t>// numero1 = numero1 % 4 = 1</a:t>
            </a:r>
            <a:endParaRPr>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nvSpPr>
        <p:spPr>
          <a:xfrm>
            <a:off x="457200" y="1600200"/>
            <a:ext cx="8229600" cy="5792788"/>
          </a:xfrm>
          <a:prstGeom prst="rect">
            <a:avLst/>
          </a:prstGeom>
          <a:noFill/>
          <a:ln>
            <a:noFill/>
          </a:ln>
        </p:spPr>
        <p:txBody>
          <a:bodyPr anchorCtr="0" anchor="t" bIns="46800" lIns="90000" spcFirstLastPara="1" rIns="90000" wrap="square" tIns="46800">
            <a:noAutofit/>
          </a:bodyPr>
          <a:lstStyle/>
          <a:p>
            <a:pPr indent="-339725" lvl="0" marL="339725" marR="0" rtl="0" algn="just">
              <a:spcBef>
                <a:spcPts val="0"/>
              </a:spcBef>
              <a:spcAft>
                <a:spcPts val="0"/>
              </a:spcAft>
              <a:buClr>
                <a:srgbClr val="000000"/>
              </a:buClr>
              <a:buSzPts val="2000"/>
              <a:buFont typeface="Arial"/>
              <a:buChar char="•"/>
            </a:pPr>
            <a:r>
              <a:rPr b="0" i="0" lang="es-ES" sz="2000" u="none" cap="none" strike="noStrike">
                <a:solidFill>
                  <a:srgbClr val="000000"/>
                </a:solidFill>
                <a:latin typeface="Tahoma"/>
                <a:ea typeface="Tahoma"/>
                <a:cs typeface="Tahoma"/>
                <a:sym typeface="Tahoma"/>
              </a:rPr>
              <a:t>Javascript es un </a:t>
            </a:r>
            <a:r>
              <a:rPr b="1" i="0" lang="es-ES" sz="2000" u="none" cap="none" strike="noStrike">
                <a:solidFill>
                  <a:srgbClr val="000000"/>
                </a:solidFill>
                <a:latin typeface="Tahoma"/>
                <a:ea typeface="Tahoma"/>
                <a:cs typeface="Tahoma"/>
                <a:sym typeface="Tahoma"/>
              </a:rPr>
              <a:t>lenguaje de programación</a:t>
            </a:r>
            <a:r>
              <a:rPr b="0" i="0" lang="es-ES" sz="2000" u="none" cap="none" strike="noStrike">
                <a:solidFill>
                  <a:srgbClr val="000000"/>
                </a:solidFill>
                <a:latin typeface="Tahoma"/>
                <a:ea typeface="Tahoma"/>
                <a:cs typeface="Tahoma"/>
                <a:sym typeface="Tahoma"/>
              </a:rPr>
              <a:t> que se utiliza para añadir </a:t>
            </a:r>
            <a:r>
              <a:rPr b="1" i="0" lang="es-ES" sz="2000" u="none" cap="none" strike="noStrike">
                <a:solidFill>
                  <a:srgbClr val="000000"/>
                </a:solidFill>
                <a:latin typeface="Tahoma"/>
                <a:ea typeface="Tahoma"/>
                <a:cs typeface="Tahoma"/>
                <a:sym typeface="Tahoma"/>
              </a:rPr>
              <a:t>pequeños</a:t>
            </a:r>
            <a:r>
              <a:rPr b="0" i="0" lang="es-ES" sz="2000" u="none" cap="none" strike="noStrike">
                <a:solidFill>
                  <a:srgbClr val="000000"/>
                </a:solidFill>
                <a:latin typeface="Tahoma"/>
                <a:ea typeface="Tahoma"/>
                <a:cs typeface="Tahoma"/>
                <a:sym typeface="Tahoma"/>
              </a:rPr>
              <a:t> programas dentro del código de una página </a:t>
            </a:r>
            <a:r>
              <a:rPr b="1" i="0" lang="es-ES" sz="2000" u="none" cap="none" strike="noStrike">
                <a:solidFill>
                  <a:srgbClr val="000000"/>
                </a:solidFill>
                <a:latin typeface="Tahoma"/>
                <a:ea typeface="Tahoma"/>
                <a:cs typeface="Tahoma"/>
                <a:sym typeface="Tahoma"/>
              </a:rPr>
              <a:t>web</a:t>
            </a:r>
            <a:r>
              <a:rPr b="0" i="0" lang="es-ES" sz="2000" u="none" cap="none" strike="noStrike">
                <a:solidFill>
                  <a:srgbClr val="000000"/>
                </a:solidFill>
                <a:latin typeface="Tahoma"/>
                <a:ea typeface="Tahoma"/>
                <a:cs typeface="Tahoma"/>
                <a:sym typeface="Tahoma"/>
              </a:rPr>
              <a:t>.</a:t>
            </a:r>
            <a:endParaRPr/>
          </a:p>
          <a:p>
            <a:pPr indent="-212725" lvl="0" marL="339725" marR="0" rtl="0" algn="just">
              <a:spcBef>
                <a:spcPts val="500"/>
              </a:spcBef>
              <a:spcAft>
                <a:spcPts val="0"/>
              </a:spcAft>
              <a:buClr>
                <a:schemeClr val="lt1"/>
              </a:buClr>
              <a:buSzPts val="2000"/>
              <a:buFont typeface="Arial"/>
              <a:buNone/>
            </a:pPr>
            <a:r>
              <a:t/>
            </a:r>
            <a:endParaRPr b="0" i="0" sz="2000" u="none" cap="none" strike="noStrike">
              <a:solidFill>
                <a:srgbClr val="000000"/>
              </a:solidFill>
              <a:latin typeface="Tahoma"/>
              <a:ea typeface="Tahoma"/>
              <a:cs typeface="Tahoma"/>
              <a:sym typeface="Tahoma"/>
            </a:endParaRPr>
          </a:p>
          <a:p>
            <a:pPr indent="-339725" lvl="0" marL="339725" marR="0" rtl="0" algn="just">
              <a:spcBef>
                <a:spcPts val="500"/>
              </a:spcBef>
              <a:spcAft>
                <a:spcPts val="0"/>
              </a:spcAft>
              <a:buClr>
                <a:srgbClr val="000000"/>
              </a:buClr>
              <a:buSzPts val="2000"/>
              <a:buFont typeface="Arial"/>
              <a:buChar char="•"/>
            </a:pPr>
            <a:r>
              <a:rPr b="0" i="0" lang="es-ES" sz="2000" u="none" cap="none" strike="noStrike">
                <a:solidFill>
                  <a:srgbClr val="000000"/>
                </a:solidFill>
                <a:latin typeface="Tahoma"/>
                <a:ea typeface="Tahoma"/>
                <a:cs typeface="Tahoma"/>
                <a:sym typeface="Tahoma"/>
              </a:rPr>
              <a:t>Se trata de un lenguaje ejecutado </a:t>
            </a:r>
            <a:r>
              <a:rPr b="1" i="0" lang="es-ES" sz="2000" u="none" cap="none" strike="noStrike">
                <a:solidFill>
                  <a:srgbClr val="000000"/>
                </a:solidFill>
                <a:latin typeface="Tahoma"/>
                <a:ea typeface="Tahoma"/>
                <a:cs typeface="Tahoma"/>
                <a:sym typeface="Tahoma"/>
              </a:rPr>
              <a:t>desde el navegador</a:t>
            </a:r>
            <a:r>
              <a:rPr b="0" i="0" lang="es-ES" sz="2000" u="none" cap="none" strike="noStrike">
                <a:solidFill>
                  <a:srgbClr val="000000"/>
                </a:solidFill>
                <a:latin typeface="Tahoma"/>
                <a:ea typeface="Tahoma"/>
                <a:cs typeface="Tahoma"/>
                <a:sym typeface="Tahoma"/>
              </a:rPr>
              <a:t>, al contrario que, por ejemplo, PHP, que se ejecuta en el servidor. Este hecho hace que sea el lenguaje a utilizar a la hora de añadir </a:t>
            </a:r>
            <a:r>
              <a:rPr b="1" i="0" lang="es-ES" sz="2000" u="none" cap="none" strike="noStrike">
                <a:solidFill>
                  <a:srgbClr val="000000"/>
                </a:solidFill>
                <a:latin typeface="Tahoma"/>
                <a:ea typeface="Tahoma"/>
                <a:cs typeface="Tahoma"/>
                <a:sym typeface="Tahoma"/>
              </a:rPr>
              <a:t>efectos</a:t>
            </a:r>
            <a:r>
              <a:rPr b="0" i="0" lang="es-ES" sz="2000" u="none" cap="none" strike="noStrike">
                <a:solidFill>
                  <a:srgbClr val="000000"/>
                </a:solidFill>
                <a:latin typeface="Tahoma"/>
                <a:ea typeface="Tahoma"/>
                <a:cs typeface="Tahoma"/>
                <a:sym typeface="Tahoma"/>
              </a:rPr>
              <a:t> y comportamientos </a:t>
            </a:r>
            <a:r>
              <a:rPr b="1" i="0" lang="es-ES" sz="2000" u="none" cap="none" strike="noStrike">
                <a:solidFill>
                  <a:srgbClr val="000000"/>
                </a:solidFill>
                <a:latin typeface="Tahoma"/>
                <a:ea typeface="Tahoma"/>
                <a:cs typeface="Tahoma"/>
                <a:sym typeface="Tahoma"/>
              </a:rPr>
              <a:t>dinámicos</a:t>
            </a:r>
            <a:r>
              <a:rPr b="0" i="0" lang="es-ES" sz="2000" u="none" cap="none" strike="noStrike">
                <a:solidFill>
                  <a:srgbClr val="000000"/>
                </a:solidFill>
                <a:latin typeface="Tahoma"/>
                <a:ea typeface="Tahoma"/>
                <a:cs typeface="Tahoma"/>
                <a:sym typeface="Tahoma"/>
              </a:rPr>
              <a:t> a nuestra página.</a:t>
            </a:r>
            <a:endParaRPr/>
          </a:p>
          <a:p>
            <a:pPr indent="-212725" lvl="0" marL="339725" marR="0" rtl="0" algn="just">
              <a:spcBef>
                <a:spcPts val="500"/>
              </a:spcBef>
              <a:spcAft>
                <a:spcPts val="0"/>
              </a:spcAft>
              <a:buClr>
                <a:schemeClr val="lt1"/>
              </a:buClr>
              <a:buSzPts val="2000"/>
              <a:buFont typeface="Arial"/>
              <a:buNone/>
            </a:pPr>
            <a:r>
              <a:t/>
            </a:r>
            <a:endParaRPr b="0" i="0" sz="2000" u="none" cap="none" strike="noStrike">
              <a:solidFill>
                <a:srgbClr val="000000"/>
              </a:solidFill>
              <a:latin typeface="Tahoma"/>
              <a:ea typeface="Tahoma"/>
              <a:cs typeface="Tahoma"/>
              <a:sym typeface="Tahoma"/>
            </a:endParaRPr>
          </a:p>
          <a:p>
            <a:pPr indent="-339725" lvl="0" marL="339725" marR="0" rtl="0" algn="just">
              <a:spcBef>
                <a:spcPts val="500"/>
              </a:spcBef>
              <a:spcAft>
                <a:spcPts val="0"/>
              </a:spcAft>
              <a:buClr>
                <a:srgbClr val="000000"/>
              </a:buClr>
              <a:buSzPts val="2000"/>
              <a:buFont typeface="Arial"/>
              <a:buChar char="•"/>
            </a:pPr>
            <a:r>
              <a:rPr b="0" i="0" lang="es-ES" sz="2000" u="none" cap="none" strike="noStrike">
                <a:solidFill>
                  <a:srgbClr val="000000"/>
                </a:solidFill>
                <a:latin typeface="Tahoma"/>
                <a:ea typeface="Tahoma"/>
                <a:cs typeface="Tahoma"/>
                <a:sym typeface="Tahoma"/>
              </a:rPr>
              <a:t>La sintaxis de Javascript es </a:t>
            </a:r>
            <a:r>
              <a:rPr b="1" i="0" lang="es-ES" sz="2000" u="none" cap="none" strike="noStrike">
                <a:solidFill>
                  <a:srgbClr val="000000"/>
                </a:solidFill>
                <a:latin typeface="Tahoma"/>
                <a:ea typeface="Tahoma"/>
                <a:cs typeface="Tahoma"/>
                <a:sym typeface="Tahoma"/>
              </a:rPr>
              <a:t>muy similar</a:t>
            </a:r>
            <a:r>
              <a:rPr b="0" i="0" lang="es-ES" sz="2000" u="none" cap="none" strike="noStrike">
                <a:solidFill>
                  <a:srgbClr val="000000"/>
                </a:solidFill>
                <a:latin typeface="Tahoma"/>
                <a:ea typeface="Tahoma"/>
                <a:cs typeface="Tahoma"/>
                <a:sym typeface="Tahoma"/>
              </a:rPr>
              <a:t> a la de PHP, y por tanto únicamente se trataran en profundidad las peculiaridades que lo diferencian de él. </a:t>
            </a:r>
            <a:endParaRPr/>
          </a:p>
          <a:p>
            <a:pPr indent="-212725" lvl="0" marL="339725" marR="0" rtl="0" algn="just">
              <a:spcBef>
                <a:spcPts val="500"/>
              </a:spcBef>
              <a:spcAft>
                <a:spcPts val="0"/>
              </a:spcAft>
              <a:buClr>
                <a:schemeClr val="lt1"/>
              </a:buClr>
              <a:buSzPts val="2000"/>
              <a:buFont typeface="Arial"/>
              <a:buNone/>
            </a:pPr>
            <a:r>
              <a:t/>
            </a:r>
            <a:endParaRPr b="0" i="0" sz="2000" u="none" cap="none" strike="noStrike">
              <a:solidFill>
                <a:srgbClr val="000000"/>
              </a:solidFill>
              <a:latin typeface="Tahoma"/>
              <a:ea typeface="Tahoma"/>
              <a:cs typeface="Tahoma"/>
              <a:sym typeface="Tahoma"/>
            </a:endParaRPr>
          </a:p>
          <a:p>
            <a:pPr indent="-339725" lvl="0" marL="339725" marR="0" rtl="0" algn="just">
              <a:spcBef>
                <a:spcPts val="500"/>
              </a:spcBef>
              <a:spcAft>
                <a:spcPts val="0"/>
              </a:spcAft>
              <a:buClr>
                <a:schemeClr val="lt1"/>
              </a:buClr>
              <a:buSzPts val="1800"/>
              <a:buFont typeface="Arial"/>
              <a:buNone/>
            </a:pPr>
            <a:r>
              <a:t/>
            </a:r>
            <a:endParaRPr b="0" i="0" sz="1800" u="none" cap="none" strike="noStrike">
              <a:solidFill>
                <a:srgbClr val="000000"/>
              </a:solidFill>
              <a:latin typeface="Tahoma"/>
              <a:ea typeface="Tahoma"/>
              <a:cs typeface="Tahoma"/>
              <a:sym typeface="Tahoma"/>
            </a:endParaRPr>
          </a:p>
          <a:p>
            <a:pPr indent="-339725" lvl="0" marL="339725" marR="0" rtl="0" algn="just">
              <a:spcBef>
                <a:spcPts val="500"/>
              </a:spcBef>
              <a:spcAft>
                <a:spcPts val="0"/>
              </a:spcAft>
              <a:buClr>
                <a:schemeClr val="lt1"/>
              </a:buClr>
              <a:buSzPts val="1800"/>
              <a:buFont typeface="Arial"/>
              <a:buNone/>
            </a:pPr>
            <a:r>
              <a:t/>
            </a:r>
            <a:endParaRPr b="0" i="0" sz="1800" u="none" cap="none" strike="noStrike">
              <a:solidFill>
                <a:srgbClr val="000000"/>
              </a:solidFill>
              <a:latin typeface="Tahoma"/>
              <a:ea typeface="Tahoma"/>
              <a:cs typeface="Tahoma"/>
              <a:sym typeface="Tahoma"/>
            </a:endParaRPr>
          </a:p>
          <a:p>
            <a:pPr indent="-339725" lvl="0" marL="339725" marR="0" rtl="0" algn="just">
              <a:spcBef>
                <a:spcPts val="600"/>
              </a:spcBef>
              <a:spcAft>
                <a:spcPts val="0"/>
              </a:spcAft>
              <a:buClr>
                <a:schemeClr val="lt1"/>
              </a:buClr>
              <a:buSzPts val="2400"/>
              <a:buFont typeface="Arial"/>
              <a:buNone/>
            </a:pPr>
            <a:r>
              <a:t/>
            </a:r>
            <a:endParaRPr b="0" i="0" sz="2400" u="none" cap="none" strike="noStrike">
              <a:solidFill>
                <a:srgbClr val="000000"/>
              </a:solidFill>
              <a:latin typeface="Tahoma"/>
              <a:ea typeface="Tahoma"/>
              <a:cs typeface="Tahoma"/>
              <a:sym typeface="Tahoma"/>
            </a:endParaRPr>
          </a:p>
          <a:p>
            <a:pPr indent="-339725" lvl="0" marL="339725" marR="0" rtl="0" algn="just">
              <a:spcBef>
                <a:spcPts val="500"/>
              </a:spcBef>
              <a:spcAft>
                <a:spcPts val="0"/>
              </a:spcAft>
              <a:buClr>
                <a:schemeClr val="lt1"/>
              </a:buClr>
              <a:buSzPts val="2000"/>
              <a:buFont typeface="Arial"/>
              <a:buNone/>
            </a:pPr>
            <a:r>
              <a:t/>
            </a:r>
            <a:endParaRPr b="0" i="0" sz="2000" u="none" cap="none" strike="noStrike">
              <a:solidFill>
                <a:srgbClr val="000000"/>
              </a:solidFill>
              <a:latin typeface="Tahoma"/>
              <a:ea typeface="Tahoma"/>
              <a:cs typeface="Tahoma"/>
              <a:sym typeface="Tahoma"/>
            </a:endParaRPr>
          </a:p>
          <a:p>
            <a:pPr indent="-339725" lvl="0" marL="339725" marR="0" rtl="0" algn="just">
              <a:spcBef>
                <a:spcPts val="500"/>
              </a:spcBef>
              <a:spcAft>
                <a:spcPts val="0"/>
              </a:spcAft>
              <a:buClr>
                <a:schemeClr val="lt1"/>
              </a:buClr>
              <a:buSzPts val="2000"/>
              <a:buFont typeface="Arial"/>
              <a:buNone/>
            </a:pPr>
            <a:r>
              <a:t/>
            </a:r>
            <a:endParaRPr b="0" i="0" sz="2000" u="none" cap="none" strike="noStrike">
              <a:solidFill>
                <a:srgbClr val="000000"/>
              </a:solidFill>
              <a:latin typeface="Tahoma"/>
              <a:ea typeface="Tahoma"/>
              <a:cs typeface="Tahoma"/>
              <a:sym typeface="Tahoma"/>
            </a:endParaRPr>
          </a:p>
        </p:txBody>
      </p:sp>
      <p:sp>
        <p:nvSpPr>
          <p:cNvPr id="98" name="Google Shape;98;p2"/>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b="1" i="0" lang="es-ES" sz="3600" u="none" cap="none" strike="noStrike">
                <a:solidFill>
                  <a:srgbClr val="000000"/>
                </a:solidFill>
                <a:latin typeface="Calibri"/>
                <a:ea typeface="Calibri"/>
                <a:cs typeface="Calibri"/>
                <a:sym typeface="Calibri"/>
              </a:rPr>
              <a:t>Javascript</a:t>
            </a:r>
            <a:endParaRPr b="1" i="0" sz="3600" u="none" cap="none" strike="noStrik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274" name="Google Shape;274;p19"/>
          <p:cNvSpPr txBox="1"/>
          <p:nvPr>
            <p:ph idx="1" type="body"/>
          </p:nvPr>
        </p:nvSpPr>
        <p:spPr>
          <a:xfrm>
            <a:off x="457200" y="1340768"/>
            <a:ext cx="8229600" cy="4968552"/>
          </a:xfrm>
          <a:prstGeom prst="rect">
            <a:avLst/>
          </a:prstGeom>
          <a:noFill/>
          <a:ln>
            <a:noFill/>
          </a:ln>
        </p:spPr>
        <p:txBody>
          <a:bodyPr anchorCtr="0" anchor="t" bIns="45700" lIns="91425" spcFirstLastPara="1" rIns="91425" wrap="square" tIns="45700">
            <a:normAutofit fontScale="70000" lnSpcReduction="20000"/>
          </a:bodyPr>
          <a:lstStyle/>
          <a:p>
            <a:pPr indent="0" lvl="0" marL="0" rtl="0" algn="just">
              <a:lnSpc>
                <a:spcPct val="90000"/>
              </a:lnSpc>
              <a:spcBef>
                <a:spcPts val="0"/>
              </a:spcBef>
              <a:spcAft>
                <a:spcPts val="0"/>
              </a:spcAft>
              <a:buClr>
                <a:schemeClr val="dk1"/>
              </a:buClr>
              <a:buSzPct val="100000"/>
              <a:buNone/>
            </a:pPr>
            <a:r>
              <a:rPr b="1" lang="es-ES" sz="4000"/>
              <a:t>Relacionales</a:t>
            </a:r>
            <a:endParaRPr/>
          </a:p>
          <a:p>
            <a:pPr indent="0" lvl="0" marL="0" rtl="0" algn="just">
              <a:lnSpc>
                <a:spcPct val="90000"/>
              </a:lnSpc>
              <a:spcBef>
                <a:spcPts val="1000"/>
              </a:spcBef>
              <a:spcAft>
                <a:spcPts val="0"/>
              </a:spcAft>
              <a:buClr>
                <a:schemeClr val="dk1"/>
              </a:buClr>
              <a:buSzPct val="100000"/>
              <a:buNone/>
            </a:pPr>
            <a:r>
              <a:rPr lang="es-ES"/>
              <a:t>Los operadores relacionales son idénticos a los que definen las matemáticas: mayor que (&gt;), menor que (&lt;), mayor o igual (&gt;=), menor o igual (&lt;=), igual que (==) y distinto de (!=). El resultado de todos estos operadores siempre es un valor booleano.</a:t>
            </a:r>
            <a:endParaRPr/>
          </a:p>
          <a:p>
            <a:pPr indent="0" lvl="2" marL="800100" rtl="0" algn="l">
              <a:lnSpc>
                <a:spcPct val="90000"/>
              </a:lnSpc>
              <a:spcBef>
                <a:spcPts val="500"/>
              </a:spcBef>
              <a:spcAft>
                <a:spcPts val="0"/>
              </a:spcAft>
              <a:buClr>
                <a:schemeClr val="dk1"/>
              </a:buClr>
              <a:buSzPct val="100000"/>
              <a:buNone/>
            </a:pPr>
            <a:r>
              <a:t/>
            </a:r>
            <a:endParaRPr/>
          </a:p>
          <a:p>
            <a:pPr indent="0" lvl="2" marL="80010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var numero1 = 3;</a:t>
            </a:r>
            <a:endParaRPr/>
          </a:p>
          <a:p>
            <a:pPr indent="0" lvl="2" marL="80010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var numero2 = 5;</a:t>
            </a:r>
            <a:endParaRPr/>
          </a:p>
          <a:p>
            <a:pPr indent="0" lvl="2" marL="80010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resultado = numero1 &gt; numero2; </a:t>
            </a:r>
            <a:r>
              <a:rPr i="1" lang="es-ES" sz="2600">
                <a:latin typeface="Courier New"/>
                <a:ea typeface="Courier New"/>
                <a:cs typeface="Courier New"/>
                <a:sym typeface="Courier New"/>
              </a:rPr>
              <a:t>// resultado = false</a:t>
            </a:r>
            <a:endParaRPr/>
          </a:p>
          <a:p>
            <a:pPr indent="0" lvl="2" marL="80010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resultado = numero1 &lt; numero2; </a:t>
            </a:r>
            <a:r>
              <a:rPr i="1" lang="es-ES" sz="2600">
                <a:latin typeface="Courier New"/>
                <a:ea typeface="Courier New"/>
                <a:cs typeface="Courier New"/>
                <a:sym typeface="Courier New"/>
              </a:rPr>
              <a:t>// resultado = true</a:t>
            </a:r>
            <a:endParaRPr/>
          </a:p>
          <a:p>
            <a:pPr indent="0" lvl="2" marL="800100" rtl="0" algn="l">
              <a:lnSpc>
                <a:spcPct val="90000"/>
              </a:lnSpc>
              <a:spcBef>
                <a:spcPts val="500"/>
              </a:spcBef>
              <a:spcAft>
                <a:spcPts val="0"/>
              </a:spcAft>
              <a:buClr>
                <a:schemeClr val="dk1"/>
              </a:buClr>
              <a:buSzPct val="100000"/>
              <a:buNone/>
            </a:pPr>
            <a:r>
              <a:t/>
            </a:r>
            <a:endParaRPr i="1">
              <a:latin typeface="Courier New"/>
              <a:ea typeface="Courier New"/>
              <a:cs typeface="Courier New"/>
              <a:sym typeface="Courier New"/>
            </a:endParaRPr>
          </a:p>
          <a:p>
            <a:pPr indent="0" lvl="2" marL="80010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numero1 = 5;</a:t>
            </a:r>
            <a:endParaRPr/>
          </a:p>
          <a:p>
            <a:pPr indent="0" lvl="2" marL="80010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numero2 = 5;</a:t>
            </a:r>
            <a:endParaRPr/>
          </a:p>
          <a:p>
            <a:pPr indent="0" lvl="2" marL="80010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resultado = numero1 &gt;= numero2; </a:t>
            </a:r>
            <a:r>
              <a:rPr i="1" lang="es-ES" sz="2600">
                <a:latin typeface="Courier New"/>
                <a:ea typeface="Courier New"/>
                <a:cs typeface="Courier New"/>
                <a:sym typeface="Courier New"/>
              </a:rPr>
              <a:t>// resultado = true</a:t>
            </a:r>
            <a:endParaRPr/>
          </a:p>
          <a:p>
            <a:pPr indent="0" lvl="2" marL="80010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resultado = numero1 &lt;= numero2; </a:t>
            </a:r>
            <a:r>
              <a:rPr i="1" lang="es-ES" sz="2600">
                <a:latin typeface="Courier New"/>
                <a:ea typeface="Courier New"/>
                <a:cs typeface="Courier New"/>
                <a:sym typeface="Courier New"/>
              </a:rPr>
              <a:t>// resultado = true</a:t>
            </a:r>
            <a:endParaRPr/>
          </a:p>
          <a:p>
            <a:pPr indent="0" lvl="2" marL="80010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resultado = numero1 == numero2; </a:t>
            </a:r>
            <a:r>
              <a:rPr i="1" lang="es-ES" sz="2600">
                <a:latin typeface="Courier New"/>
                <a:ea typeface="Courier New"/>
                <a:cs typeface="Courier New"/>
                <a:sym typeface="Courier New"/>
              </a:rPr>
              <a:t>// resultado = true</a:t>
            </a:r>
            <a:endParaRPr/>
          </a:p>
          <a:p>
            <a:pPr indent="0" lvl="2" marL="80010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resultado = numero1 != numero2; </a:t>
            </a:r>
            <a:r>
              <a:rPr i="1" lang="es-ES" sz="2600">
                <a:latin typeface="Courier New"/>
                <a:ea typeface="Courier New"/>
                <a:cs typeface="Courier New"/>
                <a:sym typeface="Courier New"/>
              </a:rPr>
              <a:t>// resultado = false</a:t>
            </a:r>
            <a:endParaRPr sz="2600">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283" name="Google Shape;283;p20"/>
          <p:cNvSpPr txBox="1"/>
          <p:nvPr>
            <p:ph idx="1" type="body"/>
          </p:nvPr>
        </p:nvSpPr>
        <p:spPr>
          <a:xfrm>
            <a:off x="457200" y="1340768"/>
            <a:ext cx="8229600" cy="4968552"/>
          </a:xfrm>
          <a:prstGeom prst="rect">
            <a:avLst/>
          </a:prstGeom>
          <a:noFill/>
          <a:ln>
            <a:noFill/>
          </a:ln>
        </p:spPr>
        <p:txBody>
          <a:bodyPr anchorCtr="0" anchor="t" bIns="45700" lIns="91425" spcFirstLastPara="1" rIns="91425" wrap="square" tIns="45700">
            <a:normAutofit fontScale="70000" lnSpcReduction="20000"/>
          </a:bodyPr>
          <a:lstStyle/>
          <a:p>
            <a:pPr indent="0" lvl="0" marL="0" rtl="0" algn="just">
              <a:lnSpc>
                <a:spcPct val="90000"/>
              </a:lnSpc>
              <a:spcBef>
                <a:spcPts val="0"/>
              </a:spcBef>
              <a:spcAft>
                <a:spcPts val="0"/>
              </a:spcAft>
              <a:buClr>
                <a:schemeClr val="dk1"/>
              </a:buClr>
              <a:buSzPct val="100000"/>
              <a:buNone/>
            </a:pPr>
            <a:r>
              <a:rPr b="1" lang="es-ES" sz="4000"/>
              <a:t>Relacionales</a:t>
            </a:r>
            <a:endParaRPr/>
          </a:p>
          <a:p>
            <a:pPr indent="0" lvl="0" marL="0" rtl="0" algn="l">
              <a:lnSpc>
                <a:spcPct val="90000"/>
              </a:lnSpc>
              <a:spcBef>
                <a:spcPts val="1000"/>
              </a:spcBef>
              <a:spcAft>
                <a:spcPts val="0"/>
              </a:spcAft>
              <a:buClr>
                <a:schemeClr val="dk1"/>
              </a:buClr>
              <a:buSzPct val="100000"/>
              <a:buNone/>
            </a:pPr>
            <a:r>
              <a:rPr lang="es-ES" sz="3500"/>
              <a:t>Los operadores relacionales también se pueden utilizar con variables de tipo cadena de texto.</a:t>
            </a:r>
            <a:endParaRPr/>
          </a:p>
          <a:p>
            <a:pPr indent="0" lvl="2" marL="800100" rtl="0" algn="l">
              <a:lnSpc>
                <a:spcPct val="90000"/>
              </a:lnSpc>
              <a:spcBef>
                <a:spcPts val="500"/>
              </a:spcBef>
              <a:spcAft>
                <a:spcPts val="0"/>
              </a:spcAft>
              <a:buClr>
                <a:schemeClr val="dk1"/>
              </a:buClr>
              <a:buSzPct val="100000"/>
              <a:buNone/>
            </a:pPr>
            <a:r>
              <a:t/>
            </a:r>
            <a:endParaRPr/>
          </a:p>
          <a:p>
            <a:pPr indent="0" lvl="2" marL="80010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var texto1 = "hola";</a:t>
            </a:r>
            <a:endParaRPr/>
          </a:p>
          <a:p>
            <a:pPr indent="0" lvl="2" marL="80010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var texto2 = "hola";</a:t>
            </a:r>
            <a:endParaRPr/>
          </a:p>
          <a:p>
            <a:pPr indent="0" lvl="2" marL="80010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var texto3 = "adios";</a:t>
            </a:r>
            <a:endParaRPr/>
          </a:p>
          <a:p>
            <a:pPr indent="0" lvl="2" marL="800100" rtl="0" algn="l">
              <a:lnSpc>
                <a:spcPct val="90000"/>
              </a:lnSpc>
              <a:spcBef>
                <a:spcPts val="500"/>
              </a:spcBef>
              <a:spcAft>
                <a:spcPts val="0"/>
              </a:spcAft>
              <a:buClr>
                <a:schemeClr val="dk1"/>
              </a:buClr>
              <a:buSzPct val="100000"/>
              <a:buNone/>
            </a:pPr>
            <a:r>
              <a:t/>
            </a:r>
            <a:endParaRPr sz="2600">
              <a:latin typeface="Courier New"/>
              <a:ea typeface="Courier New"/>
              <a:cs typeface="Courier New"/>
              <a:sym typeface="Courier New"/>
            </a:endParaRPr>
          </a:p>
          <a:p>
            <a:pPr indent="0" lvl="2" marL="80010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resultado = texto1 == texto3; // resultado = false</a:t>
            </a:r>
            <a:endParaRPr/>
          </a:p>
          <a:p>
            <a:pPr indent="0" lvl="2" marL="80010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resultado = texto1 != texto2; // resultado = false</a:t>
            </a:r>
            <a:endParaRPr/>
          </a:p>
          <a:p>
            <a:pPr indent="0" lvl="2" marL="80010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resultado = texto3 &gt;= texto2; // resultado = false</a:t>
            </a:r>
            <a:endParaRPr/>
          </a:p>
          <a:p>
            <a:pPr indent="0" lvl="0" marL="0" rtl="0" algn="l">
              <a:lnSpc>
                <a:spcPct val="90000"/>
              </a:lnSpc>
              <a:spcBef>
                <a:spcPts val="1000"/>
              </a:spcBef>
              <a:spcAft>
                <a:spcPts val="0"/>
              </a:spcAft>
              <a:buClr>
                <a:schemeClr val="dk1"/>
              </a:buClr>
              <a:buSzPct val="100000"/>
              <a:buNone/>
            </a:pPr>
            <a:r>
              <a:t/>
            </a:r>
            <a:endParaRPr sz="3400"/>
          </a:p>
          <a:p>
            <a:pPr indent="0" lvl="0" marL="0" rtl="0" algn="l">
              <a:lnSpc>
                <a:spcPct val="90000"/>
              </a:lnSpc>
              <a:spcBef>
                <a:spcPts val="1000"/>
              </a:spcBef>
              <a:spcAft>
                <a:spcPts val="0"/>
              </a:spcAft>
              <a:buClr>
                <a:schemeClr val="dk1"/>
              </a:buClr>
              <a:buSzPct val="100000"/>
              <a:buNone/>
            </a:pPr>
            <a:r>
              <a:rPr lang="es-ES" sz="3500"/>
              <a:t>* a es menor que b, b es menor que c, A es menor que a, etc.</a:t>
            </a:r>
            <a:endParaRPr sz="3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1"/>
          <p:cNvSpPr txBox="1"/>
          <p:nvPr/>
        </p:nvSpPr>
        <p:spPr>
          <a:xfrm>
            <a:off x="478864" y="1469838"/>
            <a:ext cx="8229600" cy="5285904"/>
          </a:xfrm>
          <a:prstGeom prst="rect">
            <a:avLst/>
          </a:prstGeom>
          <a:noFill/>
          <a:ln>
            <a:noFill/>
          </a:ln>
        </p:spPr>
        <p:txBody>
          <a:bodyPr anchorCtr="0" anchor="t" bIns="46800" lIns="90000" spcFirstLastPara="1" rIns="90000" wrap="square" tIns="46800">
            <a:noAutofit/>
          </a:bodyPr>
          <a:lstStyle/>
          <a:p>
            <a:pPr indent="-339725" lvl="0" marL="339725" marR="0" rtl="0" algn="just">
              <a:spcBef>
                <a:spcPts val="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p:txBody>
      </p:sp>
      <p:sp>
        <p:nvSpPr>
          <p:cNvPr id="292" name="Google Shape;292;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293" name="Google Shape;293;p2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3600"/>
              <a:buChar char="•"/>
            </a:pPr>
            <a:r>
              <a:rPr lang="es-ES" sz="3600"/>
              <a:t>Lógicos</a:t>
            </a:r>
            <a:endParaRPr/>
          </a:p>
          <a:p>
            <a:pPr indent="0" lvl="0" marL="0" rtl="0" algn="just">
              <a:lnSpc>
                <a:spcPct val="90000"/>
              </a:lnSpc>
              <a:spcBef>
                <a:spcPts val="1000"/>
              </a:spcBef>
              <a:spcAft>
                <a:spcPts val="0"/>
              </a:spcAft>
              <a:buClr>
                <a:schemeClr val="dk1"/>
              </a:buClr>
              <a:buSzPts val="2800"/>
              <a:buNone/>
            </a:pPr>
            <a:r>
              <a:rPr lang="es-ES"/>
              <a:t>El resultado de cualquier operación que utilice operadores lógicos siempre es un valor lógico o </a:t>
            </a:r>
            <a:r>
              <a:rPr i="1" lang="es-ES"/>
              <a:t>booleano</a:t>
            </a:r>
            <a:r>
              <a:rPr lang="es-ES"/>
              <a:t>.</a:t>
            </a:r>
            <a:endParaRPr/>
          </a:p>
          <a:p>
            <a:pPr indent="0" lvl="0" marL="0" rtl="0" algn="just">
              <a:lnSpc>
                <a:spcPct val="90000"/>
              </a:lnSpc>
              <a:spcBef>
                <a:spcPts val="1000"/>
              </a:spcBef>
              <a:spcAft>
                <a:spcPts val="0"/>
              </a:spcAft>
              <a:buClr>
                <a:schemeClr val="dk1"/>
              </a:buClr>
              <a:buSzPts val="2800"/>
              <a:buNone/>
            </a:pPr>
            <a:r>
              <a:rPr b="1" lang="es-ES"/>
              <a:t>Negación</a:t>
            </a:r>
            <a:endParaRPr/>
          </a:p>
          <a:p>
            <a:pPr indent="0" lvl="0" marL="0" rtl="0" algn="just">
              <a:lnSpc>
                <a:spcPct val="90000"/>
              </a:lnSpc>
              <a:spcBef>
                <a:spcPts val="1000"/>
              </a:spcBef>
              <a:spcAft>
                <a:spcPts val="0"/>
              </a:spcAft>
              <a:buClr>
                <a:schemeClr val="dk1"/>
              </a:buClr>
              <a:buSzPts val="2800"/>
              <a:buNone/>
            </a:pPr>
            <a:r>
              <a:rPr b="1" lang="es-ES"/>
              <a:t>!</a:t>
            </a:r>
            <a:r>
              <a:rPr lang="es-ES"/>
              <a:t> Se utiliza para obtener el valor contrario al valor de la variable.</a:t>
            </a:r>
            <a:endParaRPr/>
          </a:p>
          <a:p>
            <a:pPr indent="0" lvl="1" marL="400050" rtl="0" algn="l">
              <a:lnSpc>
                <a:spcPct val="90000"/>
              </a:lnSpc>
              <a:spcBef>
                <a:spcPts val="500"/>
              </a:spcBef>
              <a:spcAft>
                <a:spcPts val="0"/>
              </a:spcAft>
              <a:buClr>
                <a:schemeClr val="dk1"/>
              </a:buClr>
              <a:buSzPts val="2400"/>
              <a:buNone/>
            </a:pPr>
            <a:r>
              <a:rPr lang="es-ES">
                <a:latin typeface="Courier New"/>
                <a:ea typeface="Courier New"/>
                <a:cs typeface="Courier New"/>
                <a:sym typeface="Courier New"/>
              </a:rPr>
              <a:t>var visible = true;</a:t>
            </a:r>
            <a:endParaRPr/>
          </a:p>
          <a:p>
            <a:pPr indent="0" lvl="1" marL="400050" rtl="0" algn="l">
              <a:lnSpc>
                <a:spcPct val="90000"/>
              </a:lnSpc>
              <a:spcBef>
                <a:spcPts val="500"/>
              </a:spcBef>
              <a:spcAft>
                <a:spcPts val="0"/>
              </a:spcAft>
              <a:buClr>
                <a:schemeClr val="dk1"/>
              </a:buClr>
              <a:buSzPts val="2400"/>
              <a:buNone/>
            </a:pPr>
            <a:r>
              <a:rPr lang="es-ES">
                <a:latin typeface="Courier New"/>
                <a:ea typeface="Courier New"/>
                <a:cs typeface="Courier New"/>
                <a:sym typeface="Courier New"/>
              </a:rPr>
              <a:t>alert(</a:t>
            </a:r>
            <a:r>
              <a:rPr b="1" lang="es-ES">
                <a:latin typeface="Courier New"/>
                <a:ea typeface="Courier New"/>
                <a:cs typeface="Courier New"/>
                <a:sym typeface="Courier New"/>
              </a:rPr>
              <a:t>!</a:t>
            </a:r>
            <a:r>
              <a:rPr lang="es-ES">
                <a:latin typeface="Courier New"/>
                <a:ea typeface="Courier New"/>
                <a:cs typeface="Courier New"/>
                <a:sym typeface="Courier New"/>
              </a:rPr>
              <a:t>visible); </a:t>
            </a:r>
            <a:r>
              <a:rPr i="1" lang="es-ES"/>
              <a:t>// Muestra "false" y no "true"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302" name="Google Shape;302;p22"/>
          <p:cNvSpPr txBox="1"/>
          <p:nvPr>
            <p:ph idx="1" type="body"/>
          </p:nvPr>
        </p:nvSpPr>
        <p:spPr>
          <a:xfrm>
            <a:off x="457200" y="1412776"/>
            <a:ext cx="8229600" cy="4896544"/>
          </a:xfrm>
          <a:prstGeom prst="rect">
            <a:avLst/>
          </a:prstGeom>
          <a:noFill/>
          <a:ln>
            <a:noFill/>
          </a:ln>
        </p:spPr>
        <p:txBody>
          <a:bodyPr anchorCtr="0" anchor="t" bIns="45700" lIns="91425" spcFirstLastPara="1" rIns="91425" wrap="square" tIns="45700">
            <a:normAutofit fontScale="62500" lnSpcReduction="20000"/>
          </a:bodyPr>
          <a:lstStyle/>
          <a:p>
            <a:pPr indent="0" lvl="0" marL="0" rtl="0" algn="just">
              <a:lnSpc>
                <a:spcPct val="90000"/>
              </a:lnSpc>
              <a:spcBef>
                <a:spcPts val="0"/>
              </a:spcBef>
              <a:spcAft>
                <a:spcPts val="0"/>
              </a:spcAft>
              <a:buClr>
                <a:schemeClr val="dk1"/>
              </a:buClr>
              <a:buSzPct val="100000"/>
              <a:buNone/>
            </a:pPr>
            <a:r>
              <a:rPr b="1" lang="es-ES" sz="3800"/>
              <a:t>Negación</a:t>
            </a:r>
            <a:endParaRPr/>
          </a:p>
          <a:p>
            <a:pPr indent="-174625" lvl="0" marL="285750" rtl="0" algn="just">
              <a:lnSpc>
                <a:spcPct val="90000"/>
              </a:lnSpc>
              <a:spcBef>
                <a:spcPts val="1000"/>
              </a:spcBef>
              <a:spcAft>
                <a:spcPts val="0"/>
              </a:spcAft>
              <a:buClr>
                <a:schemeClr val="dk1"/>
              </a:buClr>
              <a:buSzPct val="100000"/>
              <a:buNone/>
            </a:pPr>
            <a:r>
              <a:t/>
            </a:r>
            <a:endParaRPr/>
          </a:p>
          <a:p>
            <a:pPr indent="-174625" lvl="0" marL="285750" rtl="0" algn="just">
              <a:lnSpc>
                <a:spcPct val="90000"/>
              </a:lnSpc>
              <a:spcBef>
                <a:spcPts val="1000"/>
              </a:spcBef>
              <a:spcAft>
                <a:spcPts val="0"/>
              </a:spcAft>
              <a:buClr>
                <a:schemeClr val="dk1"/>
              </a:buClr>
              <a:buSzPct val="100000"/>
              <a:buNone/>
            </a:pPr>
            <a:r>
              <a:t/>
            </a:r>
            <a:endParaRPr/>
          </a:p>
          <a:p>
            <a:pPr indent="-174625" lvl="0" marL="285750" rtl="0" algn="just">
              <a:lnSpc>
                <a:spcPct val="90000"/>
              </a:lnSpc>
              <a:spcBef>
                <a:spcPts val="1000"/>
              </a:spcBef>
              <a:spcAft>
                <a:spcPts val="0"/>
              </a:spcAft>
              <a:buClr>
                <a:schemeClr val="dk1"/>
              </a:buClr>
              <a:buSzPct val="100000"/>
              <a:buNone/>
            </a:pPr>
            <a:r>
              <a:t/>
            </a:r>
            <a:endParaRPr/>
          </a:p>
          <a:p>
            <a:pPr indent="0" lvl="0" marL="0" rtl="0" algn="just">
              <a:lnSpc>
                <a:spcPct val="90000"/>
              </a:lnSpc>
              <a:spcBef>
                <a:spcPts val="1000"/>
              </a:spcBef>
              <a:spcAft>
                <a:spcPts val="0"/>
              </a:spcAft>
              <a:buClr>
                <a:schemeClr val="dk1"/>
              </a:buClr>
              <a:buSzPct val="100000"/>
              <a:buNone/>
            </a:pPr>
            <a:r>
              <a:t/>
            </a:r>
            <a:endParaRPr/>
          </a:p>
          <a:p>
            <a:pPr indent="-285750" lvl="0" marL="285750" rtl="0" algn="just">
              <a:lnSpc>
                <a:spcPct val="90000"/>
              </a:lnSpc>
              <a:spcBef>
                <a:spcPts val="1000"/>
              </a:spcBef>
              <a:spcAft>
                <a:spcPts val="0"/>
              </a:spcAft>
              <a:buClr>
                <a:schemeClr val="dk1"/>
              </a:buClr>
              <a:buSzPct val="100000"/>
              <a:buChar char="•"/>
            </a:pPr>
            <a:r>
              <a:rPr lang="es-ES"/>
              <a:t>Si la variable contiene un número, se transforma en false si vale 0 y en true para cualquier otro número (positivo o negativo, decimal o entero).</a:t>
            </a:r>
            <a:endParaRPr/>
          </a:p>
          <a:p>
            <a:pPr indent="-285750" lvl="0" marL="285750" rtl="0" algn="just">
              <a:lnSpc>
                <a:spcPct val="90000"/>
              </a:lnSpc>
              <a:spcBef>
                <a:spcPts val="1000"/>
              </a:spcBef>
              <a:spcAft>
                <a:spcPts val="0"/>
              </a:spcAft>
              <a:buClr>
                <a:schemeClr val="dk1"/>
              </a:buClr>
              <a:buSzPct val="100000"/>
              <a:buChar char="•"/>
            </a:pPr>
            <a:r>
              <a:rPr lang="es-ES"/>
              <a:t>Si la variable contiene una cadena de texto, se transforma en false si la cadena es vacía ("") y en true en cualquier otro caso.</a:t>
            </a:r>
            <a:endParaRPr/>
          </a:p>
          <a:p>
            <a:pPr indent="0" lvl="1" marL="457200" rtl="0" algn="l">
              <a:lnSpc>
                <a:spcPct val="90000"/>
              </a:lnSpc>
              <a:spcBef>
                <a:spcPts val="500"/>
              </a:spcBef>
              <a:spcAft>
                <a:spcPts val="0"/>
              </a:spcAft>
              <a:buClr>
                <a:schemeClr val="dk1"/>
              </a:buClr>
              <a:buSzPct val="100000"/>
              <a:buNone/>
            </a:pPr>
            <a:r>
              <a:rPr lang="es-ES" sz="2200">
                <a:latin typeface="Courier New"/>
                <a:ea typeface="Courier New"/>
                <a:cs typeface="Courier New"/>
                <a:sym typeface="Courier New"/>
              </a:rPr>
              <a:t>var cantidad = 0;</a:t>
            </a:r>
            <a:endParaRPr/>
          </a:p>
          <a:p>
            <a:pPr indent="0" lvl="1" marL="457200" rtl="0" algn="l">
              <a:lnSpc>
                <a:spcPct val="90000"/>
              </a:lnSpc>
              <a:spcBef>
                <a:spcPts val="500"/>
              </a:spcBef>
              <a:spcAft>
                <a:spcPts val="0"/>
              </a:spcAft>
              <a:buClr>
                <a:schemeClr val="dk1"/>
              </a:buClr>
              <a:buSzPct val="100000"/>
              <a:buNone/>
            </a:pPr>
            <a:r>
              <a:rPr lang="es-ES" sz="2200">
                <a:latin typeface="Courier New"/>
                <a:ea typeface="Courier New"/>
                <a:cs typeface="Courier New"/>
                <a:sym typeface="Courier New"/>
              </a:rPr>
              <a:t>vacio = !cantidad; </a:t>
            </a:r>
            <a:r>
              <a:rPr i="1" lang="es-ES" sz="2200">
                <a:latin typeface="Courier New"/>
                <a:ea typeface="Courier New"/>
                <a:cs typeface="Courier New"/>
                <a:sym typeface="Courier New"/>
              </a:rPr>
              <a:t>// vacio = true</a:t>
            </a:r>
            <a:endParaRPr/>
          </a:p>
          <a:p>
            <a:pPr indent="0" lvl="1" marL="457200" rtl="0" algn="l">
              <a:lnSpc>
                <a:spcPct val="90000"/>
              </a:lnSpc>
              <a:spcBef>
                <a:spcPts val="500"/>
              </a:spcBef>
              <a:spcAft>
                <a:spcPts val="0"/>
              </a:spcAft>
              <a:buClr>
                <a:schemeClr val="dk1"/>
              </a:buClr>
              <a:buSzPct val="100000"/>
              <a:buNone/>
            </a:pPr>
            <a:r>
              <a:t/>
            </a:r>
            <a:endParaRPr i="1" sz="1500">
              <a:latin typeface="Courier New"/>
              <a:ea typeface="Courier New"/>
              <a:cs typeface="Courier New"/>
              <a:sym typeface="Courier New"/>
            </a:endParaRPr>
          </a:p>
          <a:p>
            <a:pPr indent="0" lvl="1" marL="457200" rtl="0" algn="l">
              <a:lnSpc>
                <a:spcPct val="90000"/>
              </a:lnSpc>
              <a:spcBef>
                <a:spcPts val="500"/>
              </a:spcBef>
              <a:spcAft>
                <a:spcPts val="0"/>
              </a:spcAft>
              <a:buClr>
                <a:schemeClr val="dk1"/>
              </a:buClr>
              <a:buSzPct val="100000"/>
              <a:buNone/>
            </a:pPr>
            <a:r>
              <a:rPr lang="es-ES" sz="2200">
                <a:latin typeface="Courier New"/>
                <a:ea typeface="Courier New"/>
                <a:cs typeface="Courier New"/>
                <a:sym typeface="Courier New"/>
              </a:rPr>
              <a:t>cantidad = 2;</a:t>
            </a:r>
            <a:endParaRPr/>
          </a:p>
          <a:p>
            <a:pPr indent="0" lvl="1" marL="457200" rtl="0" algn="l">
              <a:lnSpc>
                <a:spcPct val="90000"/>
              </a:lnSpc>
              <a:spcBef>
                <a:spcPts val="500"/>
              </a:spcBef>
              <a:spcAft>
                <a:spcPts val="0"/>
              </a:spcAft>
              <a:buClr>
                <a:schemeClr val="dk1"/>
              </a:buClr>
              <a:buSzPct val="100000"/>
              <a:buNone/>
            </a:pPr>
            <a:r>
              <a:rPr lang="es-ES" sz="2200">
                <a:latin typeface="Courier New"/>
                <a:ea typeface="Courier New"/>
                <a:cs typeface="Courier New"/>
                <a:sym typeface="Courier New"/>
              </a:rPr>
              <a:t>vacio = !cantidad; </a:t>
            </a:r>
            <a:r>
              <a:rPr i="1" lang="es-ES" sz="2200">
                <a:latin typeface="Courier New"/>
                <a:ea typeface="Courier New"/>
                <a:cs typeface="Courier New"/>
                <a:sym typeface="Courier New"/>
              </a:rPr>
              <a:t>// vacio = false</a:t>
            </a:r>
            <a:endParaRPr/>
          </a:p>
          <a:p>
            <a:pPr indent="0" lvl="1" marL="457200" rtl="0" algn="l">
              <a:lnSpc>
                <a:spcPct val="90000"/>
              </a:lnSpc>
              <a:spcBef>
                <a:spcPts val="500"/>
              </a:spcBef>
              <a:spcAft>
                <a:spcPts val="0"/>
              </a:spcAft>
              <a:buClr>
                <a:schemeClr val="dk1"/>
              </a:buClr>
              <a:buSzPct val="100000"/>
              <a:buNone/>
            </a:pPr>
            <a:r>
              <a:t/>
            </a:r>
            <a:endParaRPr i="1" sz="1500">
              <a:latin typeface="Courier New"/>
              <a:ea typeface="Courier New"/>
              <a:cs typeface="Courier New"/>
              <a:sym typeface="Courier New"/>
            </a:endParaRPr>
          </a:p>
          <a:p>
            <a:pPr indent="0" lvl="1" marL="457200" rtl="0" algn="l">
              <a:lnSpc>
                <a:spcPct val="90000"/>
              </a:lnSpc>
              <a:spcBef>
                <a:spcPts val="500"/>
              </a:spcBef>
              <a:spcAft>
                <a:spcPts val="0"/>
              </a:spcAft>
              <a:buClr>
                <a:schemeClr val="dk1"/>
              </a:buClr>
              <a:buSzPct val="100000"/>
              <a:buNone/>
            </a:pPr>
            <a:r>
              <a:rPr lang="es-ES" sz="2200">
                <a:latin typeface="Courier New"/>
                <a:ea typeface="Courier New"/>
                <a:cs typeface="Courier New"/>
                <a:sym typeface="Courier New"/>
              </a:rPr>
              <a:t>var mensaje = "";</a:t>
            </a:r>
            <a:endParaRPr/>
          </a:p>
          <a:p>
            <a:pPr indent="0" lvl="1" marL="457200" rtl="0" algn="l">
              <a:lnSpc>
                <a:spcPct val="90000"/>
              </a:lnSpc>
              <a:spcBef>
                <a:spcPts val="500"/>
              </a:spcBef>
              <a:spcAft>
                <a:spcPts val="0"/>
              </a:spcAft>
              <a:buClr>
                <a:schemeClr val="dk1"/>
              </a:buClr>
              <a:buSzPct val="100000"/>
              <a:buNone/>
            </a:pPr>
            <a:r>
              <a:rPr lang="es-ES" sz="2200">
                <a:latin typeface="Courier New"/>
                <a:ea typeface="Courier New"/>
                <a:cs typeface="Courier New"/>
                <a:sym typeface="Courier New"/>
              </a:rPr>
              <a:t>mensajeVacio = !mensaje; </a:t>
            </a:r>
            <a:r>
              <a:rPr i="1" lang="es-ES" sz="2200">
                <a:latin typeface="Courier New"/>
                <a:ea typeface="Courier New"/>
                <a:cs typeface="Courier New"/>
                <a:sym typeface="Courier New"/>
              </a:rPr>
              <a:t>// mensajeVacio = true</a:t>
            </a:r>
            <a:endParaRPr/>
          </a:p>
          <a:p>
            <a:pPr indent="0" lvl="1" marL="457200" rtl="0" algn="l">
              <a:lnSpc>
                <a:spcPct val="90000"/>
              </a:lnSpc>
              <a:spcBef>
                <a:spcPts val="500"/>
              </a:spcBef>
              <a:spcAft>
                <a:spcPts val="0"/>
              </a:spcAft>
              <a:buClr>
                <a:schemeClr val="dk1"/>
              </a:buClr>
              <a:buSzPct val="100000"/>
              <a:buNone/>
            </a:pPr>
            <a:r>
              <a:t/>
            </a:r>
            <a:endParaRPr i="1" sz="1500">
              <a:latin typeface="Courier New"/>
              <a:ea typeface="Courier New"/>
              <a:cs typeface="Courier New"/>
              <a:sym typeface="Courier New"/>
            </a:endParaRPr>
          </a:p>
          <a:p>
            <a:pPr indent="0" lvl="1" marL="457200" rtl="0" algn="l">
              <a:lnSpc>
                <a:spcPct val="90000"/>
              </a:lnSpc>
              <a:spcBef>
                <a:spcPts val="500"/>
              </a:spcBef>
              <a:spcAft>
                <a:spcPts val="0"/>
              </a:spcAft>
              <a:buClr>
                <a:schemeClr val="dk1"/>
              </a:buClr>
              <a:buSzPct val="100000"/>
              <a:buNone/>
            </a:pPr>
            <a:r>
              <a:rPr lang="es-ES" sz="2200">
                <a:latin typeface="Courier New"/>
                <a:ea typeface="Courier New"/>
                <a:cs typeface="Courier New"/>
                <a:sym typeface="Courier New"/>
              </a:rPr>
              <a:t>mensaje = "Bienvenido";</a:t>
            </a:r>
            <a:endParaRPr/>
          </a:p>
          <a:p>
            <a:pPr indent="0" lvl="1" marL="457200" rtl="0" algn="l">
              <a:lnSpc>
                <a:spcPct val="90000"/>
              </a:lnSpc>
              <a:spcBef>
                <a:spcPts val="500"/>
              </a:spcBef>
              <a:spcAft>
                <a:spcPts val="0"/>
              </a:spcAft>
              <a:buClr>
                <a:schemeClr val="dk1"/>
              </a:buClr>
              <a:buSzPct val="100000"/>
              <a:buNone/>
            </a:pPr>
            <a:r>
              <a:rPr lang="es-ES" sz="2200">
                <a:latin typeface="Courier New"/>
                <a:ea typeface="Courier New"/>
                <a:cs typeface="Courier New"/>
                <a:sym typeface="Courier New"/>
              </a:rPr>
              <a:t>mensajeVacio = !mensaje; </a:t>
            </a:r>
            <a:r>
              <a:rPr i="1" lang="es-ES" sz="2200">
                <a:latin typeface="Courier New"/>
                <a:ea typeface="Courier New"/>
                <a:cs typeface="Courier New"/>
                <a:sym typeface="Courier New"/>
              </a:rPr>
              <a:t>// mensajeVacio = false</a:t>
            </a:r>
            <a:endParaRPr sz="2200">
              <a:latin typeface="Courier New"/>
              <a:ea typeface="Courier New"/>
              <a:cs typeface="Courier New"/>
              <a:sym typeface="Courier New"/>
            </a:endParaRPr>
          </a:p>
        </p:txBody>
      </p:sp>
      <p:pic>
        <p:nvPicPr>
          <p:cNvPr id="303" name="Google Shape;303;p22"/>
          <p:cNvPicPr preferRelativeResize="0"/>
          <p:nvPr/>
        </p:nvPicPr>
        <p:blipFill rotWithShape="1">
          <a:blip r:embed="rId3">
            <a:alphaModFix/>
          </a:blip>
          <a:srcRect b="0" l="0" r="0" t="0"/>
          <a:stretch/>
        </p:blipFill>
        <p:spPr>
          <a:xfrm>
            <a:off x="715950" y="1772816"/>
            <a:ext cx="7964711" cy="115212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312" name="Google Shape;312;p23"/>
          <p:cNvSpPr txBox="1"/>
          <p:nvPr>
            <p:ph idx="1" type="body"/>
          </p:nvPr>
        </p:nvSpPr>
        <p:spPr>
          <a:xfrm>
            <a:off x="457200" y="1340768"/>
            <a:ext cx="8229600" cy="4968552"/>
          </a:xfrm>
          <a:prstGeom prst="rect">
            <a:avLst/>
          </a:prstGeom>
          <a:noFill/>
          <a:ln>
            <a:noFill/>
          </a:ln>
        </p:spPr>
        <p:txBody>
          <a:bodyPr anchorCtr="0" anchor="t" bIns="45700" lIns="91425" spcFirstLastPara="1" rIns="91425" wrap="square" tIns="45700">
            <a:normAutofit fontScale="62500" lnSpcReduction="20000"/>
          </a:bodyPr>
          <a:lstStyle/>
          <a:p>
            <a:pPr indent="0" lvl="0" marL="0" rtl="0" algn="just">
              <a:lnSpc>
                <a:spcPct val="90000"/>
              </a:lnSpc>
              <a:spcBef>
                <a:spcPts val="0"/>
              </a:spcBef>
              <a:spcAft>
                <a:spcPts val="0"/>
              </a:spcAft>
              <a:buClr>
                <a:schemeClr val="dk1"/>
              </a:buClr>
              <a:buSzPct val="100000"/>
              <a:buNone/>
            </a:pPr>
            <a:r>
              <a:rPr b="1" lang="es-ES" sz="3800"/>
              <a:t>AND</a:t>
            </a:r>
            <a:endParaRPr/>
          </a:p>
          <a:p>
            <a:pPr indent="-174625" lvl="0" marL="285750" rtl="0" algn="just">
              <a:lnSpc>
                <a:spcPct val="90000"/>
              </a:lnSpc>
              <a:spcBef>
                <a:spcPts val="1000"/>
              </a:spcBef>
              <a:spcAft>
                <a:spcPts val="0"/>
              </a:spcAft>
              <a:buClr>
                <a:schemeClr val="dk1"/>
              </a:buClr>
              <a:buSzPct val="100000"/>
              <a:buNone/>
            </a:pPr>
            <a:r>
              <a:t/>
            </a:r>
            <a:endParaRPr/>
          </a:p>
          <a:p>
            <a:pPr indent="-174625" lvl="0" marL="285750" rtl="0" algn="just">
              <a:lnSpc>
                <a:spcPct val="90000"/>
              </a:lnSpc>
              <a:spcBef>
                <a:spcPts val="1000"/>
              </a:spcBef>
              <a:spcAft>
                <a:spcPts val="0"/>
              </a:spcAft>
              <a:buClr>
                <a:schemeClr val="dk1"/>
              </a:buClr>
              <a:buSzPct val="100000"/>
              <a:buNone/>
            </a:pPr>
            <a:r>
              <a:t/>
            </a:r>
            <a:endParaRPr/>
          </a:p>
          <a:p>
            <a:pPr indent="-174625" lvl="0" marL="285750" rtl="0" algn="just">
              <a:lnSpc>
                <a:spcPct val="90000"/>
              </a:lnSpc>
              <a:spcBef>
                <a:spcPts val="1000"/>
              </a:spcBef>
              <a:spcAft>
                <a:spcPts val="0"/>
              </a:spcAft>
              <a:buClr>
                <a:schemeClr val="dk1"/>
              </a:buClr>
              <a:buSzPct val="100000"/>
              <a:buNone/>
            </a:pPr>
            <a:r>
              <a:t/>
            </a:r>
            <a:endParaRPr/>
          </a:p>
          <a:p>
            <a:pPr indent="0" lvl="0" marL="0" rtl="0" algn="just">
              <a:lnSpc>
                <a:spcPct val="90000"/>
              </a:lnSpc>
              <a:spcBef>
                <a:spcPts val="1000"/>
              </a:spcBef>
              <a:spcAft>
                <a:spcPts val="0"/>
              </a:spcAft>
              <a:buClr>
                <a:schemeClr val="dk1"/>
              </a:buClr>
              <a:buSzPct val="100000"/>
              <a:buNone/>
            </a:pPr>
            <a:r>
              <a:t/>
            </a:r>
            <a:endParaRPr/>
          </a:p>
          <a:p>
            <a:pPr indent="0" lvl="0" marL="0" rtl="0" algn="just">
              <a:lnSpc>
                <a:spcPct val="90000"/>
              </a:lnSpc>
              <a:spcBef>
                <a:spcPts val="1000"/>
              </a:spcBef>
              <a:spcAft>
                <a:spcPts val="0"/>
              </a:spcAft>
              <a:buClr>
                <a:schemeClr val="dk1"/>
              </a:buClr>
              <a:buSzPct val="100000"/>
              <a:buNone/>
            </a:pPr>
            <a:r>
              <a:t/>
            </a:r>
            <a:endParaRPr/>
          </a:p>
          <a:p>
            <a:pPr indent="0" lvl="0" marL="0" rtl="0" algn="just">
              <a:lnSpc>
                <a:spcPct val="90000"/>
              </a:lnSpc>
              <a:spcBef>
                <a:spcPts val="1000"/>
              </a:spcBef>
              <a:spcAft>
                <a:spcPts val="0"/>
              </a:spcAft>
              <a:buClr>
                <a:schemeClr val="dk1"/>
              </a:buClr>
              <a:buSzPct val="100000"/>
              <a:buNone/>
            </a:pPr>
            <a:r>
              <a:t/>
            </a:r>
            <a:endParaRPr/>
          </a:p>
          <a:p>
            <a:pPr indent="0" lvl="0" marL="0" rtl="0" algn="just">
              <a:lnSpc>
                <a:spcPct val="90000"/>
              </a:lnSpc>
              <a:spcBef>
                <a:spcPts val="1000"/>
              </a:spcBef>
              <a:spcAft>
                <a:spcPts val="0"/>
              </a:spcAft>
              <a:buClr>
                <a:schemeClr val="dk1"/>
              </a:buClr>
              <a:buSzPct val="100000"/>
              <a:buNone/>
            </a:pPr>
            <a:r>
              <a:rPr lang="es-ES" sz="3500"/>
              <a:t>La operación lógica AND (</a:t>
            </a:r>
            <a:r>
              <a:rPr b="1" lang="es-ES" sz="3500"/>
              <a:t>&amp;&amp;</a:t>
            </a:r>
            <a:r>
              <a:rPr lang="es-ES" sz="3500"/>
              <a:t>) obtiene su resultado combinando dos valores booleanos</a:t>
            </a:r>
            <a:endParaRPr sz="3500"/>
          </a:p>
          <a:p>
            <a:pPr indent="0" lvl="1" marL="400050" rtl="0" algn="l">
              <a:lnSpc>
                <a:spcPct val="90000"/>
              </a:lnSpc>
              <a:spcBef>
                <a:spcPts val="500"/>
              </a:spcBef>
              <a:spcAft>
                <a:spcPts val="0"/>
              </a:spcAft>
              <a:buClr>
                <a:schemeClr val="dk1"/>
              </a:buClr>
              <a:buSzPct val="100000"/>
              <a:buNone/>
            </a:pPr>
            <a:r>
              <a:t/>
            </a:r>
            <a:endParaRPr/>
          </a:p>
          <a:p>
            <a:pPr indent="0" lvl="1" marL="40005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var valor1 = true;</a:t>
            </a:r>
            <a:endParaRPr/>
          </a:p>
          <a:p>
            <a:pPr indent="0" lvl="1" marL="40005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var valor2 = false;</a:t>
            </a:r>
            <a:endParaRPr/>
          </a:p>
          <a:p>
            <a:pPr indent="0" lvl="1" marL="40005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resultado = valor1 </a:t>
            </a:r>
            <a:r>
              <a:rPr b="1" lang="es-ES" sz="2600">
                <a:latin typeface="Courier New"/>
                <a:ea typeface="Courier New"/>
                <a:cs typeface="Courier New"/>
                <a:sym typeface="Courier New"/>
              </a:rPr>
              <a:t>&amp;&amp;</a:t>
            </a:r>
            <a:r>
              <a:rPr lang="es-ES" sz="2600">
                <a:latin typeface="Courier New"/>
                <a:ea typeface="Courier New"/>
                <a:cs typeface="Courier New"/>
                <a:sym typeface="Courier New"/>
              </a:rPr>
              <a:t> valor2; </a:t>
            </a:r>
            <a:r>
              <a:rPr i="1" lang="es-ES" sz="2600">
                <a:latin typeface="Courier New"/>
                <a:ea typeface="Courier New"/>
                <a:cs typeface="Courier New"/>
                <a:sym typeface="Courier New"/>
              </a:rPr>
              <a:t>// resultado = false</a:t>
            </a:r>
            <a:endParaRPr/>
          </a:p>
          <a:p>
            <a:pPr indent="0" lvl="1" marL="400050" rtl="0" algn="l">
              <a:lnSpc>
                <a:spcPct val="90000"/>
              </a:lnSpc>
              <a:spcBef>
                <a:spcPts val="500"/>
              </a:spcBef>
              <a:spcAft>
                <a:spcPts val="0"/>
              </a:spcAft>
              <a:buClr>
                <a:schemeClr val="dk1"/>
              </a:buClr>
              <a:buSzPct val="100000"/>
              <a:buNone/>
            </a:pPr>
            <a:r>
              <a:t/>
            </a:r>
            <a:endParaRPr i="1" sz="2600">
              <a:latin typeface="Courier New"/>
              <a:ea typeface="Courier New"/>
              <a:cs typeface="Courier New"/>
              <a:sym typeface="Courier New"/>
            </a:endParaRPr>
          </a:p>
          <a:p>
            <a:pPr indent="0" lvl="1" marL="40005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valor1 = true;</a:t>
            </a:r>
            <a:endParaRPr/>
          </a:p>
          <a:p>
            <a:pPr indent="0" lvl="1" marL="40005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valor2 = true;</a:t>
            </a:r>
            <a:endParaRPr/>
          </a:p>
          <a:p>
            <a:pPr indent="0" lvl="1" marL="40005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resultado = valor1 </a:t>
            </a:r>
            <a:r>
              <a:rPr b="1" lang="es-ES" sz="2600">
                <a:latin typeface="Courier New"/>
                <a:ea typeface="Courier New"/>
                <a:cs typeface="Courier New"/>
                <a:sym typeface="Courier New"/>
              </a:rPr>
              <a:t>&amp;&amp;</a:t>
            </a:r>
            <a:r>
              <a:rPr lang="es-ES" sz="2600">
                <a:latin typeface="Courier New"/>
                <a:ea typeface="Courier New"/>
                <a:cs typeface="Courier New"/>
                <a:sym typeface="Courier New"/>
              </a:rPr>
              <a:t> valor2; </a:t>
            </a:r>
            <a:r>
              <a:rPr i="1" lang="es-ES" sz="2600">
                <a:latin typeface="Courier New"/>
                <a:ea typeface="Courier New"/>
                <a:cs typeface="Courier New"/>
                <a:sym typeface="Courier New"/>
              </a:rPr>
              <a:t>// resultado = true</a:t>
            </a:r>
            <a:endParaRPr sz="2600">
              <a:latin typeface="Courier New"/>
              <a:ea typeface="Courier New"/>
              <a:cs typeface="Courier New"/>
              <a:sym typeface="Courier New"/>
            </a:endParaRPr>
          </a:p>
        </p:txBody>
      </p:sp>
      <p:pic>
        <p:nvPicPr>
          <p:cNvPr id="313" name="Google Shape;313;p23"/>
          <p:cNvPicPr preferRelativeResize="0"/>
          <p:nvPr/>
        </p:nvPicPr>
        <p:blipFill rotWithShape="1">
          <a:blip r:embed="rId3">
            <a:alphaModFix/>
          </a:blip>
          <a:srcRect b="0" l="0" r="0" t="0"/>
          <a:stretch/>
        </p:blipFill>
        <p:spPr>
          <a:xfrm>
            <a:off x="1547663" y="1696024"/>
            <a:ext cx="5198925" cy="1732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322" name="Google Shape;322;p24"/>
          <p:cNvSpPr txBox="1"/>
          <p:nvPr>
            <p:ph idx="1" type="body"/>
          </p:nvPr>
        </p:nvSpPr>
        <p:spPr>
          <a:xfrm>
            <a:off x="457200" y="1340768"/>
            <a:ext cx="8229600" cy="4968552"/>
          </a:xfrm>
          <a:prstGeom prst="rect">
            <a:avLst/>
          </a:prstGeom>
          <a:noFill/>
          <a:ln>
            <a:noFill/>
          </a:ln>
        </p:spPr>
        <p:txBody>
          <a:bodyPr anchorCtr="0" anchor="t" bIns="45700" lIns="91425" spcFirstLastPara="1" rIns="91425" wrap="square" tIns="45700">
            <a:normAutofit fontScale="62500" lnSpcReduction="20000"/>
          </a:bodyPr>
          <a:lstStyle/>
          <a:p>
            <a:pPr indent="0" lvl="0" marL="0" rtl="0" algn="just">
              <a:lnSpc>
                <a:spcPct val="90000"/>
              </a:lnSpc>
              <a:spcBef>
                <a:spcPts val="0"/>
              </a:spcBef>
              <a:spcAft>
                <a:spcPts val="0"/>
              </a:spcAft>
              <a:buClr>
                <a:schemeClr val="dk1"/>
              </a:buClr>
              <a:buSzPct val="100000"/>
              <a:buNone/>
            </a:pPr>
            <a:r>
              <a:rPr b="1" lang="es-ES" sz="3800"/>
              <a:t>OR</a:t>
            </a:r>
            <a:endParaRPr/>
          </a:p>
          <a:p>
            <a:pPr indent="-174625" lvl="0" marL="285750" rtl="0" algn="just">
              <a:lnSpc>
                <a:spcPct val="90000"/>
              </a:lnSpc>
              <a:spcBef>
                <a:spcPts val="1000"/>
              </a:spcBef>
              <a:spcAft>
                <a:spcPts val="0"/>
              </a:spcAft>
              <a:buClr>
                <a:schemeClr val="dk1"/>
              </a:buClr>
              <a:buSzPct val="100000"/>
              <a:buNone/>
            </a:pPr>
            <a:r>
              <a:t/>
            </a:r>
            <a:endParaRPr/>
          </a:p>
          <a:p>
            <a:pPr indent="-174625" lvl="0" marL="285750" rtl="0" algn="just">
              <a:lnSpc>
                <a:spcPct val="90000"/>
              </a:lnSpc>
              <a:spcBef>
                <a:spcPts val="1000"/>
              </a:spcBef>
              <a:spcAft>
                <a:spcPts val="0"/>
              </a:spcAft>
              <a:buClr>
                <a:schemeClr val="dk1"/>
              </a:buClr>
              <a:buSzPct val="100000"/>
              <a:buNone/>
            </a:pPr>
            <a:r>
              <a:t/>
            </a:r>
            <a:endParaRPr/>
          </a:p>
          <a:p>
            <a:pPr indent="-174625" lvl="0" marL="285750" rtl="0" algn="just">
              <a:lnSpc>
                <a:spcPct val="90000"/>
              </a:lnSpc>
              <a:spcBef>
                <a:spcPts val="1000"/>
              </a:spcBef>
              <a:spcAft>
                <a:spcPts val="0"/>
              </a:spcAft>
              <a:buClr>
                <a:schemeClr val="dk1"/>
              </a:buClr>
              <a:buSzPct val="100000"/>
              <a:buNone/>
            </a:pPr>
            <a:r>
              <a:t/>
            </a:r>
            <a:endParaRPr/>
          </a:p>
          <a:p>
            <a:pPr indent="0" lvl="0" marL="0" rtl="0" algn="just">
              <a:lnSpc>
                <a:spcPct val="90000"/>
              </a:lnSpc>
              <a:spcBef>
                <a:spcPts val="1000"/>
              </a:spcBef>
              <a:spcAft>
                <a:spcPts val="0"/>
              </a:spcAft>
              <a:buClr>
                <a:schemeClr val="dk1"/>
              </a:buClr>
              <a:buSzPct val="100000"/>
              <a:buNone/>
            </a:pPr>
            <a:r>
              <a:t/>
            </a:r>
            <a:endParaRPr/>
          </a:p>
          <a:p>
            <a:pPr indent="0" lvl="0" marL="0" rtl="0" algn="just">
              <a:lnSpc>
                <a:spcPct val="90000"/>
              </a:lnSpc>
              <a:spcBef>
                <a:spcPts val="1000"/>
              </a:spcBef>
              <a:spcAft>
                <a:spcPts val="0"/>
              </a:spcAft>
              <a:buClr>
                <a:schemeClr val="dk1"/>
              </a:buClr>
              <a:buSzPct val="100000"/>
              <a:buNone/>
            </a:pPr>
            <a:r>
              <a:t/>
            </a:r>
            <a:endParaRPr/>
          </a:p>
          <a:p>
            <a:pPr indent="0" lvl="0" marL="0" rtl="0" algn="just">
              <a:lnSpc>
                <a:spcPct val="90000"/>
              </a:lnSpc>
              <a:spcBef>
                <a:spcPts val="1000"/>
              </a:spcBef>
              <a:spcAft>
                <a:spcPts val="0"/>
              </a:spcAft>
              <a:buClr>
                <a:schemeClr val="dk1"/>
              </a:buClr>
              <a:buSzPct val="100000"/>
              <a:buNone/>
            </a:pPr>
            <a:r>
              <a:t/>
            </a:r>
            <a:endParaRPr/>
          </a:p>
          <a:p>
            <a:pPr indent="0" lvl="0" marL="0" rtl="0" algn="just">
              <a:lnSpc>
                <a:spcPct val="90000"/>
              </a:lnSpc>
              <a:spcBef>
                <a:spcPts val="1000"/>
              </a:spcBef>
              <a:spcAft>
                <a:spcPts val="0"/>
              </a:spcAft>
              <a:buClr>
                <a:schemeClr val="dk1"/>
              </a:buClr>
              <a:buSzPct val="100000"/>
              <a:buNone/>
            </a:pPr>
            <a:r>
              <a:rPr lang="es-ES" sz="3500"/>
              <a:t>La operación lógica OR (</a:t>
            </a:r>
            <a:r>
              <a:rPr b="1" lang="es-ES" sz="3500"/>
              <a:t>||</a:t>
            </a:r>
            <a:r>
              <a:rPr lang="es-ES" sz="3500"/>
              <a:t>) obtiene su resultado combinando dos valores booleanos.</a:t>
            </a:r>
            <a:endParaRPr/>
          </a:p>
          <a:p>
            <a:pPr indent="0" lvl="1" marL="400050" rtl="0" algn="l">
              <a:lnSpc>
                <a:spcPct val="90000"/>
              </a:lnSpc>
              <a:spcBef>
                <a:spcPts val="500"/>
              </a:spcBef>
              <a:spcAft>
                <a:spcPts val="0"/>
              </a:spcAft>
              <a:buClr>
                <a:schemeClr val="dk1"/>
              </a:buClr>
              <a:buSzPct val="100000"/>
              <a:buNone/>
            </a:pPr>
            <a:r>
              <a:t/>
            </a:r>
            <a:endParaRPr/>
          </a:p>
          <a:p>
            <a:pPr indent="0" lvl="1" marL="40005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var valor1 = true;</a:t>
            </a:r>
            <a:endParaRPr/>
          </a:p>
          <a:p>
            <a:pPr indent="0" lvl="1" marL="40005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var valor2 = false;</a:t>
            </a:r>
            <a:endParaRPr/>
          </a:p>
          <a:p>
            <a:pPr indent="0" lvl="1" marL="40005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resultado = valor1 </a:t>
            </a:r>
            <a:r>
              <a:rPr b="1" lang="es-ES" sz="2600">
                <a:latin typeface="Courier New"/>
                <a:ea typeface="Courier New"/>
                <a:cs typeface="Courier New"/>
                <a:sym typeface="Courier New"/>
              </a:rPr>
              <a:t>||</a:t>
            </a:r>
            <a:r>
              <a:rPr lang="es-ES" sz="2600">
                <a:latin typeface="Courier New"/>
                <a:ea typeface="Courier New"/>
                <a:cs typeface="Courier New"/>
                <a:sym typeface="Courier New"/>
              </a:rPr>
              <a:t> valor2; </a:t>
            </a:r>
            <a:r>
              <a:rPr i="1" lang="es-ES" sz="2600">
                <a:latin typeface="Courier New"/>
                <a:ea typeface="Courier New"/>
                <a:cs typeface="Courier New"/>
                <a:sym typeface="Courier New"/>
              </a:rPr>
              <a:t>// resultado = true</a:t>
            </a:r>
            <a:endParaRPr/>
          </a:p>
          <a:p>
            <a:pPr indent="0" lvl="1" marL="400050" rtl="0" algn="l">
              <a:lnSpc>
                <a:spcPct val="90000"/>
              </a:lnSpc>
              <a:spcBef>
                <a:spcPts val="500"/>
              </a:spcBef>
              <a:spcAft>
                <a:spcPts val="0"/>
              </a:spcAft>
              <a:buClr>
                <a:schemeClr val="dk1"/>
              </a:buClr>
              <a:buSzPct val="100000"/>
              <a:buNone/>
            </a:pPr>
            <a:r>
              <a:t/>
            </a:r>
            <a:endParaRPr i="1" sz="2600">
              <a:latin typeface="Courier New"/>
              <a:ea typeface="Courier New"/>
              <a:cs typeface="Courier New"/>
              <a:sym typeface="Courier New"/>
            </a:endParaRPr>
          </a:p>
          <a:p>
            <a:pPr indent="0" lvl="1" marL="40005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valor1 = false;</a:t>
            </a:r>
            <a:endParaRPr sz="2600">
              <a:latin typeface="Courier New"/>
              <a:ea typeface="Courier New"/>
              <a:cs typeface="Courier New"/>
              <a:sym typeface="Courier New"/>
            </a:endParaRPr>
          </a:p>
          <a:p>
            <a:pPr indent="0" lvl="1" marL="40005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valor2 = false;</a:t>
            </a:r>
            <a:endParaRPr sz="2600">
              <a:latin typeface="Courier New"/>
              <a:ea typeface="Courier New"/>
              <a:cs typeface="Courier New"/>
              <a:sym typeface="Courier New"/>
            </a:endParaRPr>
          </a:p>
          <a:p>
            <a:pPr indent="0" lvl="1" marL="40005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resultado = valor1 </a:t>
            </a:r>
            <a:r>
              <a:rPr b="1" lang="es-ES" sz="2600">
                <a:latin typeface="Courier New"/>
                <a:ea typeface="Courier New"/>
                <a:cs typeface="Courier New"/>
                <a:sym typeface="Courier New"/>
              </a:rPr>
              <a:t>||</a:t>
            </a:r>
            <a:r>
              <a:rPr lang="es-ES" sz="2600">
                <a:latin typeface="Courier New"/>
                <a:ea typeface="Courier New"/>
                <a:cs typeface="Courier New"/>
                <a:sym typeface="Courier New"/>
              </a:rPr>
              <a:t> valor2; </a:t>
            </a:r>
            <a:r>
              <a:rPr i="1" lang="es-ES" sz="2600">
                <a:latin typeface="Courier New"/>
                <a:ea typeface="Courier New"/>
                <a:cs typeface="Courier New"/>
                <a:sym typeface="Courier New"/>
              </a:rPr>
              <a:t>// resultado = false</a:t>
            </a:r>
            <a:endParaRPr sz="2600">
              <a:latin typeface="Courier New"/>
              <a:ea typeface="Courier New"/>
              <a:cs typeface="Courier New"/>
              <a:sym typeface="Courier New"/>
            </a:endParaRPr>
          </a:p>
        </p:txBody>
      </p:sp>
      <p:pic>
        <p:nvPicPr>
          <p:cNvPr id="323" name="Google Shape;323;p24"/>
          <p:cNvPicPr preferRelativeResize="0"/>
          <p:nvPr/>
        </p:nvPicPr>
        <p:blipFill rotWithShape="1">
          <a:blip r:embed="rId3">
            <a:alphaModFix/>
          </a:blip>
          <a:srcRect b="0" l="0" r="0" t="0"/>
          <a:stretch/>
        </p:blipFill>
        <p:spPr>
          <a:xfrm>
            <a:off x="1331640" y="1628800"/>
            <a:ext cx="5365757" cy="1800200"/>
          </a:xfrm>
          <a:prstGeom prst="rect">
            <a:avLst/>
          </a:prstGeom>
          <a:noFill/>
          <a:ln>
            <a:noFill/>
          </a:ln>
        </p:spPr>
      </p:pic>
      <p:sp>
        <p:nvSpPr>
          <p:cNvPr id="324" name="Google Shape;324;p24"/>
          <p:cNvSpPr/>
          <p:nvPr/>
        </p:nvSpPr>
        <p:spPr>
          <a:xfrm>
            <a:off x="6876256" y="5758886"/>
            <a:ext cx="2207592" cy="492443"/>
          </a:xfrm>
          <a:prstGeom prst="rect">
            <a:avLst/>
          </a:prstGeom>
          <a:noFill/>
          <a:ln>
            <a:noFill/>
          </a:ln>
        </p:spPr>
        <p:txBody>
          <a:bodyPr anchorCtr="0" anchor="t" bIns="45700" lIns="91425" spcFirstLastPara="1" rIns="91425" wrap="square" tIns="45700">
            <a:spAutoFit/>
          </a:bodyPr>
          <a:lstStyle/>
          <a:p>
            <a:pPr indent="0" lvl="1" marL="400050" marR="0" rtl="0" algn="l">
              <a:spcBef>
                <a:spcPts val="0"/>
              </a:spcBef>
              <a:spcAft>
                <a:spcPts val="0"/>
              </a:spcAft>
              <a:buClr>
                <a:schemeClr val="dk1"/>
              </a:buClr>
              <a:buSzPts val="2600"/>
              <a:buFont typeface="Calibri"/>
              <a:buNone/>
            </a:pPr>
            <a:r>
              <a:rPr b="0" i="0" lang="es-ES" sz="2600" u="none" cap="none" strike="noStrike">
                <a:solidFill>
                  <a:schemeClr val="dk1"/>
                </a:solidFill>
                <a:latin typeface="Calibri"/>
                <a:ea typeface="Calibri"/>
                <a:cs typeface="Calibri"/>
                <a:sym typeface="Calibri"/>
              </a:rPr>
              <a:t>* Ejercicio 4</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333" name="Google Shape;333;p25"/>
          <p:cNvSpPr txBox="1"/>
          <p:nvPr>
            <p:ph idx="1" type="body"/>
          </p:nvPr>
        </p:nvSpPr>
        <p:spPr>
          <a:xfrm>
            <a:off x="457200" y="1340768"/>
            <a:ext cx="8229600" cy="4968552"/>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90000"/>
              </a:lnSpc>
              <a:spcBef>
                <a:spcPts val="0"/>
              </a:spcBef>
              <a:spcAft>
                <a:spcPts val="0"/>
              </a:spcAft>
              <a:buClr>
                <a:schemeClr val="dk1"/>
              </a:buClr>
              <a:buSzPct val="100000"/>
              <a:buChar char="•"/>
            </a:pPr>
            <a:r>
              <a:rPr lang="es-ES" sz="3600"/>
              <a:t>Estructuras de control de flujo</a:t>
            </a:r>
            <a:endParaRPr/>
          </a:p>
          <a:p>
            <a:pPr indent="0" lvl="0" marL="0" rtl="0" algn="just">
              <a:lnSpc>
                <a:spcPct val="90000"/>
              </a:lnSpc>
              <a:spcBef>
                <a:spcPts val="1000"/>
              </a:spcBef>
              <a:spcAft>
                <a:spcPts val="0"/>
              </a:spcAft>
              <a:buClr>
                <a:schemeClr val="dk1"/>
              </a:buClr>
              <a:buSzPct val="100000"/>
              <a:buNone/>
            </a:pPr>
            <a:r>
              <a:rPr lang="es-ES" sz="2800"/>
              <a:t>Son instrucciones del tipo </a:t>
            </a:r>
            <a:r>
              <a:rPr i="1" lang="es-ES" sz="2800"/>
              <a:t>"si se cumple esta condición, hazlo; si no se cumple, haz esto otro"</a:t>
            </a:r>
            <a:r>
              <a:rPr lang="es-ES" sz="2800"/>
              <a:t>. También existen instrucciones del tipo </a:t>
            </a:r>
            <a:r>
              <a:rPr i="1" lang="es-ES" sz="2800"/>
              <a:t>"repite esto mientras se cumpla esta condición"</a:t>
            </a:r>
            <a:r>
              <a:rPr lang="es-ES" sz="2800"/>
              <a:t>.</a:t>
            </a:r>
            <a:endParaRPr/>
          </a:p>
          <a:p>
            <a:pPr indent="0" lvl="0" marL="0" rtl="0" algn="just">
              <a:lnSpc>
                <a:spcPct val="90000"/>
              </a:lnSpc>
              <a:spcBef>
                <a:spcPts val="1000"/>
              </a:spcBef>
              <a:spcAft>
                <a:spcPts val="0"/>
              </a:spcAft>
              <a:buClr>
                <a:schemeClr val="dk1"/>
              </a:buClr>
              <a:buSzPct val="100000"/>
              <a:buNone/>
            </a:pPr>
            <a:r>
              <a:t/>
            </a:r>
            <a:endParaRPr b="1" sz="3600"/>
          </a:p>
          <a:p>
            <a:pPr indent="0" lvl="0" marL="0" rtl="0" algn="just">
              <a:lnSpc>
                <a:spcPct val="90000"/>
              </a:lnSpc>
              <a:spcBef>
                <a:spcPts val="1000"/>
              </a:spcBef>
              <a:spcAft>
                <a:spcPts val="0"/>
              </a:spcAft>
              <a:buClr>
                <a:schemeClr val="dk1"/>
              </a:buClr>
              <a:buSzPct val="100000"/>
              <a:buNone/>
            </a:pPr>
            <a:r>
              <a:rPr b="1" lang="es-ES" sz="3600"/>
              <a:t>Estructura if</a:t>
            </a:r>
            <a:endParaRPr b="1" sz="3600"/>
          </a:p>
          <a:p>
            <a:pPr indent="0" lvl="1" marL="400050" rtl="0" algn="l">
              <a:lnSpc>
                <a:spcPct val="90000"/>
              </a:lnSpc>
              <a:spcBef>
                <a:spcPts val="500"/>
              </a:spcBef>
              <a:spcAft>
                <a:spcPts val="0"/>
              </a:spcAft>
              <a:buClr>
                <a:schemeClr val="dk1"/>
              </a:buClr>
              <a:buSzPct val="100000"/>
              <a:buNone/>
            </a:pPr>
            <a:r>
              <a:rPr lang="es-ES" sz="2600"/>
              <a:t>if(condicion) {</a:t>
            </a:r>
            <a:endParaRPr/>
          </a:p>
          <a:p>
            <a:pPr indent="0" lvl="1" marL="400050" rtl="0" algn="l">
              <a:lnSpc>
                <a:spcPct val="90000"/>
              </a:lnSpc>
              <a:spcBef>
                <a:spcPts val="500"/>
              </a:spcBef>
              <a:spcAft>
                <a:spcPts val="0"/>
              </a:spcAft>
              <a:buClr>
                <a:schemeClr val="dk1"/>
              </a:buClr>
              <a:buSzPct val="100000"/>
              <a:buNone/>
            </a:pPr>
            <a:r>
              <a:rPr lang="es-ES" sz="2600"/>
              <a:t>...</a:t>
            </a:r>
            <a:endParaRPr/>
          </a:p>
          <a:p>
            <a:pPr indent="0" lvl="1" marL="400050" rtl="0" algn="l">
              <a:lnSpc>
                <a:spcPct val="90000"/>
              </a:lnSpc>
              <a:spcBef>
                <a:spcPts val="500"/>
              </a:spcBef>
              <a:spcAft>
                <a:spcPts val="0"/>
              </a:spcAft>
              <a:buClr>
                <a:schemeClr val="dk1"/>
              </a:buClr>
              <a:buSzPct val="100000"/>
              <a:buNone/>
            </a:pPr>
            <a:r>
              <a:rPr lang="es-ES" sz="2600"/>
              <a:t>}</a:t>
            </a:r>
            <a:endParaRPr/>
          </a:p>
          <a:p>
            <a:pPr indent="0" lvl="1" marL="400050" rtl="0" algn="l">
              <a:lnSpc>
                <a:spcPct val="90000"/>
              </a:lnSpc>
              <a:spcBef>
                <a:spcPts val="500"/>
              </a:spcBef>
              <a:spcAft>
                <a:spcPts val="0"/>
              </a:spcAft>
              <a:buClr>
                <a:schemeClr val="dk1"/>
              </a:buClr>
              <a:buSzPct val="100000"/>
              <a:buNone/>
            </a:pPr>
            <a:r>
              <a:rPr b="1" lang="es-ES" sz="2600"/>
              <a:t>Ejemplo:</a:t>
            </a:r>
            <a:endParaRPr/>
          </a:p>
          <a:p>
            <a:pPr indent="0" lvl="1" marL="400050" rtl="0" algn="l">
              <a:lnSpc>
                <a:spcPct val="90000"/>
              </a:lnSpc>
              <a:spcBef>
                <a:spcPts val="500"/>
              </a:spcBef>
              <a:spcAft>
                <a:spcPts val="0"/>
              </a:spcAft>
              <a:buClr>
                <a:schemeClr val="dk1"/>
              </a:buClr>
              <a:buSzPct val="100000"/>
              <a:buNone/>
            </a:pPr>
            <a:r>
              <a:rPr lang="es-ES" sz="2600"/>
              <a:t>var mostrarMensaje = true;</a:t>
            </a:r>
            <a:endParaRPr/>
          </a:p>
          <a:p>
            <a:pPr indent="0" lvl="1" marL="400050" rtl="0" algn="l">
              <a:lnSpc>
                <a:spcPct val="90000"/>
              </a:lnSpc>
              <a:spcBef>
                <a:spcPts val="500"/>
              </a:spcBef>
              <a:spcAft>
                <a:spcPts val="0"/>
              </a:spcAft>
              <a:buClr>
                <a:schemeClr val="dk1"/>
              </a:buClr>
              <a:buSzPct val="100000"/>
              <a:buNone/>
            </a:pPr>
            <a:r>
              <a:t/>
            </a:r>
            <a:endParaRPr sz="2600"/>
          </a:p>
          <a:p>
            <a:pPr indent="0" lvl="1" marL="400050" rtl="0" algn="l">
              <a:lnSpc>
                <a:spcPct val="90000"/>
              </a:lnSpc>
              <a:spcBef>
                <a:spcPts val="500"/>
              </a:spcBef>
              <a:spcAft>
                <a:spcPts val="0"/>
              </a:spcAft>
              <a:buClr>
                <a:schemeClr val="dk1"/>
              </a:buClr>
              <a:buSzPct val="100000"/>
              <a:buNone/>
            </a:pPr>
            <a:r>
              <a:rPr lang="es-ES" sz="2600"/>
              <a:t>if(mostrarMensaje == true) {</a:t>
            </a:r>
            <a:endParaRPr/>
          </a:p>
          <a:p>
            <a:pPr indent="0" lvl="2" marL="800100" rtl="0" algn="l">
              <a:lnSpc>
                <a:spcPct val="90000"/>
              </a:lnSpc>
              <a:spcBef>
                <a:spcPts val="500"/>
              </a:spcBef>
              <a:spcAft>
                <a:spcPts val="0"/>
              </a:spcAft>
              <a:buClr>
                <a:schemeClr val="dk1"/>
              </a:buClr>
              <a:buSzPct val="100000"/>
              <a:buNone/>
            </a:pPr>
            <a:r>
              <a:rPr lang="es-ES" sz="2600"/>
              <a:t>alert("Hola Mundo");</a:t>
            </a:r>
            <a:endParaRPr/>
          </a:p>
          <a:p>
            <a:pPr indent="0" lvl="1" marL="400050" rtl="0" algn="l">
              <a:lnSpc>
                <a:spcPct val="90000"/>
              </a:lnSpc>
              <a:spcBef>
                <a:spcPts val="500"/>
              </a:spcBef>
              <a:spcAft>
                <a:spcPts val="0"/>
              </a:spcAft>
              <a:buClr>
                <a:schemeClr val="dk1"/>
              </a:buClr>
              <a:buSzPct val="100000"/>
              <a:buNone/>
            </a:pPr>
            <a:r>
              <a:rPr lang="es-ES" sz="2600"/>
              <a:t>}</a:t>
            </a:r>
            <a:endParaRPr/>
          </a:p>
        </p:txBody>
      </p:sp>
      <p:sp>
        <p:nvSpPr>
          <p:cNvPr id="334" name="Google Shape;334;p25"/>
          <p:cNvSpPr/>
          <p:nvPr/>
        </p:nvSpPr>
        <p:spPr>
          <a:xfrm>
            <a:off x="5220072" y="4815803"/>
            <a:ext cx="352839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ourier New"/>
                <a:ea typeface="Courier New"/>
                <a:cs typeface="Courier New"/>
                <a:sym typeface="Courier New"/>
              </a:rPr>
              <a:t>if(mostrarMensaje) {</a:t>
            </a:r>
            <a:endParaRPr/>
          </a:p>
          <a:p>
            <a:pPr indent="0" lvl="0" marL="0" marR="0" rtl="0" algn="l">
              <a:spcBef>
                <a:spcPts val="0"/>
              </a:spcBef>
              <a:spcAft>
                <a:spcPts val="0"/>
              </a:spcAft>
              <a:buNone/>
            </a:pPr>
            <a:r>
              <a:rPr lang="es-ES" sz="1800">
                <a:solidFill>
                  <a:schemeClr val="dk1"/>
                </a:solidFill>
                <a:latin typeface="Courier New"/>
                <a:ea typeface="Courier New"/>
                <a:cs typeface="Courier New"/>
                <a:sym typeface="Courier New"/>
              </a:rPr>
              <a:t>     alert("Hola Mundo");</a:t>
            </a:r>
            <a:endParaRPr/>
          </a:p>
          <a:p>
            <a:pPr indent="0" lvl="0" marL="0" marR="0" rtl="0" algn="l">
              <a:spcBef>
                <a:spcPts val="0"/>
              </a:spcBef>
              <a:spcAft>
                <a:spcPts val="0"/>
              </a:spcAft>
              <a:buNone/>
            </a:pPr>
            <a:r>
              <a:rPr lang="es-ES" sz="1800">
                <a:solidFill>
                  <a:schemeClr val="dk1"/>
                </a:solidFill>
                <a:latin typeface="Courier New"/>
                <a:ea typeface="Courier New"/>
                <a:cs typeface="Courier New"/>
                <a:sym typeface="Courier New"/>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343" name="Google Shape;343;p26"/>
          <p:cNvSpPr txBox="1"/>
          <p:nvPr>
            <p:ph idx="1" type="body"/>
          </p:nvPr>
        </p:nvSpPr>
        <p:spPr>
          <a:xfrm>
            <a:off x="457200" y="1340768"/>
            <a:ext cx="8229600" cy="4968552"/>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lnSpc>
                <a:spcPct val="90000"/>
              </a:lnSpc>
              <a:spcBef>
                <a:spcPts val="0"/>
              </a:spcBef>
              <a:spcAft>
                <a:spcPts val="0"/>
              </a:spcAft>
              <a:buClr>
                <a:schemeClr val="dk1"/>
              </a:buClr>
              <a:buSzPct val="100000"/>
              <a:buNone/>
            </a:pPr>
            <a:r>
              <a:rPr b="1" lang="es-ES" sz="3500"/>
              <a:t>Estructura if...else</a:t>
            </a:r>
            <a:endParaRPr sz="3500"/>
          </a:p>
          <a:p>
            <a:pPr indent="0" lvl="1" marL="400050" rtl="0" algn="l">
              <a:lnSpc>
                <a:spcPct val="90000"/>
              </a:lnSpc>
              <a:spcBef>
                <a:spcPts val="500"/>
              </a:spcBef>
              <a:spcAft>
                <a:spcPts val="0"/>
              </a:spcAft>
              <a:buClr>
                <a:schemeClr val="dk1"/>
              </a:buClr>
              <a:buSzPct val="100000"/>
              <a:buNone/>
            </a:pPr>
            <a:r>
              <a:rPr lang="es-ES" sz="2300"/>
              <a:t>if(condicion) {</a:t>
            </a:r>
            <a:endParaRPr/>
          </a:p>
          <a:p>
            <a:pPr indent="0" lvl="1" marL="400050" rtl="0" algn="l">
              <a:lnSpc>
                <a:spcPct val="90000"/>
              </a:lnSpc>
              <a:spcBef>
                <a:spcPts val="500"/>
              </a:spcBef>
              <a:spcAft>
                <a:spcPts val="0"/>
              </a:spcAft>
              <a:buClr>
                <a:schemeClr val="dk1"/>
              </a:buClr>
              <a:buSzPct val="100000"/>
              <a:buNone/>
            </a:pPr>
            <a:r>
              <a:rPr lang="es-ES" sz="2300"/>
              <a:t>...</a:t>
            </a:r>
            <a:endParaRPr/>
          </a:p>
          <a:p>
            <a:pPr indent="0" lvl="1" marL="400050" rtl="0" algn="l">
              <a:lnSpc>
                <a:spcPct val="90000"/>
              </a:lnSpc>
              <a:spcBef>
                <a:spcPts val="500"/>
              </a:spcBef>
              <a:spcAft>
                <a:spcPts val="0"/>
              </a:spcAft>
              <a:buClr>
                <a:schemeClr val="dk1"/>
              </a:buClr>
              <a:buSzPct val="100000"/>
              <a:buNone/>
            </a:pPr>
            <a:r>
              <a:rPr lang="es-ES" sz="2300"/>
              <a:t>}</a:t>
            </a:r>
            <a:endParaRPr/>
          </a:p>
          <a:p>
            <a:pPr indent="0" lvl="1" marL="400050" rtl="0" algn="l">
              <a:lnSpc>
                <a:spcPct val="90000"/>
              </a:lnSpc>
              <a:spcBef>
                <a:spcPts val="500"/>
              </a:spcBef>
              <a:spcAft>
                <a:spcPts val="0"/>
              </a:spcAft>
              <a:buClr>
                <a:schemeClr val="dk1"/>
              </a:buClr>
              <a:buSzPct val="100000"/>
              <a:buNone/>
            </a:pPr>
            <a:r>
              <a:rPr lang="es-ES" sz="2300"/>
              <a:t>else {</a:t>
            </a:r>
            <a:endParaRPr/>
          </a:p>
          <a:p>
            <a:pPr indent="0" lvl="1" marL="400050" rtl="0" algn="l">
              <a:lnSpc>
                <a:spcPct val="90000"/>
              </a:lnSpc>
              <a:spcBef>
                <a:spcPts val="500"/>
              </a:spcBef>
              <a:spcAft>
                <a:spcPts val="0"/>
              </a:spcAft>
              <a:buClr>
                <a:schemeClr val="dk1"/>
              </a:buClr>
              <a:buSzPct val="100000"/>
              <a:buNone/>
            </a:pPr>
            <a:r>
              <a:rPr lang="es-ES" sz="2300"/>
              <a:t>...</a:t>
            </a:r>
            <a:endParaRPr/>
          </a:p>
          <a:p>
            <a:pPr indent="0" lvl="1" marL="400050" rtl="0" algn="l">
              <a:lnSpc>
                <a:spcPct val="90000"/>
              </a:lnSpc>
              <a:spcBef>
                <a:spcPts val="500"/>
              </a:spcBef>
              <a:spcAft>
                <a:spcPts val="0"/>
              </a:spcAft>
              <a:buClr>
                <a:schemeClr val="dk1"/>
              </a:buClr>
              <a:buSzPct val="100000"/>
              <a:buNone/>
            </a:pPr>
            <a:r>
              <a:rPr lang="es-ES" sz="2300"/>
              <a:t>}</a:t>
            </a:r>
            <a:endParaRPr/>
          </a:p>
          <a:p>
            <a:pPr indent="0" lvl="1" marL="400050" rtl="0" algn="l">
              <a:lnSpc>
                <a:spcPct val="90000"/>
              </a:lnSpc>
              <a:spcBef>
                <a:spcPts val="500"/>
              </a:spcBef>
              <a:spcAft>
                <a:spcPts val="0"/>
              </a:spcAft>
              <a:buClr>
                <a:schemeClr val="dk1"/>
              </a:buClr>
              <a:buSzPct val="100000"/>
              <a:buNone/>
            </a:pPr>
            <a:r>
              <a:rPr b="1" lang="es-ES" sz="2400"/>
              <a:t>Ejemplo: </a:t>
            </a:r>
            <a:endParaRPr/>
          </a:p>
          <a:p>
            <a:pPr indent="0" lvl="1" marL="400050" rtl="0" algn="l">
              <a:lnSpc>
                <a:spcPct val="90000"/>
              </a:lnSpc>
              <a:spcBef>
                <a:spcPts val="500"/>
              </a:spcBef>
              <a:spcAft>
                <a:spcPts val="0"/>
              </a:spcAft>
              <a:buClr>
                <a:schemeClr val="dk1"/>
              </a:buClr>
              <a:buSzPct val="100000"/>
              <a:buNone/>
            </a:pPr>
            <a:r>
              <a:rPr lang="es-ES" sz="2300">
                <a:latin typeface="Courier New"/>
                <a:ea typeface="Courier New"/>
                <a:cs typeface="Courier New"/>
                <a:sym typeface="Courier New"/>
              </a:rPr>
              <a:t>var edad = 18;</a:t>
            </a:r>
            <a:endParaRPr/>
          </a:p>
          <a:p>
            <a:pPr indent="0" lvl="1" marL="400050" rtl="0" algn="l">
              <a:lnSpc>
                <a:spcPct val="90000"/>
              </a:lnSpc>
              <a:spcBef>
                <a:spcPts val="500"/>
              </a:spcBef>
              <a:spcAft>
                <a:spcPts val="0"/>
              </a:spcAft>
              <a:buClr>
                <a:schemeClr val="dk1"/>
              </a:buClr>
              <a:buSzPct val="100000"/>
              <a:buNone/>
            </a:pPr>
            <a:r>
              <a:rPr lang="es-ES" sz="2300">
                <a:latin typeface="Courier New"/>
                <a:ea typeface="Courier New"/>
                <a:cs typeface="Courier New"/>
                <a:sym typeface="Courier New"/>
              </a:rPr>
              <a:t>if(edad &gt;= 18) {</a:t>
            </a:r>
            <a:endParaRPr/>
          </a:p>
          <a:p>
            <a:pPr indent="0" lvl="2" marL="800100" rtl="0" algn="l">
              <a:lnSpc>
                <a:spcPct val="90000"/>
              </a:lnSpc>
              <a:spcBef>
                <a:spcPts val="500"/>
              </a:spcBef>
              <a:spcAft>
                <a:spcPts val="0"/>
              </a:spcAft>
              <a:buClr>
                <a:schemeClr val="dk1"/>
              </a:buClr>
              <a:buSzPct val="100000"/>
              <a:buNone/>
            </a:pPr>
            <a:r>
              <a:rPr lang="es-ES" sz="2300">
                <a:latin typeface="Courier New"/>
                <a:ea typeface="Courier New"/>
                <a:cs typeface="Courier New"/>
                <a:sym typeface="Courier New"/>
              </a:rPr>
              <a:t>alert("Eres mayor de edad");</a:t>
            </a:r>
            <a:endParaRPr/>
          </a:p>
          <a:p>
            <a:pPr indent="0" lvl="1" marL="400050" rtl="0" algn="l">
              <a:lnSpc>
                <a:spcPct val="90000"/>
              </a:lnSpc>
              <a:spcBef>
                <a:spcPts val="500"/>
              </a:spcBef>
              <a:spcAft>
                <a:spcPts val="0"/>
              </a:spcAft>
              <a:buClr>
                <a:schemeClr val="dk1"/>
              </a:buClr>
              <a:buSzPct val="100000"/>
              <a:buNone/>
            </a:pPr>
            <a:r>
              <a:rPr lang="es-ES" sz="2300">
                <a:latin typeface="Courier New"/>
                <a:ea typeface="Courier New"/>
                <a:cs typeface="Courier New"/>
                <a:sym typeface="Courier New"/>
              </a:rPr>
              <a:t>}</a:t>
            </a:r>
            <a:endParaRPr/>
          </a:p>
          <a:p>
            <a:pPr indent="0" lvl="1" marL="400050" rtl="0" algn="l">
              <a:lnSpc>
                <a:spcPct val="90000"/>
              </a:lnSpc>
              <a:spcBef>
                <a:spcPts val="500"/>
              </a:spcBef>
              <a:spcAft>
                <a:spcPts val="0"/>
              </a:spcAft>
              <a:buClr>
                <a:schemeClr val="dk1"/>
              </a:buClr>
              <a:buSzPct val="100000"/>
              <a:buNone/>
            </a:pPr>
            <a:r>
              <a:rPr lang="es-ES" sz="2300">
                <a:latin typeface="Courier New"/>
                <a:ea typeface="Courier New"/>
                <a:cs typeface="Courier New"/>
                <a:sym typeface="Courier New"/>
              </a:rPr>
              <a:t>else {</a:t>
            </a:r>
            <a:endParaRPr/>
          </a:p>
          <a:p>
            <a:pPr indent="0" lvl="2" marL="800100" rtl="0" algn="l">
              <a:lnSpc>
                <a:spcPct val="90000"/>
              </a:lnSpc>
              <a:spcBef>
                <a:spcPts val="500"/>
              </a:spcBef>
              <a:spcAft>
                <a:spcPts val="0"/>
              </a:spcAft>
              <a:buClr>
                <a:schemeClr val="dk1"/>
              </a:buClr>
              <a:buSzPct val="100000"/>
              <a:buNone/>
            </a:pPr>
            <a:r>
              <a:rPr lang="es-ES" sz="2300">
                <a:latin typeface="Courier New"/>
                <a:ea typeface="Courier New"/>
                <a:cs typeface="Courier New"/>
                <a:sym typeface="Courier New"/>
              </a:rPr>
              <a:t>alert("Todavía eres menor de edad");</a:t>
            </a:r>
            <a:endParaRPr/>
          </a:p>
          <a:p>
            <a:pPr indent="0" lvl="1" marL="400050" rtl="0" algn="l">
              <a:lnSpc>
                <a:spcPct val="90000"/>
              </a:lnSpc>
              <a:spcBef>
                <a:spcPts val="500"/>
              </a:spcBef>
              <a:spcAft>
                <a:spcPts val="0"/>
              </a:spcAft>
              <a:buClr>
                <a:schemeClr val="dk1"/>
              </a:buClr>
              <a:buSzPct val="100000"/>
              <a:buNone/>
            </a:pPr>
            <a:r>
              <a:rPr lang="es-ES" sz="2300">
                <a:latin typeface="Courier New"/>
                <a:ea typeface="Courier New"/>
                <a:cs typeface="Courier New"/>
                <a:sym typeface="Courier New"/>
              </a:rPr>
              <a:t>}</a:t>
            </a:r>
            <a:endParaRPr/>
          </a:p>
          <a:p>
            <a:pPr indent="0" lvl="0" marL="0" rtl="0" algn="l">
              <a:lnSpc>
                <a:spcPct val="90000"/>
              </a:lnSpc>
              <a:spcBef>
                <a:spcPts val="1000"/>
              </a:spcBef>
              <a:spcAft>
                <a:spcPts val="0"/>
              </a:spcAft>
              <a:buClr>
                <a:schemeClr val="dk1"/>
              </a:buClr>
              <a:buSzPct val="100000"/>
              <a:buNone/>
            </a:pPr>
            <a:r>
              <a:rPr lang="es-ES" sz="2600"/>
              <a:t>La estructura if...else se puede encadenar para realizar varias comprobaciones seguidas.</a:t>
            </a:r>
            <a:endParaRPr sz="2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352" name="Google Shape;352;p27"/>
          <p:cNvSpPr txBox="1"/>
          <p:nvPr>
            <p:ph idx="1" type="body"/>
          </p:nvPr>
        </p:nvSpPr>
        <p:spPr>
          <a:xfrm>
            <a:off x="457200" y="1340768"/>
            <a:ext cx="8229600" cy="4968552"/>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700"/>
              <a:buNone/>
            </a:pPr>
            <a:r>
              <a:rPr b="1" lang="es-ES" sz="2700"/>
              <a:t>Estructura switch</a:t>
            </a:r>
            <a:endParaRPr sz="2700"/>
          </a:p>
          <a:p>
            <a:pPr indent="0" lvl="2" marL="800100" rtl="0" algn="l">
              <a:lnSpc>
                <a:spcPct val="90000"/>
              </a:lnSpc>
              <a:spcBef>
                <a:spcPts val="500"/>
              </a:spcBef>
              <a:spcAft>
                <a:spcPts val="0"/>
              </a:spcAft>
              <a:buClr>
                <a:schemeClr val="dk1"/>
              </a:buClr>
              <a:buSzPts val="2000"/>
              <a:buNone/>
            </a:pPr>
            <a:r>
              <a:rPr b="1" lang="es-ES"/>
              <a:t>switch </a:t>
            </a:r>
            <a:r>
              <a:rPr lang="es-ES"/>
              <a:t>(expression) {</a:t>
            </a:r>
            <a:endParaRPr/>
          </a:p>
          <a:p>
            <a:pPr indent="0" lvl="3" marL="1257300" rtl="0" algn="l">
              <a:lnSpc>
                <a:spcPct val="90000"/>
              </a:lnSpc>
              <a:spcBef>
                <a:spcPts val="500"/>
              </a:spcBef>
              <a:spcAft>
                <a:spcPts val="0"/>
              </a:spcAft>
              <a:buClr>
                <a:schemeClr val="dk1"/>
              </a:buClr>
              <a:buSzPts val="1800"/>
              <a:buNone/>
            </a:pPr>
            <a:r>
              <a:rPr b="1" lang="es-ES"/>
              <a:t>case </a:t>
            </a:r>
            <a:r>
              <a:rPr lang="es-ES"/>
              <a:t>(value1) :</a:t>
            </a:r>
            <a:endParaRPr/>
          </a:p>
          <a:p>
            <a:pPr indent="0" lvl="3" marL="1257300" rtl="0" algn="l">
              <a:lnSpc>
                <a:spcPct val="90000"/>
              </a:lnSpc>
              <a:spcBef>
                <a:spcPts val="500"/>
              </a:spcBef>
              <a:spcAft>
                <a:spcPts val="0"/>
              </a:spcAft>
              <a:buClr>
                <a:schemeClr val="dk1"/>
              </a:buClr>
              <a:buSzPts val="1800"/>
              <a:buNone/>
            </a:pPr>
            <a:r>
              <a:rPr lang="es-ES"/>
              <a:t>// Code for value1</a:t>
            </a:r>
            <a:endParaRPr/>
          </a:p>
          <a:p>
            <a:pPr indent="0" lvl="3" marL="1257300" rtl="0" algn="l">
              <a:lnSpc>
                <a:spcPct val="90000"/>
              </a:lnSpc>
              <a:spcBef>
                <a:spcPts val="500"/>
              </a:spcBef>
              <a:spcAft>
                <a:spcPts val="0"/>
              </a:spcAft>
              <a:buClr>
                <a:schemeClr val="dk1"/>
              </a:buClr>
              <a:buSzPts val="1800"/>
              <a:buNone/>
            </a:pPr>
            <a:r>
              <a:rPr b="1" lang="es-ES"/>
              <a:t>break</a:t>
            </a:r>
            <a:r>
              <a:rPr lang="es-ES"/>
              <a:t>;</a:t>
            </a:r>
            <a:endParaRPr/>
          </a:p>
          <a:p>
            <a:pPr indent="0" lvl="3" marL="1257300" rtl="0" algn="l">
              <a:lnSpc>
                <a:spcPct val="90000"/>
              </a:lnSpc>
              <a:spcBef>
                <a:spcPts val="500"/>
              </a:spcBef>
              <a:spcAft>
                <a:spcPts val="0"/>
              </a:spcAft>
              <a:buClr>
                <a:schemeClr val="dk1"/>
              </a:buClr>
              <a:buSzPts val="1800"/>
              <a:buNone/>
            </a:pPr>
            <a:r>
              <a:rPr b="1" lang="es-ES"/>
              <a:t>case </a:t>
            </a:r>
            <a:r>
              <a:rPr lang="es-ES"/>
              <a:t>(value2) :</a:t>
            </a:r>
            <a:endParaRPr/>
          </a:p>
          <a:p>
            <a:pPr indent="0" lvl="3" marL="1257300" rtl="0" algn="l">
              <a:lnSpc>
                <a:spcPct val="90000"/>
              </a:lnSpc>
              <a:spcBef>
                <a:spcPts val="500"/>
              </a:spcBef>
              <a:spcAft>
                <a:spcPts val="0"/>
              </a:spcAft>
              <a:buClr>
                <a:schemeClr val="dk1"/>
              </a:buClr>
              <a:buSzPts val="1800"/>
              <a:buNone/>
            </a:pPr>
            <a:r>
              <a:rPr lang="es-ES"/>
              <a:t>// Code for value2</a:t>
            </a:r>
            <a:endParaRPr/>
          </a:p>
          <a:p>
            <a:pPr indent="0" lvl="3" marL="1257300" rtl="0" algn="l">
              <a:lnSpc>
                <a:spcPct val="90000"/>
              </a:lnSpc>
              <a:spcBef>
                <a:spcPts val="500"/>
              </a:spcBef>
              <a:spcAft>
                <a:spcPts val="0"/>
              </a:spcAft>
              <a:buClr>
                <a:schemeClr val="dk1"/>
              </a:buClr>
              <a:buSzPts val="1800"/>
              <a:buNone/>
            </a:pPr>
            <a:r>
              <a:rPr b="1" lang="es-ES"/>
              <a:t>break</a:t>
            </a:r>
            <a:r>
              <a:rPr lang="es-ES"/>
              <a:t>;</a:t>
            </a:r>
            <a:endParaRPr/>
          </a:p>
          <a:p>
            <a:pPr indent="0" lvl="3" marL="1257300" rtl="0" algn="l">
              <a:lnSpc>
                <a:spcPct val="90000"/>
              </a:lnSpc>
              <a:spcBef>
                <a:spcPts val="500"/>
              </a:spcBef>
              <a:spcAft>
                <a:spcPts val="0"/>
              </a:spcAft>
              <a:buClr>
                <a:schemeClr val="dk1"/>
              </a:buClr>
              <a:buSzPts val="1800"/>
              <a:buNone/>
            </a:pPr>
            <a:r>
              <a:rPr lang="es-ES"/>
              <a:t>...</a:t>
            </a:r>
            <a:endParaRPr/>
          </a:p>
          <a:p>
            <a:pPr indent="0" lvl="3" marL="1257300" rtl="0" algn="l">
              <a:lnSpc>
                <a:spcPct val="90000"/>
              </a:lnSpc>
              <a:spcBef>
                <a:spcPts val="500"/>
              </a:spcBef>
              <a:spcAft>
                <a:spcPts val="0"/>
              </a:spcAft>
              <a:buClr>
                <a:schemeClr val="dk1"/>
              </a:buClr>
              <a:buSzPts val="1800"/>
              <a:buNone/>
            </a:pPr>
            <a:r>
              <a:rPr b="1" lang="es-ES"/>
              <a:t>default </a:t>
            </a:r>
            <a:r>
              <a:rPr lang="es-ES"/>
              <a:t>:</a:t>
            </a:r>
            <a:endParaRPr/>
          </a:p>
          <a:p>
            <a:pPr indent="0" lvl="3" marL="1257300" rtl="0" algn="l">
              <a:lnSpc>
                <a:spcPct val="90000"/>
              </a:lnSpc>
              <a:spcBef>
                <a:spcPts val="500"/>
              </a:spcBef>
              <a:spcAft>
                <a:spcPts val="0"/>
              </a:spcAft>
              <a:buClr>
                <a:schemeClr val="dk1"/>
              </a:buClr>
              <a:buSzPts val="1800"/>
              <a:buNone/>
            </a:pPr>
            <a:r>
              <a:rPr lang="es-ES"/>
              <a:t>// Code for other values</a:t>
            </a:r>
            <a:endParaRPr/>
          </a:p>
          <a:p>
            <a:pPr indent="0" lvl="2" marL="800100" rtl="0" algn="l">
              <a:lnSpc>
                <a:spcPct val="90000"/>
              </a:lnSpc>
              <a:spcBef>
                <a:spcPts val="500"/>
              </a:spcBef>
              <a:spcAft>
                <a:spcPts val="0"/>
              </a:spcAft>
              <a:buClr>
                <a:schemeClr val="dk1"/>
              </a:buClr>
              <a:buSzPts val="2000"/>
              <a:buNone/>
            </a:pPr>
            <a:r>
              <a:rPr lang="es-ES"/>
              <a:t>}</a:t>
            </a:r>
            <a:endParaRPr/>
          </a:p>
        </p:txBody>
      </p:sp>
      <p:sp>
        <p:nvSpPr>
          <p:cNvPr id="353" name="Google Shape;353;p27"/>
          <p:cNvSpPr/>
          <p:nvPr/>
        </p:nvSpPr>
        <p:spPr>
          <a:xfrm>
            <a:off x="6466729" y="5810146"/>
            <a:ext cx="2677271" cy="492443"/>
          </a:xfrm>
          <a:prstGeom prst="rect">
            <a:avLst/>
          </a:prstGeom>
          <a:noFill/>
          <a:ln>
            <a:noFill/>
          </a:ln>
        </p:spPr>
        <p:txBody>
          <a:bodyPr anchorCtr="0" anchor="t" bIns="45700" lIns="91425" spcFirstLastPara="1" rIns="91425" wrap="square" tIns="45700">
            <a:spAutoFit/>
          </a:bodyPr>
          <a:lstStyle/>
          <a:p>
            <a:pPr indent="0" lvl="1" marL="400050" marR="0" rtl="0" algn="l">
              <a:spcBef>
                <a:spcPts val="0"/>
              </a:spcBef>
              <a:spcAft>
                <a:spcPts val="0"/>
              </a:spcAft>
              <a:buClr>
                <a:schemeClr val="dk1"/>
              </a:buClr>
              <a:buSzPts val="2600"/>
              <a:buFont typeface="Calibri"/>
              <a:buNone/>
            </a:pPr>
            <a:r>
              <a:rPr b="0" i="0" lang="es-ES" sz="2600" u="none" cap="none" strike="noStrike">
                <a:solidFill>
                  <a:schemeClr val="dk1"/>
                </a:solidFill>
                <a:latin typeface="Calibri"/>
                <a:ea typeface="Calibri"/>
                <a:cs typeface="Calibri"/>
                <a:sym typeface="Calibri"/>
              </a:rPr>
              <a:t>* Ejercicio 5 y 6</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362" name="Google Shape;362;p28"/>
          <p:cNvSpPr txBox="1"/>
          <p:nvPr>
            <p:ph idx="1" type="body"/>
          </p:nvPr>
        </p:nvSpPr>
        <p:spPr>
          <a:xfrm>
            <a:off x="457200" y="1340768"/>
            <a:ext cx="8229600" cy="4968552"/>
          </a:xfrm>
          <a:prstGeom prst="rect">
            <a:avLst/>
          </a:prstGeom>
          <a:noFill/>
          <a:ln>
            <a:noFill/>
          </a:ln>
        </p:spPr>
        <p:txBody>
          <a:bodyPr anchorCtr="0" anchor="t" bIns="45700" lIns="91425" spcFirstLastPara="1" rIns="91425" wrap="square" tIns="45700">
            <a:normAutofit fontScale="92500"/>
          </a:bodyPr>
          <a:lstStyle/>
          <a:p>
            <a:pPr indent="0" lvl="0" marL="0" rtl="0" algn="just">
              <a:lnSpc>
                <a:spcPct val="90000"/>
              </a:lnSpc>
              <a:spcBef>
                <a:spcPts val="0"/>
              </a:spcBef>
              <a:spcAft>
                <a:spcPts val="0"/>
              </a:spcAft>
              <a:buClr>
                <a:schemeClr val="dk1"/>
              </a:buClr>
              <a:buSzPct val="100000"/>
              <a:buNone/>
            </a:pPr>
            <a:r>
              <a:rPr b="1" lang="es-ES"/>
              <a:t>Estructura for</a:t>
            </a:r>
            <a:endParaRPr b="1"/>
          </a:p>
          <a:p>
            <a:pPr indent="0" lvl="0" marL="0" rtl="0" algn="l">
              <a:lnSpc>
                <a:spcPct val="90000"/>
              </a:lnSpc>
              <a:spcBef>
                <a:spcPts val="1000"/>
              </a:spcBef>
              <a:spcAft>
                <a:spcPts val="0"/>
              </a:spcAft>
              <a:buClr>
                <a:schemeClr val="dk1"/>
              </a:buClr>
              <a:buSzPct val="100000"/>
              <a:buNone/>
            </a:pPr>
            <a:r>
              <a:rPr lang="es-ES" sz="2600"/>
              <a:t>La estructura for permite realizar repeticiones (también llamadas bucles) de una forma muy sencilla.</a:t>
            </a:r>
            <a:endParaRPr/>
          </a:p>
          <a:p>
            <a:pPr indent="0" lvl="1" marL="400050" rtl="0" algn="l">
              <a:lnSpc>
                <a:spcPct val="90000"/>
              </a:lnSpc>
              <a:spcBef>
                <a:spcPts val="500"/>
              </a:spcBef>
              <a:spcAft>
                <a:spcPts val="0"/>
              </a:spcAft>
              <a:buClr>
                <a:schemeClr val="dk1"/>
              </a:buClr>
              <a:buSzPct val="100000"/>
              <a:buNone/>
            </a:pPr>
            <a:r>
              <a:rPr lang="es-ES" sz="2200"/>
              <a:t>for(inicializacion; condicion; actualizacion) {</a:t>
            </a:r>
            <a:endParaRPr/>
          </a:p>
          <a:p>
            <a:pPr indent="0" lvl="1" marL="400050" rtl="0" algn="l">
              <a:lnSpc>
                <a:spcPct val="90000"/>
              </a:lnSpc>
              <a:spcBef>
                <a:spcPts val="500"/>
              </a:spcBef>
              <a:spcAft>
                <a:spcPts val="0"/>
              </a:spcAft>
              <a:buClr>
                <a:schemeClr val="dk1"/>
              </a:buClr>
              <a:buSzPct val="100000"/>
              <a:buNone/>
            </a:pPr>
            <a:r>
              <a:rPr lang="es-ES" sz="2200"/>
              <a:t>...</a:t>
            </a:r>
            <a:endParaRPr/>
          </a:p>
          <a:p>
            <a:pPr indent="0" lvl="1" marL="400050" rtl="0" algn="l">
              <a:lnSpc>
                <a:spcPct val="90000"/>
              </a:lnSpc>
              <a:spcBef>
                <a:spcPts val="500"/>
              </a:spcBef>
              <a:spcAft>
                <a:spcPts val="0"/>
              </a:spcAft>
              <a:buClr>
                <a:schemeClr val="dk1"/>
              </a:buClr>
              <a:buSzPct val="100000"/>
              <a:buNone/>
            </a:pPr>
            <a:r>
              <a:rPr lang="es-ES" sz="2200"/>
              <a:t>}</a:t>
            </a:r>
            <a:endParaRPr/>
          </a:p>
          <a:p>
            <a:pPr indent="-228600" lvl="0" marL="228600" rtl="0" algn="just">
              <a:lnSpc>
                <a:spcPct val="90000"/>
              </a:lnSpc>
              <a:spcBef>
                <a:spcPts val="1000"/>
              </a:spcBef>
              <a:spcAft>
                <a:spcPts val="0"/>
              </a:spcAft>
              <a:buClr>
                <a:schemeClr val="dk1"/>
              </a:buClr>
              <a:buSzPct val="100000"/>
              <a:buChar char="•"/>
            </a:pPr>
            <a:r>
              <a:rPr lang="es-ES" sz="2600"/>
              <a:t>La "inicialización" es la zona en la que se establece los valores iniciales de las variables que controlan la repetición.</a:t>
            </a:r>
            <a:endParaRPr/>
          </a:p>
          <a:p>
            <a:pPr indent="-228600" lvl="0" marL="228600" rtl="0" algn="just">
              <a:lnSpc>
                <a:spcPct val="90000"/>
              </a:lnSpc>
              <a:spcBef>
                <a:spcPts val="1000"/>
              </a:spcBef>
              <a:spcAft>
                <a:spcPts val="0"/>
              </a:spcAft>
              <a:buClr>
                <a:schemeClr val="dk1"/>
              </a:buClr>
              <a:buSzPct val="100000"/>
              <a:buChar char="•"/>
            </a:pPr>
            <a:r>
              <a:rPr lang="es-ES" sz="2600"/>
              <a:t>La "condición" es el único elemento que decide si continua o se detiene la repetición.</a:t>
            </a:r>
            <a:endParaRPr/>
          </a:p>
          <a:p>
            <a:pPr indent="-228600" lvl="0" marL="228600" rtl="0" algn="just">
              <a:lnSpc>
                <a:spcPct val="90000"/>
              </a:lnSpc>
              <a:spcBef>
                <a:spcPts val="1000"/>
              </a:spcBef>
              <a:spcAft>
                <a:spcPts val="0"/>
              </a:spcAft>
              <a:buClr>
                <a:schemeClr val="dk1"/>
              </a:buClr>
              <a:buSzPct val="100000"/>
              <a:buChar char="•"/>
            </a:pPr>
            <a:r>
              <a:rPr lang="es-ES" sz="2600"/>
              <a:t>La "actualización" es el nuevo valor que se asigna después de cada repetición a las variables que controlan la repetición.</a:t>
            </a:r>
            <a:endParaRPr/>
          </a:p>
          <a:p>
            <a:pPr indent="0" lvl="0" marL="0" rtl="0" algn="just">
              <a:lnSpc>
                <a:spcPct val="90000"/>
              </a:lnSpc>
              <a:spcBef>
                <a:spcPts val="1000"/>
              </a:spcBef>
              <a:spcAft>
                <a:spcPts val="0"/>
              </a:spcAft>
              <a:buClr>
                <a:schemeClr val="dk1"/>
              </a:buClr>
              <a:buSzPct val="100000"/>
              <a:buNone/>
            </a:pPr>
            <a:r>
              <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nvSpPr>
        <p:spPr>
          <a:xfrm>
            <a:off x="457200" y="1600200"/>
            <a:ext cx="8229600" cy="5792788"/>
          </a:xfrm>
          <a:prstGeom prst="rect">
            <a:avLst/>
          </a:prstGeom>
          <a:noFill/>
          <a:ln>
            <a:noFill/>
          </a:ln>
        </p:spPr>
        <p:txBody>
          <a:bodyPr anchorCtr="0" anchor="t" bIns="46800" lIns="90000" spcFirstLastPara="1" rIns="90000" wrap="square" tIns="46800">
            <a:noAutofit/>
          </a:bodyPr>
          <a:lstStyle/>
          <a:p>
            <a:pPr indent="-339725" lvl="0" marL="339725" marR="0" rtl="0" algn="just">
              <a:spcBef>
                <a:spcPts val="0"/>
              </a:spcBef>
              <a:spcAft>
                <a:spcPts val="0"/>
              </a:spcAft>
              <a:buClr>
                <a:srgbClr val="000000"/>
              </a:buClr>
              <a:buSzPts val="2000"/>
              <a:buFont typeface="Arial"/>
              <a:buChar char="•"/>
            </a:pPr>
            <a:r>
              <a:rPr lang="es-ES" sz="2000">
                <a:solidFill>
                  <a:srgbClr val="000000"/>
                </a:solidFill>
                <a:latin typeface="Tahoma"/>
                <a:ea typeface="Tahoma"/>
                <a:cs typeface="Tahoma"/>
                <a:sym typeface="Tahoma"/>
              </a:rPr>
              <a:t>El código Javascript irá situado siempre entre las etiquetas HTML </a:t>
            </a:r>
            <a:r>
              <a:rPr b="1" lang="es-ES" sz="2000">
                <a:solidFill>
                  <a:srgbClr val="000000"/>
                </a:solidFill>
                <a:latin typeface="Tahoma"/>
                <a:ea typeface="Tahoma"/>
                <a:cs typeface="Tahoma"/>
                <a:sym typeface="Tahoma"/>
              </a:rPr>
              <a:t>&lt;script&gt;…&lt;/script&gt;</a:t>
            </a:r>
            <a:r>
              <a:rPr lang="es-ES" sz="2000">
                <a:solidFill>
                  <a:srgbClr val="000000"/>
                </a:solidFill>
                <a:latin typeface="Tahoma"/>
                <a:ea typeface="Tahoma"/>
                <a:cs typeface="Tahoma"/>
                <a:sym typeface="Tahoma"/>
              </a:rPr>
              <a:t>.  El formato habitual es el siguiente:</a:t>
            </a:r>
            <a:endParaRPr/>
          </a:p>
          <a:p>
            <a:pPr indent="-212725" lvl="0" marL="339725" marR="0" rtl="0" algn="just">
              <a:spcBef>
                <a:spcPts val="50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a:p>
            <a:pPr indent="-339725" lvl="1" marL="1082675" marR="0" rtl="0" algn="just">
              <a:spcBef>
                <a:spcPts val="500"/>
              </a:spcBef>
              <a:spcAft>
                <a:spcPts val="0"/>
              </a:spcAft>
              <a:buNone/>
            </a:pPr>
            <a:r>
              <a:rPr b="0" i="0" lang="es-ES" sz="2000" u="none" cap="none" strike="noStrike">
                <a:solidFill>
                  <a:srgbClr val="000000"/>
                </a:solidFill>
                <a:latin typeface="Tahoma"/>
                <a:ea typeface="Tahoma"/>
                <a:cs typeface="Tahoma"/>
                <a:sym typeface="Tahoma"/>
              </a:rPr>
              <a:t>		 </a:t>
            </a:r>
            <a:r>
              <a:rPr b="1" i="1" lang="es-ES" sz="1800" u="none" cap="none" strike="noStrike">
                <a:solidFill>
                  <a:srgbClr val="000000"/>
                </a:solidFill>
                <a:latin typeface="Tahoma"/>
                <a:ea typeface="Tahoma"/>
                <a:cs typeface="Tahoma"/>
                <a:sym typeface="Tahoma"/>
              </a:rPr>
              <a:t>&lt;script&gt;</a:t>
            </a:r>
            <a:endParaRPr b="1" i="1" sz="2000" u="none" cap="none" strike="noStrike">
              <a:solidFill>
                <a:srgbClr val="000000"/>
              </a:solidFill>
              <a:latin typeface="Tahoma"/>
              <a:ea typeface="Tahoma"/>
              <a:cs typeface="Tahoma"/>
              <a:sym typeface="Tahoma"/>
            </a:endParaRPr>
          </a:p>
          <a:p>
            <a:pPr indent="-339725" lvl="2" marL="1482725" marR="0" rtl="0" algn="just">
              <a:spcBef>
                <a:spcPts val="500"/>
              </a:spcBef>
              <a:spcAft>
                <a:spcPts val="0"/>
              </a:spcAft>
              <a:buNone/>
            </a:pPr>
            <a:r>
              <a:rPr b="0" i="0" lang="es-ES" sz="2000" u="none" cap="none" strike="noStrike">
                <a:solidFill>
                  <a:srgbClr val="000000"/>
                </a:solidFill>
                <a:latin typeface="Tahoma"/>
                <a:ea typeface="Tahoma"/>
                <a:cs typeface="Tahoma"/>
                <a:sym typeface="Tahoma"/>
              </a:rPr>
              <a:t>		</a:t>
            </a:r>
            <a:r>
              <a:rPr b="0" i="1" lang="es-ES" sz="1800" u="none" cap="none" strike="noStrike">
                <a:solidFill>
                  <a:srgbClr val="000000"/>
                </a:solidFill>
                <a:latin typeface="Tahoma"/>
                <a:ea typeface="Tahoma"/>
                <a:cs typeface="Tahoma"/>
                <a:sym typeface="Tahoma"/>
              </a:rPr>
              <a:t>código javascript…</a:t>
            </a:r>
            <a:endParaRPr b="0" i="1" sz="2000" u="none" cap="none" strike="noStrike">
              <a:solidFill>
                <a:srgbClr val="000000"/>
              </a:solidFill>
              <a:latin typeface="Tahoma"/>
              <a:ea typeface="Tahoma"/>
              <a:cs typeface="Tahoma"/>
              <a:sym typeface="Tahoma"/>
            </a:endParaRPr>
          </a:p>
          <a:p>
            <a:pPr indent="-339725" lvl="2" marL="1482725" marR="0" rtl="0" algn="just">
              <a:spcBef>
                <a:spcPts val="500"/>
              </a:spcBef>
              <a:spcAft>
                <a:spcPts val="0"/>
              </a:spcAft>
              <a:buNone/>
            </a:pPr>
            <a:r>
              <a:rPr b="1" i="1" lang="es-ES" sz="1800" u="none" cap="none" strike="noStrike">
                <a:solidFill>
                  <a:srgbClr val="000000"/>
                </a:solidFill>
                <a:latin typeface="Tahoma"/>
                <a:ea typeface="Tahoma"/>
                <a:cs typeface="Tahoma"/>
                <a:sym typeface="Tahoma"/>
              </a:rPr>
              <a:t>&lt;/script&gt;</a:t>
            </a:r>
            <a:endParaRPr/>
          </a:p>
          <a:p>
            <a:pPr indent="-212725" lvl="0" marL="339725" marR="0" rtl="0" algn="just">
              <a:spcBef>
                <a:spcPts val="50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a:p>
            <a:pPr indent="0" lvl="0" marL="0" marR="0" rtl="0" algn="just">
              <a:spcBef>
                <a:spcPts val="500"/>
              </a:spcBef>
              <a:spcAft>
                <a:spcPts val="0"/>
              </a:spcAft>
              <a:buNone/>
            </a:pPr>
            <a:r>
              <a:t/>
            </a:r>
            <a:endParaRPr b="1" sz="2000">
              <a:solidFill>
                <a:srgbClr val="000000"/>
              </a:solidFill>
              <a:latin typeface="Tahoma"/>
              <a:ea typeface="Tahoma"/>
              <a:cs typeface="Tahoma"/>
              <a:sym typeface="Tahoma"/>
            </a:endParaRPr>
          </a:p>
          <a:p>
            <a:pPr indent="-339725" lvl="0" marL="339725" marR="0" rtl="0" algn="just">
              <a:spcBef>
                <a:spcPts val="500"/>
              </a:spcBef>
              <a:spcAft>
                <a:spcPts val="0"/>
              </a:spcAft>
              <a:buClr>
                <a:srgbClr val="000000"/>
              </a:buClr>
              <a:buSzPts val="2000"/>
              <a:buFont typeface="Arial"/>
              <a:buChar char="•"/>
            </a:pPr>
            <a:r>
              <a:rPr lang="es-ES" sz="2000">
                <a:solidFill>
                  <a:srgbClr val="000000"/>
                </a:solidFill>
                <a:latin typeface="Tahoma"/>
                <a:ea typeface="Tahoma"/>
                <a:cs typeface="Tahoma"/>
                <a:sym typeface="Tahoma"/>
              </a:rPr>
              <a:t>Se puede insertar un script en cualquier lugar del código, aunque lo más común es encontrarlo al </a:t>
            </a:r>
            <a:r>
              <a:rPr b="1" lang="es-ES" sz="2000">
                <a:solidFill>
                  <a:srgbClr val="000000"/>
                </a:solidFill>
                <a:latin typeface="Tahoma"/>
                <a:ea typeface="Tahoma"/>
                <a:cs typeface="Tahoma"/>
                <a:sym typeface="Tahoma"/>
              </a:rPr>
              <a:t>inicio</a:t>
            </a:r>
            <a:r>
              <a:rPr lang="es-ES" sz="2000">
                <a:solidFill>
                  <a:srgbClr val="000000"/>
                </a:solidFill>
                <a:latin typeface="Tahoma"/>
                <a:ea typeface="Tahoma"/>
                <a:cs typeface="Tahoma"/>
                <a:sym typeface="Tahoma"/>
              </a:rPr>
              <a:t> de la página, dentro de la etiqueta </a:t>
            </a:r>
            <a:r>
              <a:rPr b="1" lang="es-ES" sz="2000">
                <a:solidFill>
                  <a:srgbClr val="000000"/>
                </a:solidFill>
                <a:latin typeface="Tahoma"/>
                <a:ea typeface="Tahoma"/>
                <a:cs typeface="Tahoma"/>
                <a:sym typeface="Tahoma"/>
              </a:rPr>
              <a:t>&lt;head&gt;</a:t>
            </a:r>
            <a:r>
              <a:rPr lang="es-ES" sz="2000">
                <a:solidFill>
                  <a:srgbClr val="000000"/>
                </a:solidFill>
                <a:latin typeface="Tahoma"/>
                <a:ea typeface="Tahoma"/>
                <a:cs typeface="Tahoma"/>
                <a:sym typeface="Tahoma"/>
              </a:rPr>
              <a:t>.</a:t>
            </a:r>
            <a:endParaRPr/>
          </a:p>
          <a:p>
            <a:pPr indent="-339725" lvl="0" marL="339725" marR="0" rtl="0" algn="just">
              <a:spcBef>
                <a:spcPts val="500"/>
              </a:spcBef>
              <a:spcAft>
                <a:spcPts val="0"/>
              </a:spcAft>
              <a:buClr>
                <a:schemeClr val="lt1"/>
              </a:buClr>
              <a:buSzPts val="1800"/>
              <a:buFont typeface="Arial"/>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lt1"/>
              </a:buClr>
              <a:buSzPts val="1800"/>
              <a:buFont typeface="Arial"/>
              <a:buNone/>
            </a:pPr>
            <a:r>
              <a:t/>
            </a:r>
            <a:endParaRPr sz="1800">
              <a:solidFill>
                <a:srgbClr val="000000"/>
              </a:solidFill>
              <a:latin typeface="Tahoma"/>
              <a:ea typeface="Tahoma"/>
              <a:cs typeface="Tahoma"/>
              <a:sym typeface="Tahoma"/>
            </a:endParaRPr>
          </a:p>
          <a:p>
            <a:pPr indent="-339725" lvl="0" marL="339725" marR="0" rtl="0" algn="just">
              <a:spcBef>
                <a:spcPts val="600"/>
              </a:spcBef>
              <a:spcAft>
                <a:spcPts val="0"/>
              </a:spcAft>
              <a:buClr>
                <a:schemeClr val="lt1"/>
              </a:buClr>
              <a:buSzPts val="2400"/>
              <a:buFont typeface="Arial"/>
              <a:buNone/>
            </a:pPr>
            <a:r>
              <a:t/>
            </a:r>
            <a:endParaRPr sz="2400">
              <a:solidFill>
                <a:srgbClr val="000000"/>
              </a:solidFill>
              <a:latin typeface="Tahoma"/>
              <a:ea typeface="Tahoma"/>
              <a:cs typeface="Tahoma"/>
              <a:sym typeface="Tahoma"/>
            </a:endParaRPr>
          </a:p>
          <a:p>
            <a:pPr indent="-339725" lvl="0" marL="339725" marR="0" rtl="0" algn="just">
              <a:spcBef>
                <a:spcPts val="50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a:p>
            <a:pPr indent="-339725" lvl="0" marL="339725" marR="0" rtl="0" algn="just">
              <a:spcBef>
                <a:spcPts val="50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p:txBody>
      </p:sp>
      <p:sp>
        <p:nvSpPr>
          <p:cNvPr id="107" name="Google Shape;107;p3"/>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b="1" lang="es-ES" sz="3600">
                <a:solidFill>
                  <a:srgbClr val="000000"/>
                </a:solidFill>
                <a:latin typeface="Calibri"/>
                <a:ea typeface="Calibri"/>
                <a:cs typeface="Calibri"/>
                <a:sym typeface="Calibri"/>
              </a:rPr>
              <a:t>Javascript</a:t>
            </a:r>
            <a:endParaRPr b="1" sz="3600">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371" name="Google Shape;371;p29"/>
          <p:cNvSpPr txBox="1"/>
          <p:nvPr>
            <p:ph idx="1" type="body"/>
          </p:nvPr>
        </p:nvSpPr>
        <p:spPr>
          <a:xfrm>
            <a:off x="457200" y="1340768"/>
            <a:ext cx="8229600" cy="4968552"/>
          </a:xfrm>
          <a:prstGeom prst="rect">
            <a:avLst/>
          </a:prstGeom>
          <a:noFill/>
          <a:ln>
            <a:noFill/>
          </a:ln>
        </p:spPr>
        <p:txBody>
          <a:bodyPr anchorCtr="0" anchor="t" bIns="45700" lIns="91425" spcFirstLastPara="1" rIns="91425" wrap="square" tIns="45700">
            <a:normAutofit fontScale="77500" lnSpcReduction="20000"/>
          </a:bodyPr>
          <a:lstStyle/>
          <a:p>
            <a:pPr indent="0" lvl="0" marL="0" rtl="0" algn="just">
              <a:lnSpc>
                <a:spcPct val="90000"/>
              </a:lnSpc>
              <a:spcBef>
                <a:spcPts val="0"/>
              </a:spcBef>
              <a:spcAft>
                <a:spcPts val="0"/>
              </a:spcAft>
              <a:buClr>
                <a:schemeClr val="dk1"/>
              </a:buClr>
              <a:buSzPct val="100000"/>
              <a:buNone/>
            </a:pPr>
            <a:r>
              <a:rPr b="1" lang="es-ES" sz="3400"/>
              <a:t>Estructura for</a:t>
            </a:r>
            <a:endParaRPr b="1" sz="3400"/>
          </a:p>
          <a:p>
            <a:pPr indent="0" lvl="1" marL="40005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var mensaje = "Hola, estoy dentro de un bucle";</a:t>
            </a:r>
            <a:endParaRPr/>
          </a:p>
          <a:p>
            <a:pPr indent="0" lvl="1" marL="40005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for(var i = 0; i &lt; 5; i++) {</a:t>
            </a:r>
            <a:endParaRPr/>
          </a:p>
          <a:p>
            <a:pPr indent="0" lvl="2" marL="80010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alert(mensaje);</a:t>
            </a:r>
            <a:endParaRPr/>
          </a:p>
          <a:p>
            <a:pPr indent="0" lvl="1" marL="40005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a:t>
            </a:r>
            <a:endParaRPr/>
          </a:p>
          <a:p>
            <a:pPr indent="0" lvl="0" marL="0" rtl="0" algn="l">
              <a:lnSpc>
                <a:spcPct val="90000"/>
              </a:lnSpc>
              <a:spcBef>
                <a:spcPts val="1000"/>
              </a:spcBef>
              <a:spcAft>
                <a:spcPts val="0"/>
              </a:spcAft>
              <a:buClr>
                <a:schemeClr val="dk1"/>
              </a:buClr>
              <a:buSzPct val="100000"/>
              <a:buNone/>
            </a:pPr>
            <a:r>
              <a:rPr b="1" lang="es-ES" sz="3400"/>
              <a:t>Estructura for...in</a:t>
            </a:r>
            <a:endParaRPr sz="3400"/>
          </a:p>
          <a:p>
            <a:pPr indent="0" lvl="1" marL="400050" rtl="0" algn="l">
              <a:lnSpc>
                <a:spcPct val="90000"/>
              </a:lnSpc>
              <a:spcBef>
                <a:spcPts val="500"/>
              </a:spcBef>
              <a:spcAft>
                <a:spcPts val="0"/>
              </a:spcAft>
              <a:buClr>
                <a:schemeClr val="dk1"/>
              </a:buClr>
              <a:buSzPct val="100000"/>
              <a:buNone/>
            </a:pPr>
            <a:r>
              <a:rPr lang="es-ES"/>
              <a:t>for(indice in array) {</a:t>
            </a:r>
            <a:endParaRPr/>
          </a:p>
          <a:p>
            <a:pPr indent="0" lvl="1" marL="400050" rtl="0" algn="l">
              <a:lnSpc>
                <a:spcPct val="90000"/>
              </a:lnSpc>
              <a:spcBef>
                <a:spcPts val="500"/>
              </a:spcBef>
              <a:spcAft>
                <a:spcPts val="0"/>
              </a:spcAft>
              <a:buClr>
                <a:schemeClr val="dk1"/>
              </a:buClr>
              <a:buSzPct val="100000"/>
              <a:buNone/>
            </a:pPr>
            <a:r>
              <a:rPr lang="es-ES"/>
              <a:t>...</a:t>
            </a:r>
            <a:endParaRPr/>
          </a:p>
          <a:p>
            <a:pPr indent="0" lvl="1" marL="400050" rtl="0" algn="l">
              <a:lnSpc>
                <a:spcPct val="90000"/>
              </a:lnSpc>
              <a:spcBef>
                <a:spcPts val="500"/>
              </a:spcBef>
              <a:spcAft>
                <a:spcPts val="0"/>
              </a:spcAft>
              <a:buClr>
                <a:schemeClr val="dk1"/>
              </a:buClr>
              <a:buSzPct val="100000"/>
              <a:buNone/>
            </a:pPr>
            <a:r>
              <a:rPr lang="es-ES"/>
              <a:t>}</a:t>
            </a:r>
            <a:endParaRPr/>
          </a:p>
          <a:p>
            <a:pPr indent="0" lvl="1" marL="400050" rtl="0" algn="l">
              <a:lnSpc>
                <a:spcPct val="90000"/>
              </a:lnSpc>
              <a:spcBef>
                <a:spcPts val="500"/>
              </a:spcBef>
              <a:spcAft>
                <a:spcPts val="0"/>
              </a:spcAft>
              <a:buClr>
                <a:schemeClr val="dk1"/>
              </a:buClr>
              <a:buSzPct val="100000"/>
              <a:buNone/>
            </a:pPr>
            <a:r>
              <a:t/>
            </a:r>
            <a:endParaRPr b="1"/>
          </a:p>
          <a:p>
            <a:pPr indent="0" lvl="1" marL="400050" rtl="0" algn="l">
              <a:lnSpc>
                <a:spcPct val="90000"/>
              </a:lnSpc>
              <a:spcBef>
                <a:spcPts val="500"/>
              </a:spcBef>
              <a:spcAft>
                <a:spcPts val="0"/>
              </a:spcAft>
              <a:buClr>
                <a:schemeClr val="dk1"/>
              </a:buClr>
              <a:buSzPct val="92307"/>
              <a:buNone/>
            </a:pPr>
            <a:r>
              <a:rPr b="1" lang="es-ES"/>
              <a:t>Ejemplo</a:t>
            </a:r>
            <a:r>
              <a:rPr lang="es-ES"/>
              <a:t>:</a:t>
            </a:r>
            <a:endParaRPr sz="2600"/>
          </a:p>
          <a:p>
            <a:pPr indent="0" lvl="0" marL="0" rtl="0" algn="l">
              <a:lnSpc>
                <a:spcPct val="90000"/>
              </a:lnSpc>
              <a:spcBef>
                <a:spcPts val="1000"/>
              </a:spcBef>
              <a:spcAft>
                <a:spcPts val="0"/>
              </a:spcAft>
              <a:buClr>
                <a:schemeClr val="dk1"/>
              </a:buClr>
              <a:buSzPct val="100000"/>
              <a:buNone/>
            </a:pPr>
            <a:r>
              <a:rPr lang="es-ES" sz="2600">
                <a:latin typeface="Courier New"/>
                <a:ea typeface="Courier New"/>
                <a:cs typeface="Courier New"/>
                <a:sym typeface="Courier New"/>
              </a:rPr>
              <a:t>var dias = ["Lunes", "Martes", "Miércoles", "Jueves", "Viernes", "Sábado", "Domingo"];</a:t>
            </a:r>
            <a:endParaRPr/>
          </a:p>
          <a:p>
            <a:pPr indent="0" lvl="1" marL="400050" rtl="0" algn="l">
              <a:lnSpc>
                <a:spcPct val="90000"/>
              </a:lnSpc>
              <a:spcBef>
                <a:spcPts val="500"/>
              </a:spcBef>
              <a:spcAft>
                <a:spcPts val="0"/>
              </a:spcAft>
              <a:buClr>
                <a:schemeClr val="dk1"/>
              </a:buClr>
              <a:buSzPct val="100000"/>
              <a:buNone/>
            </a:pPr>
            <a:r>
              <a:t/>
            </a:r>
            <a:endParaRPr>
              <a:latin typeface="Courier New"/>
              <a:ea typeface="Courier New"/>
              <a:cs typeface="Courier New"/>
              <a:sym typeface="Courier New"/>
            </a:endParaRPr>
          </a:p>
          <a:p>
            <a:pPr indent="0" lvl="1" marL="400050" rtl="0" algn="l">
              <a:lnSpc>
                <a:spcPct val="90000"/>
              </a:lnSpc>
              <a:spcBef>
                <a:spcPts val="500"/>
              </a:spcBef>
              <a:spcAft>
                <a:spcPts val="0"/>
              </a:spcAft>
              <a:buClr>
                <a:schemeClr val="dk1"/>
              </a:buClr>
              <a:buSzPct val="100000"/>
              <a:buNone/>
            </a:pPr>
            <a:r>
              <a:rPr lang="es-ES" sz="2700">
                <a:latin typeface="Courier New"/>
                <a:ea typeface="Courier New"/>
                <a:cs typeface="Courier New"/>
                <a:sym typeface="Courier New"/>
              </a:rPr>
              <a:t>for(i in dias) {</a:t>
            </a:r>
            <a:endParaRPr/>
          </a:p>
          <a:p>
            <a:pPr indent="0" lvl="2" marL="800100" rtl="0" algn="l">
              <a:lnSpc>
                <a:spcPct val="90000"/>
              </a:lnSpc>
              <a:spcBef>
                <a:spcPts val="500"/>
              </a:spcBef>
              <a:spcAft>
                <a:spcPts val="0"/>
              </a:spcAft>
              <a:buClr>
                <a:schemeClr val="dk1"/>
              </a:buClr>
              <a:buSzPct val="100000"/>
              <a:buNone/>
            </a:pPr>
            <a:r>
              <a:rPr lang="es-ES" sz="2700">
                <a:latin typeface="Courier New"/>
                <a:ea typeface="Courier New"/>
                <a:cs typeface="Courier New"/>
                <a:sym typeface="Courier New"/>
              </a:rPr>
              <a:t>alert(dias[i]);</a:t>
            </a:r>
            <a:endParaRPr/>
          </a:p>
          <a:p>
            <a:pPr indent="0" lvl="1" marL="400050" rtl="0" algn="l">
              <a:lnSpc>
                <a:spcPct val="90000"/>
              </a:lnSpc>
              <a:spcBef>
                <a:spcPts val="500"/>
              </a:spcBef>
              <a:spcAft>
                <a:spcPts val="0"/>
              </a:spcAft>
              <a:buClr>
                <a:schemeClr val="dk1"/>
              </a:buClr>
              <a:buSzPct val="100000"/>
              <a:buNone/>
            </a:pPr>
            <a:r>
              <a:rPr lang="es-ES" sz="2700">
                <a:latin typeface="Courier New"/>
                <a:ea typeface="Courier New"/>
                <a:cs typeface="Courier New"/>
                <a:sym typeface="Courier New"/>
              </a:rPr>
              <a:t>}</a:t>
            </a:r>
            <a:endParaRPr sz="2700">
              <a:latin typeface="Courier New"/>
              <a:ea typeface="Courier New"/>
              <a:cs typeface="Courier New"/>
              <a:sym typeface="Courier New"/>
            </a:endParaRPr>
          </a:p>
        </p:txBody>
      </p:sp>
      <p:sp>
        <p:nvSpPr>
          <p:cNvPr id="372" name="Google Shape;372;p29"/>
          <p:cNvSpPr/>
          <p:nvPr/>
        </p:nvSpPr>
        <p:spPr>
          <a:xfrm>
            <a:off x="4449233" y="5240950"/>
            <a:ext cx="4572000" cy="969496"/>
          </a:xfrm>
          <a:prstGeom prst="rect">
            <a:avLst/>
          </a:prstGeom>
          <a:noFill/>
          <a:ln>
            <a:noFill/>
          </a:ln>
        </p:spPr>
        <p:txBody>
          <a:bodyPr anchorCtr="0" anchor="t" bIns="45700" lIns="91425" spcFirstLastPara="1" rIns="91425" wrap="square" tIns="45700">
            <a:spAutoFit/>
          </a:bodyPr>
          <a:lstStyle/>
          <a:p>
            <a:pPr indent="0" lvl="1" marL="400050" marR="0" rtl="0" algn="l">
              <a:spcBef>
                <a:spcPts val="0"/>
              </a:spcBef>
              <a:spcAft>
                <a:spcPts val="0"/>
              </a:spcAft>
              <a:buClr>
                <a:schemeClr val="dk1"/>
              </a:buClr>
              <a:buSzPts val="1900"/>
              <a:buFont typeface="Courier New"/>
              <a:buNone/>
            </a:pPr>
            <a:r>
              <a:rPr b="0" i="0" lang="es-ES" sz="1900" u="none" cap="none" strike="noStrike">
                <a:solidFill>
                  <a:schemeClr val="dk1"/>
                </a:solidFill>
                <a:latin typeface="Courier New"/>
                <a:ea typeface="Courier New"/>
                <a:cs typeface="Courier New"/>
                <a:sym typeface="Courier New"/>
              </a:rPr>
              <a:t>for(var i=0; i&lt;7; i++) {</a:t>
            </a:r>
            <a:endParaRPr/>
          </a:p>
          <a:p>
            <a:pPr indent="0" lvl="1" marL="400050" marR="0" rtl="0" algn="l">
              <a:spcBef>
                <a:spcPts val="0"/>
              </a:spcBef>
              <a:spcAft>
                <a:spcPts val="0"/>
              </a:spcAft>
              <a:buClr>
                <a:schemeClr val="dk1"/>
              </a:buClr>
              <a:buSzPts val="1900"/>
              <a:buFont typeface="Courier New"/>
              <a:buNone/>
            </a:pPr>
            <a:r>
              <a:rPr b="0" i="0" lang="es-ES" sz="1900" u="none" cap="none" strike="noStrike">
                <a:solidFill>
                  <a:schemeClr val="dk1"/>
                </a:solidFill>
                <a:latin typeface="Courier New"/>
                <a:ea typeface="Courier New"/>
                <a:cs typeface="Courier New"/>
                <a:sym typeface="Courier New"/>
              </a:rPr>
              <a:t>     alert(dias[i]);</a:t>
            </a:r>
            <a:endParaRPr/>
          </a:p>
          <a:p>
            <a:pPr indent="0" lvl="1" marL="400050" marR="0" rtl="0" algn="l">
              <a:spcBef>
                <a:spcPts val="0"/>
              </a:spcBef>
              <a:spcAft>
                <a:spcPts val="0"/>
              </a:spcAft>
              <a:buClr>
                <a:schemeClr val="dk1"/>
              </a:buClr>
              <a:buSzPts val="1900"/>
              <a:buFont typeface="Courier New"/>
              <a:buNone/>
            </a:pPr>
            <a:r>
              <a:rPr b="0" i="0" lang="es-ES" sz="19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381" name="Google Shape;381;p30"/>
          <p:cNvSpPr txBox="1"/>
          <p:nvPr>
            <p:ph idx="1" type="body"/>
          </p:nvPr>
        </p:nvSpPr>
        <p:spPr>
          <a:xfrm>
            <a:off x="457200" y="1340768"/>
            <a:ext cx="8229600" cy="4968552"/>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lnSpc>
                <a:spcPct val="90000"/>
              </a:lnSpc>
              <a:spcBef>
                <a:spcPts val="0"/>
              </a:spcBef>
              <a:spcAft>
                <a:spcPts val="0"/>
              </a:spcAft>
              <a:buClr>
                <a:schemeClr val="dk1"/>
              </a:buClr>
              <a:buSzPct val="100000"/>
              <a:buNone/>
            </a:pPr>
            <a:r>
              <a:rPr b="1" lang="es-ES" sz="3700"/>
              <a:t>Estructura while</a:t>
            </a:r>
            <a:endParaRPr b="1" sz="3700"/>
          </a:p>
          <a:p>
            <a:pPr indent="0" lvl="0" marL="0" rtl="0" algn="l">
              <a:lnSpc>
                <a:spcPct val="90000"/>
              </a:lnSpc>
              <a:spcBef>
                <a:spcPts val="1000"/>
              </a:spcBef>
              <a:spcAft>
                <a:spcPts val="0"/>
              </a:spcAft>
              <a:buClr>
                <a:schemeClr val="dk1"/>
              </a:buClr>
              <a:buSzPct val="100000"/>
              <a:buNone/>
            </a:pPr>
            <a:r>
              <a:rPr lang="es-ES" sz="3400"/>
              <a:t>La estructura while permite crear bucles que se ejecutan ninguna o más veces, dependiendo de la condición indicada. Su definición formal es:</a:t>
            </a:r>
            <a:endParaRPr/>
          </a:p>
          <a:p>
            <a:pPr indent="0" lvl="1" marL="400050" rtl="0" algn="l">
              <a:lnSpc>
                <a:spcPct val="90000"/>
              </a:lnSpc>
              <a:spcBef>
                <a:spcPts val="500"/>
              </a:spcBef>
              <a:spcAft>
                <a:spcPts val="0"/>
              </a:spcAft>
              <a:buClr>
                <a:schemeClr val="dk1"/>
              </a:buClr>
              <a:buSzPct val="100000"/>
              <a:buNone/>
            </a:pPr>
            <a:r>
              <a:rPr lang="es-ES"/>
              <a:t>while(condicion) {</a:t>
            </a:r>
            <a:endParaRPr/>
          </a:p>
          <a:p>
            <a:pPr indent="0" lvl="1" marL="400050" rtl="0" algn="l">
              <a:lnSpc>
                <a:spcPct val="90000"/>
              </a:lnSpc>
              <a:spcBef>
                <a:spcPts val="500"/>
              </a:spcBef>
              <a:spcAft>
                <a:spcPts val="0"/>
              </a:spcAft>
              <a:buClr>
                <a:schemeClr val="dk1"/>
              </a:buClr>
              <a:buSzPct val="100000"/>
              <a:buNone/>
            </a:pPr>
            <a:r>
              <a:rPr lang="es-ES"/>
              <a:t>...</a:t>
            </a:r>
            <a:endParaRPr/>
          </a:p>
          <a:p>
            <a:pPr indent="0" lvl="1" marL="400050" rtl="0" algn="l">
              <a:lnSpc>
                <a:spcPct val="90000"/>
              </a:lnSpc>
              <a:spcBef>
                <a:spcPts val="500"/>
              </a:spcBef>
              <a:spcAft>
                <a:spcPts val="0"/>
              </a:spcAft>
              <a:buClr>
                <a:schemeClr val="dk1"/>
              </a:buClr>
              <a:buSzPct val="100000"/>
              <a:buNone/>
            </a:pPr>
            <a:r>
              <a:rPr lang="es-ES"/>
              <a:t>}</a:t>
            </a:r>
            <a:endParaRPr/>
          </a:p>
          <a:p>
            <a:pPr indent="0" lvl="1" marL="400050" rtl="0" algn="l">
              <a:lnSpc>
                <a:spcPct val="90000"/>
              </a:lnSpc>
              <a:spcBef>
                <a:spcPts val="500"/>
              </a:spcBef>
              <a:spcAft>
                <a:spcPts val="0"/>
              </a:spcAft>
              <a:buClr>
                <a:schemeClr val="dk1"/>
              </a:buClr>
              <a:buSzPct val="100000"/>
              <a:buNone/>
            </a:pPr>
            <a:r>
              <a:rPr b="1" lang="es-ES" sz="3000"/>
              <a:t>Ejemplo</a:t>
            </a:r>
            <a:r>
              <a:rPr lang="es-ES" sz="3000"/>
              <a:t>:</a:t>
            </a:r>
            <a:endParaRPr/>
          </a:p>
          <a:p>
            <a:pPr indent="0" lvl="1" marL="400050" rtl="0" algn="l">
              <a:lnSpc>
                <a:spcPct val="90000"/>
              </a:lnSpc>
              <a:spcBef>
                <a:spcPts val="500"/>
              </a:spcBef>
              <a:spcAft>
                <a:spcPts val="0"/>
              </a:spcAft>
              <a:buClr>
                <a:schemeClr val="dk1"/>
              </a:buClr>
              <a:buSzPct val="100000"/>
              <a:buNone/>
            </a:pPr>
            <a:r>
              <a:rPr lang="es-ES">
                <a:latin typeface="Courier New"/>
                <a:ea typeface="Courier New"/>
                <a:cs typeface="Courier New"/>
                <a:sym typeface="Courier New"/>
              </a:rPr>
              <a:t>var resultado = 0;</a:t>
            </a:r>
            <a:endParaRPr/>
          </a:p>
          <a:p>
            <a:pPr indent="0" lvl="1" marL="400050" rtl="0" algn="l">
              <a:lnSpc>
                <a:spcPct val="90000"/>
              </a:lnSpc>
              <a:spcBef>
                <a:spcPts val="500"/>
              </a:spcBef>
              <a:spcAft>
                <a:spcPts val="0"/>
              </a:spcAft>
              <a:buClr>
                <a:schemeClr val="dk1"/>
              </a:buClr>
              <a:buSzPct val="100000"/>
              <a:buNone/>
            </a:pPr>
            <a:r>
              <a:rPr lang="es-ES">
                <a:latin typeface="Courier New"/>
                <a:ea typeface="Courier New"/>
                <a:cs typeface="Courier New"/>
                <a:sym typeface="Courier New"/>
              </a:rPr>
              <a:t>var numero = 100;</a:t>
            </a:r>
            <a:endParaRPr/>
          </a:p>
          <a:p>
            <a:pPr indent="0" lvl="1" marL="400050" rtl="0" algn="l">
              <a:lnSpc>
                <a:spcPct val="90000"/>
              </a:lnSpc>
              <a:spcBef>
                <a:spcPts val="500"/>
              </a:spcBef>
              <a:spcAft>
                <a:spcPts val="0"/>
              </a:spcAft>
              <a:buClr>
                <a:schemeClr val="dk1"/>
              </a:buClr>
              <a:buSzPct val="100000"/>
              <a:buNone/>
            </a:pPr>
            <a:r>
              <a:rPr lang="es-ES">
                <a:latin typeface="Courier New"/>
                <a:ea typeface="Courier New"/>
                <a:cs typeface="Courier New"/>
                <a:sym typeface="Courier New"/>
              </a:rPr>
              <a:t>var i = 0;</a:t>
            </a:r>
            <a:endParaRPr/>
          </a:p>
          <a:p>
            <a:pPr indent="0" lvl="1" marL="400050" rtl="0" algn="l">
              <a:lnSpc>
                <a:spcPct val="90000"/>
              </a:lnSpc>
              <a:spcBef>
                <a:spcPts val="500"/>
              </a:spcBef>
              <a:spcAft>
                <a:spcPts val="0"/>
              </a:spcAft>
              <a:buClr>
                <a:schemeClr val="dk1"/>
              </a:buClr>
              <a:buSzPct val="100000"/>
              <a:buNone/>
            </a:pPr>
            <a:r>
              <a:t/>
            </a:r>
            <a:endParaRPr>
              <a:latin typeface="Courier New"/>
              <a:ea typeface="Courier New"/>
              <a:cs typeface="Courier New"/>
              <a:sym typeface="Courier New"/>
            </a:endParaRPr>
          </a:p>
          <a:p>
            <a:pPr indent="0" lvl="1" marL="400050" rtl="0" algn="l">
              <a:lnSpc>
                <a:spcPct val="90000"/>
              </a:lnSpc>
              <a:spcBef>
                <a:spcPts val="500"/>
              </a:spcBef>
              <a:spcAft>
                <a:spcPts val="0"/>
              </a:spcAft>
              <a:buClr>
                <a:schemeClr val="dk1"/>
              </a:buClr>
              <a:buSzPct val="100000"/>
              <a:buNone/>
            </a:pPr>
            <a:r>
              <a:rPr lang="es-ES">
                <a:latin typeface="Courier New"/>
                <a:ea typeface="Courier New"/>
                <a:cs typeface="Courier New"/>
                <a:sym typeface="Courier New"/>
              </a:rPr>
              <a:t>while(i &lt;= numero) {</a:t>
            </a:r>
            <a:endParaRPr/>
          </a:p>
          <a:p>
            <a:pPr indent="0" lvl="2" marL="800100" rtl="0" algn="l">
              <a:lnSpc>
                <a:spcPct val="90000"/>
              </a:lnSpc>
              <a:spcBef>
                <a:spcPts val="500"/>
              </a:spcBef>
              <a:spcAft>
                <a:spcPts val="0"/>
              </a:spcAft>
              <a:buClr>
                <a:schemeClr val="dk1"/>
              </a:buClr>
              <a:buSzPct val="100000"/>
              <a:buNone/>
            </a:pPr>
            <a:r>
              <a:rPr lang="es-ES">
                <a:latin typeface="Courier New"/>
                <a:ea typeface="Courier New"/>
                <a:cs typeface="Courier New"/>
                <a:sym typeface="Courier New"/>
              </a:rPr>
              <a:t>resultado += i;</a:t>
            </a:r>
            <a:endParaRPr/>
          </a:p>
          <a:p>
            <a:pPr indent="0" lvl="2" marL="800100" rtl="0" algn="l">
              <a:lnSpc>
                <a:spcPct val="90000"/>
              </a:lnSpc>
              <a:spcBef>
                <a:spcPts val="500"/>
              </a:spcBef>
              <a:spcAft>
                <a:spcPts val="0"/>
              </a:spcAft>
              <a:buClr>
                <a:schemeClr val="dk1"/>
              </a:buClr>
              <a:buSzPct val="100000"/>
              <a:buNone/>
            </a:pPr>
            <a:r>
              <a:rPr lang="es-ES">
                <a:latin typeface="Courier New"/>
                <a:ea typeface="Courier New"/>
                <a:cs typeface="Courier New"/>
                <a:sym typeface="Courier New"/>
              </a:rPr>
              <a:t>i++;</a:t>
            </a:r>
            <a:endParaRPr/>
          </a:p>
          <a:p>
            <a:pPr indent="0" lvl="1" marL="400050" rtl="0" algn="l">
              <a:lnSpc>
                <a:spcPct val="90000"/>
              </a:lnSpc>
              <a:spcBef>
                <a:spcPts val="500"/>
              </a:spcBef>
              <a:spcAft>
                <a:spcPts val="0"/>
              </a:spcAft>
              <a:buClr>
                <a:schemeClr val="dk1"/>
              </a:buClr>
              <a:buSzPct val="26086"/>
              <a:buNone/>
            </a:pPr>
            <a:r>
              <a:rPr lang="es-ES">
                <a:latin typeface="Courier New"/>
                <a:ea typeface="Courier New"/>
                <a:cs typeface="Courier New"/>
                <a:sym typeface="Courier New"/>
              </a:rPr>
              <a:t>}</a:t>
            </a:r>
            <a:endParaRPr sz="9200">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390" name="Google Shape;390;p31"/>
          <p:cNvSpPr txBox="1"/>
          <p:nvPr>
            <p:ph idx="1" type="body"/>
          </p:nvPr>
        </p:nvSpPr>
        <p:spPr>
          <a:xfrm>
            <a:off x="457200" y="1340768"/>
            <a:ext cx="8229600" cy="4968552"/>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lnSpc>
                <a:spcPct val="90000"/>
              </a:lnSpc>
              <a:spcBef>
                <a:spcPts val="0"/>
              </a:spcBef>
              <a:spcAft>
                <a:spcPts val="0"/>
              </a:spcAft>
              <a:buClr>
                <a:schemeClr val="dk1"/>
              </a:buClr>
              <a:buSzPct val="100000"/>
              <a:buNone/>
            </a:pPr>
            <a:r>
              <a:rPr b="1" lang="es-ES" sz="3400"/>
              <a:t>Estructura do…while</a:t>
            </a:r>
            <a:endParaRPr b="1" sz="3400"/>
          </a:p>
          <a:p>
            <a:pPr indent="0" lvl="0" marL="0" rtl="0" algn="just">
              <a:lnSpc>
                <a:spcPct val="90000"/>
              </a:lnSpc>
              <a:spcBef>
                <a:spcPts val="1000"/>
              </a:spcBef>
              <a:spcAft>
                <a:spcPts val="0"/>
              </a:spcAft>
              <a:buClr>
                <a:schemeClr val="dk1"/>
              </a:buClr>
              <a:buSzPct val="100000"/>
              <a:buNone/>
            </a:pPr>
            <a:r>
              <a:rPr lang="es-ES" sz="3100"/>
              <a:t>El bucle de tipo do...while es muy similar al bucle while, salvo que en este caso </a:t>
            </a:r>
            <a:r>
              <a:rPr b="1" lang="es-ES" sz="3100"/>
              <a:t>siempre </a:t>
            </a:r>
            <a:r>
              <a:rPr lang="es-ES" sz="3100"/>
              <a:t>se ejecutan las instrucciones del bucle al menos la primera vez</a:t>
            </a:r>
            <a:r>
              <a:rPr lang="es-ES" sz="2800"/>
              <a:t>.</a:t>
            </a:r>
            <a:endParaRPr sz="3400"/>
          </a:p>
          <a:p>
            <a:pPr indent="0" lvl="1" marL="400050" rtl="0" algn="l">
              <a:lnSpc>
                <a:spcPct val="90000"/>
              </a:lnSpc>
              <a:spcBef>
                <a:spcPts val="500"/>
              </a:spcBef>
              <a:spcAft>
                <a:spcPts val="0"/>
              </a:spcAft>
              <a:buClr>
                <a:schemeClr val="dk1"/>
              </a:buClr>
              <a:buSzPct val="100000"/>
              <a:buNone/>
            </a:pPr>
            <a:r>
              <a:rPr lang="es-ES" sz="2600"/>
              <a:t>do{</a:t>
            </a:r>
            <a:endParaRPr sz="2600"/>
          </a:p>
          <a:p>
            <a:pPr indent="0" lvl="1" marL="400050" rtl="0" algn="l">
              <a:lnSpc>
                <a:spcPct val="90000"/>
              </a:lnSpc>
              <a:spcBef>
                <a:spcPts val="500"/>
              </a:spcBef>
              <a:spcAft>
                <a:spcPts val="0"/>
              </a:spcAft>
              <a:buClr>
                <a:schemeClr val="dk1"/>
              </a:buClr>
              <a:buSzPct val="100000"/>
              <a:buNone/>
            </a:pPr>
            <a:r>
              <a:rPr lang="es-ES" sz="2600"/>
              <a:t>...</a:t>
            </a:r>
            <a:endParaRPr/>
          </a:p>
          <a:p>
            <a:pPr indent="0" lvl="1" marL="400050" rtl="0" algn="l">
              <a:lnSpc>
                <a:spcPct val="90000"/>
              </a:lnSpc>
              <a:spcBef>
                <a:spcPts val="500"/>
              </a:spcBef>
              <a:spcAft>
                <a:spcPts val="0"/>
              </a:spcAft>
              <a:buClr>
                <a:schemeClr val="dk1"/>
              </a:buClr>
              <a:buSzPct val="100000"/>
              <a:buNone/>
            </a:pPr>
            <a:r>
              <a:rPr lang="es-ES" sz="2600"/>
              <a:t>} while(condicion)</a:t>
            </a:r>
            <a:r>
              <a:rPr lang="es-ES"/>
              <a:t> </a:t>
            </a:r>
            <a:endParaRPr/>
          </a:p>
          <a:p>
            <a:pPr indent="0" lvl="1" marL="400050" rtl="0" algn="l">
              <a:lnSpc>
                <a:spcPct val="90000"/>
              </a:lnSpc>
              <a:spcBef>
                <a:spcPts val="500"/>
              </a:spcBef>
              <a:spcAft>
                <a:spcPts val="0"/>
              </a:spcAft>
              <a:buClr>
                <a:schemeClr val="dk1"/>
              </a:buClr>
              <a:buSzPct val="100000"/>
              <a:buNone/>
            </a:pPr>
            <a:r>
              <a:rPr b="1" lang="es-ES" sz="3000"/>
              <a:t>Ejemplo</a:t>
            </a:r>
            <a:r>
              <a:rPr lang="es-ES" sz="3000"/>
              <a:t>:</a:t>
            </a:r>
            <a:endParaRPr/>
          </a:p>
          <a:p>
            <a:pPr indent="0" lvl="1" marL="400050" rtl="0" algn="l">
              <a:lnSpc>
                <a:spcPct val="90000"/>
              </a:lnSpc>
              <a:spcBef>
                <a:spcPts val="500"/>
              </a:spcBef>
              <a:spcAft>
                <a:spcPts val="0"/>
              </a:spcAft>
              <a:buClr>
                <a:schemeClr val="dk1"/>
              </a:buClr>
              <a:buSzPct val="100000"/>
              <a:buNone/>
            </a:pPr>
            <a:r>
              <a:rPr lang="es-ES" sz="2600"/>
              <a:t>var resultado = 1;</a:t>
            </a:r>
            <a:endParaRPr/>
          </a:p>
          <a:p>
            <a:pPr indent="0" lvl="1" marL="400050" rtl="0" algn="l">
              <a:lnSpc>
                <a:spcPct val="90000"/>
              </a:lnSpc>
              <a:spcBef>
                <a:spcPts val="500"/>
              </a:spcBef>
              <a:spcAft>
                <a:spcPts val="0"/>
              </a:spcAft>
              <a:buClr>
                <a:schemeClr val="dk1"/>
              </a:buClr>
              <a:buSzPct val="100000"/>
              <a:buNone/>
            </a:pPr>
            <a:r>
              <a:rPr lang="es-ES" sz="2600"/>
              <a:t>var numero = 5;</a:t>
            </a:r>
            <a:endParaRPr/>
          </a:p>
          <a:p>
            <a:pPr indent="0" lvl="1" marL="400050" rtl="0" algn="l">
              <a:lnSpc>
                <a:spcPct val="90000"/>
              </a:lnSpc>
              <a:spcBef>
                <a:spcPts val="500"/>
              </a:spcBef>
              <a:spcAft>
                <a:spcPts val="0"/>
              </a:spcAft>
              <a:buClr>
                <a:schemeClr val="dk1"/>
              </a:buClr>
              <a:buSzPct val="100000"/>
              <a:buNone/>
            </a:pPr>
            <a:r>
              <a:t/>
            </a:r>
            <a:endParaRPr sz="2600"/>
          </a:p>
          <a:p>
            <a:pPr indent="0" lvl="1" marL="40005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do {</a:t>
            </a:r>
            <a:endParaRPr/>
          </a:p>
          <a:p>
            <a:pPr indent="0" lvl="2" marL="80010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resultado *= numero; </a:t>
            </a:r>
            <a:r>
              <a:rPr i="1" lang="es-ES" sz="2600">
                <a:latin typeface="Courier New"/>
                <a:ea typeface="Courier New"/>
                <a:cs typeface="Courier New"/>
                <a:sym typeface="Courier New"/>
              </a:rPr>
              <a:t>// resultado = resultado * numero</a:t>
            </a:r>
            <a:endParaRPr/>
          </a:p>
          <a:p>
            <a:pPr indent="0" lvl="2" marL="80010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numero--;</a:t>
            </a:r>
            <a:endParaRPr/>
          </a:p>
          <a:p>
            <a:pPr indent="0" lvl="1" marL="400050" rtl="0" algn="l">
              <a:lnSpc>
                <a:spcPct val="90000"/>
              </a:lnSpc>
              <a:spcBef>
                <a:spcPts val="500"/>
              </a:spcBef>
              <a:spcAft>
                <a:spcPts val="0"/>
              </a:spcAft>
              <a:buClr>
                <a:schemeClr val="dk1"/>
              </a:buClr>
              <a:buSzPct val="100000"/>
              <a:buNone/>
            </a:pPr>
            <a:r>
              <a:rPr lang="es-ES" sz="2600">
                <a:latin typeface="Courier New"/>
                <a:ea typeface="Courier New"/>
                <a:cs typeface="Courier New"/>
                <a:sym typeface="Courier New"/>
              </a:rPr>
              <a:t>} while(numero &gt; 0);</a:t>
            </a:r>
            <a:endParaRPr sz="2600">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399" name="Google Shape;399;p32"/>
          <p:cNvSpPr txBox="1"/>
          <p:nvPr>
            <p:ph idx="1" type="body"/>
          </p:nvPr>
        </p:nvSpPr>
        <p:spPr>
          <a:xfrm>
            <a:off x="457200" y="1340768"/>
            <a:ext cx="8229600" cy="49685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s-ES"/>
              <a:t>Sentencia break y continue</a:t>
            </a:r>
            <a:endParaRPr/>
          </a:p>
          <a:p>
            <a:pPr indent="-228600" lvl="0" marL="228600" rtl="0" algn="just">
              <a:lnSpc>
                <a:spcPct val="90000"/>
              </a:lnSpc>
              <a:spcBef>
                <a:spcPts val="1000"/>
              </a:spcBef>
              <a:spcAft>
                <a:spcPts val="0"/>
              </a:spcAft>
              <a:buClr>
                <a:schemeClr val="dk1"/>
              </a:buClr>
              <a:buSzPts val="2600"/>
              <a:buChar char="•"/>
            </a:pPr>
            <a:r>
              <a:rPr lang="es-ES" sz="2600"/>
              <a:t>La </a:t>
            </a:r>
            <a:r>
              <a:rPr b="1" lang="es-ES" sz="2600"/>
              <a:t>sentencia break </a:t>
            </a:r>
            <a:r>
              <a:rPr lang="es-ES" sz="2600"/>
              <a:t>sirve para interrumpir la ejecución de un bloque iterativo en cualquier momento.</a:t>
            </a:r>
            <a:endParaRPr/>
          </a:p>
          <a:p>
            <a:pPr indent="-63500" lvl="0" marL="228600" rtl="0" algn="just">
              <a:lnSpc>
                <a:spcPct val="90000"/>
              </a:lnSpc>
              <a:spcBef>
                <a:spcPts val="1000"/>
              </a:spcBef>
              <a:spcAft>
                <a:spcPts val="0"/>
              </a:spcAft>
              <a:buClr>
                <a:schemeClr val="dk1"/>
              </a:buClr>
              <a:buSzPts val="2600"/>
              <a:buNone/>
            </a:pPr>
            <a:r>
              <a:t/>
            </a:r>
            <a:endParaRPr sz="2600"/>
          </a:p>
          <a:p>
            <a:pPr indent="-228600" lvl="0" marL="228600" rtl="0" algn="just">
              <a:lnSpc>
                <a:spcPct val="90000"/>
              </a:lnSpc>
              <a:spcBef>
                <a:spcPts val="1000"/>
              </a:spcBef>
              <a:spcAft>
                <a:spcPts val="0"/>
              </a:spcAft>
              <a:buClr>
                <a:schemeClr val="dk1"/>
              </a:buClr>
              <a:buSzPts val="2600"/>
              <a:buChar char="•"/>
            </a:pPr>
            <a:r>
              <a:rPr lang="es-ES" sz="2600"/>
              <a:t>La sentencia </a:t>
            </a:r>
            <a:r>
              <a:rPr b="1" lang="es-ES" sz="2600"/>
              <a:t>continue </a:t>
            </a:r>
            <a:r>
              <a:rPr lang="es-ES" sz="2600"/>
              <a:t>también sirve para alterar el funcionamiento de los bloques iterativos, pero en vez de interrumpir la ejecución del bloque iterativo, se inicia una iteración nueva.</a:t>
            </a:r>
            <a:endParaRPr/>
          </a:p>
        </p:txBody>
      </p:sp>
      <p:sp>
        <p:nvSpPr>
          <p:cNvPr id="400" name="Google Shape;400;p32"/>
          <p:cNvSpPr/>
          <p:nvPr/>
        </p:nvSpPr>
        <p:spPr>
          <a:xfrm>
            <a:off x="6660232" y="5758885"/>
            <a:ext cx="2207592" cy="492443"/>
          </a:xfrm>
          <a:prstGeom prst="rect">
            <a:avLst/>
          </a:prstGeom>
          <a:noFill/>
          <a:ln>
            <a:noFill/>
          </a:ln>
        </p:spPr>
        <p:txBody>
          <a:bodyPr anchorCtr="0" anchor="t" bIns="45700" lIns="91425" spcFirstLastPara="1" rIns="91425" wrap="square" tIns="45700">
            <a:spAutoFit/>
          </a:bodyPr>
          <a:lstStyle/>
          <a:p>
            <a:pPr indent="0" lvl="1" marL="400050" marR="0" rtl="0" algn="l">
              <a:spcBef>
                <a:spcPts val="0"/>
              </a:spcBef>
              <a:spcAft>
                <a:spcPts val="0"/>
              </a:spcAft>
              <a:buClr>
                <a:schemeClr val="dk1"/>
              </a:buClr>
              <a:buSzPts val="2600"/>
              <a:buFont typeface="Calibri"/>
              <a:buNone/>
            </a:pPr>
            <a:r>
              <a:rPr b="0" i="0" lang="es-ES" sz="2600" u="none" cap="none" strike="noStrike">
                <a:solidFill>
                  <a:schemeClr val="dk1"/>
                </a:solidFill>
                <a:latin typeface="Calibri"/>
                <a:ea typeface="Calibri"/>
                <a:cs typeface="Calibri"/>
                <a:sym typeface="Calibri"/>
              </a:rPr>
              <a:t>* Ejercicio 7</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409" name="Google Shape;409;p33"/>
          <p:cNvSpPr txBox="1"/>
          <p:nvPr>
            <p:ph idx="1" type="body"/>
          </p:nvPr>
        </p:nvSpPr>
        <p:spPr>
          <a:xfrm>
            <a:off x="457200" y="1340768"/>
            <a:ext cx="8229600" cy="4968552"/>
          </a:xfrm>
          <a:prstGeom prst="rect">
            <a:avLst/>
          </a:prstGeom>
          <a:noFill/>
          <a:ln>
            <a:noFill/>
          </a:ln>
        </p:spPr>
        <p:txBody>
          <a:bodyPr anchorCtr="0" anchor="t" bIns="45700" lIns="91425" spcFirstLastPara="1" rIns="91425" wrap="square" tIns="45700">
            <a:normAutofit fontScale="77500" lnSpcReduction="20000"/>
          </a:bodyPr>
          <a:lstStyle/>
          <a:p>
            <a:pPr indent="0" lvl="0" marL="0" rtl="0" algn="just">
              <a:lnSpc>
                <a:spcPct val="90000"/>
              </a:lnSpc>
              <a:spcBef>
                <a:spcPts val="0"/>
              </a:spcBef>
              <a:spcAft>
                <a:spcPts val="0"/>
              </a:spcAft>
              <a:buClr>
                <a:schemeClr val="dk1"/>
              </a:buClr>
              <a:buSzPct val="100000"/>
              <a:buNone/>
            </a:pPr>
            <a:r>
              <a:rPr b="1" lang="es-ES" sz="3300"/>
              <a:t>Funciones útiles para cadenas de texto</a:t>
            </a:r>
            <a:endParaRPr/>
          </a:p>
          <a:p>
            <a:pPr indent="0" lvl="0" marL="0" rtl="0" algn="just">
              <a:lnSpc>
                <a:spcPct val="90000"/>
              </a:lnSpc>
              <a:spcBef>
                <a:spcPts val="1000"/>
              </a:spcBef>
              <a:spcAft>
                <a:spcPts val="0"/>
              </a:spcAft>
              <a:buClr>
                <a:schemeClr val="dk1"/>
              </a:buClr>
              <a:buSzPct val="100000"/>
              <a:buNone/>
            </a:pPr>
            <a:r>
              <a:t/>
            </a:r>
            <a:endParaRPr b="1" sz="2800"/>
          </a:p>
          <a:p>
            <a:pPr indent="0" lvl="0" marL="0" rtl="0" algn="just">
              <a:lnSpc>
                <a:spcPct val="90000"/>
              </a:lnSpc>
              <a:spcBef>
                <a:spcPts val="1000"/>
              </a:spcBef>
              <a:spcAft>
                <a:spcPts val="0"/>
              </a:spcAft>
              <a:buClr>
                <a:schemeClr val="dk1"/>
              </a:buClr>
              <a:buSzPct val="100000"/>
              <a:buNone/>
            </a:pPr>
            <a:r>
              <a:rPr b="1" lang="es-ES" sz="2800"/>
              <a:t>length</a:t>
            </a:r>
            <a:r>
              <a:rPr lang="es-ES" sz="2800"/>
              <a:t>, calcula la longitud de una cadena de texto:</a:t>
            </a:r>
            <a:endParaRPr/>
          </a:p>
          <a:p>
            <a:pPr indent="0" lvl="1" marL="400050" rtl="0" algn="l">
              <a:lnSpc>
                <a:spcPct val="90000"/>
              </a:lnSpc>
              <a:spcBef>
                <a:spcPts val="500"/>
              </a:spcBef>
              <a:spcAft>
                <a:spcPts val="0"/>
              </a:spcAft>
              <a:buClr>
                <a:schemeClr val="dk1"/>
              </a:buClr>
              <a:buSzPct val="100000"/>
              <a:buNone/>
            </a:pPr>
            <a:r>
              <a:rPr lang="es-ES" sz="2300">
                <a:latin typeface="Courier New"/>
                <a:ea typeface="Courier New"/>
                <a:cs typeface="Courier New"/>
                <a:sym typeface="Courier New"/>
              </a:rPr>
              <a:t>var mensaje = "Hola Mundo";</a:t>
            </a:r>
            <a:endParaRPr/>
          </a:p>
          <a:p>
            <a:pPr indent="0" lvl="1" marL="400050" rtl="0" algn="l">
              <a:lnSpc>
                <a:spcPct val="90000"/>
              </a:lnSpc>
              <a:spcBef>
                <a:spcPts val="500"/>
              </a:spcBef>
              <a:spcAft>
                <a:spcPts val="0"/>
              </a:spcAft>
              <a:buClr>
                <a:schemeClr val="dk1"/>
              </a:buClr>
              <a:buSzPct val="100000"/>
              <a:buNone/>
            </a:pPr>
            <a:r>
              <a:rPr lang="es-ES" sz="2300">
                <a:latin typeface="Courier New"/>
                <a:ea typeface="Courier New"/>
                <a:cs typeface="Courier New"/>
                <a:sym typeface="Courier New"/>
              </a:rPr>
              <a:t>var numeroLetras = mensaje.length; </a:t>
            </a:r>
            <a:r>
              <a:rPr i="1" lang="es-ES" sz="2300">
                <a:latin typeface="Courier New"/>
                <a:ea typeface="Courier New"/>
                <a:cs typeface="Courier New"/>
                <a:sym typeface="Courier New"/>
              </a:rPr>
              <a:t>// numeroLetras = 10</a:t>
            </a:r>
            <a:endParaRPr/>
          </a:p>
          <a:p>
            <a:pPr indent="0" lvl="1" marL="400050" rtl="0" algn="l">
              <a:lnSpc>
                <a:spcPct val="90000"/>
              </a:lnSpc>
              <a:spcBef>
                <a:spcPts val="500"/>
              </a:spcBef>
              <a:spcAft>
                <a:spcPts val="0"/>
              </a:spcAft>
              <a:buClr>
                <a:schemeClr val="dk1"/>
              </a:buClr>
              <a:buSzPct val="100000"/>
              <a:buNone/>
            </a:pPr>
            <a:r>
              <a:t/>
            </a:r>
            <a:endParaRPr i="1" sz="2400"/>
          </a:p>
          <a:p>
            <a:pPr indent="0" lvl="0" marL="0" rtl="0" algn="l">
              <a:lnSpc>
                <a:spcPct val="90000"/>
              </a:lnSpc>
              <a:spcBef>
                <a:spcPts val="1000"/>
              </a:spcBef>
              <a:spcAft>
                <a:spcPts val="0"/>
              </a:spcAft>
              <a:buClr>
                <a:schemeClr val="dk1"/>
              </a:buClr>
              <a:buSzPct val="100000"/>
              <a:buNone/>
            </a:pPr>
            <a:r>
              <a:rPr b="1" lang="es-ES" sz="2800"/>
              <a:t>+ y concat()</a:t>
            </a:r>
            <a:r>
              <a:rPr lang="es-ES" sz="2800"/>
              <a:t>,</a:t>
            </a:r>
            <a:r>
              <a:rPr b="1" lang="es-ES" sz="2800"/>
              <a:t> </a:t>
            </a:r>
            <a:r>
              <a:rPr lang="es-ES" sz="2800"/>
              <a:t>se emplea para concatenar varias cadenas de texto</a:t>
            </a:r>
            <a:endParaRPr/>
          </a:p>
          <a:p>
            <a:pPr indent="0" lvl="1" marL="400050" rtl="0" algn="l">
              <a:lnSpc>
                <a:spcPct val="90000"/>
              </a:lnSpc>
              <a:spcBef>
                <a:spcPts val="500"/>
              </a:spcBef>
              <a:spcAft>
                <a:spcPts val="0"/>
              </a:spcAft>
              <a:buClr>
                <a:schemeClr val="dk1"/>
              </a:buClr>
              <a:buSzPct val="100000"/>
              <a:buNone/>
            </a:pPr>
            <a:r>
              <a:rPr lang="es-ES" sz="2300">
                <a:latin typeface="Courier New"/>
                <a:ea typeface="Courier New"/>
                <a:cs typeface="Courier New"/>
                <a:sym typeface="Courier New"/>
              </a:rPr>
              <a:t>var mensaje1 = "Hola";</a:t>
            </a:r>
            <a:endParaRPr/>
          </a:p>
          <a:p>
            <a:pPr indent="0" lvl="1" marL="400050" rtl="0" algn="l">
              <a:lnSpc>
                <a:spcPct val="90000"/>
              </a:lnSpc>
              <a:spcBef>
                <a:spcPts val="500"/>
              </a:spcBef>
              <a:spcAft>
                <a:spcPts val="0"/>
              </a:spcAft>
              <a:buClr>
                <a:schemeClr val="dk1"/>
              </a:buClr>
              <a:buSzPct val="100000"/>
              <a:buNone/>
            </a:pPr>
            <a:r>
              <a:rPr lang="es-ES" sz="2300">
                <a:latin typeface="Courier New"/>
                <a:ea typeface="Courier New"/>
                <a:cs typeface="Courier New"/>
                <a:sym typeface="Courier New"/>
              </a:rPr>
              <a:t>var mensaje2 = " Mundo";</a:t>
            </a:r>
            <a:endParaRPr/>
          </a:p>
          <a:p>
            <a:pPr indent="0" lvl="1" marL="400050" rtl="0" algn="l">
              <a:lnSpc>
                <a:spcPct val="90000"/>
              </a:lnSpc>
              <a:spcBef>
                <a:spcPts val="500"/>
              </a:spcBef>
              <a:spcAft>
                <a:spcPts val="0"/>
              </a:spcAft>
              <a:buClr>
                <a:schemeClr val="dk1"/>
              </a:buClr>
              <a:buSzPct val="100000"/>
              <a:buNone/>
            </a:pPr>
            <a:r>
              <a:t/>
            </a:r>
            <a:endParaRPr sz="2300">
              <a:latin typeface="Courier New"/>
              <a:ea typeface="Courier New"/>
              <a:cs typeface="Courier New"/>
              <a:sym typeface="Courier New"/>
            </a:endParaRPr>
          </a:p>
          <a:p>
            <a:pPr indent="0" lvl="1" marL="400050" rtl="0" algn="l">
              <a:lnSpc>
                <a:spcPct val="90000"/>
              </a:lnSpc>
              <a:spcBef>
                <a:spcPts val="500"/>
              </a:spcBef>
              <a:spcAft>
                <a:spcPts val="0"/>
              </a:spcAft>
              <a:buClr>
                <a:schemeClr val="dk1"/>
              </a:buClr>
              <a:buSzPct val="100000"/>
              <a:buNone/>
            </a:pPr>
            <a:r>
              <a:rPr lang="es-ES" sz="2300">
                <a:latin typeface="Courier New"/>
                <a:ea typeface="Courier New"/>
                <a:cs typeface="Courier New"/>
                <a:sym typeface="Courier New"/>
              </a:rPr>
              <a:t>var mensaje = mensaje1 + mensaje2; </a:t>
            </a:r>
            <a:r>
              <a:rPr i="1" lang="es-ES" sz="2300">
                <a:latin typeface="Courier New"/>
                <a:ea typeface="Courier New"/>
                <a:cs typeface="Courier New"/>
                <a:sym typeface="Courier New"/>
              </a:rPr>
              <a:t>// mensaje = "Hola Mundo“</a:t>
            </a:r>
            <a:endParaRPr/>
          </a:p>
          <a:p>
            <a:pPr indent="0" lvl="1" marL="400050" rtl="0" algn="l">
              <a:lnSpc>
                <a:spcPct val="90000"/>
              </a:lnSpc>
              <a:spcBef>
                <a:spcPts val="500"/>
              </a:spcBef>
              <a:spcAft>
                <a:spcPts val="0"/>
              </a:spcAft>
              <a:buClr>
                <a:schemeClr val="dk1"/>
              </a:buClr>
              <a:buSzPct val="100000"/>
              <a:buNone/>
            </a:pPr>
            <a:r>
              <a:rPr lang="es-ES" sz="2300">
                <a:latin typeface="Courier New"/>
                <a:ea typeface="Courier New"/>
                <a:cs typeface="Courier New"/>
                <a:sym typeface="Courier New"/>
              </a:rPr>
              <a:t>var mensaje2 = mensaje1.concat(" Mundo"); </a:t>
            </a:r>
            <a:r>
              <a:rPr i="1" lang="es-ES" sz="2300">
                <a:latin typeface="Courier New"/>
                <a:ea typeface="Courier New"/>
                <a:cs typeface="Courier New"/>
                <a:sym typeface="Courier New"/>
              </a:rPr>
              <a:t>// mensaje2 = "Hola Mundo“</a:t>
            </a:r>
            <a:endParaRPr/>
          </a:p>
          <a:p>
            <a:pPr indent="0" lvl="0" marL="0" rtl="0" algn="l">
              <a:lnSpc>
                <a:spcPct val="90000"/>
              </a:lnSpc>
              <a:spcBef>
                <a:spcPts val="1000"/>
              </a:spcBef>
              <a:spcAft>
                <a:spcPts val="0"/>
              </a:spcAft>
              <a:buClr>
                <a:schemeClr val="dk1"/>
              </a:buClr>
              <a:buSzPct val="100000"/>
              <a:buNone/>
            </a:pPr>
            <a:r>
              <a:t/>
            </a:r>
            <a:endParaRPr sz="2800"/>
          </a:p>
          <a:p>
            <a:pPr indent="0" lvl="0" marL="0" rtl="0" algn="l">
              <a:lnSpc>
                <a:spcPct val="90000"/>
              </a:lnSpc>
              <a:spcBef>
                <a:spcPts val="1000"/>
              </a:spcBef>
              <a:spcAft>
                <a:spcPts val="0"/>
              </a:spcAft>
              <a:buClr>
                <a:schemeClr val="dk1"/>
              </a:buClr>
              <a:buSzPct val="100000"/>
              <a:buNone/>
            </a:pPr>
            <a:r>
              <a:rPr lang="es-ES" sz="2500"/>
              <a:t>* Las cadenas de texto también se pueden unir con variables numéricas.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418" name="Google Shape;418;p34"/>
          <p:cNvSpPr txBox="1"/>
          <p:nvPr>
            <p:ph idx="1" type="body"/>
          </p:nvPr>
        </p:nvSpPr>
        <p:spPr>
          <a:xfrm>
            <a:off x="457200" y="1340768"/>
            <a:ext cx="8229600" cy="4968552"/>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b="1" lang="es-ES" sz="2800"/>
              <a:t>toUpperCase()</a:t>
            </a:r>
            <a:r>
              <a:rPr lang="es-ES" sz="2800"/>
              <a:t>, transforma todos los caracteres de la cadena a sus correspondientes caracteres en mayúsculas:</a:t>
            </a:r>
            <a:endParaRPr/>
          </a:p>
          <a:p>
            <a:pPr indent="0" lvl="1" marL="400050" rtl="0" algn="l">
              <a:lnSpc>
                <a:spcPct val="90000"/>
              </a:lnSpc>
              <a:spcBef>
                <a:spcPts val="500"/>
              </a:spcBef>
              <a:spcAft>
                <a:spcPts val="0"/>
              </a:spcAft>
              <a:buClr>
                <a:schemeClr val="dk1"/>
              </a:buClr>
              <a:buSzPct val="100000"/>
              <a:buNone/>
            </a:pPr>
            <a:r>
              <a:rPr lang="es-ES" sz="2400">
                <a:latin typeface="Courier New"/>
                <a:ea typeface="Courier New"/>
                <a:cs typeface="Courier New"/>
                <a:sym typeface="Courier New"/>
              </a:rPr>
              <a:t>var mensaje1 = "Hola";</a:t>
            </a:r>
            <a:endParaRPr/>
          </a:p>
          <a:p>
            <a:pPr indent="0" lvl="1" marL="400050" rtl="0" algn="l">
              <a:lnSpc>
                <a:spcPct val="90000"/>
              </a:lnSpc>
              <a:spcBef>
                <a:spcPts val="500"/>
              </a:spcBef>
              <a:spcAft>
                <a:spcPts val="0"/>
              </a:spcAft>
              <a:buClr>
                <a:schemeClr val="dk1"/>
              </a:buClr>
              <a:buSzPct val="100000"/>
              <a:buNone/>
            </a:pPr>
            <a:r>
              <a:rPr lang="es-ES" sz="2400">
                <a:latin typeface="Courier New"/>
                <a:ea typeface="Courier New"/>
                <a:cs typeface="Courier New"/>
                <a:sym typeface="Courier New"/>
              </a:rPr>
              <a:t>var mensaje2 = mensaje1.toUpperCase(); </a:t>
            </a:r>
            <a:r>
              <a:rPr i="1" lang="es-ES" sz="2400">
                <a:latin typeface="Courier New"/>
                <a:ea typeface="Courier New"/>
                <a:cs typeface="Courier New"/>
                <a:sym typeface="Courier New"/>
              </a:rPr>
              <a:t>// mensaje2 = "HOLA"</a:t>
            </a:r>
            <a:endParaRPr/>
          </a:p>
          <a:p>
            <a:pPr indent="0" lvl="0" marL="0" rtl="0" algn="l">
              <a:lnSpc>
                <a:spcPct val="90000"/>
              </a:lnSpc>
              <a:spcBef>
                <a:spcPts val="1000"/>
              </a:spcBef>
              <a:spcAft>
                <a:spcPts val="0"/>
              </a:spcAft>
              <a:buClr>
                <a:schemeClr val="dk1"/>
              </a:buClr>
              <a:buSzPct val="100000"/>
              <a:buNone/>
            </a:pPr>
            <a:r>
              <a:t/>
            </a:r>
            <a:endParaRPr sz="2800"/>
          </a:p>
          <a:p>
            <a:pPr indent="0" lvl="0" marL="0" rtl="0" algn="l">
              <a:lnSpc>
                <a:spcPct val="90000"/>
              </a:lnSpc>
              <a:spcBef>
                <a:spcPts val="1000"/>
              </a:spcBef>
              <a:spcAft>
                <a:spcPts val="0"/>
              </a:spcAft>
              <a:buClr>
                <a:schemeClr val="dk1"/>
              </a:buClr>
              <a:buSzPct val="100000"/>
              <a:buNone/>
            </a:pPr>
            <a:r>
              <a:rPr b="1" lang="es-ES" sz="2800"/>
              <a:t>toLowerCase()</a:t>
            </a:r>
            <a:r>
              <a:rPr lang="es-ES" sz="2800"/>
              <a:t>, transforma todos los caracteres de la cadena a sus correspondientes caracteres en minúsculas:</a:t>
            </a:r>
            <a:endParaRPr/>
          </a:p>
          <a:p>
            <a:pPr indent="0" lvl="1" marL="400050" rtl="0" algn="l">
              <a:lnSpc>
                <a:spcPct val="90000"/>
              </a:lnSpc>
              <a:spcBef>
                <a:spcPts val="500"/>
              </a:spcBef>
              <a:spcAft>
                <a:spcPts val="0"/>
              </a:spcAft>
              <a:buClr>
                <a:schemeClr val="dk1"/>
              </a:buClr>
              <a:buSzPct val="100000"/>
              <a:buNone/>
            </a:pPr>
            <a:r>
              <a:rPr lang="es-ES" sz="2400">
                <a:latin typeface="Courier New"/>
                <a:ea typeface="Courier New"/>
                <a:cs typeface="Courier New"/>
                <a:sym typeface="Courier New"/>
              </a:rPr>
              <a:t>var mensaje1 = "HolA";</a:t>
            </a:r>
            <a:endParaRPr/>
          </a:p>
          <a:p>
            <a:pPr indent="0" lvl="1" marL="400050" rtl="0" algn="l">
              <a:lnSpc>
                <a:spcPct val="90000"/>
              </a:lnSpc>
              <a:spcBef>
                <a:spcPts val="500"/>
              </a:spcBef>
              <a:spcAft>
                <a:spcPts val="0"/>
              </a:spcAft>
              <a:buClr>
                <a:schemeClr val="dk1"/>
              </a:buClr>
              <a:buSzPct val="100000"/>
              <a:buNone/>
            </a:pPr>
            <a:r>
              <a:rPr lang="es-ES" sz="2400">
                <a:latin typeface="Courier New"/>
                <a:ea typeface="Courier New"/>
                <a:cs typeface="Courier New"/>
                <a:sym typeface="Courier New"/>
              </a:rPr>
              <a:t>var mensaje2 = mensaje1.toLowerCase(); </a:t>
            </a:r>
            <a:r>
              <a:rPr i="1" lang="es-ES" sz="2400">
                <a:latin typeface="Courier New"/>
                <a:ea typeface="Courier New"/>
                <a:cs typeface="Courier New"/>
                <a:sym typeface="Courier New"/>
              </a:rPr>
              <a:t>// mensaje2 = "hola"</a:t>
            </a:r>
            <a:endParaRPr/>
          </a:p>
          <a:p>
            <a:pPr indent="0" lvl="0" marL="0" rtl="0" algn="l">
              <a:lnSpc>
                <a:spcPct val="90000"/>
              </a:lnSpc>
              <a:spcBef>
                <a:spcPts val="1000"/>
              </a:spcBef>
              <a:spcAft>
                <a:spcPts val="0"/>
              </a:spcAft>
              <a:buClr>
                <a:schemeClr val="dk1"/>
              </a:buClr>
              <a:buSzPct val="100000"/>
              <a:buNone/>
            </a:pPr>
            <a:r>
              <a:t/>
            </a:r>
            <a:endParaRPr sz="2800"/>
          </a:p>
          <a:p>
            <a:pPr indent="0" lvl="0" marL="0" rtl="0" algn="l">
              <a:lnSpc>
                <a:spcPct val="90000"/>
              </a:lnSpc>
              <a:spcBef>
                <a:spcPts val="1000"/>
              </a:spcBef>
              <a:spcAft>
                <a:spcPts val="0"/>
              </a:spcAft>
              <a:buClr>
                <a:schemeClr val="dk1"/>
              </a:buClr>
              <a:buSzPct val="100000"/>
              <a:buNone/>
            </a:pPr>
            <a:r>
              <a:rPr b="1" lang="es-ES" sz="2800"/>
              <a:t>charAt(posicion)</a:t>
            </a:r>
            <a:r>
              <a:rPr lang="es-ES" sz="2800"/>
              <a:t>, obtiene el carácter que se encuentra en la posición indicada:</a:t>
            </a:r>
            <a:endParaRPr/>
          </a:p>
          <a:p>
            <a:pPr indent="0" lvl="1" marL="400050" rtl="0" algn="l">
              <a:lnSpc>
                <a:spcPct val="90000"/>
              </a:lnSpc>
              <a:spcBef>
                <a:spcPts val="500"/>
              </a:spcBef>
              <a:spcAft>
                <a:spcPts val="0"/>
              </a:spcAft>
              <a:buClr>
                <a:schemeClr val="dk1"/>
              </a:buClr>
              <a:buSzPct val="100000"/>
              <a:buNone/>
            </a:pPr>
            <a:r>
              <a:rPr lang="es-ES" sz="2400">
                <a:latin typeface="Courier New"/>
                <a:ea typeface="Courier New"/>
                <a:cs typeface="Courier New"/>
                <a:sym typeface="Courier New"/>
              </a:rPr>
              <a:t>var mensaje = "Hola";</a:t>
            </a:r>
            <a:endParaRPr/>
          </a:p>
          <a:p>
            <a:pPr indent="0" lvl="1" marL="400050" rtl="0" algn="l">
              <a:lnSpc>
                <a:spcPct val="90000"/>
              </a:lnSpc>
              <a:spcBef>
                <a:spcPts val="500"/>
              </a:spcBef>
              <a:spcAft>
                <a:spcPts val="0"/>
              </a:spcAft>
              <a:buClr>
                <a:schemeClr val="dk1"/>
              </a:buClr>
              <a:buSzPct val="100000"/>
              <a:buNone/>
            </a:pPr>
            <a:r>
              <a:rPr lang="es-ES" sz="2400">
                <a:latin typeface="Courier New"/>
                <a:ea typeface="Courier New"/>
                <a:cs typeface="Courier New"/>
                <a:sym typeface="Courier New"/>
              </a:rPr>
              <a:t>var letra = mensaje.charAt(0); </a:t>
            </a:r>
            <a:r>
              <a:rPr i="1" lang="es-ES" sz="2400">
                <a:latin typeface="Courier New"/>
                <a:ea typeface="Courier New"/>
                <a:cs typeface="Courier New"/>
                <a:sym typeface="Courier New"/>
              </a:rPr>
              <a:t>// letra = H</a:t>
            </a:r>
            <a:endParaRPr/>
          </a:p>
          <a:p>
            <a:pPr indent="0" lvl="1" marL="400050" rtl="0" algn="l">
              <a:lnSpc>
                <a:spcPct val="90000"/>
              </a:lnSpc>
              <a:spcBef>
                <a:spcPts val="500"/>
              </a:spcBef>
              <a:spcAft>
                <a:spcPts val="0"/>
              </a:spcAft>
              <a:buClr>
                <a:schemeClr val="dk1"/>
              </a:buClr>
              <a:buSzPct val="100000"/>
              <a:buNone/>
            </a:pPr>
            <a:r>
              <a:rPr lang="es-ES" sz="2400">
                <a:latin typeface="Courier New"/>
                <a:ea typeface="Courier New"/>
                <a:cs typeface="Courier New"/>
                <a:sym typeface="Courier New"/>
              </a:rPr>
              <a:t>letra = mensaje.charAt(2); </a:t>
            </a:r>
            <a:r>
              <a:rPr i="1" lang="es-ES" sz="2400">
                <a:latin typeface="Courier New"/>
                <a:ea typeface="Courier New"/>
                <a:cs typeface="Courier New"/>
                <a:sym typeface="Courier New"/>
              </a:rPr>
              <a:t>// letra = l</a:t>
            </a:r>
            <a:endParaRPr sz="2100">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427" name="Google Shape;427;p35"/>
          <p:cNvSpPr txBox="1"/>
          <p:nvPr>
            <p:ph idx="1" type="body"/>
          </p:nvPr>
        </p:nvSpPr>
        <p:spPr>
          <a:xfrm>
            <a:off x="457200" y="1340768"/>
            <a:ext cx="8229600" cy="4968552"/>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400"/>
              <a:buNone/>
            </a:pPr>
            <a:r>
              <a:rPr b="1" lang="es-ES" sz="2400"/>
              <a:t>indexOf(caracter)</a:t>
            </a:r>
            <a:r>
              <a:rPr lang="es-ES" sz="2400"/>
              <a:t>, calcula la posición en la que se encuentra el carácter indicado dentro de la cadena de texto. Si el carácter se incluye varias veces dentro de la cadena de texto, se devuelve su primera posición empezando a buscar desde la izquierda.</a:t>
            </a:r>
            <a:endParaRPr sz="2400"/>
          </a:p>
          <a:p>
            <a:pPr indent="0" lvl="1" marL="400050" rtl="0" algn="l">
              <a:lnSpc>
                <a:spcPct val="90000"/>
              </a:lnSpc>
              <a:spcBef>
                <a:spcPts val="500"/>
              </a:spcBef>
              <a:spcAft>
                <a:spcPts val="0"/>
              </a:spcAft>
              <a:buClr>
                <a:schemeClr val="dk1"/>
              </a:buClr>
              <a:buSzPts val="1800"/>
              <a:buNone/>
            </a:pPr>
            <a:r>
              <a:rPr lang="es-ES" sz="1800">
                <a:latin typeface="Courier New"/>
                <a:ea typeface="Courier New"/>
                <a:cs typeface="Courier New"/>
                <a:sym typeface="Courier New"/>
              </a:rPr>
              <a:t>var mensaje = "Hola";</a:t>
            </a:r>
            <a:endParaRPr sz="1800">
              <a:latin typeface="Courier New"/>
              <a:ea typeface="Courier New"/>
              <a:cs typeface="Courier New"/>
              <a:sym typeface="Courier New"/>
            </a:endParaRPr>
          </a:p>
          <a:p>
            <a:pPr indent="0" lvl="1" marL="400050" rtl="0" algn="l">
              <a:lnSpc>
                <a:spcPct val="90000"/>
              </a:lnSpc>
              <a:spcBef>
                <a:spcPts val="500"/>
              </a:spcBef>
              <a:spcAft>
                <a:spcPts val="0"/>
              </a:spcAft>
              <a:buClr>
                <a:schemeClr val="dk1"/>
              </a:buClr>
              <a:buSzPts val="1800"/>
              <a:buNone/>
            </a:pPr>
            <a:r>
              <a:rPr lang="es-ES" sz="1800">
                <a:latin typeface="Courier New"/>
                <a:ea typeface="Courier New"/>
                <a:cs typeface="Courier New"/>
                <a:sym typeface="Courier New"/>
              </a:rPr>
              <a:t>var posicion = mensaje.indexOf('a'); </a:t>
            </a:r>
            <a:r>
              <a:rPr i="1" lang="es-ES" sz="1800">
                <a:latin typeface="Courier New"/>
                <a:ea typeface="Courier New"/>
                <a:cs typeface="Courier New"/>
                <a:sym typeface="Courier New"/>
              </a:rPr>
              <a:t>// posicion = 3</a:t>
            </a:r>
            <a:endParaRPr/>
          </a:p>
          <a:p>
            <a:pPr indent="0" lvl="1" marL="400050" rtl="0" algn="l">
              <a:lnSpc>
                <a:spcPct val="90000"/>
              </a:lnSpc>
              <a:spcBef>
                <a:spcPts val="500"/>
              </a:spcBef>
              <a:spcAft>
                <a:spcPts val="0"/>
              </a:spcAft>
              <a:buClr>
                <a:schemeClr val="dk1"/>
              </a:buClr>
              <a:buSzPts val="1800"/>
              <a:buNone/>
            </a:pPr>
            <a:r>
              <a:rPr lang="es-ES" sz="1800">
                <a:latin typeface="Courier New"/>
                <a:ea typeface="Courier New"/>
                <a:cs typeface="Courier New"/>
                <a:sym typeface="Courier New"/>
              </a:rPr>
              <a:t>posicion = mensaje.indexOf('b'); </a:t>
            </a:r>
            <a:r>
              <a:rPr i="1" lang="es-ES" sz="1800">
                <a:latin typeface="Courier New"/>
                <a:ea typeface="Courier New"/>
                <a:cs typeface="Courier New"/>
                <a:sym typeface="Courier New"/>
              </a:rPr>
              <a:t>// posicion = -1</a:t>
            </a:r>
            <a:endParaRPr/>
          </a:p>
          <a:p>
            <a:pPr indent="0" lvl="1" marL="400050" rtl="0" algn="l">
              <a:lnSpc>
                <a:spcPct val="90000"/>
              </a:lnSpc>
              <a:spcBef>
                <a:spcPts val="500"/>
              </a:spcBef>
              <a:spcAft>
                <a:spcPts val="0"/>
              </a:spcAft>
              <a:buClr>
                <a:schemeClr val="dk1"/>
              </a:buClr>
              <a:buSzPts val="2000"/>
              <a:buNone/>
            </a:pPr>
            <a:r>
              <a:t/>
            </a:r>
            <a:endParaRPr i="1" sz="2000"/>
          </a:p>
          <a:p>
            <a:pPr indent="0" lvl="0" marL="0" rtl="0" algn="just">
              <a:lnSpc>
                <a:spcPct val="90000"/>
              </a:lnSpc>
              <a:spcBef>
                <a:spcPts val="1000"/>
              </a:spcBef>
              <a:spcAft>
                <a:spcPts val="0"/>
              </a:spcAft>
              <a:buClr>
                <a:schemeClr val="dk1"/>
              </a:buClr>
              <a:buSzPts val="2400"/>
              <a:buNone/>
            </a:pPr>
            <a:r>
              <a:rPr b="1" lang="es-ES" sz="2400"/>
              <a:t>lastIndexOf(caracter)</a:t>
            </a:r>
            <a:r>
              <a:rPr lang="es-ES" sz="2400"/>
              <a:t>, calcula la última posición en la que se encuentra el carácter indicado dentro de la cadena de texto.</a:t>
            </a:r>
            <a:endParaRPr/>
          </a:p>
          <a:p>
            <a:pPr indent="0" lvl="1" marL="400050" rtl="0" algn="l">
              <a:lnSpc>
                <a:spcPct val="90000"/>
              </a:lnSpc>
              <a:spcBef>
                <a:spcPts val="500"/>
              </a:spcBef>
              <a:spcAft>
                <a:spcPts val="0"/>
              </a:spcAft>
              <a:buClr>
                <a:schemeClr val="dk1"/>
              </a:buClr>
              <a:buSzPts val="1800"/>
              <a:buNone/>
            </a:pPr>
            <a:r>
              <a:rPr lang="es-ES" sz="1800">
                <a:latin typeface="Courier New"/>
                <a:ea typeface="Courier New"/>
                <a:cs typeface="Courier New"/>
                <a:sym typeface="Courier New"/>
              </a:rPr>
              <a:t>var mensaje = "Hola";</a:t>
            </a:r>
            <a:endParaRPr/>
          </a:p>
          <a:p>
            <a:pPr indent="0" lvl="1" marL="400050" rtl="0" algn="l">
              <a:lnSpc>
                <a:spcPct val="90000"/>
              </a:lnSpc>
              <a:spcBef>
                <a:spcPts val="500"/>
              </a:spcBef>
              <a:spcAft>
                <a:spcPts val="0"/>
              </a:spcAft>
              <a:buClr>
                <a:schemeClr val="dk1"/>
              </a:buClr>
              <a:buSzPts val="1800"/>
              <a:buNone/>
            </a:pPr>
            <a:r>
              <a:rPr lang="es-ES" sz="1800">
                <a:latin typeface="Courier New"/>
                <a:ea typeface="Courier New"/>
                <a:cs typeface="Courier New"/>
                <a:sym typeface="Courier New"/>
              </a:rPr>
              <a:t>var posicion = mensaje.lastIndexOf('a'); </a:t>
            </a:r>
            <a:r>
              <a:rPr i="1" lang="es-ES" sz="1800">
                <a:latin typeface="Courier New"/>
                <a:ea typeface="Courier New"/>
                <a:cs typeface="Courier New"/>
                <a:sym typeface="Courier New"/>
              </a:rPr>
              <a:t>// posicion = 3</a:t>
            </a:r>
            <a:endParaRPr/>
          </a:p>
          <a:p>
            <a:pPr indent="0" lvl="1" marL="400050" rtl="0" algn="l">
              <a:lnSpc>
                <a:spcPct val="90000"/>
              </a:lnSpc>
              <a:spcBef>
                <a:spcPts val="500"/>
              </a:spcBef>
              <a:spcAft>
                <a:spcPts val="0"/>
              </a:spcAft>
              <a:buClr>
                <a:schemeClr val="dk1"/>
              </a:buClr>
              <a:buSzPts val="1800"/>
              <a:buNone/>
            </a:pPr>
            <a:r>
              <a:rPr lang="es-ES" sz="1800">
                <a:latin typeface="Courier New"/>
                <a:ea typeface="Courier New"/>
                <a:cs typeface="Courier New"/>
                <a:sym typeface="Courier New"/>
              </a:rPr>
              <a:t>posicion = mensaje.lastIndexOf('b'); </a:t>
            </a:r>
            <a:r>
              <a:rPr i="1" lang="es-ES" sz="1800">
                <a:latin typeface="Courier New"/>
                <a:ea typeface="Courier New"/>
                <a:cs typeface="Courier New"/>
                <a:sym typeface="Courier New"/>
              </a:rPr>
              <a:t>// posicion = -1</a:t>
            </a:r>
            <a:endParaRPr sz="1800">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436" name="Google Shape;436;p36"/>
          <p:cNvSpPr txBox="1"/>
          <p:nvPr>
            <p:ph idx="1" type="body"/>
          </p:nvPr>
        </p:nvSpPr>
        <p:spPr>
          <a:xfrm>
            <a:off x="457200" y="1340768"/>
            <a:ext cx="8229600" cy="49685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600"/>
              <a:buNone/>
            </a:pPr>
            <a:r>
              <a:rPr b="1" lang="es-ES" sz="2600"/>
              <a:t>split(separador)</a:t>
            </a:r>
            <a:r>
              <a:rPr lang="es-ES" sz="2600"/>
              <a:t>, convierte una cadena de texto en un array de cadenas de texto.</a:t>
            </a:r>
            <a:endParaRPr/>
          </a:p>
          <a:p>
            <a:pPr indent="0" lvl="0" marL="0" rtl="0" algn="l">
              <a:lnSpc>
                <a:spcPct val="90000"/>
              </a:lnSpc>
              <a:spcBef>
                <a:spcPts val="1000"/>
              </a:spcBef>
              <a:spcAft>
                <a:spcPts val="0"/>
              </a:spcAft>
              <a:buClr>
                <a:schemeClr val="dk1"/>
              </a:buClr>
              <a:buSzPts val="2600"/>
              <a:buNone/>
            </a:pPr>
            <a:r>
              <a:t/>
            </a:r>
            <a:endParaRPr sz="2600"/>
          </a:p>
          <a:p>
            <a:pPr indent="0" lvl="1" marL="400050" rtl="0" algn="l">
              <a:lnSpc>
                <a:spcPct val="90000"/>
              </a:lnSpc>
              <a:spcBef>
                <a:spcPts val="500"/>
              </a:spcBef>
              <a:spcAft>
                <a:spcPts val="0"/>
              </a:spcAft>
              <a:buClr>
                <a:schemeClr val="dk1"/>
              </a:buClr>
              <a:buSzPts val="1800"/>
              <a:buNone/>
            </a:pPr>
            <a:r>
              <a:rPr lang="es-ES" sz="1800">
                <a:latin typeface="Courier New"/>
                <a:ea typeface="Courier New"/>
                <a:cs typeface="Courier New"/>
                <a:sym typeface="Courier New"/>
              </a:rPr>
              <a:t>var mensaje = "Hola Mundo, soy una cadena de texto!";</a:t>
            </a:r>
            <a:endParaRPr/>
          </a:p>
          <a:p>
            <a:pPr indent="0" lvl="1" marL="400050" rtl="0" algn="l">
              <a:lnSpc>
                <a:spcPct val="90000"/>
              </a:lnSpc>
              <a:spcBef>
                <a:spcPts val="500"/>
              </a:spcBef>
              <a:spcAft>
                <a:spcPts val="0"/>
              </a:spcAft>
              <a:buClr>
                <a:schemeClr val="dk1"/>
              </a:buClr>
              <a:buSzPts val="1800"/>
              <a:buNone/>
            </a:pPr>
            <a:r>
              <a:rPr lang="es-ES" sz="1800">
                <a:latin typeface="Courier New"/>
                <a:ea typeface="Courier New"/>
                <a:cs typeface="Courier New"/>
                <a:sym typeface="Courier New"/>
              </a:rPr>
              <a:t>var palabras = mensaje.split(" "); </a:t>
            </a:r>
            <a:r>
              <a:rPr i="1" lang="es-ES" sz="1800">
                <a:latin typeface="Courier New"/>
                <a:ea typeface="Courier New"/>
                <a:cs typeface="Courier New"/>
                <a:sym typeface="Courier New"/>
              </a:rPr>
              <a:t>// palabras = ["Hola", "Mundo,", "soy", "una", "cadena", "de", "texto!"];</a:t>
            </a:r>
            <a:endParaRPr/>
          </a:p>
          <a:p>
            <a:pPr indent="0" lvl="1" marL="400050" rtl="0" algn="l">
              <a:lnSpc>
                <a:spcPct val="90000"/>
              </a:lnSpc>
              <a:spcBef>
                <a:spcPts val="500"/>
              </a:spcBef>
              <a:spcAft>
                <a:spcPts val="0"/>
              </a:spcAft>
              <a:buClr>
                <a:schemeClr val="dk1"/>
              </a:buClr>
              <a:buSzPts val="1800"/>
              <a:buNone/>
            </a:pPr>
            <a:r>
              <a:t/>
            </a:r>
            <a:endParaRPr sz="1800">
              <a:latin typeface="Courier New"/>
              <a:ea typeface="Courier New"/>
              <a:cs typeface="Courier New"/>
              <a:sym typeface="Courier New"/>
            </a:endParaRPr>
          </a:p>
          <a:p>
            <a:pPr indent="0" lvl="1" marL="400050" rtl="0" algn="l">
              <a:lnSpc>
                <a:spcPct val="90000"/>
              </a:lnSpc>
              <a:spcBef>
                <a:spcPts val="500"/>
              </a:spcBef>
              <a:spcAft>
                <a:spcPts val="0"/>
              </a:spcAft>
              <a:buClr>
                <a:schemeClr val="dk1"/>
              </a:buClr>
              <a:buSzPts val="1800"/>
              <a:buNone/>
            </a:pPr>
            <a:r>
              <a:rPr lang="es-ES" sz="1800">
                <a:latin typeface="Courier New"/>
                <a:ea typeface="Courier New"/>
                <a:cs typeface="Courier New"/>
                <a:sym typeface="Courier New"/>
              </a:rPr>
              <a:t>var palabra = "Hola";</a:t>
            </a:r>
            <a:endParaRPr/>
          </a:p>
          <a:p>
            <a:pPr indent="0" lvl="1" marL="400050" rtl="0" algn="l">
              <a:lnSpc>
                <a:spcPct val="90000"/>
              </a:lnSpc>
              <a:spcBef>
                <a:spcPts val="500"/>
              </a:spcBef>
              <a:spcAft>
                <a:spcPts val="0"/>
              </a:spcAft>
              <a:buClr>
                <a:schemeClr val="dk1"/>
              </a:buClr>
              <a:buSzPts val="1800"/>
              <a:buNone/>
            </a:pPr>
            <a:r>
              <a:rPr lang="es-ES" sz="1800">
                <a:latin typeface="Courier New"/>
                <a:ea typeface="Courier New"/>
                <a:cs typeface="Courier New"/>
                <a:sym typeface="Courier New"/>
              </a:rPr>
              <a:t>var letras = palabra.split(""); </a:t>
            </a:r>
            <a:r>
              <a:rPr i="1" lang="es-ES" sz="1800">
                <a:latin typeface="Courier New"/>
                <a:ea typeface="Courier New"/>
                <a:cs typeface="Courier New"/>
                <a:sym typeface="Courier New"/>
              </a:rPr>
              <a:t>// letras = ["H", "o", "l", "a"]</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445" name="Google Shape;445;p37"/>
          <p:cNvSpPr txBox="1"/>
          <p:nvPr>
            <p:ph idx="1" type="body"/>
          </p:nvPr>
        </p:nvSpPr>
        <p:spPr>
          <a:xfrm>
            <a:off x="457200" y="1340768"/>
            <a:ext cx="8229600" cy="4968552"/>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b="1" lang="es-ES" sz="2600"/>
              <a:t>substring(inicio, final)</a:t>
            </a:r>
            <a:r>
              <a:rPr lang="es-ES" sz="2600"/>
              <a:t>, extrae una porción de una cadena de texto. El segundo parámetro es opcional.</a:t>
            </a:r>
            <a:endParaRPr/>
          </a:p>
          <a:p>
            <a:pPr indent="0" lvl="1" marL="400050" rtl="0" algn="l">
              <a:lnSpc>
                <a:spcPct val="90000"/>
              </a:lnSpc>
              <a:spcBef>
                <a:spcPts val="500"/>
              </a:spcBef>
              <a:spcAft>
                <a:spcPts val="0"/>
              </a:spcAft>
              <a:buClr>
                <a:schemeClr val="dk1"/>
              </a:buClr>
              <a:buSzPct val="100000"/>
              <a:buNone/>
            </a:pPr>
            <a:r>
              <a:rPr lang="es-ES" sz="1900">
                <a:latin typeface="Courier New"/>
                <a:ea typeface="Courier New"/>
                <a:cs typeface="Courier New"/>
                <a:sym typeface="Courier New"/>
              </a:rPr>
              <a:t>var mensaje = "Hola Mundo";</a:t>
            </a:r>
            <a:endParaRPr/>
          </a:p>
          <a:p>
            <a:pPr indent="0" lvl="1" marL="400050" rtl="0" algn="l">
              <a:lnSpc>
                <a:spcPct val="90000"/>
              </a:lnSpc>
              <a:spcBef>
                <a:spcPts val="500"/>
              </a:spcBef>
              <a:spcAft>
                <a:spcPts val="0"/>
              </a:spcAft>
              <a:buClr>
                <a:schemeClr val="dk1"/>
              </a:buClr>
              <a:buSzPct val="100000"/>
              <a:buNone/>
            </a:pPr>
            <a:r>
              <a:t/>
            </a:r>
            <a:endParaRPr sz="1900">
              <a:latin typeface="Courier New"/>
              <a:ea typeface="Courier New"/>
              <a:cs typeface="Courier New"/>
              <a:sym typeface="Courier New"/>
            </a:endParaRPr>
          </a:p>
          <a:p>
            <a:pPr indent="0" lvl="1" marL="400050" rtl="0" algn="l">
              <a:lnSpc>
                <a:spcPct val="90000"/>
              </a:lnSpc>
              <a:spcBef>
                <a:spcPts val="500"/>
              </a:spcBef>
              <a:spcAft>
                <a:spcPts val="0"/>
              </a:spcAft>
              <a:buClr>
                <a:schemeClr val="dk1"/>
              </a:buClr>
              <a:buSzPct val="100000"/>
              <a:buNone/>
            </a:pPr>
            <a:r>
              <a:rPr lang="es-ES" sz="1900">
                <a:latin typeface="Courier New"/>
                <a:ea typeface="Courier New"/>
                <a:cs typeface="Courier New"/>
                <a:sym typeface="Courier New"/>
              </a:rPr>
              <a:t>var porcion = mensaje.substring(2); </a:t>
            </a:r>
            <a:r>
              <a:rPr i="1" lang="es-ES" sz="1900">
                <a:latin typeface="Courier New"/>
                <a:ea typeface="Courier New"/>
                <a:cs typeface="Courier New"/>
                <a:sym typeface="Courier New"/>
              </a:rPr>
              <a:t>// porcion = "la Mundo"</a:t>
            </a:r>
            <a:endParaRPr/>
          </a:p>
          <a:p>
            <a:pPr indent="0" lvl="1" marL="400050" rtl="0" algn="l">
              <a:lnSpc>
                <a:spcPct val="90000"/>
              </a:lnSpc>
              <a:spcBef>
                <a:spcPts val="500"/>
              </a:spcBef>
              <a:spcAft>
                <a:spcPts val="0"/>
              </a:spcAft>
              <a:buClr>
                <a:schemeClr val="dk1"/>
              </a:buClr>
              <a:buSzPct val="100000"/>
              <a:buNone/>
            </a:pPr>
            <a:r>
              <a:rPr lang="es-ES" sz="1900">
                <a:latin typeface="Courier New"/>
                <a:ea typeface="Courier New"/>
                <a:cs typeface="Courier New"/>
                <a:sym typeface="Courier New"/>
              </a:rPr>
              <a:t>porcion = mensaje.substring(5); </a:t>
            </a:r>
            <a:r>
              <a:rPr i="1" lang="es-ES" sz="1900">
                <a:latin typeface="Courier New"/>
                <a:ea typeface="Courier New"/>
                <a:cs typeface="Courier New"/>
                <a:sym typeface="Courier New"/>
              </a:rPr>
              <a:t>// porcion = "Mundo"</a:t>
            </a:r>
            <a:endParaRPr/>
          </a:p>
          <a:p>
            <a:pPr indent="0" lvl="1" marL="400050" rtl="0" algn="l">
              <a:lnSpc>
                <a:spcPct val="90000"/>
              </a:lnSpc>
              <a:spcBef>
                <a:spcPts val="500"/>
              </a:spcBef>
              <a:spcAft>
                <a:spcPts val="0"/>
              </a:spcAft>
              <a:buClr>
                <a:schemeClr val="dk1"/>
              </a:buClr>
              <a:buSzPct val="100000"/>
              <a:buNone/>
            </a:pPr>
            <a:r>
              <a:rPr lang="es-ES" sz="1900">
                <a:latin typeface="Courier New"/>
                <a:ea typeface="Courier New"/>
                <a:cs typeface="Courier New"/>
                <a:sym typeface="Courier New"/>
              </a:rPr>
              <a:t>var porcion = mensaje.substring(-2); </a:t>
            </a:r>
            <a:r>
              <a:rPr i="1" lang="es-ES" sz="1900">
                <a:latin typeface="Courier New"/>
                <a:ea typeface="Courier New"/>
                <a:cs typeface="Courier New"/>
                <a:sym typeface="Courier New"/>
              </a:rPr>
              <a:t>// porcion = "Hola Mundo“</a:t>
            </a:r>
            <a:endParaRPr/>
          </a:p>
          <a:p>
            <a:pPr indent="0" lvl="1" marL="400050" rtl="0" algn="l">
              <a:lnSpc>
                <a:spcPct val="90000"/>
              </a:lnSpc>
              <a:spcBef>
                <a:spcPts val="500"/>
              </a:spcBef>
              <a:spcAft>
                <a:spcPts val="0"/>
              </a:spcAft>
              <a:buClr>
                <a:schemeClr val="dk1"/>
              </a:buClr>
              <a:buSzPct val="100000"/>
              <a:buNone/>
            </a:pPr>
            <a:r>
              <a:t/>
            </a:r>
            <a:endParaRPr i="1" sz="1900">
              <a:latin typeface="Courier New"/>
              <a:ea typeface="Courier New"/>
              <a:cs typeface="Courier New"/>
              <a:sym typeface="Courier New"/>
            </a:endParaRPr>
          </a:p>
          <a:p>
            <a:pPr indent="0" lvl="1" marL="400050" rtl="0" algn="l">
              <a:lnSpc>
                <a:spcPct val="90000"/>
              </a:lnSpc>
              <a:spcBef>
                <a:spcPts val="500"/>
              </a:spcBef>
              <a:spcAft>
                <a:spcPts val="0"/>
              </a:spcAft>
              <a:buClr>
                <a:schemeClr val="dk1"/>
              </a:buClr>
              <a:buSzPct val="100000"/>
              <a:buNone/>
            </a:pPr>
            <a:r>
              <a:rPr lang="es-ES" sz="1900">
                <a:latin typeface="Courier New"/>
                <a:ea typeface="Courier New"/>
                <a:cs typeface="Courier New"/>
                <a:sym typeface="Courier New"/>
              </a:rPr>
              <a:t>var porcion = mensaje.substring(1, 8); </a:t>
            </a:r>
            <a:r>
              <a:rPr i="1" lang="es-ES" sz="1900">
                <a:latin typeface="Courier New"/>
                <a:ea typeface="Courier New"/>
                <a:cs typeface="Courier New"/>
                <a:sym typeface="Courier New"/>
              </a:rPr>
              <a:t>// porcion = "ola Mun"</a:t>
            </a:r>
            <a:endParaRPr/>
          </a:p>
          <a:p>
            <a:pPr indent="0" lvl="1" marL="400050" rtl="0" algn="l">
              <a:lnSpc>
                <a:spcPct val="90000"/>
              </a:lnSpc>
              <a:spcBef>
                <a:spcPts val="500"/>
              </a:spcBef>
              <a:spcAft>
                <a:spcPts val="0"/>
              </a:spcAft>
              <a:buClr>
                <a:schemeClr val="dk1"/>
              </a:buClr>
              <a:buSzPct val="100000"/>
              <a:buNone/>
            </a:pPr>
            <a:r>
              <a:rPr lang="es-ES" sz="1900">
                <a:latin typeface="Courier New"/>
                <a:ea typeface="Courier New"/>
                <a:cs typeface="Courier New"/>
                <a:sym typeface="Courier New"/>
              </a:rPr>
              <a:t>porcion = mensaje.substring(3, 4); </a:t>
            </a:r>
            <a:r>
              <a:rPr i="1" lang="es-ES" sz="1900">
                <a:latin typeface="Courier New"/>
                <a:ea typeface="Courier New"/>
                <a:cs typeface="Courier New"/>
                <a:sym typeface="Courier New"/>
              </a:rPr>
              <a:t>// porcion = "a“</a:t>
            </a:r>
            <a:endParaRPr/>
          </a:p>
          <a:p>
            <a:pPr indent="0" lvl="1" marL="400050" rtl="0" algn="l">
              <a:lnSpc>
                <a:spcPct val="90000"/>
              </a:lnSpc>
              <a:spcBef>
                <a:spcPts val="500"/>
              </a:spcBef>
              <a:spcAft>
                <a:spcPts val="0"/>
              </a:spcAft>
              <a:buClr>
                <a:schemeClr val="dk1"/>
              </a:buClr>
              <a:buSzPct val="100000"/>
              <a:buNone/>
            </a:pPr>
            <a:r>
              <a:t/>
            </a:r>
            <a:endParaRPr i="1" sz="1900">
              <a:latin typeface="Courier New"/>
              <a:ea typeface="Courier New"/>
              <a:cs typeface="Courier New"/>
              <a:sym typeface="Courier New"/>
            </a:endParaRPr>
          </a:p>
          <a:p>
            <a:pPr indent="0" lvl="1" marL="400050" rtl="0" algn="l">
              <a:lnSpc>
                <a:spcPct val="90000"/>
              </a:lnSpc>
              <a:spcBef>
                <a:spcPts val="500"/>
              </a:spcBef>
              <a:spcAft>
                <a:spcPts val="0"/>
              </a:spcAft>
              <a:buClr>
                <a:schemeClr val="dk1"/>
              </a:buClr>
              <a:buSzPct val="100000"/>
              <a:buNone/>
            </a:pPr>
            <a:r>
              <a:rPr lang="es-ES" sz="1900">
                <a:latin typeface="Courier New"/>
                <a:ea typeface="Courier New"/>
                <a:cs typeface="Courier New"/>
                <a:sym typeface="Courier New"/>
              </a:rPr>
              <a:t>var porcion = mensaje.substring(5, 0); </a:t>
            </a:r>
            <a:r>
              <a:rPr i="1" lang="es-ES" sz="1900">
                <a:latin typeface="Courier New"/>
                <a:ea typeface="Courier New"/>
                <a:cs typeface="Courier New"/>
                <a:sym typeface="Courier New"/>
              </a:rPr>
              <a:t>// porcion = "Hola "</a:t>
            </a:r>
            <a:endParaRPr/>
          </a:p>
          <a:p>
            <a:pPr indent="0" lvl="1" marL="400050" rtl="0" algn="l">
              <a:lnSpc>
                <a:spcPct val="90000"/>
              </a:lnSpc>
              <a:spcBef>
                <a:spcPts val="500"/>
              </a:spcBef>
              <a:spcAft>
                <a:spcPts val="0"/>
              </a:spcAft>
              <a:buClr>
                <a:schemeClr val="dk1"/>
              </a:buClr>
              <a:buSzPct val="100000"/>
              <a:buNone/>
            </a:pPr>
            <a:r>
              <a:rPr lang="es-ES" sz="1900">
                <a:latin typeface="Courier New"/>
                <a:ea typeface="Courier New"/>
                <a:cs typeface="Courier New"/>
                <a:sym typeface="Courier New"/>
              </a:rPr>
              <a:t>porcion = mensaje.substring(0, 5); </a:t>
            </a:r>
            <a:r>
              <a:rPr i="1" lang="es-ES" sz="1900">
                <a:latin typeface="Courier New"/>
                <a:ea typeface="Courier New"/>
                <a:cs typeface="Courier New"/>
                <a:sym typeface="Courier New"/>
              </a:rPr>
              <a:t>// porcion = "Hola "</a:t>
            </a:r>
            <a:endParaRPr sz="1900">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454" name="Google Shape;454;p38"/>
          <p:cNvSpPr txBox="1"/>
          <p:nvPr>
            <p:ph idx="1" type="body"/>
          </p:nvPr>
        </p:nvSpPr>
        <p:spPr>
          <a:xfrm>
            <a:off x="457200" y="1340768"/>
            <a:ext cx="8229600" cy="4968552"/>
          </a:xfrm>
          <a:prstGeom prst="rect">
            <a:avLst/>
          </a:prstGeom>
          <a:noFill/>
          <a:ln>
            <a:noFill/>
          </a:ln>
        </p:spPr>
        <p:txBody>
          <a:bodyPr anchorCtr="0" anchor="t" bIns="45700" lIns="91425" spcFirstLastPara="1" rIns="91425" wrap="square" tIns="45700">
            <a:normAutofit fontScale="55000" lnSpcReduction="20000"/>
          </a:bodyPr>
          <a:lstStyle/>
          <a:p>
            <a:pPr indent="0" lvl="0" marL="0" rtl="0" algn="just">
              <a:lnSpc>
                <a:spcPct val="90000"/>
              </a:lnSpc>
              <a:spcBef>
                <a:spcPts val="0"/>
              </a:spcBef>
              <a:spcAft>
                <a:spcPts val="0"/>
              </a:spcAft>
              <a:buClr>
                <a:schemeClr val="dk1"/>
              </a:buClr>
              <a:buSzPct val="100000"/>
              <a:buNone/>
            </a:pPr>
            <a:r>
              <a:rPr b="1" lang="es-ES" sz="4300"/>
              <a:t>Funciones útiles para arrays</a:t>
            </a:r>
            <a:endParaRPr b="1" sz="4300"/>
          </a:p>
          <a:p>
            <a:pPr indent="0" lvl="0" marL="0" rtl="0" algn="just">
              <a:lnSpc>
                <a:spcPct val="90000"/>
              </a:lnSpc>
              <a:spcBef>
                <a:spcPts val="1000"/>
              </a:spcBef>
              <a:spcAft>
                <a:spcPts val="0"/>
              </a:spcAft>
              <a:buClr>
                <a:schemeClr val="dk1"/>
              </a:buClr>
              <a:buSzPct val="100000"/>
              <a:buNone/>
            </a:pPr>
            <a:r>
              <a:t/>
            </a:r>
            <a:endParaRPr b="1" sz="2800"/>
          </a:p>
          <a:p>
            <a:pPr indent="0" lvl="0" marL="0" rtl="0" algn="just">
              <a:lnSpc>
                <a:spcPct val="90000"/>
              </a:lnSpc>
              <a:spcBef>
                <a:spcPts val="1000"/>
              </a:spcBef>
              <a:spcAft>
                <a:spcPts val="0"/>
              </a:spcAft>
              <a:buClr>
                <a:schemeClr val="dk1"/>
              </a:buClr>
              <a:buSzPct val="100000"/>
              <a:buNone/>
            </a:pPr>
            <a:r>
              <a:rPr b="1" lang="es-ES" sz="3700"/>
              <a:t>length</a:t>
            </a:r>
            <a:r>
              <a:rPr lang="es-ES" sz="3700"/>
              <a:t>, calcula el número de elementos de un array:</a:t>
            </a:r>
            <a:endParaRPr sz="3700"/>
          </a:p>
          <a:p>
            <a:pPr indent="0" lvl="1" marL="400050" rtl="0" algn="l">
              <a:lnSpc>
                <a:spcPct val="90000"/>
              </a:lnSpc>
              <a:spcBef>
                <a:spcPts val="500"/>
              </a:spcBef>
              <a:spcAft>
                <a:spcPts val="0"/>
              </a:spcAft>
              <a:buClr>
                <a:schemeClr val="dk1"/>
              </a:buClr>
              <a:buSzPct val="100000"/>
              <a:buNone/>
            </a:pPr>
            <a:r>
              <a:rPr lang="es-ES" sz="3000">
                <a:latin typeface="Courier New"/>
                <a:ea typeface="Courier New"/>
                <a:cs typeface="Courier New"/>
                <a:sym typeface="Courier New"/>
              </a:rPr>
              <a:t>var vocales = ["a", "e", "i", "o", "u"];</a:t>
            </a:r>
            <a:endParaRPr/>
          </a:p>
          <a:p>
            <a:pPr indent="0" lvl="1" marL="400050" rtl="0" algn="l">
              <a:lnSpc>
                <a:spcPct val="90000"/>
              </a:lnSpc>
              <a:spcBef>
                <a:spcPts val="500"/>
              </a:spcBef>
              <a:spcAft>
                <a:spcPts val="0"/>
              </a:spcAft>
              <a:buClr>
                <a:schemeClr val="dk1"/>
              </a:buClr>
              <a:buSzPct val="100000"/>
              <a:buNone/>
            </a:pPr>
            <a:r>
              <a:rPr lang="es-ES" sz="3000">
                <a:latin typeface="Courier New"/>
                <a:ea typeface="Courier New"/>
                <a:cs typeface="Courier New"/>
                <a:sym typeface="Courier New"/>
              </a:rPr>
              <a:t>var numeroVocales = vocales.length; // numeroVocales = 5</a:t>
            </a:r>
            <a:endParaRPr/>
          </a:p>
          <a:p>
            <a:pPr indent="0" lvl="1" marL="400050" rtl="0" algn="l">
              <a:lnSpc>
                <a:spcPct val="90000"/>
              </a:lnSpc>
              <a:spcBef>
                <a:spcPts val="500"/>
              </a:spcBef>
              <a:spcAft>
                <a:spcPts val="0"/>
              </a:spcAft>
              <a:buClr>
                <a:schemeClr val="dk1"/>
              </a:buClr>
              <a:buSzPct val="100000"/>
              <a:buNone/>
            </a:pPr>
            <a:r>
              <a:t/>
            </a:r>
            <a:endParaRPr i="1" sz="2400"/>
          </a:p>
          <a:p>
            <a:pPr indent="0" lvl="0" marL="0" rtl="0" algn="l">
              <a:lnSpc>
                <a:spcPct val="90000"/>
              </a:lnSpc>
              <a:spcBef>
                <a:spcPts val="1000"/>
              </a:spcBef>
              <a:spcAft>
                <a:spcPts val="0"/>
              </a:spcAft>
              <a:buClr>
                <a:schemeClr val="dk1"/>
              </a:buClr>
              <a:buSzPct val="100000"/>
              <a:buNone/>
            </a:pPr>
            <a:r>
              <a:rPr b="1" lang="es-ES" sz="3700"/>
              <a:t>concat()</a:t>
            </a:r>
            <a:r>
              <a:rPr lang="es-ES" sz="3700"/>
              <a:t>,</a:t>
            </a:r>
            <a:r>
              <a:rPr b="1" lang="es-ES" sz="3700"/>
              <a:t> </a:t>
            </a:r>
            <a:r>
              <a:rPr lang="es-ES" sz="3700"/>
              <a:t>se emplea para concatenar los elementos de varios arrays:</a:t>
            </a:r>
            <a:endParaRPr/>
          </a:p>
          <a:p>
            <a:pPr indent="0" lvl="1" marL="400050" rtl="0" algn="l">
              <a:lnSpc>
                <a:spcPct val="90000"/>
              </a:lnSpc>
              <a:spcBef>
                <a:spcPts val="500"/>
              </a:spcBef>
              <a:spcAft>
                <a:spcPts val="0"/>
              </a:spcAft>
              <a:buClr>
                <a:schemeClr val="dk1"/>
              </a:buClr>
              <a:buSzPct val="100000"/>
              <a:buNone/>
            </a:pPr>
            <a:r>
              <a:rPr lang="es-ES" sz="3000">
                <a:latin typeface="Courier New"/>
                <a:ea typeface="Courier New"/>
                <a:cs typeface="Courier New"/>
                <a:sym typeface="Courier New"/>
              </a:rPr>
              <a:t>var array1 = [1, 2, 3];</a:t>
            </a:r>
            <a:endParaRPr/>
          </a:p>
          <a:p>
            <a:pPr indent="0" lvl="1" marL="400050" rtl="0" algn="l">
              <a:lnSpc>
                <a:spcPct val="90000"/>
              </a:lnSpc>
              <a:spcBef>
                <a:spcPts val="500"/>
              </a:spcBef>
              <a:spcAft>
                <a:spcPts val="0"/>
              </a:spcAft>
              <a:buClr>
                <a:schemeClr val="dk1"/>
              </a:buClr>
              <a:buSzPct val="100000"/>
              <a:buNone/>
            </a:pPr>
            <a:r>
              <a:rPr lang="es-ES" sz="3000">
                <a:latin typeface="Courier New"/>
                <a:ea typeface="Courier New"/>
                <a:cs typeface="Courier New"/>
                <a:sym typeface="Courier New"/>
              </a:rPr>
              <a:t>array2 = array1.concat(4, 5, 6); // array2 = [1, 2, 3, 4, 5, 6]</a:t>
            </a:r>
            <a:endParaRPr/>
          </a:p>
          <a:p>
            <a:pPr indent="0" lvl="1" marL="400050" rtl="0" algn="l">
              <a:lnSpc>
                <a:spcPct val="90000"/>
              </a:lnSpc>
              <a:spcBef>
                <a:spcPts val="500"/>
              </a:spcBef>
              <a:spcAft>
                <a:spcPts val="0"/>
              </a:spcAft>
              <a:buClr>
                <a:schemeClr val="dk1"/>
              </a:buClr>
              <a:buSzPct val="100000"/>
              <a:buNone/>
            </a:pPr>
            <a:r>
              <a:rPr lang="es-ES" sz="3000">
                <a:latin typeface="Courier New"/>
                <a:ea typeface="Courier New"/>
                <a:cs typeface="Courier New"/>
                <a:sym typeface="Courier New"/>
              </a:rPr>
              <a:t>array3 = array1.concat([4, 5, 6]); // array3 = [1, 2, 3, 4, 5, 6]</a:t>
            </a:r>
            <a:endParaRPr sz="30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b="1" lang="es-ES" sz="3700"/>
              <a:t>join(separador)</a:t>
            </a:r>
            <a:r>
              <a:rPr lang="es-ES" sz="3700"/>
              <a:t>, une todos los elementos de un array para formar una cadena de texto:</a:t>
            </a:r>
            <a:endParaRPr sz="3700"/>
          </a:p>
          <a:p>
            <a:pPr indent="0" lvl="1" marL="400050" rtl="0" algn="l">
              <a:lnSpc>
                <a:spcPct val="90000"/>
              </a:lnSpc>
              <a:spcBef>
                <a:spcPts val="500"/>
              </a:spcBef>
              <a:spcAft>
                <a:spcPts val="0"/>
              </a:spcAft>
              <a:buClr>
                <a:schemeClr val="dk1"/>
              </a:buClr>
              <a:buSzPct val="100000"/>
              <a:buNone/>
            </a:pPr>
            <a:r>
              <a:rPr lang="es-ES" sz="3000">
                <a:latin typeface="Courier New"/>
                <a:ea typeface="Courier New"/>
                <a:cs typeface="Courier New"/>
                <a:sym typeface="Courier New"/>
              </a:rPr>
              <a:t>var array = ["hola", "mundo"];</a:t>
            </a:r>
            <a:endParaRPr/>
          </a:p>
          <a:p>
            <a:pPr indent="0" lvl="1" marL="400050" rtl="0" algn="l">
              <a:lnSpc>
                <a:spcPct val="90000"/>
              </a:lnSpc>
              <a:spcBef>
                <a:spcPts val="500"/>
              </a:spcBef>
              <a:spcAft>
                <a:spcPts val="0"/>
              </a:spcAft>
              <a:buClr>
                <a:schemeClr val="dk1"/>
              </a:buClr>
              <a:buSzPct val="100000"/>
              <a:buNone/>
            </a:pPr>
            <a:r>
              <a:rPr lang="es-ES" sz="3000">
                <a:latin typeface="Courier New"/>
                <a:ea typeface="Courier New"/>
                <a:cs typeface="Courier New"/>
                <a:sym typeface="Courier New"/>
              </a:rPr>
              <a:t>var mensaje = array.join(""); </a:t>
            </a:r>
            <a:r>
              <a:rPr i="1" lang="es-ES" sz="3000">
                <a:latin typeface="Courier New"/>
                <a:ea typeface="Courier New"/>
                <a:cs typeface="Courier New"/>
                <a:sym typeface="Courier New"/>
              </a:rPr>
              <a:t>// mensaje = "holamundo"</a:t>
            </a:r>
            <a:endParaRPr/>
          </a:p>
          <a:p>
            <a:pPr indent="0" lvl="1" marL="400050" rtl="0" algn="l">
              <a:lnSpc>
                <a:spcPct val="90000"/>
              </a:lnSpc>
              <a:spcBef>
                <a:spcPts val="500"/>
              </a:spcBef>
              <a:spcAft>
                <a:spcPts val="0"/>
              </a:spcAft>
              <a:buClr>
                <a:schemeClr val="dk1"/>
              </a:buClr>
              <a:buSzPct val="100000"/>
              <a:buNone/>
            </a:pPr>
            <a:r>
              <a:rPr lang="es-ES" sz="3000">
                <a:latin typeface="Courier New"/>
                <a:ea typeface="Courier New"/>
                <a:cs typeface="Courier New"/>
                <a:sym typeface="Courier New"/>
              </a:rPr>
              <a:t>mensaje = array.join(" "); </a:t>
            </a:r>
            <a:r>
              <a:rPr i="1" lang="es-ES" sz="3000">
                <a:latin typeface="Courier New"/>
                <a:ea typeface="Courier New"/>
                <a:cs typeface="Courier New"/>
                <a:sym typeface="Courier New"/>
              </a:rPr>
              <a:t>// mensaje = "hola mundo"</a:t>
            </a:r>
            <a:endParaRPr sz="3000">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nvSpPr>
        <p:spPr>
          <a:xfrm>
            <a:off x="457200" y="1600200"/>
            <a:ext cx="8229600" cy="5792788"/>
          </a:xfrm>
          <a:prstGeom prst="rect">
            <a:avLst/>
          </a:prstGeom>
          <a:noFill/>
          <a:ln>
            <a:noFill/>
          </a:ln>
        </p:spPr>
        <p:txBody>
          <a:bodyPr anchorCtr="0" anchor="t" bIns="46800" lIns="90000" spcFirstLastPara="1" rIns="90000" wrap="square" tIns="46800">
            <a:noAutofit/>
          </a:bodyPr>
          <a:lstStyle/>
          <a:p>
            <a:pPr indent="-339725" lvl="0" marL="339725" marR="0" rtl="0" algn="just">
              <a:spcBef>
                <a:spcPts val="0"/>
              </a:spcBef>
              <a:spcAft>
                <a:spcPts val="0"/>
              </a:spcAft>
              <a:buClr>
                <a:srgbClr val="000000"/>
              </a:buClr>
              <a:buSzPts val="2400"/>
              <a:buFont typeface="Arial"/>
              <a:buChar char="•"/>
            </a:pPr>
            <a:r>
              <a:rPr lang="es-ES" sz="2400">
                <a:solidFill>
                  <a:srgbClr val="000000"/>
                </a:solidFill>
                <a:latin typeface="Tahoma"/>
                <a:ea typeface="Tahoma"/>
                <a:cs typeface="Tahoma"/>
                <a:sym typeface="Tahoma"/>
              </a:rPr>
              <a:t>Definir JavaScript en un archivo externo</a:t>
            </a:r>
            <a:endParaRPr/>
          </a:p>
          <a:p>
            <a:pPr indent="-339725" lvl="1" marL="1082675" marR="0" rtl="0" algn="just">
              <a:spcBef>
                <a:spcPts val="500"/>
              </a:spcBef>
              <a:spcAft>
                <a:spcPts val="0"/>
              </a:spcAft>
              <a:buNone/>
            </a:pPr>
            <a:r>
              <a:rPr b="0" i="0" lang="es-ES" sz="2000" u="none" cap="none" strike="noStrike">
                <a:solidFill>
                  <a:srgbClr val="000000"/>
                </a:solidFill>
                <a:latin typeface="Tahoma"/>
                <a:ea typeface="Tahoma"/>
                <a:cs typeface="Tahoma"/>
                <a:sym typeface="Tahoma"/>
              </a:rPr>
              <a:t>&lt;script src="/js/codigo.js"&gt;&lt;/script&gt;</a:t>
            </a:r>
            <a:endParaRPr/>
          </a:p>
          <a:p>
            <a:pPr indent="-339725" lvl="1" marL="1082675" marR="0" rtl="0" algn="just">
              <a:spcBef>
                <a:spcPts val="500"/>
              </a:spcBef>
              <a:spcAft>
                <a:spcPts val="0"/>
              </a:spcAft>
              <a:buNone/>
            </a:pPr>
            <a:r>
              <a:rPr b="1" i="0" lang="es-ES" sz="2000" u="none" cap="none" strike="noStrike">
                <a:solidFill>
                  <a:srgbClr val="000000"/>
                </a:solidFill>
                <a:latin typeface="Tahoma"/>
                <a:ea typeface="Tahoma"/>
                <a:cs typeface="Tahoma"/>
                <a:sym typeface="Tahoma"/>
              </a:rPr>
              <a:t>Archivo codigo.js</a:t>
            </a:r>
            <a:endParaRPr/>
          </a:p>
          <a:p>
            <a:pPr indent="-339725" lvl="2" marL="1482725" marR="0" rtl="0" algn="just">
              <a:spcBef>
                <a:spcPts val="500"/>
              </a:spcBef>
              <a:spcAft>
                <a:spcPts val="0"/>
              </a:spcAft>
              <a:buNone/>
            </a:pPr>
            <a:r>
              <a:rPr b="0" i="0" lang="es-ES" sz="2000" u="none" cap="none" strike="noStrike">
                <a:solidFill>
                  <a:srgbClr val="000000"/>
                </a:solidFill>
                <a:latin typeface="Tahoma"/>
                <a:ea typeface="Tahoma"/>
                <a:cs typeface="Tahoma"/>
                <a:sym typeface="Tahoma"/>
              </a:rPr>
              <a:t>alert("Un mensaje de prueba");</a:t>
            </a:r>
            <a:endParaRPr/>
          </a:p>
          <a:p>
            <a:pPr indent="0" lvl="0" marL="0" marR="0" rtl="0" algn="just">
              <a:spcBef>
                <a:spcPts val="500"/>
              </a:spcBef>
              <a:spcAft>
                <a:spcPts val="0"/>
              </a:spcAft>
              <a:buNone/>
            </a:pPr>
            <a:r>
              <a:t/>
            </a:r>
            <a:endParaRPr b="1" sz="2400">
              <a:solidFill>
                <a:srgbClr val="000000"/>
              </a:solidFill>
              <a:latin typeface="Tahoma"/>
              <a:ea typeface="Tahoma"/>
              <a:cs typeface="Tahoma"/>
              <a:sym typeface="Tahoma"/>
            </a:endParaRPr>
          </a:p>
          <a:p>
            <a:pPr indent="-339725" lvl="0" marL="339725" marR="0" rtl="0" algn="just">
              <a:spcBef>
                <a:spcPts val="500"/>
              </a:spcBef>
              <a:spcAft>
                <a:spcPts val="0"/>
              </a:spcAft>
              <a:buClr>
                <a:srgbClr val="000000"/>
              </a:buClr>
              <a:buSzPts val="2400"/>
              <a:buFont typeface="Arial"/>
              <a:buChar char="•"/>
            </a:pPr>
            <a:r>
              <a:rPr lang="es-ES" sz="2400">
                <a:solidFill>
                  <a:srgbClr val="000000"/>
                </a:solidFill>
                <a:latin typeface="Tahoma"/>
                <a:ea typeface="Tahoma"/>
                <a:cs typeface="Tahoma"/>
                <a:sym typeface="Tahoma"/>
              </a:rPr>
              <a:t>Incluir JavaScript en los elementos HTML</a:t>
            </a:r>
            <a:endParaRPr sz="2400">
              <a:solidFill>
                <a:srgbClr val="000000"/>
              </a:solidFill>
              <a:latin typeface="Tahoma"/>
              <a:ea typeface="Tahoma"/>
              <a:cs typeface="Tahoma"/>
              <a:sym typeface="Tahoma"/>
            </a:endParaRPr>
          </a:p>
          <a:p>
            <a:pPr indent="0" lvl="1" marL="742950" marR="0" rtl="0" algn="just">
              <a:spcBef>
                <a:spcPts val="600"/>
              </a:spcBef>
              <a:spcAft>
                <a:spcPts val="0"/>
              </a:spcAft>
              <a:buNone/>
            </a:pPr>
            <a:r>
              <a:rPr b="0" i="0" lang="es-ES" sz="2000" u="none" cap="none" strike="noStrike">
                <a:solidFill>
                  <a:srgbClr val="000000"/>
                </a:solidFill>
                <a:latin typeface="Tahoma"/>
                <a:ea typeface="Tahoma"/>
                <a:cs typeface="Tahoma"/>
                <a:sym typeface="Tahoma"/>
              </a:rPr>
              <a:t>&lt;p onclick="alert('Un mensaje de prueba')"&gt;Un párrafo de texto.&lt;/p&gt;</a:t>
            </a:r>
            <a:endParaRPr/>
          </a:p>
          <a:p>
            <a:pPr indent="0" lvl="1" marL="742950" marR="0" rtl="0" algn="just">
              <a:spcBef>
                <a:spcPts val="600"/>
              </a:spcBef>
              <a:spcAft>
                <a:spcPts val="0"/>
              </a:spcAft>
              <a:buNone/>
            </a:pPr>
            <a:r>
              <a:t/>
            </a:r>
            <a:endParaRPr b="0" i="0" sz="2000" u="none" cap="none" strike="noStrike">
              <a:solidFill>
                <a:srgbClr val="000000"/>
              </a:solidFill>
              <a:latin typeface="Tahoma"/>
              <a:ea typeface="Tahoma"/>
              <a:cs typeface="Tahoma"/>
              <a:sym typeface="Tahoma"/>
            </a:endParaRPr>
          </a:p>
          <a:p>
            <a:pPr indent="-342900" lvl="0" marL="342900" marR="0" rtl="0" algn="just">
              <a:spcBef>
                <a:spcPts val="600"/>
              </a:spcBef>
              <a:spcAft>
                <a:spcPts val="0"/>
              </a:spcAft>
              <a:buClr>
                <a:srgbClr val="000000"/>
              </a:buClr>
              <a:buSzPts val="2400"/>
              <a:buFont typeface="Arial"/>
              <a:buChar char="•"/>
            </a:pPr>
            <a:r>
              <a:rPr lang="es-ES" sz="2400">
                <a:solidFill>
                  <a:srgbClr val="000000"/>
                </a:solidFill>
                <a:latin typeface="Tahoma"/>
                <a:ea typeface="Tahoma"/>
                <a:cs typeface="Tahoma"/>
                <a:sym typeface="Tahoma"/>
              </a:rPr>
              <a:t>Etiqueta noscript</a:t>
            </a:r>
            <a:endParaRPr sz="2400">
              <a:solidFill>
                <a:srgbClr val="000000"/>
              </a:solidFill>
              <a:latin typeface="Tahoma"/>
              <a:ea typeface="Tahoma"/>
              <a:cs typeface="Tahoma"/>
              <a:sym typeface="Tahoma"/>
            </a:endParaRPr>
          </a:p>
          <a:p>
            <a:pPr indent="0" lvl="1" marL="742950" marR="0" rtl="0" algn="just">
              <a:spcBef>
                <a:spcPts val="600"/>
              </a:spcBef>
              <a:spcAft>
                <a:spcPts val="0"/>
              </a:spcAft>
              <a:buNone/>
            </a:pPr>
            <a:r>
              <a:rPr b="0" i="0" lang="es-ES" sz="2000" u="none" cap="none" strike="noStrike">
                <a:solidFill>
                  <a:srgbClr val="000000"/>
                </a:solidFill>
                <a:latin typeface="Tahoma"/>
                <a:ea typeface="Tahoma"/>
                <a:cs typeface="Tahoma"/>
                <a:sym typeface="Tahoma"/>
              </a:rPr>
              <a:t>la etiqueta &lt;noscript&gt; para mostrar un mensaje al usuario cuando su navegador no puede ejecutar JavaScript.</a:t>
            </a:r>
            <a:endParaRPr b="0" i="0" sz="2000" u="none" cap="none" strike="noStrike">
              <a:solidFill>
                <a:srgbClr val="000000"/>
              </a:solidFill>
              <a:latin typeface="Tahoma"/>
              <a:ea typeface="Tahoma"/>
              <a:cs typeface="Tahoma"/>
              <a:sym typeface="Tahoma"/>
            </a:endParaRPr>
          </a:p>
          <a:p>
            <a:pPr indent="-339725" lvl="0" marL="339725" marR="0" rtl="0" algn="just">
              <a:spcBef>
                <a:spcPts val="50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a:p>
            <a:pPr indent="-339725" lvl="0" marL="339725" marR="0" rtl="0" algn="just">
              <a:spcBef>
                <a:spcPts val="50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p:txBody>
      </p:sp>
      <p:sp>
        <p:nvSpPr>
          <p:cNvPr id="116" name="Google Shape;116;p4"/>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b="1" lang="es-ES" sz="3600">
                <a:solidFill>
                  <a:srgbClr val="000000"/>
                </a:solidFill>
                <a:latin typeface="Calibri"/>
                <a:ea typeface="Calibri"/>
                <a:cs typeface="Calibri"/>
                <a:sym typeface="Calibri"/>
              </a:rPr>
              <a:t>Javascript</a:t>
            </a:r>
            <a:endParaRPr b="1" sz="3600">
              <a:solidFill>
                <a:srgbClr val="00000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463" name="Google Shape;463;p39"/>
          <p:cNvSpPr txBox="1"/>
          <p:nvPr>
            <p:ph idx="1" type="body"/>
          </p:nvPr>
        </p:nvSpPr>
        <p:spPr>
          <a:xfrm>
            <a:off x="457200" y="1340768"/>
            <a:ext cx="8229600" cy="4968552"/>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lnSpc>
                <a:spcPct val="90000"/>
              </a:lnSpc>
              <a:spcBef>
                <a:spcPts val="0"/>
              </a:spcBef>
              <a:spcAft>
                <a:spcPts val="0"/>
              </a:spcAft>
              <a:buClr>
                <a:schemeClr val="dk1"/>
              </a:buClr>
              <a:buSzPct val="100000"/>
              <a:buNone/>
            </a:pPr>
            <a:r>
              <a:rPr b="1" lang="es-ES" sz="2800"/>
              <a:t>pop()</a:t>
            </a:r>
            <a:r>
              <a:rPr lang="es-ES" sz="2800"/>
              <a:t>, elimina el último elemento del array y lo devuelve. El array original se modifica y su longitud disminuye en 1 elemento.</a:t>
            </a:r>
            <a:endParaRPr sz="2800"/>
          </a:p>
          <a:p>
            <a:pPr indent="0" lvl="1" marL="400050" rtl="0" algn="l">
              <a:lnSpc>
                <a:spcPct val="90000"/>
              </a:lnSpc>
              <a:spcBef>
                <a:spcPts val="500"/>
              </a:spcBef>
              <a:spcAft>
                <a:spcPts val="0"/>
              </a:spcAft>
              <a:buClr>
                <a:schemeClr val="dk1"/>
              </a:buClr>
              <a:buSzPct val="100000"/>
              <a:buNone/>
            </a:pPr>
            <a:r>
              <a:rPr lang="es-ES" sz="2100">
                <a:latin typeface="Courier New"/>
                <a:ea typeface="Courier New"/>
                <a:cs typeface="Courier New"/>
                <a:sym typeface="Courier New"/>
              </a:rPr>
              <a:t>var array = [1, 2, 3];</a:t>
            </a:r>
            <a:endParaRPr/>
          </a:p>
          <a:p>
            <a:pPr indent="0" lvl="1" marL="400050" rtl="0" algn="l">
              <a:lnSpc>
                <a:spcPct val="90000"/>
              </a:lnSpc>
              <a:spcBef>
                <a:spcPts val="500"/>
              </a:spcBef>
              <a:spcAft>
                <a:spcPts val="0"/>
              </a:spcAft>
              <a:buClr>
                <a:schemeClr val="dk1"/>
              </a:buClr>
              <a:buSzPct val="100000"/>
              <a:buNone/>
            </a:pPr>
            <a:r>
              <a:rPr lang="es-ES" sz="2100">
                <a:latin typeface="Courier New"/>
                <a:ea typeface="Courier New"/>
                <a:cs typeface="Courier New"/>
                <a:sym typeface="Courier New"/>
              </a:rPr>
              <a:t>var ultimo = array.pop(); </a:t>
            </a:r>
            <a:r>
              <a:rPr i="1" lang="es-ES" sz="2100">
                <a:latin typeface="Courier New"/>
                <a:ea typeface="Courier New"/>
                <a:cs typeface="Courier New"/>
                <a:sym typeface="Courier New"/>
              </a:rPr>
              <a:t>// ahora array = [1, 2], ultimo = 3</a:t>
            </a:r>
            <a:endParaRPr/>
          </a:p>
          <a:p>
            <a:pPr indent="0" lvl="1" marL="400050" rtl="0" algn="l">
              <a:lnSpc>
                <a:spcPct val="90000"/>
              </a:lnSpc>
              <a:spcBef>
                <a:spcPts val="500"/>
              </a:spcBef>
              <a:spcAft>
                <a:spcPts val="0"/>
              </a:spcAft>
              <a:buClr>
                <a:schemeClr val="dk1"/>
              </a:buClr>
              <a:buSzPct val="100000"/>
              <a:buNone/>
            </a:pPr>
            <a:r>
              <a:t/>
            </a:r>
            <a:endParaRPr i="1" sz="2400"/>
          </a:p>
          <a:p>
            <a:pPr indent="0" lvl="0" marL="0" rtl="0" algn="just">
              <a:lnSpc>
                <a:spcPct val="90000"/>
              </a:lnSpc>
              <a:spcBef>
                <a:spcPts val="1000"/>
              </a:spcBef>
              <a:spcAft>
                <a:spcPts val="0"/>
              </a:spcAft>
              <a:buClr>
                <a:schemeClr val="dk1"/>
              </a:buClr>
              <a:buSzPct val="100000"/>
              <a:buNone/>
            </a:pPr>
            <a:r>
              <a:rPr b="1" lang="es-ES" sz="2800"/>
              <a:t>push()</a:t>
            </a:r>
            <a:r>
              <a:rPr lang="es-ES" sz="2800"/>
              <a:t>, añade un elemento al final del array. El array original se modifica y aumenta su longitud en 1 elemento. </a:t>
            </a:r>
            <a:endParaRPr sz="2800"/>
          </a:p>
          <a:p>
            <a:pPr indent="0" lvl="1" marL="400050" rtl="0" algn="l">
              <a:lnSpc>
                <a:spcPct val="90000"/>
              </a:lnSpc>
              <a:spcBef>
                <a:spcPts val="500"/>
              </a:spcBef>
              <a:spcAft>
                <a:spcPts val="0"/>
              </a:spcAft>
              <a:buClr>
                <a:schemeClr val="dk1"/>
              </a:buClr>
              <a:buSzPct val="100000"/>
              <a:buNone/>
            </a:pPr>
            <a:r>
              <a:rPr lang="es-ES" sz="2100">
                <a:latin typeface="Courier New"/>
                <a:ea typeface="Courier New"/>
                <a:cs typeface="Courier New"/>
                <a:sym typeface="Courier New"/>
              </a:rPr>
              <a:t>var array = [1, 2, 3];</a:t>
            </a:r>
            <a:endParaRPr/>
          </a:p>
          <a:p>
            <a:pPr indent="0" lvl="1" marL="400050" rtl="0" algn="l">
              <a:lnSpc>
                <a:spcPct val="90000"/>
              </a:lnSpc>
              <a:spcBef>
                <a:spcPts val="500"/>
              </a:spcBef>
              <a:spcAft>
                <a:spcPts val="0"/>
              </a:spcAft>
              <a:buClr>
                <a:schemeClr val="dk1"/>
              </a:buClr>
              <a:buSzPct val="100000"/>
              <a:buNone/>
            </a:pPr>
            <a:r>
              <a:rPr lang="es-ES" sz="2100">
                <a:latin typeface="Courier New"/>
                <a:ea typeface="Courier New"/>
                <a:cs typeface="Courier New"/>
                <a:sym typeface="Courier New"/>
              </a:rPr>
              <a:t>array.push(4); </a:t>
            </a:r>
            <a:r>
              <a:rPr i="1" lang="es-ES" sz="2100">
                <a:latin typeface="Courier New"/>
                <a:ea typeface="Courier New"/>
                <a:cs typeface="Courier New"/>
                <a:sym typeface="Courier New"/>
              </a:rPr>
              <a:t>// ahora array = [1, 2, 3, 4]</a:t>
            </a:r>
            <a:endParaRPr/>
          </a:p>
          <a:p>
            <a:pPr indent="0" lvl="1" marL="400050" rtl="0" algn="l">
              <a:lnSpc>
                <a:spcPct val="90000"/>
              </a:lnSpc>
              <a:spcBef>
                <a:spcPts val="500"/>
              </a:spcBef>
              <a:spcAft>
                <a:spcPts val="0"/>
              </a:spcAft>
              <a:buClr>
                <a:schemeClr val="dk1"/>
              </a:buClr>
              <a:buSzPct val="100000"/>
              <a:buNone/>
            </a:pPr>
            <a:r>
              <a:t/>
            </a:r>
            <a:endParaRPr i="1" sz="2400"/>
          </a:p>
          <a:p>
            <a:pPr indent="0" lvl="0" marL="0" rtl="0" algn="just">
              <a:lnSpc>
                <a:spcPct val="90000"/>
              </a:lnSpc>
              <a:spcBef>
                <a:spcPts val="1000"/>
              </a:spcBef>
              <a:spcAft>
                <a:spcPts val="0"/>
              </a:spcAft>
              <a:buClr>
                <a:schemeClr val="dk1"/>
              </a:buClr>
              <a:buSzPct val="100000"/>
              <a:buNone/>
            </a:pPr>
            <a:r>
              <a:rPr b="1" lang="es-ES" sz="2800"/>
              <a:t>shift()</a:t>
            </a:r>
            <a:r>
              <a:rPr lang="es-ES" sz="2800"/>
              <a:t>, elimina el primer elemento del array y lo devuelve. El array original se ve modificado y su longitud disminuida en 1 elemento.</a:t>
            </a:r>
            <a:endParaRPr sz="2800"/>
          </a:p>
          <a:p>
            <a:pPr indent="0" lvl="1" marL="400050" rtl="0" algn="l">
              <a:lnSpc>
                <a:spcPct val="90000"/>
              </a:lnSpc>
              <a:spcBef>
                <a:spcPts val="500"/>
              </a:spcBef>
              <a:spcAft>
                <a:spcPts val="0"/>
              </a:spcAft>
              <a:buClr>
                <a:schemeClr val="dk1"/>
              </a:buClr>
              <a:buSzPct val="100000"/>
              <a:buNone/>
            </a:pPr>
            <a:r>
              <a:rPr lang="es-ES" sz="2100">
                <a:latin typeface="Courier New"/>
                <a:ea typeface="Courier New"/>
                <a:cs typeface="Courier New"/>
                <a:sym typeface="Courier New"/>
              </a:rPr>
              <a:t>var array = [1, 2, 3];</a:t>
            </a:r>
            <a:endParaRPr/>
          </a:p>
          <a:p>
            <a:pPr indent="0" lvl="1" marL="400050" rtl="0" algn="l">
              <a:lnSpc>
                <a:spcPct val="90000"/>
              </a:lnSpc>
              <a:spcBef>
                <a:spcPts val="500"/>
              </a:spcBef>
              <a:spcAft>
                <a:spcPts val="0"/>
              </a:spcAft>
              <a:buClr>
                <a:schemeClr val="dk1"/>
              </a:buClr>
              <a:buSzPct val="100000"/>
              <a:buNone/>
            </a:pPr>
            <a:r>
              <a:rPr lang="es-ES" sz="2100">
                <a:latin typeface="Courier New"/>
                <a:ea typeface="Courier New"/>
                <a:cs typeface="Courier New"/>
                <a:sym typeface="Courier New"/>
              </a:rPr>
              <a:t>var primero = array.shift(); </a:t>
            </a:r>
            <a:r>
              <a:rPr i="1" lang="es-ES" sz="2100">
                <a:latin typeface="Courier New"/>
                <a:ea typeface="Courier New"/>
                <a:cs typeface="Courier New"/>
                <a:sym typeface="Courier New"/>
              </a:rPr>
              <a:t>// ahora array = [2, 3], primero = 1</a:t>
            </a:r>
            <a:endParaRPr sz="2100">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472" name="Google Shape;472;p40"/>
          <p:cNvSpPr txBox="1"/>
          <p:nvPr>
            <p:ph idx="1" type="body"/>
          </p:nvPr>
        </p:nvSpPr>
        <p:spPr>
          <a:xfrm>
            <a:off x="457200" y="1340768"/>
            <a:ext cx="8229600" cy="4968552"/>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b="1" lang="es-ES" sz="2400"/>
              <a:t>unshift()</a:t>
            </a:r>
            <a:r>
              <a:rPr lang="es-ES" sz="2400"/>
              <a:t>, añade un elemento al principio del array. El array original se modifica y aumenta su longitud en 1 elemento. </a:t>
            </a:r>
            <a:endParaRPr/>
          </a:p>
          <a:p>
            <a:pPr indent="0" lvl="1" marL="400050" rtl="0" algn="l">
              <a:lnSpc>
                <a:spcPct val="90000"/>
              </a:lnSpc>
              <a:spcBef>
                <a:spcPts val="500"/>
              </a:spcBef>
              <a:spcAft>
                <a:spcPts val="0"/>
              </a:spcAft>
              <a:buClr>
                <a:schemeClr val="dk1"/>
              </a:buClr>
              <a:buSzPts val="2000"/>
              <a:buNone/>
            </a:pPr>
            <a:r>
              <a:rPr lang="es-ES" sz="2000">
                <a:latin typeface="Courier New"/>
                <a:ea typeface="Courier New"/>
                <a:cs typeface="Courier New"/>
                <a:sym typeface="Courier New"/>
              </a:rPr>
              <a:t>var array = [1, 2, 3];</a:t>
            </a:r>
            <a:endParaRPr/>
          </a:p>
          <a:p>
            <a:pPr indent="0" lvl="1" marL="400050" rtl="0" algn="l">
              <a:lnSpc>
                <a:spcPct val="90000"/>
              </a:lnSpc>
              <a:spcBef>
                <a:spcPts val="500"/>
              </a:spcBef>
              <a:spcAft>
                <a:spcPts val="0"/>
              </a:spcAft>
              <a:buClr>
                <a:schemeClr val="dk1"/>
              </a:buClr>
              <a:buSzPts val="2000"/>
              <a:buNone/>
            </a:pPr>
            <a:r>
              <a:rPr lang="es-ES" sz="2000">
                <a:latin typeface="Courier New"/>
                <a:ea typeface="Courier New"/>
                <a:cs typeface="Courier New"/>
                <a:sym typeface="Courier New"/>
              </a:rPr>
              <a:t>array.unshift(0); </a:t>
            </a:r>
            <a:r>
              <a:rPr i="1" lang="es-ES" sz="2000">
                <a:latin typeface="Courier New"/>
                <a:ea typeface="Courier New"/>
                <a:cs typeface="Courier New"/>
                <a:sym typeface="Courier New"/>
              </a:rPr>
              <a:t>// ahora array = [0, 1, 2, 3]</a:t>
            </a:r>
            <a:endParaRPr/>
          </a:p>
          <a:p>
            <a:pPr indent="0" lvl="1" marL="400050" rtl="0" algn="l">
              <a:lnSpc>
                <a:spcPct val="90000"/>
              </a:lnSpc>
              <a:spcBef>
                <a:spcPts val="500"/>
              </a:spcBef>
              <a:spcAft>
                <a:spcPts val="0"/>
              </a:spcAft>
              <a:buClr>
                <a:schemeClr val="dk1"/>
              </a:buClr>
              <a:buSzPts val="2000"/>
              <a:buNone/>
            </a:pPr>
            <a:r>
              <a:t/>
            </a:r>
            <a:endParaRPr i="1" sz="2000"/>
          </a:p>
          <a:p>
            <a:pPr indent="0" lvl="0" marL="0" rtl="0" algn="just">
              <a:lnSpc>
                <a:spcPct val="90000"/>
              </a:lnSpc>
              <a:spcBef>
                <a:spcPts val="1000"/>
              </a:spcBef>
              <a:spcAft>
                <a:spcPts val="0"/>
              </a:spcAft>
              <a:buClr>
                <a:schemeClr val="dk1"/>
              </a:buClr>
              <a:buSzPts val="2400"/>
              <a:buNone/>
            </a:pPr>
            <a:r>
              <a:rPr b="1" lang="es-ES" sz="2400"/>
              <a:t>reverse()</a:t>
            </a:r>
            <a:r>
              <a:rPr lang="es-ES" sz="2400"/>
              <a:t>, modifica un array colocando sus elementos en el orden inverso a su posición original:</a:t>
            </a:r>
            <a:endParaRPr/>
          </a:p>
          <a:p>
            <a:pPr indent="0" lvl="1" marL="400050" rtl="0" algn="l">
              <a:lnSpc>
                <a:spcPct val="90000"/>
              </a:lnSpc>
              <a:spcBef>
                <a:spcPts val="500"/>
              </a:spcBef>
              <a:spcAft>
                <a:spcPts val="0"/>
              </a:spcAft>
              <a:buClr>
                <a:schemeClr val="dk1"/>
              </a:buClr>
              <a:buSzPts val="2000"/>
              <a:buNone/>
            </a:pPr>
            <a:r>
              <a:rPr lang="es-ES" sz="2000">
                <a:latin typeface="Courier New"/>
                <a:ea typeface="Courier New"/>
                <a:cs typeface="Courier New"/>
                <a:sym typeface="Courier New"/>
              </a:rPr>
              <a:t>var array = [1, 2, 3];</a:t>
            </a:r>
            <a:endParaRPr/>
          </a:p>
          <a:p>
            <a:pPr indent="0" lvl="1" marL="400050" rtl="0" algn="l">
              <a:lnSpc>
                <a:spcPct val="90000"/>
              </a:lnSpc>
              <a:spcBef>
                <a:spcPts val="500"/>
              </a:spcBef>
              <a:spcAft>
                <a:spcPts val="0"/>
              </a:spcAft>
              <a:buClr>
                <a:schemeClr val="dk1"/>
              </a:buClr>
              <a:buSzPts val="2000"/>
              <a:buNone/>
            </a:pPr>
            <a:r>
              <a:rPr lang="es-ES" sz="2000">
                <a:latin typeface="Courier New"/>
                <a:ea typeface="Courier New"/>
                <a:cs typeface="Courier New"/>
                <a:sym typeface="Courier New"/>
              </a:rPr>
              <a:t>array.reverse(); </a:t>
            </a:r>
            <a:r>
              <a:rPr i="1" lang="es-ES" sz="2000">
                <a:latin typeface="Courier New"/>
                <a:ea typeface="Courier New"/>
                <a:cs typeface="Courier New"/>
                <a:sym typeface="Courier New"/>
              </a:rPr>
              <a:t>// ahora array = [3, 2, 1]</a:t>
            </a:r>
            <a:endParaRPr sz="2200">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481" name="Google Shape;481;p41"/>
          <p:cNvSpPr txBox="1"/>
          <p:nvPr>
            <p:ph idx="1" type="body"/>
          </p:nvPr>
        </p:nvSpPr>
        <p:spPr>
          <a:xfrm>
            <a:off x="457200" y="1340768"/>
            <a:ext cx="8229600" cy="4968552"/>
          </a:xfrm>
          <a:prstGeom prst="rect">
            <a:avLst/>
          </a:prstGeom>
          <a:noFill/>
          <a:ln>
            <a:noFill/>
          </a:ln>
        </p:spPr>
        <p:txBody>
          <a:bodyPr anchorCtr="0" anchor="t" bIns="45700" lIns="91425" spcFirstLastPara="1" rIns="91425" wrap="square" tIns="45700">
            <a:normAutofit fontScale="77500" lnSpcReduction="20000"/>
          </a:bodyPr>
          <a:lstStyle/>
          <a:p>
            <a:pPr indent="0" lvl="0" marL="0" rtl="0" algn="just">
              <a:lnSpc>
                <a:spcPct val="90000"/>
              </a:lnSpc>
              <a:spcBef>
                <a:spcPts val="0"/>
              </a:spcBef>
              <a:spcAft>
                <a:spcPts val="0"/>
              </a:spcAft>
              <a:buClr>
                <a:schemeClr val="dk1"/>
              </a:buClr>
              <a:buSzPct val="100000"/>
              <a:buNone/>
            </a:pPr>
            <a:r>
              <a:rPr b="1" lang="es-ES" sz="3500"/>
              <a:t>Funciones útiles para números</a:t>
            </a:r>
            <a:endParaRPr/>
          </a:p>
          <a:p>
            <a:pPr indent="0" lvl="0" marL="0" rtl="0" algn="just">
              <a:lnSpc>
                <a:spcPct val="90000"/>
              </a:lnSpc>
              <a:spcBef>
                <a:spcPts val="1000"/>
              </a:spcBef>
              <a:spcAft>
                <a:spcPts val="0"/>
              </a:spcAft>
              <a:buClr>
                <a:schemeClr val="dk1"/>
              </a:buClr>
              <a:buSzPct val="100000"/>
              <a:buNone/>
            </a:pPr>
            <a:r>
              <a:t/>
            </a:r>
            <a:endParaRPr b="1" sz="1400"/>
          </a:p>
          <a:p>
            <a:pPr indent="0" lvl="0" marL="0" rtl="0" algn="just">
              <a:lnSpc>
                <a:spcPct val="90000"/>
              </a:lnSpc>
              <a:spcBef>
                <a:spcPts val="1000"/>
              </a:spcBef>
              <a:spcAft>
                <a:spcPts val="0"/>
              </a:spcAft>
              <a:buClr>
                <a:schemeClr val="dk1"/>
              </a:buClr>
              <a:buSzPct val="100000"/>
              <a:buNone/>
            </a:pPr>
            <a:r>
              <a:rPr b="1" lang="es-ES" sz="3100"/>
              <a:t>Infinity</a:t>
            </a:r>
            <a:r>
              <a:rPr lang="es-ES" sz="3100"/>
              <a:t>, hace referencia a un valor numérico infinito y positivo (también existe el valor –Infinity para los infinitos negativos)</a:t>
            </a:r>
            <a:endParaRPr/>
          </a:p>
          <a:p>
            <a:pPr indent="0" lvl="1" marL="400050" rtl="0" algn="l">
              <a:lnSpc>
                <a:spcPct val="90000"/>
              </a:lnSpc>
              <a:spcBef>
                <a:spcPts val="500"/>
              </a:spcBef>
              <a:spcAft>
                <a:spcPts val="0"/>
              </a:spcAft>
              <a:buClr>
                <a:schemeClr val="dk1"/>
              </a:buClr>
              <a:buSzPct val="100000"/>
              <a:buNone/>
            </a:pPr>
            <a:r>
              <a:rPr lang="es-ES" sz="2300">
                <a:latin typeface="Courier New"/>
                <a:ea typeface="Courier New"/>
                <a:cs typeface="Courier New"/>
                <a:sym typeface="Courier New"/>
              </a:rPr>
              <a:t>var numero1 = 10;</a:t>
            </a:r>
            <a:endParaRPr/>
          </a:p>
          <a:p>
            <a:pPr indent="0" lvl="1" marL="400050" rtl="0" algn="l">
              <a:lnSpc>
                <a:spcPct val="90000"/>
              </a:lnSpc>
              <a:spcBef>
                <a:spcPts val="500"/>
              </a:spcBef>
              <a:spcAft>
                <a:spcPts val="0"/>
              </a:spcAft>
              <a:buClr>
                <a:schemeClr val="dk1"/>
              </a:buClr>
              <a:buSzPct val="100000"/>
              <a:buNone/>
            </a:pPr>
            <a:r>
              <a:rPr lang="es-ES" sz="2300">
                <a:latin typeface="Courier New"/>
                <a:ea typeface="Courier New"/>
                <a:cs typeface="Courier New"/>
                <a:sym typeface="Courier New"/>
              </a:rPr>
              <a:t>var numero2 = 0;</a:t>
            </a:r>
            <a:endParaRPr/>
          </a:p>
          <a:p>
            <a:pPr indent="0" lvl="1" marL="400050" rtl="0" algn="l">
              <a:lnSpc>
                <a:spcPct val="90000"/>
              </a:lnSpc>
              <a:spcBef>
                <a:spcPts val="500"/>
              </a:spcBef>
              <a:spcAft>
                <a:spcPts val="0"/>
              </a:spcAft>
              <a:buClr>
                <a:schemeClr val="dk1"/>
              </a:buClr>
              <a:buSzPct val="100000"/>
              <a:buNone/>
            </a:pPr>
            <a:r>
              <a:rPr lang="es-ES" sz="2300">
                <a:latin typeface="Courier New"/>
                <a:ea typeface="Courier New"/>
                <a:cs typeface="Courier New"/>
                <a:sym typeface="Courier New"/>
              </a:rPr>
              <a:t>alert(numero1/numero2); </a:t>
            </a:r>
            <a:r>
              <a:rPr i="1" lang="es-ES" sz="2300">
                <a:latin typeface="Courier New"/>
                <a:ea typeface="Courier New"/>
                <a:cs typeface="Courier New"/>
                <a:sym typeface="Courier New"/>
              </a:rPr>
              <a:t>// se muestra el valor Infinity</a:t>
            </a:r>
            <a:endParaRPr i="1" sz="23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t/>
            </a:r>
            <a:endParaRPr i="1"/>
          </a:p>
          <a:p>
            <a:pPr indent="0" lvl="0" marL="0" rtl="0" algn="just">
              <a:lnSpc>
                <a:spcPct val="90000"/>
              </a:lnSpc>
              <a:spcBef>
                <a:spcPts val="1000"/>
              </a:spcBef>
              <a:spcAft>
                <a:spcPts val="0"/>
              </a:spcAft>
              <a:buClr>
                <a:schemeClr val="dk1"/>
              </a:buClr>
              <a:buSzPct val="100000"/>
              <a:buNone/>
            </a:pPr>
            <a:r>
              <a:rPr b="1" lang="es-ES" sz="3100"/>
              <a:t>toFixed(digitos)</a:t>
            </a:r>
            <a:r>
              <a:rPr lang="es-ES" sz="3100"/>
              <a:t>, devuelve el número original con tantos decimales como los indicados por el parámetro digitos y realiza los redondeos necesarios.</a:t>
            </a:r>
            <a:endParaRPr/>
          </a:p>
          <a:p>
            <a:pPr indent="0" lvl="1" marL="400050" rtl="0" algn="l">
              <a:lnSpc>
                <a:spcPct val="90000"/>
              </a:lnSpc>
              <a:spcBef>
                <a:spcPts val="500"/>
              </a:spcBef>
              <a:spcAft>
                <a:spcPts val="0"/>
              </a:spcAft>
              <a:buClr>
                <a:schemeClr val="dk1"/>
              </a:buClr>
              <a:buSzPct val="100000"/>
              <a:buNone/>
            </a:pPr>
            <a:r>
              <a:rPr lang="es-ES" sz="2300">
                <a:latin typeface="Courier New"/>
                <a:ea typeface="Courier New"/>
                <a:cs typeface="Courier New"/>
                <a:sym typeface="Courier New"/>
              </a:rPr>
              <a:t>var numero1 = 4564.34567;</a:t>
            </a:r>
            <a:endParaRPr/>
          </a:p>
          <a:p>
            <a:pPr indent="0" lvl="1" marL="400050" rtl="0" algn="l">
              <a:lnSpc>
                <a:spcPct val="90000"/>
              </a:lnSpc>
              <a:spcBef>
                <a:spcPts val="500"/>
              </a:spcBef>
              <a:spcAft>
                <a:spcPts val="0"/>
              </a:spcAft>
              <a:buClr>
                <a:schemeClr val="dk1"/>
              </a:buClr>
              <a:buSzPct val="100000"/>
              <a:buNone/>
            </a:pPr>
            <a:r>
              <a:rPr lang="es-ES" sz="2300">
                <a:latin typeface="Courier New"/>
                <a:ea typeface="Courier New"/>
                <a:cs typeface="Courier New"/>
                <a:sym typeface="Courier New"/>
              </a:rPr>
              <a:t>numero1.toFixed(2); </a:t>
            </a:r>
            <a:r>
              <a:rPr i="1" lang="es-ES" sz="2300">
                <a:latin typeface="Courier New"/>
                <a:ea typeface="Courier New"/>
                <a:cs typeface="Courier New"/>
                <a:sym typeface="Courier New"/>
              </a:rPr>
              <a:t>// 4564.35</a:t>
            </a:r>
            <a:endParaRPr/>
          </a:p>
          <a:p>
            <a:pPr indent="0" lvl="1" marL="400050" rtl="0" algn="l">
              <a:lnSpc>
                <a:spcPct val="90000"/>
              </a:lnSpc>
              <a:spcBef>
                <a:spcPts val="500"/>
              </a:spcBef>
              <a:spcAft>
                <a:spcPts val="0"/>
              </a:spcAft>
              <a:buClr>
                <a:schemeClr val="dk1"/>
              </a:buClr>
              <a:buSzPct val="100000"/>
              <a:buNone/>
            </a:pPr>
            <a:r>
              <a:rPr lang="es-ES" sz="2300">
                <a:latin typeface="Courier New"/>
                <a:ea typeface="Courier New"/>
                <a:cs typeface="Courier New"/>
                <a:sym typeface="Courier New"/>
              </a:rPr>
              <a:t>numero1.toFixed(6); </a:t>
            </a:r>
            <a:r>
              <a:rPr i="1" lang="es-ES" sz="2300">
                <a:latin typeface="Courier New"/>
                <a:ea typeface="Courier New"/>
                <a:cs typeface="Courier New"/>
                <a:sym typeface="Courier New"/>
              </a:rPr>
              <a:t>// 4564.345670</a:t>
            </a:r>
            <a:endParaRPr/>
          </a:p>
          <a:p>
            <a:pPr indent="0" lvl="1" marL="400050" rtl="0" algn="l">
              <a:lnSpc>
                <a:spcPct val="90000"/>
              </a:lnSpc>
              <a:spcBef>
                <a:spcPts val="500"/>
              </a:spcBef>
              <a:spcAft>
                <a:spcPts val="0"/>
              </a:spcAft>
              <a:buClr>
                <a:schemeClr val="dk1"/>
              </a:buClr>
              <a:buSzPct val="100000"/>
              <a:buNone/>
            </a:pPr>
            <a:r>
              <a:rPr lang="es-ES" sz="2300">
                <a:latin typeface="Courier New"/>
                <a:ea typeface="Courier New"/>
                <a:cs typeface="Courier New"/>
                <a:sym typeface="Courier New"/>
              </a:rPr>
              <a:t>numero1.toFixed(); </a:t>
            </a:r>
            <a:r>
              <a:rPr i="1" lang="es-ES" sz="2300">
                <a:latin typeface="Courier New"/>
                <a:ea typeface="Courier New"/>
                <a:cs typeface="Courier New"/>
                <a:sym typeface="Courier New"/>
              </a:rPr>
              <a:t>// 4564</a:t>
            </a:r>
            <a:endParaRPr sz="2300">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490" name="Google Shape;490;p42"/>
          <p:cNvSpPr txBox="1"/>
          <p:nvPr>
            <p:ph idx="1" type="body"/>
          </p:nvPr>
        </p:nvSpPr>
        <p:spPr>
          <a:xfrm>
            <a:off x="457200" y="1340768"/>
            <a:ext cx="8229600" cy="4968552"/>
          </a:xfrm>
          <a:prstGeom prst="rect">
            <a:avLst/>
          </a:prstGeom>
          <a:noFill/>
          <a:ln>
            <a:noFill/>
          </a:ln>
        </p:spPr>
        <p:txBody>
          <a:bodyPr anchorCtr="0" anchor="t" bIns="45700" lIns="91425" spcFirstLastPara="1" rIns="91425" wrap="square" tIns="45700">
            <a:normAutofit fontScale="40000" lnSpcReduction="20000"/>
          </a:bodyPr>
          <a:lstStyle/>
          <a:p>
            <a:pPr indent="0" lvl="0" marL="0" rtl="0" algn="just">
              <a:lnSpc>
                <a:spcPct val="90000"/>
              </a:lnSpc>
              <a:spcBef>
                <a:spcPts val="0"/>
              </a:spcBef>
              <a:spcAft>
                <a:spcPts val="0"/>
              </a:spcAft>
              <a:buClr>
                <a:schemeClr val="dk1"/>
              </a:buClr>
              <a:buSzPct val="100000"/>
              <a:buNone/>
            </a:pPr>
            <a:r>
              <a:rPr b="1" lang="es-ES" sz="5100"/>
              <a:t>NaN</a:t>
            </a:r>
            <a:r>
              <a:rPr lang="es-ES" sz="5100"/>
              <a:t>, (del inglés, </a:t>
            </a:r>
            <a:r>
              <a:rPr i="1" lang="es-ES" sz="5100"/>
              <a:t>"Not a Number"</a:t>
            </a:r>
            <a:r>
              <a:rPr lang="es-ES" sz="5100"/>
              <a:t>) se emplea para indicar un valor numérico no definido.</a:t>
            </a:r>
            <a:endParaRPr/>
          </a:p>
          <a:p>
            <a:pPr indent="0" lvl="1" marL="400050" rtl="0" algn="l">
              <a:lnSpc>
                <a:spcPct val="90000"/>
              </a:lnSpc>
              <a:spcBef>
                <a:spcPts val="500"/>
              </a:spcBef>
              <a:spcAft>
                <a:spcPts val="0"/>
              </a:spcAft>
              <a:buClr>
                <a:schemeClr val="dk1"/>
              </a:buClr>
              <a:buSzPct val="100000"/>
              <a:buNone/>
            </a:pPr>
            <a:r>
              <a:rPr lang="es-ES" sz="4200">
                <a:latin typeface="Courier New"/>
                <a:ea typeface="Courier New"/>
                <a:cs typeface="Courier New"/>
                <a:sym typeface="Courier New"/>
              </a:rPr>
              <a:t>var numero1 = 0;</a:t>
            </a:r>
            <a:endParaRPr/>
          </a:p>
          <a:p>
            <a:pPr indent="0" lvl="1" marL="400050" rtl="0" algn="l">
              <a:lnSpc>
                <a:spcPct val="90000"/>
              </a:lnSpc>
              <a:spcBef>
                <a:spcPts val="500"/>
              </a:spcBef>
              <a:spcAft>
                <a:spcPts val="0"/>
              </a:spcAft>
              <a:buClr>
                <a:schemeClr val="dk1"/>
              </a:buClr>
              <a:buSzPct val="100000"/>
              <a:buNone/>
            </a:pPr>
            <a:r>
              <a:rPr lang="es-ES" sz="4200">
                <a:latin typeface="Courier New"/>
                <a:ea typeface="Courier New"/>
                <a:cs typeface="Courier New"/>
                <a:sym typeface="Courier New"/>
              </a:rPr>
              <a:t>var numero2 = 0;</a:t>
            </a:r>
            <a:endParaRPr/>
          </a:p>
          <a:p>
            <a:pPr indent="0" lvl="1" marL="400050" rtl="0" algn="l">
              <a:lnSpc>
                <a:spcPct val="90000"/>
              </a:lnSpc>
              <a:spcBef>
                <a:spcPts val="500"/>
              </a:spcBef>
              <a:spcAft>
                <a:spcPts val="0"/>
              </a:spcAft>
              <a:buClr>
                <a:schemeClr val="dk1"/>
              </a:buClr>
              <a:buSzPct val="100000"/>
              <a:buNone/>
            </a:pPr>
            <a:r>
              <a:rPr lang="es-ES" sz="4200">
                <a:latin typeface="Courier New"/>
                <a:ea typeface="Courier New"/>
                <a:cs typeface="Courier New"/>
                <a:sym typeface="Courier New"/>
              </a:rPr>
              <a:t>alert(numero1/numero2); </a:t>
            </a:r>
            <a:r>
              <a:rPr i="1" lang="es-ES" sz="4200">
                <a:latin typeface="Courier New"/>
                <a:ea typeface="Courier New"/>
                <a:cs typeface="Courier New"/>
                <a:sym typeface="Courier New"/>
              </a:rPr>
              <a:t>// se muestra el valor NaN“</a:t>
            </a:r>
            <a:endParaRPr/>
          </a:p>
          <a:p>
            <a:pPr indent="0" lvl="1" marL="400050" rtl="0" algn="l">
              <a:lnSpc>
                <a:spcPct val="90000"/>
              </a:lnSpc>
              <a:spcBef>
                <a:spcPts val="500"/>
              </a:spcBef>
              <a:spcAft>
                <a:spcPts val="0"/>
              </a:spcAft>
              <a:buClr>
                <a:schemeClr val="dk1"/>
              </a:buClr>
              <a:buSzPct val="100000"/>
              <a:buNone/>
            </a:pPr>
            <a:r>
              <a:t/>
            </a:r>
            <a:endParaRPr i="1" sz="2600"/>
          </a:p>
          <a:p>
            <a:pPr indent="0" lvl="0" marL="0" rtl="0" algn="just">
              <a:lnSpc>
                <a:spcPct val="90000"/>
              </a:lnSpc>
              <a:spcBef>
                <a:spcPts val="1000"/>
              </a:spcBef>
              <a:spcAft>
                <a:spcPts val="0"/>
              </a:spcAft>
              <a:buClr>
                <a:schemeClr val="dk1"/>
              </a:buClr>
              <a:buSzPct val="100000"/>
              <a:buNone/>
            </a:pPr>
            <a:r>
              <a:rPr b="1" lang="es-ES" sz="5100"/>
              <a:t>isNaN()</a:t>
            </a:r>
            <a:r>
              <a:rPr lang="es-ES" sz="5100"/>
              <a:t>, permite proteger a la aplicación de posibles valores numéricos no definidos</a:t>
            </a:r>
            <a:endParaRPr/>
          </a:p>
          <a:p>
            <a:pPr indent="0" lvl="1" marL="400050" rtl="0" algn="l">
              <a:lnSpc>
                <a:spcPct val="90000"/>
              </a:lnSpc>
              <a:spcBef>
                <a:spcPts val="500"/>
              </a:spcBef>
              <a:spcAft>
                <a:spcPts val="0"/>
              </a:spcAft>
              <a:buClr>
                <a:schemeClr val="dk1"/>
              </a:buClr>
              <a:buSzPct val="100000"/>
              <a:buNone/>
            </a:pPr>
            <a:r>
              <a:rPr lang="es-ES" sz="4200">
                <a:latin typeface="Courier New"/>
                <a:ea typeface="Courier New"/>
                <a:cs typeface="Courier New"/>
                <a:sym typeface="Courier New"/>
              </a:rPr>
              <a:t>var numero1 = 0;</a:t>
            </a:r>
            <a:endParaRPr/>
          </a:p>
          <a:p>
            <a:pPr indent="0" lvl="1" marL="400050" rtl="0" algn="l">
              <a:lnSpc>
                <a:spcPct val="90000"/>
              </a:lnSpc>
              <a:spcBef>
                <a:spcPts val="500"/>
              </a:spcBef>
              <a:spcAft>
                <a:spcPts val="0"/>
              </a:spcAft>
              <a:buClr>
                <a:schemeClr val="dk1"/>
              </a:buClr>
              <a:buSzPct val="100000"/>
              <a:buNone/>
            </a:pPr>
            <a:r>
              <a:rPr lang="es-ES" sz="4200">
                <a:latin typeface="Courier New"/>
                <a:ea typeface="Courier New"/>
                <a:cs typeface="Courier New"/>
                <a:sym typeface="Courier New"/>
              </a:rPr>
              <a:t>var numero2 = 0;</a:t>
            </a:r>
            <a:endParaRPr/>
          </a:p>
          <a:p>
            <a:pPr indent="0" lvl="1" marL="400050" rtl="0" algn="l">
              <a:lnSpc>
                <a:spcPct val="90000"/>
              </a:lnSpc>
              <a:spcBef>
                <a:spcPts val="500"/>
              </a:spcBef>
              <a:spcAft>
                <a:spcPts val="0"/>
              </a:spcAft>
              <a:buClr>
                <a:schemeClr val="dk1"/>
              </a:buClr>
              <a:buSzPct val="100000"/>
              <a:buNone/>
            </a:pPr>
            <a:r>
              <a:rPr lang="es-ES" sz="4200">
                <a:latin typeface="Courier New"/>
                <a:ea typeface="Courier New"/>
                <a:cs typeface="Courier New"/>
                <a:sym typeface="Courier New"/>
              </a:rPr>
              <a:t>if(isNaN(numero1/numero2)) {</a:t>
            </a:r>
            <a:endParaRPr/>
          </a:p>
          <a:p>
            <a:pPr indent="0" lvl="2" marL="800100" rtl="0" algn="l">
              <a:lnSpc>
                <a:spcPct val="90000"/>
              </a:lnSpc>
              <a:spcBef>
                <a:spcPts val="500"/>
              </a:spcBef>
              <a:spcAft>
                <a:spcPts val="0"/>
              </a:spcAft>
              <a:buClr>
                <a:schemeClr val="dk1"/>
              </a:buClr>
              <a:buSzPct val="100000"/>
              <a:buNone/>
            </a:pPr>
            <a:r>
              <a:rPr lang="es-ES" sz="4200">
                <a:latin typeface="Courier New"/>
                <a:ea typeface="Courier New"/>
                <a:cs typeface="Courier New"/>
                <a:sym typeface="Courier New"/>
              </a:rPr>
              <a:t>alert("La división no está definida para los números indicados");</a:t>
            </a:r>
            <a:endParaRPr/>
          </a:p>
          <a:p>
            <a:pPr indent="0" lvl="1" marL="400050" rtl="0" algn="l">
              <a:lnSpc>
                <a:spcPct val="90000"/>
              </a:lnSpc>
              <a:spcBef>
                <a:spcPts val="500"/>
              </a:spcBef>
              <a:spcAft>
                <a:spcPts val="0"/>
              </a:spcAft>
              <a:buClr>
                <a:schemeClr val="dk1"/>
              </a:buClr>
              <a:buSzPct val="100000"/>
              <a:buNone/>
            </a:pPr>
            <a:r>
              <a:rPr lang="es-ES" sz="4200">
                <a:latin typeface="Courier New"/>
                <a:ea typeface="Courier New"/>
                <a:cs typeface="Courier New"/>
                <a:sym typeface="Courier New"/>
              </a:rPr>
              <a:t>}</a:t>
            </a:r>
            <a:endParaRPr/>
          </a:p>
          <a:p>
            <a:pPr indent="0" lvl="1" marL="400050" rtl="0" algn="l">
              <a:lnSpc>
                <a:spcPct val="90000"/>
              </a:lnSpc>
              <a:spcBef>
                <a:spcPts val="500"/>
              </a:spcBef>
              <a:spcAft>
                <a:spcPts val="0"/>
              </a:spcAft>
              <a:buClr>
                <a:schemeClr val="dk1"/>
              </a:buClr>
              <a:buSzPct val="100000"/>
              <a:buNone/>
            </a:pPr>
            <a:r>
              <a:rPr lang="es-ES" sz="4200">
                <a:latin typeface="Courier New"/>
                <a:ea typeface="Courier New"/>
                <a:cs typeface="Courier New"/>
                <a:sym typeface="Courier New"/>
              </a:rPr>
              <a:t>else {</a:t>
            </a:r>
            <a:endParaRPr/>
          </a:p>
          <a:p>
            <a:pPr indent="0" lvl="2" marL="800100" rtl="0" algn="l">
              <a:lnSpc>
                <a:spcPct val="90000"/>
              </a:lnSpc>
              <a:spcBef>
                <a:spcPts val="500"/>
              </a:spcBef>
              <a:spcAft>
                <a:spcPts val="0"/>
              </a:spcAft>
              <a:buClr>
                <a:schemeClr val="dk1"/>
              </a:buClr>
              <a:buSzPct val="100000"/>
              <a:buNone/>
            </a:pPr>
            <a:r>
              <a:rPr lang="es-ES" sz="4200">
                <a:latin typeface="Courier New"/>
                <a:ea typeface="Courier New"/>
                <a:cs typeface="Courier New"/>
                <a:sym typeface="Courier New"/>
              </a:rPr>
              <a:t>alert("La división es igual a =&gt; " + numero1/numero2);</a:t>
            </a:r>
            <a:endParaRPr/>
          </a:p>
          <a:p>
            <a:pPr indent="0" lvl="1" marL="400050" rtl="0" algn="l">
              <a:lnSpc>
                <a:spcPct val="90000"/>
              </a:lnSpc>
              <a:spcBef>
                <a:spcPts val="500"/>
              </a:spcBef>
              <a:spcAft>
                <a:spcPts val="0"/>
              </a:spcAft>
              <a:buClr>
                <a:schemeClr val="dk1"/>
              </a:buClr>
              <a:buSzPct val="100000"/>
              <a:buNone/>
            </a:pPr>
            <a:r>
              <a:rPr lang="es-ES" sz="4200">
                <a:latin typeface="Courier New"/>
                <a:ea typeface="Courier New"/>
                <a:cs typeface="Courier New"/>
                <a:sym typeface="Courier New"/>
              </a:rPr>
              <a:t>}</a:t>
            </a:r>
            <a:endParaRPr sz="4200">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499" name="Google Shape;499;p43"/>
          <p:cNvSpPr txBox="1"/>
          <p:nvPr>
            <p:ph idx="1" type="body"/>
          </p:nvPr>
        </p:nvSpPr>
        <p:spPr>
          <a:xfrm>
            <a:off x="457200" y="1340768"/>
            <a:ext cx="8229600" cy="4968552"/>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es-ES"/>
              <a:t>Funciones</a:t>
            </a:r>
            <a:endParaRPr/>
          </a:p>
          <a:p>
            <a:pPr indent="-228600" lvl="0" marL="228600" rtl="0" algn="just">
              <a:lnSpc>
                <a:spcPct val="90000"/>
              </a:lnSpc>
              <a:spcBef>
                <a:spcPts val="1000"/>
              </a:spcBef>
              <a:spcAft>
                <a:spcPts val="0"/>
              </a:spcAft>
              <a:buClr>
                <a:schemeClr val="dk1"/>
              </a:buClr>
              <a:buSzPts val="2600"/>
              <a:buChar char="•"/>
            </a:pPr>
            <a:r>
              <a:rPr lang="es-ES" sz="2600"/>
              <a:t>Una </a:t>
            </a:r>
            <a:r>
              <a:rPr b="1" lang="es-ES" sz="2600"/>
              <a:t>función e</a:t>
            </a:r>
            <a:r>
              <a:rPr lang="es-ES" sz="2600"/>
              <a:t>s un trozo de código que ejecuta una tarea determinada. Esta tarea está constituida por una serie de instrucciones.</a:t>
            </a:r>
            <a:endParaRPr/>
          </a:p>
          <a:p>
            <a:pPr indent="0" lvl="0" marL="0" rtl="0" algn="just">
              <a:lnSpc>
                <a:spcPct val="90000"/>
              </a:lnSpc>
              <a:spcBef>
                <a:spcPts val="1000"/>
              </a:spcBef>
              <a:spcAft>
                <a:spcPts val="0"/>
              </a:spcAft>
              <a:buClr>
                <a:schemeClr val="dk1"/>
              </a:buClr>
              <a:buSzPts val="2600"/>
              <a:buNone/>
            </a:pPr>
            <a:r>
              <a:t/>
            </a:r>
            <a:endParaRPr sz="2600"/>
          </a:p>
          <a:p>
            <a:pPr indent="-228600" lvl="0" marL="228600" rtl="0" algn="just">
              <a:lnSpc>
                <a:spcPct val="90000"/>
              </a:lnSpc>
              <a:spcBef>
                <a:spcPts val="1000"/>
              </a:spcBef>
              <a:spcAft>
                <a:spcPts val="0"/>
              </a:spcAft>
              <a:buClr>
                <a:schemeClr val="dk1"/>
              </a:buClr>
              <a:buSzPts val="2600"/>
              <a:buChar char="•"/>
            </a:pPr>
            <a:r>
              <a:rPr lang="es-ES" sz="2600"/>
              <a:t>Las funciones evitan al programador tener que repetir el mismo código varias veces y hacen más inteligible el funcionamiento de un programa.</a:t>
            </a:r>
            <a:endParaRPr/>
          </a:p>
          <a:p>
            <a:pPr indent="0" lvl="0" marL="0" rtl="0" algn="just">
              <a:lnSpc>
                <a:spcPct val="90000"/>
              </a:lnSpc>
              <a:spcBef>
                <a:spcPts val="1000"/>
              </a:spcBef>
              <a:spcAft>
                <a:spcPts val="0"/>
              </a:spcAft>
              <a:buClr>
                <a:schemeClr val="dk1"/>
              </a:buClr>
              <a:buSzPts val="4200"/>
              <a:buNone/>
            </a:pPr>
            <a:r>
              <a:t/>
            </a:r>
            <a:endParaRPr sz="42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508" name="Google Shape;508;p44"/>
          <p:cNvSpPr txBox="1"/>
          <p:nvPr>
            <p:ph idx="1" type="body"/>
          </p:nvPr>
        </p:nvSpPr>
        <p:spPr>
          <a:xfrm>
            <a:off x="457200" y="1340768"/>
            <a:ext cx="8229600" cy="4968552"/>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600"/>
              <a:buNone/>
            </a:pPr>
            <a:r>
              <a:rPr lang="es-ES" sz="2600"/>
              <a:t>Las funciones se definen mediante la palabra reservada function, seguida del nombre de la función. </a:t>
            </a:r>
            <a:endParaRPr/>
          </a:p>
          <a:p>
            <a:pPr indent="0" lvl="1" marL="400050" rtl="0" algn="l">
              <a:lnSpc>
                <a:spcPct val="90000"/>
              </a:lnSpc>
              <a:spcBef>
                <a:spcPts val="500"/>
              </a:spcBef>
              <a:spcAft>
                <a:spcPts val="0"/>
              </a:spcAft>
              <a:buClr>
                <a:schemeClr val="dk1"/>
              </a:buClr>
              <a:buSzPts val="2400"/>
              <a:buNone/>
            </a:pPr>
            <a:r>
              <a:t/>
            </a:r>
            <a:endParaRPr b="1" sz="2400"/>
          </a:p>
          <a:p>
            <a:pPr indent="0" lvl="1" marL="400050" rtl="0" algn="l">
              <a:lnSpc>
                <a:spcPct val="90000"/>
              </a:lnSpc>
              <a:spcBef>
                <a:spcPts val="500"/>
              </a:spcBef>
              <a:spcAft>
                <a:spcPts val="0"/>
              </a:spcAft>
              <a:buClr>
                <a:schemeClr val="dk1"/>
              </a:buClr>
              <a:buSzPts val="2400"/>
              <a:buNone/>
            </a:pPr>
            <a:r>
              <a:rPr b="1" lang="es-ES" sz="2400"/>
              <a:t>function </a:t>
            </a:r>
            <a:r>
              <a:rPr lang="es-ES" sz="2400"/>
              <a:t>nombre_funcion() </a:t>
            </a:r>
            <a:r>
              <a:rPr b="1" lang="es-ES" sz="2400"/>
              <a:t>{</a:t>
            </a:r>
            <a:endParaRPr/>
          </a:p>
          <a:p>
            <a:pPr indent="0" lvl="1" marL="400050" rtl="0" algn="l">
              <a:lnSpc>
                <a:spcPct val="90000"/>
              </a:lnSpc>
              <a:spcBef>
                <a:spcPts val="500"/>
              </a:spcBef>
              <a:spcAft>
                <a:spcPts val="0"/>
              </a:spcAft>
              <a:buClr>
                <a:schemeClr val="dk1"/>
              </a:buClr>
              <a:buSzPts val="2400"/>
              <a:buNone/>
            </a:pPr>
            <a:r>
              <a:rPr lang="es-ES" sz="2400"/>
              <a:t>...</a:t>
            </a:r>
            <a:endParaRPr/>
          </a:p>
          <a:p>
            <a:pPr indent="0" lvl="1" marL="400050" rtl="0" algn="l">
              <a:lnSpc>
                <a:spcPct val="90000"/>
              </a:lnSpc>
              <a:spcBef>
                <a:spcPts val="500"/>
              </a:spcBef>
              <a:spcAft>
                <a:spcPts val="0"/>
              </a:spcAft>
              <a:buClr>
                <a:schemeClr val="dk1"/>
              </a:buClr>
              <a:buSzPts val="2400"/>
              <a:buNone/>
            </a:pPr>
            <a:r>
              <a:rPr b="1" lang="es-ES" sz="2400"/>
              <a:t>}</a:t>
            </a:r>
            <a:endParaRPr/>
          </a:p>
          <a:p>
            <a:pPr indent="0" lvl="1" marL="400050" rtl="0" algn="l">
              <a:lnSpc>
                <a:spcPct val="90000"/>
              </a:lnSpc>
              <a:spcBef>
                <a:spcPts val="500"/>
              </a:spcBef>
              <a:spcAft>
                <a:spcPts val="0"/>
              </a:spcAft>
              <a:buClr>
                <a:schemeClr val="dk1"/>
              </a:buClr>
              <a:buSzPts val="2400"/>
              <a:buNone/>
            </a:pPr>
            <a:r>
              <a:t/>
            </a:r>
            <a:endParaRPr b="1" sz="2400"/>
          </a:p>
          <a:p>
            <a:pPr indent="0" lvl="0" marL="0" rtl="0" algn="just">
              <a:lnSpc>
                <a:spcPct val="90000"/>
              </a:lnSpc>
              <a:spcBef>
                <a:spcPts val="1000"/>
              </a:spcBef>
              <a:spcAft>
                <a:spcPts val="0"/>
              </a:spcAft>
              <a:buClr>
                <a:schemeClr val="dk1"/>
              </a:buClr>
              <a:buSzPts val="2600"/>
              <a:buNone/>
            </a:pPr>
            <a:r>
              <a:rPr lang="es-ES" sz="2600"/>
              <a:t>El nombre de la función se utiliza para </a:t>
            </a:r>
            <a:r>
              <a:rPr i="1" lang="es-ES" sz="2600"/>
              <a:t>llamar o invocar </a:t>
            </a:r>
            <a:r>
              <a:rPr lang="es-ES" sz="2600"/>
              <a:t>a esa función cuando sea necesario.</a:t>
            </a:r>
            <a:r>
              <a:rPr lang="es-ES" sz="2800"/>
              <a:t> los símbolos { y } se utilizan para encerrar todas las instrucciones que pertenecen a la función</a:t>
            </a:r>
            <a:endParaRPr sz="26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5"/>
          <p:cNvSpPr txBox="1"/>
          <p:nvPr/>
        </p:nvSpPr>
        <p:spPr>
          <a:xfrm>
            <a:off x="457200" y="1600200"/>
            <a:ext cx="8229600" cy="4924425"/>
          </a:xfrm>
          <a:prstGeom prst="rect">
            <a:avLst/>
          </a:prstGeom>
          <a:noFill/>
          <a:ln>
            <a:noFill/>
          </a:ln>
        </p:spPr>
        <p:txBody>
          <a:bodyPr anchorCtr="0" anchor="t" bIns="46800" lIns="90000" spcFirstLastPara="1" rIns="90000" wrap="square" tIns="46800">
            <a:noAutofit/>
          </a:bodyPr>
          <a:lstStyle/>
          <a:p>
            <a:pPr indent="-339725" lvl="0" marL="339725" marR="0" rtl="0" algn="just">
              <a:spcBef>
                <a:spcPts val="0"/>
              </a:spcBef>
              <a:spcAft>
                <a:spcPts val="0"/>
              </a:spcAft>
              <a:buClr>
                <a:srgbClr val="000000"/>
              </a:buClr>
              <a:buSzPts val="2000"/>
              <a:buFont typeface="Arial"/>
              <a:buChar char="•"/>
            </a:pPr>
            <a:r>
              <a:rPr b="1" lang="es-ES" sz="2000">
                <a:solidFill>
                  <a:srgbClr val="000000"/>
                </a:solidFill>
                <a:latin typeface="Tahoma"/>
                <a:ea typeface="Tahoma"/>
                <a:cs typeface="Tahoma"/>
                <a:sym typeface="Tahoma"/>
              </a:rPr>
              <a:t>Funciones</a:t>
            </a:r>
            <a:endParaRPr/>
          </a:p>
          <a:p>
            <a:pPr indent="-212725" lvl="0" marL="339725" marR="0" rtl="0" algn="just">
              <a:spcBef>
                <a:spcPts val="500"/>
              </a:spcBef>
              <a:spcAft>
                <a:spcPts val="0"/>
              </a:spcAft>
              <a:buClr>
                <a:schemeClr val="lt1"/>
              </a:buClr>
              <a:buSzPts val="2000"/>
              <a:buFont typeface="Arial"/>
              <a:buNone/>
            </a:pPr>
            <a:r>
              <a:t/>
            </a:r>
            <a:endParaRPr b="1" sz="2000">
              <a:solidFill>
                <a:srgbClr val="000000"/>
              </a:solidFill>
              <a:latin typeface="Tahoma"/>
              <a:ea typeface="Tahoma"/>
              <a:cs typeface="Tahoma"/>
              <a:sym typeface="Tahoma"/>
            </a:endParaRPr>
          </a:p>
          <a:p>
            <a:pPr indent="-339725" lvl="1" marL="1082675" marR="0" rtl="0" algn="just">
              <a:spcBef>
                <a:spcPts val="500"/>
              </a:spcBef>
              <a:spcAft>
                <a:spcPts val="0"/>
              </a:spcAft>
              <a:buClr>
                <a:srgbClr val="000000"/>
              </a:buClr>
              <a:buSzPts val="1800"/>
              <a:buFont typeface="Arial"/>
              <a:buChar char="•"/>
            </a:pPr>
            <a:r>
              <a:rPr b="0" i="0" lang="es-ES" sz="1800" u="none" cap="none" strike="noStrike">
                <a:solidFill>
                  <a:srgbClr val="000000"/>
                </a:solidFill>
                <a:latin typeface="Tahoma"/>
                <a:ea typeface="Tahoma"/>
                <a:cs typeface="Tahoma"/>
                <a:sym typeface="Tahoma"/>
              </a:rPr>
              <a:t>Normalmente, se declaran las funciones Javascript en </a:t>
            </a:r>
            <a:r>
              <a:rPr b="1" i="0" lang="es-ES" sz="1800" u="none" cap="none" strike="noStrike">
                <a:solidFill>
                  <a:srgbClr val="000000"/>
                </a:solidFill>
                <a:latin typeface="Tahoma"/>
                <a:ea typeface="Tahoma"/>
                <a:cs typeface="Tahoma"/>
                <a:sym typeface="Tahoma"/>
              </a:rPr>
              <a:t>la cabecera</a:t>
            </a:r>
            <a:r>
              <a:rPr b="0" i="0" lang="es-ES" sz="1800" u="none" cap="none" strike="noStrike">
                <a:solidFill>
                  <a:srgbClr val="000000"/>
                </a:solidFill>
                <a:latin typeface="Tahoma"/>
                <a:ea typeface="Tahoma"/>
                <a:cs typeface="Tahoma"/>
                <a:sym typeface="Tahoma"/>
              </a:rPr>
              <a:t> de la página, es decir, englobada dentro de las etiquetas </a:t>
            </a:r>
            <a:r>
              <a:rPr b="1" i="0" lang="es-ES" sz="1800" u="none" cap="none" strike="noStrike">
                <a:solidFill>
                  <a:srgbClr val="000000"/>
                </a:solidFill>
                <a:latin typeface="Tahoma"/>
                <a:ea typeface="Tahoma"/>
                <a:cs typeface="Tahoma"/>
                <a:sym typeface="Tahoma"/>
              </a:rPr>
              <a:t>&lt;head&gt;</a:t>
            </a:r>
            <a:r>
              <a:rPr b="0" i="0" lang="es-ES" sz="1800" u="none" cap="none" strike="noStrike">
                <a:solidFill>
                  <a:srgbClr val="000000"/>
                </a:solidFill>
                <a:latin typeface="Tahoma"/>
                <a:ea typeface="Tahoma"/>
                <a:cs typeface="Tahoma"/>
                <a:sym typeface="Tahoma"/>
              </a:rPr>
              <a:t>. Su sintaxis es la siguiente:</a:t>
            </a:r>
            <a:endParaRPr/>
          </a:p>
          <a:p>
            <a:pPr indent="-250825" lvl="1" marL="1082675" marR="0" rtl="0" algn="just">
              <a:spcBef>
                <a:spcPts val="500"/>
              </a:spcBef>
              <a:spcAft>
                <a:spcPts val="0"/>
              </a:spcAft>
              <a:buClr>
                <a:schemeClr val="lt1"/>
              </a:buClr>
              <a:buSzPts val="1400"/>
              <a:buFont typeface="Arial"/>
              <a:buNone/>
            </a:pPr>
            <a:r>
              <a:t/>
            </a:r>
            <a:endParaRPr b="0" i="0" sz="1400" u="none" cap="none" strike="noStrike">
              <a:solidFill>
                <a:srgbClr val="000000"/>
              </a:solidFill>
              <a:latin typeface="Tahoma"/>
              <a:ea typeface="Tahoma"/>
              <a:cs typeface="Tahoma"/>
              <a:sym typeface="Tahoma"/>
            </a:endParaRPr>
          </a:p>
          <a:p>
            <a:pPr indent="0" lvl="4" marL="1828800" marR="0" rtl="0" algn="just">
              <a:spcBef>
                <a:spcPts val="500"/>
              </a:spcBef>
              <a:spcAft>
                <a:spcPts val="0"/>
              </a:spcAft>
              <a:buNone/>
            </a:pPr>
            <a:r>
              <a:rPr b="0" i="1" lang="es-ES" sz="1600" u="none" cap="none" strike="noStrike">
                <a:solidFill>
                  <a:srgbClr val="000000"/>
                </a:solidFill>
                <a:latin typeface="Tahoma"/>
                <a:ea typeface="Tahoma"/>
                <a:cs typeface="Tahoma"/>
                <a:sym typeface="Tahoma"/>
              </a:rPr>
              <a:t>&lt;head&gt;</a:t>
            </a:r>
            <a:endParaRPr/>
          </a:p>
          <a:p>
            <a:pPr indent="0" lvl="4" marL="1828800" marR="0" rtl="0" algn="just">
              <a:spcBef>
                <a:spcPts val="500"/>
              </a:spcBef>
              <a:spcAft>
                <a:spcPts val="0"/>
              </a:spcAft>
              <a:buNone/>
            </a:pPr>
            <a:r>
              <a:rPr b="0" i="1" lang="es-ES" sz="1600" u="none" cap="none" strike="noStrike">
                <a:solidFill>
                  <a:srgbClr val="000000"/>
                </a:solidFill>
                <a:latin typeface="Tahoma"/>
                <a:ea typeface="Tahoma"/>
                <a:cs typeface="Tahoma"/>
                <a:sym typeface="Tahoma"/>
              </a:rPr>
              <a:t>…</a:t>
            </a:r>
            <a:endParaRPr/>
          </a:p>
          <a:p>
            <a:pPr indent="0" lvl="4" marL="1828800" marR="0" rtl="0" algn="just">
              <a:spcBef>
                <a:spcPts val="500"/>
              </a:spcBef>
              <a:spcAft>
                <a:spcPts val="0"/>
              </a:spcAft>
              <a:buNone/>
            </a:pPr>
            <a:r>
              <a:rPr b="0" i="1" lang="es-ES" sz="1600" u="none" cap="none" strike="noStrike">
                <a:solidFill>
                  <a:srgbClr val="000000"/>
                </a:solidFill>
                <a:latin typeface="Tahoma"/>
                <a:ea typeface="Tahoma"/>
                <a:cs typeface="Tahoma"/>
                <a:sym typeface="Tahoma"/>
              </a:rPr>
              <a:t>&lt;script type=‘text/javascript’&gt;</a:t>
            </a:r>
            <a:endParaRPr/>
          </a:p>
          <a:p>
            <a:pPr indent="0" lvl="5" marL="2286000" marR="0" rtl="0" algn="just">
              <a:spcBef>
                <a:spcPts val="500"/>
              </a:spcBef>
              <a:spcAft>
                <a:spcPts val="0"/>
              </a:spcAft>
              <a:buNone/>
            </a:pPr>
            <a:r>
              <a:rPr b="1" i="1" lang="es-ES" sz="1600" u="none" cap="none" strike="noStrike">
                <a:solidFill>
                  <a:srgbClr val="000000"/>
                </a:solidFill>
                <a:latin typeface="Tahoma"/>
                <a:ea typeface="Tahoma"/>
                <a:cs typeface="Tahoma"/>
                <a:sym typeface="Tahoma"/>
              </a:rPr>
              <a:t>function  mostrar_un_alert(texto){</a:t>
            </a:r>
            <a:endParaRPr/>
          </a:p>
          <a:p>
            <a:pPr indent="0" lvl="5" marL="2286000" marR="0" rtl="0" algn="just">
              <a:spcBef>
                <a:spcPts val="500"/>
              </a:spcBef>
              <a:spcAft>
                <a:spcPts val="0"/>
              </a:spcAft>
              <a:buNone/>
            </a:pPr>
            <a:r>
              <a:rPr b="1" i="1" lang="es-ES" sz="1600" u="none" cap="none" strike="noStrike">
                <a:solidFill>
                  <a:srgbClr val="000000"/>
                </a:solidFill>
                <a:latin typeface="Tahoma"/>
                <a:ea typeface="Tahoma"/>
                <a:cs typeface="Tahoma"/>
                <a:sym typeface="Tahoma"/>
              </a:rPr>
              <a:t>	alert(texto);</a:t>
            </a:r>
            <a:endParaRPr/>
          </a:p>
          <a:p>
            <a:pPr indent="0" lvl="5" marL="2286000" marR="0" rtl="0" algn="just">
              <a:spcBef>
                <a:spcPts val="500"/>
              </a:spcBef>
              <a:spcAft>
                <a:spcPts val="0"/>
              </a:spcAft>
              <a:buNone/>
            </a:pPr>
            <a:r>
              <a:rPr b="1" i="1" lang="es-ES" sz="1600" u="none" cap="none" strike="noStrike">
                <a:solidFill>
                  <a:srgbClr val="000000"/>
                </a:solidFill>
                <a:latin typeface="Tahoma"/>
                <a:ea typeface="Tahoma"/>
                <a:cs typeface="Tahoma"/>
                <a:sym typeface="Tahoma"/>
              </a:rPr>
              <a:t>}</a:t>
            </a:r>
            <a:endParaRPr/>
          </a:p>
          <a:p>
            <a:pPr indent="0" lvl="5" marL="2286000" marR="0" rtl="0" algn="just">
              <a:spcBef>
                <a:spcPts val="500"/>
              </a:spcBef>
              <a:spcAft>
                <a:spcPts val="0"/>
              </a:spcAft>
              <a:buNone/>
            </a:pPr>
            <a:r>
              <a:rPr b="0" i="1" lang="es-ES" sz="1600" u="none" cap="none" strike="noStrike">
                <a:solidFill>
                  <a:srgbClr val="000000"/>
                </a:solidFill>
                <a:latin typeface="Tahoma"/>
                <a:ea typeface="Tahoma"/>
                <a:cs typeface="Tahoma"/>
                <a:sym typeface="Tahoma"/>
              </a:rPr>
              <a:t>…</a:t>
            </a:r>
            <a:endParaRPr/>
          </a:p>
          <a:p>
            <a:pPr indent="0" lvl="4" marL="1828800" marR="0" rtl="0" algn="just">
              <a:spcBef>
                <a:spcPts val="500"/>
              </a:spcBef>
              <a:spcAft>
                <a:spcPts val="0"/>
              </a:spcAft>
              <a:buNone/>
            </a:pPr>
            <a:r>
              <a:rPr b="0" i="1" lang="es-ES" sz="1600" u="none" cap="none" strike="noStrike">
                <a:solidFill>
                  <a:srgbClr val="000000"/>
                </a:solidFill>
                <a:latin typeface="Tahoma"/>
                <a:ea typeface="Tahoma"/>
                <a:cs typeface="Tahoma"/>
                <a:sym typeface="Tahoma"/>
              </a:rPr>
              <a:t>&lt;/script&gt;</a:t>
            </a:r>
            <a:endParaRPr/>
          </a:p>
          <a:p>
            <a:pPr indent="0" lvl="4" marL="1828800" marR="0" rtl="0" algn="just">
              <a:spcBef>
                <a:spcPts val="500"/>
              </a:spcBef>
              <a:spcAft>
                <a:spcPts val="0"/>
              </a:spcAft>
              <a:buNone/>
            </a:pPr>
            <a:r>
              <a:rPr b="0" i="1" lang="es-ES" sz="1600" u="none" cap="none" strike="noStrike">
                <a:solidFill>
                  <a:srgbClr val="000000"/>
                </a:solidFill>
                <a:latin typeface="Tahoma"/>
                <a:ea typeface="Tahoma"/>
                <a:cs typeface="Tahoma"/>
                <a:sym typeface="Tahoma"/>
              </a:rPr>
              <a:t>…&lt;/head&gt;</a:t>
            </a:r>
            <a:endParaRPr/>
          </a:p>
          <a:p>
            <a:pPr indent="-212725" lvl="1" marL="1082675" marR="0" rtl="0" algn="just">
              <a:spcBef>
                <a:spcPts val="500"/>
              </a:spcBef>
              <a:spcAft>
                <a:spcPts val="0"/>
              </a:spcAft>
              <a:buClr>
                <a:schemeClr val="lt1"/>
              </a:buClr>
              <a:buSzPts val="2000"/>
              <a:buFont typeface="Arial"/>
              <a:buNone/>
            </a:pPr>
            <a:r>
              <a:t/>
            </a:r>
            <a:endParaRPr b="0" i="0" sz="2000" u="none" cap="none" strike="noStrike">
              <a:solidFill>
                <a:srgbClr val="000000"/>
              </a:solidFill>
              <a:latin typeface="Tahoma"/>
              <a:ea typeface="Tahoma"/>
              <a:cs typeface="Tahoma"/>
              <a:sym typeface="Tahoma"/>
            </a:endParaRPr>
          </a:p>
          <a:p>
            <a:pPr indent="-212725" lvl="1" marL="1082675" marR="0" rtl="0" algn="just">
              <a:spcBef>
                <a:spcPts val="500"/>
              </a:spcBef>
              <a:spcAft>
                <a:spcPts val="0"/>
              </a:spcAft>
              <a:buClr>
                <a:schemeClr val="lt1"/>
              </a:buClr>
              <a:buSzPts val="2000"/>
              <a:buFont typeface="Arial"/>
              <a:buNone/>
            </a:pPr>
            <a:r>
              <a:t/>
            </a:r>
            <a:endParaRPr b="0" i="0" sz="2000" u="none" cap="none" strike="noStrike">
              <a:solidFill>
                <a:srgbClr val="000000"/>
              </a:solidFill>
              <a:latin typeface="Tahoma"/>
              <a:ea typeface="Tahoma"/>
              <a:cs typeface="Tahoma"/>
              <a:sym typeface="Tahoma"/>
            </a:endParaRPr>
          </a:p>
        </p:txBody>
      </p:sp>
      <p:sp>
        <p:nvSpPr>
          <p:cNvPr id="517" name="Google Shape;517;p45"/>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b="1" lang="es-ES" sz="3600">
                <a:solidFill>
                  <a:srgbClr val="000000"/>
                </a:solidFill>
                <a:latin typeface="Calibri"/>
                <a:ea typeface="Calibri"/>
                <a:cs typeface="Calibri"/>
                <a:sym typeface="Calibri"/>
              </a:rPr>
              <a:t>Javascript</a:t>
            </a:r>
            <a:endParaRPr b="1" sz="3600">
              <a:solidFill>
                <a:srgbClr val="000000"/>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6"/>
          <p:cNvSpPr txBox="1"/>
          <p:nvPr/>
        </p:nvSpPr>
        <p:spPr>
          <a:xfrm>
            <a:off x="457200" y="1600200"/>
            <a:ext cx="8229600" cy="4924425"/>
          </a:xfrm>
          <a:prstGeom prst="rect">
            <a:avLst/>
          </a:prstGeom>
          <a:noFill/>
          <a:ln>
            <a:noFill/>
          </a:ln>
        </p:spPr>
        <p:txBody>
          <a:bodyPr anchorCtr="0" anchor="t" bIns="46800" lIns="90000" spcFirstLastPara="1" rIns="90000" wrap="square" tIns="46800">
            <a:noAutofit/>
          </a:bodyPr>
          <a:lstStyle/>
          <a:p>
            <a:pPr indent="-339725" lvl="0" marL="339725" marR="0" rtl="0" algn="just">
              <a:spcBef>
                <a:spcPts val="0"/>
              </a:spcBef>
              <a:spcAft>
                <a:spcPts val="0"/>
              </a:spcAft>
              <a:buClr>
                <a:srgbClr val="000000"/>
              </a:buClr>
              <a:buSzPts val="2000"/>
              <a:buFont typeface="Arial"/>
              <a:buChar char="•"/>
            </a:pPr>
            <a:r>
              <a:rPr b="1" lang="es-ES" sz="2000">
                <a:solidFill>
                  <a:srgbClr val="000000"/>
                </a:solidFill>
                <a:latin typeface="Tahoma"/>
                <a:ea typeface="Tahoma"/>
                <a:cs typeface="Tahoma"/>
                <a:sym typeface="Tahoma"/>
              </a:rPr>
              <a:t>Funciones</a:t>
            </a:r>
            <a:endParaRPr/>
          </a:p>
          <a:p>
            <a:pPr indent="-212725" lvl="0" marL="339725" marR="0" rtl="0" algn="just">
              <a:spcBef>
                <a:spcPts val="500"/>
              </a:spcBef>
              <a:spcAft>
                <a:spcPts val="0"/>
              </a:spcAft>
              <a:buClr>
                <a:schemeClr val="lt1"/>
              </a:buClr>
              <a:buSzPts val="2000"/>
              <a:buFont typeface="Arial"/>
              <a:buNone/>
            </a:pPr>
            <a:r>
              <a:t/>
            </a:r>
            <a:endParaRPr b="1" sz="2000">
              <a:solidFill>
                <a:srgbClr val="000000"/>
              </a:solidFill>
              <a:latin typeface="Tahoma"/>
              <a:ea typeface="Tahoma"/>
              <a:cs typeface="Tahoma"/>
              <a:sym typeface="Tahoma"/>
            </a:endParaRPr>
          </a:p>
          <a:p>
            <a:pPr indent="-339725" lvl="1" marL="1082675" marR="0" rtl="0" algn="just">
              <a:spcBef>
                <a:spcPts val="500"/>
              </a:spcBef>
              <a:spcAft>
                <a:spcPts val="0"/>
              </a:spcAft>
              <a:buClr>
                <a:srgbClr val="000000"/>
              </a:buClr>
              <a:buSzPts val="1800"/>
              <a:buFont typeface="Arial"/>
              <a:buChar char="•"/>
            </a:pPr>
            <a:r>
              <a:rPr b="0" i="0" lang="es-ES" sz="1800" u="none" cap="none" strike="noStrike">
                <a:solidFill>
                  <a:srgbClr val="000000"/>
                </a:solidFill>
                <a:latin typeface="Tahoma"/>
                <a:ea typeface="Tahoma"/>
                <a:cs typeface="Tahoma"/>
                <a:sym typeface="Tahoma"/>
              </a:rPr>
              <a:t>Para llamar a las funciones, lo haremos de la misma manera que con las funciones ya definidas, como alert:</a:t>
            </a:r>
            <a:endParaRPr/>
          </a:p>
          <a:p>
            <a:pPr indent="-225425" lvl="1" marL="1082675" marR="0" rtl="0" algn="just">
              <a:spcBef>
                <a:spcPts val="500"/>
              </a:spcBef>
              <a:spcAft>
                <a:spcPts val="0"/>
              </a:spcAft>
              <a:buClr>
                <a:schemeClr val="lt1"/>
              </a:buClr>
              <a:buSzPts val="1800"/>
              <a:buFont typeface="Arial"/>
              <a:buNone/>
            </a:pPr>
            <a:r>
              <a:t/>
            </a:r>
            <a:endParaRPr b="0" i="1" sz="1800" u="none" cap="none" strike="noStrike">
              <a:solidFill>
                <a:srgbClr val="000000"/>
              </a:solidFill>
              <a:latin typeface="Tahoma"/>
              <a:ea typeface="Tahoma"/>
              <a:cs typeface="Tahoma"/>
              <a:sym typeface="Tahoma"/>
            </a:endParaRPr>
          </a:p>
          <a:p>
            <a:pPr indent="0" lvl="2" marL="914400" marR="0" rtl="0" algn="just">
              <a:spcBef>
                <a:spcPts val="500"/>
              </a:spcBef>
              <a:spcAft>
                <a:spcPts val="0"/>
              </a:spcAft>
              <a:buNone/>
            </a:pPr>
            <a:r>
              <a:rPr b="1" i="1" lang="es-ES" sz="1600" u="none" cap="none" strike="noStrike">
                <a:solidFill>
                  <a:srgbClr val="000000"/>
                </a:solidFill>
                <a:latin typeface="Tahoma"/>
                <a:ea typeface="Tahoma"/>
                <a:cs typeface="Tahoma"/>
                <a:sym typeface="Tahoma"/>
              </a:rPr>
              <a:t>	&lt;td width="500" onClick="mostrar_un_alert(‘Bienvenidos’);"&gt;</a:t>
            </a:r>
            <a:endParaRPr/>
          </a:p>
          <a:p>
            <a:pPr indent="-212725" lvl="1" marL="1082675" marR="0" rtl="0" algn="just">
              <a:spcBef>
                <a:spcPts val="500"/>
              </a:spcBef>
              <a:spcAft>
                <a:spcPts val="0"/>
              </a:spcAft>
              <a:buClr>
                <a:schemeClr val="lt1"/>
              </a:buClr>
              <a:buSzPts val="2000"/>
              <a:buFont typeface="Arial"/>
              <a:buNone/>
            </a:pPr>
            <a:r>
              <a:t/>
            </a:r>
            <a:endParaRPr b="0" i="0" sz="2000" u="none" cap="none" strike="noStrike">
              <a:solidFill>
                <a:srgbClr val="000000"/>
              </a:solidFill>
              <a:latin typeface="Tahoma"/>
              <a:ea typeface="Tahoma"/>
              <a:cs typeface="Tahoma"/>
              <a:sym typeface="Tahoma"/>
            </a:endParaRPr>
          </a:p>
          <a:p>
            <a:pPr indent="-339725" lvl="1" marL="1082675" marR="0" rtl="0" algn="just">
              <a:spcBef>
                <a:spcPts val="500"/>
              </a:spcBef>
              <a:spcAft>
                <a:spcPts val="0"/>
              </a:spcAft>
              <a:buClr>
                <a:srgbClr val="000000"/>
              </a:buClr>
              <a:buSzPts val="1800"/>
              <a:buFont typeface="Arial"/>
              <a:buChar char="•"/>
            </a:pPr>
            <a:r>
              <a:rPr b="0" i="0" lang="es-ES" sz="1800" u="none" cap="none" strike="noStrike">
                <a:solidFill>
                  <a:srgbClr val="000000"/>
                </a:solidFill>
                <a:latin typeface="Tahoma"/>
                <a:ea typeface="Tahoma"/>
                <a:cs typeface="Tahoma"/>
                <a:sym typeface="Tahoma"/>
              </a:rPr>
              <a:t>Al igual que hacíamos con los estilos, es muy común </a:t>
            </a:r>
            <a:r>
              <a:rPr b="1" i="0" lang="es-ES" sz="1800" u="none" cap="none" strike="noStrike">
                <a:solidFill>
                  <a:srgbClr val="000000"/>
                </a:solidFill>
                <a:latin typeface="Tahoma"/>
                <a:ea typeface="Tahoma"/>
                <a:cs typeface="Tahoma"/>
                <a:sym typeface="Tahoma"/>
              </a:rPr>
              <a:t>guardar funciones javascript en archivos independientes</a:t>
            </a:r>
            <a:r>
              <a:rPr b="0" i="0" lang="es-ES" sz="1800" u="none" cap="none" strike="noStrike">
                <a:solidFill>
                  <a:srgbClr val="000000"/>
                </a:solidFill>
                <a:latin typeface="Tahoma"/>
                <a:ea typeface="Tahoma"/>
                <a:cs typeface="Tahoma"/>
                <a:sym typeface="Tahoma"/>
              </a:rPr>
              <a:t>. Estos archivos tendran extension </a:t>
            </a:r>
            <a:r>
              <a:rPr b="1" i="0" lang="es-ES" sz="1800" u="none" cap="none" strike="noStrike">
                <a:solidFill>
                  <a:srgbClr val="000000"/>
                </a:solidFill>
                <a:latin typeface="Tahoma"/>
                <a:ea typeface="Tahoma"/>
                <a:cs typeface="Tahoma"/>
                <a:sym typeface="Tahoma"/>
              </a:rPr>
              <a:t>.js</a:t>
            </a:r>
            <a:r>
              <a:rPr b="0" i="0" lang="es-ES" sz="1800" u="none" cap="none" strike="noStrike">
                <a:solidFill>
                  <a:srgbClr val="000000"/>
                </a:solidFill>
                <a:latin typeface="Tahoma"/>
                <a:ea typeface="Tahoma"/>
                <a:cs typeface="Tahoma"/>
                <a:sym typeface="Tahoma"/>
              </a:rPr>
              <a:t>, y los añadiremos en nuestras páginas con el siguiente código en la cabecera.</a:t>
            </a:r>
            <a:endParaRPr/>
          </a:p>
          <a:p>
            <a:pPr indent="-225425" lvl="1" marL="1082675" marR="0" rtl="0" algn="just">
              <a:spcBef>
                <a:spcPts val="500"/>
              </a:spcBef>
              <a:spcAft>
                <a:spcPts val="0"/>
              </a:spcAft>
              <a:buClr>
                <a:schemeClr val="lt1"/>
              </a:buClr>
              <a:buSzPts val="1800"/>
              <a:buFont typeface="Arial"/>
              <a:buNone/>
            </a:pPr>
            <a:r>
              <a:t/>
            </a:r>
            <a:endParaRPr b="0" i="0" sz="1800" u="none" cap="none" strike="noStrike">
              <a:solidFill>
                <a:srgbClr val="000000"/>
              </a:solidFill>
              <a:latin typeface="Tahoma"/>
              <a:ea typeface="Tahoma"/>
              <a:cs typeface="Tahoma"/>
              <a:sym typeface="Tahoma"/>
            </a:endParaRPr>
          </a:p>
          <a:p>
            <a:pPr indent="0" lvl="3" marL="1260475" marR="0" rtl="0" algn="l">
              <a:spcBef>
                <a:spcPts val="500"/>
              </a:spcBef>
              <a:spcAft>
                <a:spcPts val="0"/>
              </a:spcAft>
              <a:buNone/>
            </a:pPr>
            <a:r>
              <a:rPr b="1" i="1" lang="es-ES" sz="1600" u="none" cap="none" strike="noStrike">
                <a:solidFill>
                  <a:srgbClr val="000000"/>
                </a:solidFill>
                <a:latin typeface="Tahoma"/>
                <a:ea typeface="Tahoma"/>
                <a:cs typeface="Tahoma"/>
                <a:sym typeface="Tahoma"/>
              </a:rPr>
              <a:t>&lt;script type="text/javascript" src="</a:t>
            </a:r>
            <a:r>
              <a:rPr b="1" i="1" lang="es-ES" sz="1600" u="sng" cap="none" strike="noStrike">
                <a:solidFill>
                  <a:srgbClr val="000000"/>
                </a:solidFill>
                <a:latin typeface="Tahoma"/>
                <a:ea typeface="Tahoma"/>
                <a:cs typeface="Tahoma"/>
                <a:sym typeface="Tahoma"/>
              </a:rPr>
              <a:t>funciones.js</a:t>
            </a:r>
            <a:r>
              <a:rPr b="1" i="1" lang="es-ES" sz="1600" u="none" cap="none" strike="noStrike">
                <a:solidFill>
                  <a:srgbClr val="000000"/>
                </a:solidFill>
                <a:latin typeface="Tahoma"/>
                <a:ea typeface="Tahoma"/>
                <a:cs typeface="Tahoma"/>
                <a:sym typeface="Tahoma"/>
              </a:rPr>
              <a:t>"&gt;</a:t>
            </a:r>
            <a:endParaRPr/>
          </a:p>
          <a:p>
            <a:pPr indent="0" lvl="3" marL="1260475" marR="0" rtl="0" algn="l">
              <a:spcBef>
                <a:spcPts val="500"/>
              </a:spcBef>
              <a:spcAft>
                <a:spcPts val="0"/>
              </a:spcAft>
              <a:buNone/>
            </a:pPr>
            <a:r>
              <a:rPr b="1" i="1" lang="es-ES" sz="1600" u="none" cap="none" strike="noStrike">
                <a:solidFill>
                  <a:srgbClr val="000000"/>
                </a:solidFill>
                <a:latin typeface="Tahoma"/>
                <a:ea typeface="Tahoma"/>
                <a:cs typeface="Tahoma"/>
                <a:sym typeface="Tahoma"/>
              </a:rPr>
              <a:t>&lt;/script&gt;</a:t>
            </a:r>
            <a:endParaRPr/>
          </a:p>
          <a:p>
            <a:pPr indent="-225425" lvl="1" marL="1082675" marR="0" rtl="0" algn="just">
              <a:spcBef>
                <a:spcPts val="500"/>
              </a:spcBef>
              <a:spcAft>
                <a:spcPts val="0"/>
              </a:spcAft>
              <a:buClr>
                <a:schemeClr val="lt1"/>
              </a:buClr>
              <a:buSzPts val="1800"/>
              <a:buFont typeface="Arial"/>
              <a:buNone/>
            </a:pPr>
            <a:r>
              <a:t/>
            </a:r>
            <a:endParaRPr b="0" i="0" sz="1800" u="none" cap="none" strike="noStrike">
              <a:solidFill>
                <a:srgbClr val="000000"/>
              </a:solidFill>
              <a:latin typeface="Tahoma"/>
              <a:ea typeface="Tahoma"/>
              <a:cs typeface="Tahoma"/>
              <a:sym typeface="Tahoma"/>
            </a:endParaRPr>
          </a:p>
          <a:p>
            <a:pPr indent="-212725" lvl="1" marL="1082675" marR="0" rtl="0" algn="just">
              <a:spcBef>
                <a:spcPts val="500"/>
              </a:spcBef>
              <a:spcAft>
                <a:spcPts val="0"/>
              </a:spcAft>
              <a:buClr>
                <a:schemeClr val="lt1"/>
              </a:buClr>
              <a:buSzPts val="2000"/>
              <a:buFont typeface="Arial"/>
              <a:buNone/>
            </a:pPr>
            <a:r>
              <a:t/>
            </a:r>
            <a:endParaRPr b="0" i="0" sz="2000" u="none" cap="none" strike="noStrike">
              <a:solidFill>
                <a:srgbClr val="000000"/>
              </a:solidFill>
              <a:latin typeface="Tahoma"/>
              <a:ea typeface="Tahoma"/>
              <a:cs typeface="Tahoma"/>
              <a:sym typeface="Tahoma"/>
            </a:endParaRPr>
          </a:p>
        </p:txBody>
      </p:sp>
      <p:sp>
        <p:nvSpPr>
          <p:cNvPr id="526" name="Google Shape;526;p46"/>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b="1" lang="es-ES" sz="3600">
                <a:solidFill>
                  <a:srgbClr val="000000"/>
                </a:solidFill>
                <a:latin typeface="Calibri"/>
                <a:ea typeface="Calibri"/>
                <a:cs typeface="Calibri"/>
                <a:sym typeface="Calibri"/>
              </a:rPr>
              <a:t>Javascript</a:t>
            </a:r>
            <a:endParaRPr b="1" sz="3600">
              <a:solidFill>
                <a:srgbClr val="000000"/>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535" name="Google Shape;535;p47"/>
          <p:cNvSpPr txBox="1"/>
          <p:nvPr>
            <p:ph idx="1" type="body"/>
          </p:nvPr>
        </p:nvSpPr>
        <p:spPr>
          <a:xfrm>
            <a:off x="457200" y="1484784"/>
            <a:ext cx="4038600" cy="496855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es-ES" sz="1400"/>
              <a:t>var resultado;</a:t>
            </a:r>
            <a:endParaRPr sz="600"/>
          </a:p>
          <a:p>
            <a:pPr indent="0" lvl="0" marL="0" rtl="0" algn="l">
              <a:lnSpc>
                <a:spcPct val="90000"/>
              </a:lnSpc>
              <a:spcBef>
                <a:spcPts val="1000"/>
              </a:spcBef>
              <a:spcAft>
                <a:spcPts val="0"/>
              </a:spcAft>
              <a:buClr>
                <a:schemeClr val="dk1"/>
              </a:buClr>
              <a:buSzPts val="1400"/>
              <a:buNone/>
            </a:pPr>
            <a:r>
              <a:rPr lang="es-ES" sz="1400"/>
              <a:t>var numero1 = 3;</a:t>
            </a:r>
            <a:endParaRPr/>
          </a:p>
          <a:p>
            <a:pPr indent="0" lvl="0" marL="0" rtl="0" algn="l">
              <a:lnSpc>
                <a:spcPct val="90000"/>
              </a:lnSpc>
              <a:spcBef>
                <a:spcPts val="1000"/>
              </a:spcBef>
              <a:spcAft>
                <a:spcPts val="0"/>
              </a:spcAft>
              <a:buClr>
                <a:schemeClr val="dk1"/>
              </a:buClr>
              <a:buSzPts val="1400"/>
              <a:buNone/>
            </a:pPr>
            <a:r>
              <a:rPr lang="es-ES" sz="1400"/>
              <a:t>var numero2 = 5;</a:t>
            </a:r>
            <a:endParaRPr sz="600"/>
          </a:p>
          <a:p>
            <a:pPr indent="0" lvl="0" marL="0" rtl="0" algn="l">
              <a:lnSpc>
                <a:spcPct val="90000"/>
              </a:lnSpc>
              <a:spcBef>
                <a:spcPts val="1000"/>
              </a:spcBef>
              <a:spcAft>
                <a:spcPts val="0"/>
              </a:spcAft>
              <a:buClr>
                <a:schemeClr val="dk1"/>
              </a:buClr>
              <a:buSzPts val="1400"/>
              <a:buNone/>
            </a:pPr>
            <a:r>
              <a:rPr i="1" lang="es-ES" sz="1400"/>
              <a:t>// Se suman los números y se muestra el resultado</a:t>
            </a:r>
            <a:endParaRPr/>
          </a:p>
          <a:p>
            <a:pPr indent="0" lvl="0" marL="0" rtl="0" algn="l">
              <a:lnSpc>
                <a:spcPct val="90000"/>
              </a:lnSpc>
              <a:spcBef>
                <a:spcPts val="1000"/>
              </a:spcBef>
              <a:spcAft>
                <a:spcPts val="0"/>
              </a:spcAft>
              <a:buClr>
                <a:schemeClr val="dk1"/>
              </a:buClr>
              <a:buSzPts val="1400"/>
              <a:buNone/>
            </a:pPr>
            <a:r>
              <a:rPr b="1" i="1" lang="es-ES" sz="1400"/>
              <a:t>resultado = numero1 + numero2;</a:t>
            </a:r>
            <a:endParaRPr/>
          </a:p>
          <a:p>
            <a:pPr indent="0" lvl="0" marL="0" rtl="0" algn="l">
              <a:lnSpc>
                <a:spcPct val="90000"/>
              </a:lnSpc>
              <a:spcBef>
                <a:spcPts val="1000"/>
              </a:spcBef>
              <a:spcAft>
                <a:spcPts val="0"/>
              </a:spcAft>
              <a:buClr>
                <a:schemeClr val="dk1"/>
              </a:buClr>
              <a:buSzPts val="1400"/>
              <a:buNone/>
            </a:pPr>
            <a:r>
              <a:rPr b="1" i="1" lang="es-ES" sz="1400"/>
              <a:t>alert("El resultado es " + resultado);</a:t>
            </a:r>
            <a:endParaRPr sz="600"/>
          </a:p>
          <a:p>
            <a:pPr indent="0" lvl="0" marL="0" rtl="0" algn="l">
              <a:lnSpc>
                <a:spcPct val="90000"/>
              </a:lnSpc>
              <a:spcBef>
                <a:spcPts val="1000"/>
              </a:spcBef>
              <a:spcAft>
                <a:spcPts val="0"/>
              </a:spcAft>
              <a:buClr>
                <a:schemeClr val="dk1"/>
              </a:buClr>
              <a:buSzPts val="1400"/>
              <a:buNone/>
            </a:pPr>
            <a:r>
              <a:rPr lang="es-ES" sz="1400"/>
              <a:t>numero1 = 10;</a:t>
            </a:r>
            <a:endParaRPr/>
          </a:p>
          <a:p>
            <a:pPr indent="0" lvl="0" marL="0" rtl="0" algn="l">
              <a:lnSpc>
                <a:spcPct val="90000"/>
              </a:lnSpc>
              <a:spcBef>
                <a:spcPts val="1000"/>
              </a:spcBef>
              <a:spcAft>
                <a:spcPts val="0"/>
              </a:spcAft>
              <a:buClr>
                <a:schemeClr val="dk1"/>
              </a:buClr>
              <a:buSzPts val="1400"/>
              <a:buNone/>
            </a:pPr>
            <a:r>
              <a:rPr lang="es-ES" sz="1400"/>
              <a:t>numero2 = 7;</a:t>
            </a:r>
            <a:endParaRPr sz="600"/>
          </a:p>
          <a:p>
            <a:pPr indent="0" lvl="0" marL="0" rtl="0" algn="l">
              <a:lnSpc>
                <a:spcPct val="90000"/>
              </a:lnSpc>
              <a:spcBef>
                <a:spcPts val="1000"/>
              </a:spcBef>
              <a:spcAft>
                <a:spcPts val="0"/>
              </a:spcAft>
              <a:buClr>
                <a:schemeClr val="dk1"/>
              </a:buClr>
              <a:buSzPts val="1400"/>
              <a:buNone/>
            </a:pPr>
            <a:r>
              <a:rPr i="1" lang="es-ES" sz="1400"/>
              <a:t>// Se suman los números y se muestra el resultado</a:t>
            </a:r>
            <a:endParaRPr/>
          </a:p>
          <a:p>
            <a:pPr indent="0" lvl="0" marL="0" rtl="0" algn="l">
              <a:lnSpc>
                <a:spcPct val="90000"/>
              </a:lnSpc>
              <a:spcBef>
                <a:spcPts val="1000"/>
              </a:spcBef>
              <a:spcAft>
                <a:spcPts val="0"/>
              </a:spcAft>
              <a:buClr>
                <a:schemeClr val="dk1"/>
              </a:buClr>
              <a:buSzPts val="1400"/>
              <a:buNone/>
            </a:pPr>
            <a:r>
              <a:rPr b="1" i="1" lang="es-ES" sz="1400"/>
              <a:t>resultado = numero1 + numero2;</a:t>
            </a:r>
            <a:endParaRPr/>
          </a:p>
          <a:p>
            <a:pPr indent="0" lvl="0" marL="0" rtl="0" algn="l">
              <a:lnSpc>
                <a:spcPct val="90000"/>
              </a:lnSpc>
              <a:spcBef>
                <a:spcPts val="1000"/>
              </a:spcBef>
              <a:spcAft>
                <a:spcPts val="0"/>
              </a:spcAft>
              <a:buClr>
                <a:schemeClr val="dk1"/>
              </a:buClr>
              <a:buSzPts val="1400"/>
              <a:buNone/>
            </a:pPr>
            <a:r>
              <a:rPr b="1" i="1" lang="es-ES" sz="1400"/>
              <a:t>alert("El resultado es " + resultado);</a:t>
            </a:r>
            <a:endParaRPr sz="600"/>
          </a:p>
          <a:p>
            <a:pPr indent="0" lvl="0" marL="0" rtl="0" algn="l">
              <a:lnSpc>
                <a:spcPct val="90000"/>
              </a:lnSpc>
              <a:spcBef>
                <a:spcPts val="1000"/>
              </a:spcBef>
              <a:spcAft>
                <a:spcPts val="0"/>
              </a:spcAft>
              <a:buClr>
                <a:schemeClr val="dk1"/>
              </a:buClr>
              <a:buSzPts val="1400"/>
              <a:buNone/>
            </a:pPr>
            <a:r>
              <a:rPr lang="es-ES" sz="1400"/>
              <a:t>numero1 = 5;</a:t>
            </a:r>
            <a:endParaRPr/>
          </a:p>
          <a:p>
            <a:pPr indent="0" lvl="0" marL="0" rtl="0" algn="l">
              <a:lnSpc>
                <a:spcPct val="90000"/>
              </a:lnSpc>
              <a:spcBef>
                <a:spcPts val="1000"/>
              </a:spcBef>
              <a:spcAft>
                <a:spcPts val="0"/>
              </a:spcAft>
              <a:buClr>
                <a:schemeClr val="dk1"/>
              </a:buClr>
              <a:buSzPts val="1400"/>
              <a:buNone/>
            </a:pPr>
            <a:r>
              <a:rPr lang="es-ES" sz="1400"/>
              <a:t>numero2 = 8;</a:t>
            </a:r>
            <a:endParaRPr sz="600"/>
          </a:p>
          <a:p>
            <a:pPr indent="0" lvl="0" marL="0" rtl="0" algn="l">
              <a:lnSpc>
                <a:spcPct val="90000"/>
              </a:lnSpc>
              <a:spcBef>
                <a:spcPts val="1000"/>
              </a:spcBef>
              <a:spcAft>
                <a:spcPts val="0"/>
              </a:spcAft>
              <a:buClr>
                <a:schemeClr val="dk1"/>
              </a:buClr>
              <a:buSzPts val="1400"/>
              <a:buNone/>
            </a:pPr>
            <a:r>
              <a:rPr i="1" lang="es-ES" sz="1400"/>
              <a:t>// Se suman los números y se muestra el resultado</a:t>
            </a:r>
            <a:endParaRPr/>
          </a:p>
          <a:p>
            <a:pPr indent="0" lvl="0" marL="0" rtl="0" algn="l">
              <a:lnSpc>
                <a:spcPct val="90000"/>
              </a:lnSpc>
              <a:spcBef>
                <a:spcPts val="1000"/>
              </a:spcBef>
              <a:spcAft>
                <a:spcPts val="0"/>
              </a:spcAft>
              <a:buClr>
                <a:schemeClr val="dk1"/>
              </a:buClr>
              <a:buSzPts val="1400"/>
              <a:buNone/>
            </a:pPr>
            <a:r>
              <a:rPr b="1" i="1" lang="es-ES" sz="1400"/>
              <a:t>resultado = numero1 + numero2;</a:t>
            </a:r>
            <a:endParaRPr/>
          </a:p>
          <a:p>
            <a:pPr indent="0" lvl="0" marL="0" rtl="0" algn="l">
              <a:lnSpc>
                <a:spcPct val="90000"/>
              </a:lnSpc>
              <a:spcBef>
                <a:spcPts val="1000"/>
              </a:spcBef>
              <a:spcAft>
                <a:spcPts val="0"/>
              </a:spcAft>
              <a:buClr>
                <a:schemeClr val="dk1"/>
              </a:buClr>
              <a:buSzPts val="1400"/>
              <a:buNone/>
            </a:pPr>
            <a:r>
              <a:rPr b="1" i="1" lang="es-ES" sz="1400"/>
              <a:t>alert("El resultado es " + resultado);</a:t>
            </a:r>
            <a:endParaRPr/>
          </a:p>
          <a:p>
            <a:pPr indent="0" lvl="0" marL="0" rtl="0" algn="l">
              <a:lnSpc>
                <a:spcPct val="90000"/>
              </a:lnSpc>
              <a:spcBef>
                <a:spcPts val="1000"/>
              </a:spcBef>
              <a:spcAft>
                <a:spcPts val="0"/>
              </a:spcAft>
              <a:buClr>
                <a:schemeClr val="dk1"/>
              </a:buClr>
              <a:buSzPts val="1400"/>
              <a:buNone/>
            </a:pPr>
            <a:r>
              <a:rPr lang="es-ES" sz="1400"/>
              <a:t>...</a:t>
            </a:r>
            <a:endParaRPr/>
          </a:p>
        </p:txBody>
      </p:sp>
      <p:sp>
        <p:nvSpPr>
          <p:cNvPr id="536" name="Google Shape;536;p47"/>
          <p:cNvSpPr txBox="1"/>
          <p:nvPr>
            <p:ph idx="2" type="body"/>
          </p:nvPr>
        </p:nvSpPr>
        <p:spPr>
          <a:xfrm>
            <a:off x="4648200" y="1484784"/>
            <a:ext cx="4038600" cy="464137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es-ES" sz="1400"/>
              <a:t>function suma_y_muestra() {</a:t>
            </a:r>
            <a:endParaRPr/>
          </a:p>
          <a:p>
            <a:pPr indent="0" lvl="1" marL="400050" rtl="0" algn="l">
              <a:lnSpc>
                <a:spcPct val="90000"/>
              </a:lnSpc>
              <a:spcBef>
                <a:spcPts val="500"/>
              </a:spcBef>
              <a:spcAft>
                <a:spcPts val="0"/>
              </a:spcAft>
              <a:buClr>
                <a:schemeClr val="dk1"/>
              </a:buClr>
              <a:buSzPts val="1400"/>
              <a:buNone/>
            </a:pPr>
            <a:r>
              <a:rPr lang="es-ES" sz="1400"/>
              <a:t>resultado = </a:t>
            </a:r>
            <a:r>
              <a:rPr b="1" lang="es-ES" sz="1400">
                <a:solidFill>
                  <a:srgbClr val="FF0000"/>
                </a:solidFill>
              </a:rPr>
              <a:t>numero1</a:t>
            </a:r>
            <a:r>
              <a:rPr lang="es-ES" sz="1400"/>
              <a:t> + </a:t>
            </a:r>
            <a:r>
              <a:rPr b="1" lang="es-ES" sz="1400">
                <a:solidFill>
                  <a:srgbClr val="FF0000"/>
                </a:solidFill>
              </a:rPr>
              <a:t>numero2;</a:t>
            </a:r>
            <a:endParaRPr/>
          </a:p>
          <a:p>
            <a:pPr indent="0" lvl="1" marL="400050" rtl="0" algn="l">
              <a:lnSpc>
                <a:spcPct val="90000"/>
              </a:lnSpc>
              <a:spcBef>
                <a:spcPts val="500"/>
              </a:spcBef>
              <a:spcAft>
                <a:spcPts val="0"/>
              </a:spcAft>
              <a:buClr>
                <a:schemeClr val="dk1"/>
              </a:buClr>
              <a:buSzPts val="1400"/>
              <a:buNone/>
            </a:pPr>
            <a:r>
              <a:rPr lang="es-ES" sz="1400"/>
              <a:t>alert("El resultado es " + resultado);</a:t>
            </a:r>
            <a:endParaRPr/>
          </a:p>
          <a:p>
            <a:pPr indent="0" lvl="0" marL="0" rtl="0" algn="l">
              <a:lnSpc>
                <a:spcPct val="90000"/>
              </a:lnSpc>
              <a:spcBef>
                <a:spcPts val="1000"/>
              </a:spcBef>
              <a:spcAft>
                <a:spcPts val="0"/>
              </a:spcAft>
              <a:buClr>
                <a:schemeClr val="dk1"/>
              </a:buClr>
              <a:buSzPts val="1400"/>
              <a:buNone/>
            </a:pPr>
            <a:r>
              <a:rPr lang="es-ES" sz="1400"/>
              <a:t>}</a:t>
            </a:r>
            <a:endParaRPr sz="800"/>
          </a:p>
          <a:p>
            <a:pPr indent="0" lvl="0" marL="0" rtl="0" algn="l">
              <a:lnSpc>
                <a:spcPct val="90000"/>
              </a:lnSpc>
              <a:spcBef>
                <a:spcPts val="1000"/>
              </a:spcBef>
              <a:spcAft>
                <a:spcPts val="0"/>
              </a:spcAft>
              <a:buClr>
                <a:schemeClr val="dk1"/>
              </a:buClr>
              <a:buSzPts val="1400"/>
              <a:buNone/>
            </a:pPr>
            <a:r>
              <a:rPr lang="es-ES" sz="1400"/>
              <a:t>var resultado;</a:t>
            </a:r>
            <a:endParaRPr sz="800"/>
          </a:p>
          <a:p>
            <a:pPr indent="0" lvl="0" marL="0" rtl="0" algn="l">
              <a:lnSpc>
                <a:spcPct val="90000"/>
              </a:lnSpc>
              <a:spcBef>
                <a:spcPts val="1000"/>
              </a:spcBef>
              <a:spcAft>
                <a:spcPts val="0"/>
              </a:spcAft>
              <a:buClr>
                <a:schemeClr val="dk1"/>
              </a:buClr>
              <a:buSzPts val="1400"/>
              <a:buNone/>
            </a:pPr>
            <a:r>
              <a:rPr lang="es-ES" sz="1400"/>
              <a:t>var numero1 = 3;</a:t>
            </a:r>
            <a:endParaRPr/>
          </a:p>
          <a:p>
            <a:pPr indent="0" lvl="0" marL="0" rtl="0" algn="l">
              <a:lnSpc>
                <a:spcPct val="90000"/>
              </a:lnSpc>
              <a:spcBef>
                <a:spcPts val="1000"/>
              </a:spcBef>
              <a:spcAft>
                <a:spcPts val="0"/>
              </a:spcAft>
              <a:buClr>
                <a:schemeClr val="dk1"/>
              </a:buClr>
              <a:buSzPts val="1400"/>
              <a:buNone/>
            </a:pPr>
            <a:r>
              <a:rPr lang="es-ES" sz="1400"/>
              <a:t>var numero2 = 5;</a:t>
            </a:r>
            <a:endParaRPr sz="800"/>
          </a:p>
          <a:p>
            <a:pPr indent="0" lvl="0" marL="0" rtl="0" algn="l">
              <a:lnSpc>
                <a:spcPct val="90000"/>
              </a:lnSpc>
              <a:spcBef>
                <a:spcPts val="1000"/>
              </a:spcBef>
              <a:spcAft>
                <a:spcPts val="0"/>
              </a:spcAft>
              <a:buClr>
                <a:schemeClr val="dk1"/>
              </a:buClr>
              <a:buSzPts val="1400"/>
              <a:buNone/>
            </a:pPr>
            <a:r>
              <a:rPr b="1" lang="es-ES" sz="1400"/>
              <a:t>suma_y_muestra();</a:t>
            </a:r>
            <a:endParaRPr sz="800"/>
          </a:p>
          <a:p>
            <a:pPr indent="0" lvl="0" marL="0" rtl="0" algn="l">
              <a:lnSpc>
                <a:spcPct val="90000"/>
              </a:lnSpc>
              <a:spcBef>
                <a:spcPts val="1000"/>
              </a:spcBef>
              <a:spcAft>
                <a:spcPts val="0"/>
              </a:spcAft>
              <a:buClr>
                <a:schemeClr val="dk1"/>
              </a:buClr>
              <a:buSzPts val="1400"/>
              <a:buNone/>
            </a:pPr>
            <a:r>
              <a:rPr lang="es-ES" sz="1400"/>
              <a:t>numero1 = 10;</a:t>
            </a:r>
            <a:endParaRPr/>
          </a:p>
          <a:p>
            <a:pPr indent="0" lvl="0" marL="0" rtl="0" algn="l">
              <a:lnSpc>
                <a:spcPct val="90000"/>
              </a:lnSpc>
              <a:spcBef>
                <a:spcPts val="1000"/>
              </a:spcBef>
              <a:spcAft>
                <a:spcPts val="0"/>
              </a:spcAft>
              <a:buClr>
                <a:schemeClr val="dk1"/>
              </a:buClr>
              <a:buSzPts val="1400"/>
              <a:buNone/>
            </a:pPr>
            <a:r>
              <a:rPr lang="es-ES" sz="1400"/>
              <a:t>numero2 = 7;</a:t>
            </a:r>
            <a:endParaRPr sz="800"/>
          </a:p>
          <a:p>
            <a:pPr indent="0" lvl="0" marL="0" rtl="0" algn="l">
              <a:lnSpc>
                <a:spcPct val="90000"/>
              </a:lnSpc>
              <a:spcBef>
                <a:spcPts val="1000"/>
              </a:spcBef>
              <a:spcAft>
                <a:spcPts val="0"/>
              </a:spcAft>
              <a:buClr>
                <a:schemeClr val="dk1"/>
              </a:buClr>
              <a:buSzPts val="1400"/>
              <a:buNone/>
            </a:pPr>
            <a:r>
              <a:rPr b="1" lang="es-ES" sz="1400"/>
              <a:t>suma_y_muestra();</a:t>
            </a:r>
            <a:endParaRPr sz="800"/>
          </a:p>
          <a:p>
            <a:pPr indent="0" lvl="0" marL="0" rtl="0" algn="l">
              <a:lnSpc>
                <a:spcPct val="90000"/>
              </a:lnSpc>
              <a:spcBef>
                <a:spcPts val="1000"/>
              </a:spcBef>
              <a:spcAft>
                <a:spcPts val="0"/>
              </a:spcAft>
              <a:buClr>
                <a:schemeClr val="dk1"/>
              </a:buClr>
              <a:buSzPts val="1400"/>
              <a:buNone/>
            </a:pPr>
            <a:r>
              <a:rPr lang="es-ES" sz="1400"/>
              <a:t>numero1 = 5;</a:t>
            </a:r>
            <a:endParaRPr/>
          </a:p>
          <a:p>
            <a:pPr indent="0" lvl="0" marL="0" rtl="0" algn="l">
              <a:lnSpc>
                <a:spcPct val="90000"/>
              </a:lnSpc>
              <a:spcBef>
                <a:spcPts val="1000"/>
              </a:spcBef>
              <a:spcAft>
                <a:spcPts val="0"/>
              </a:spcAft>
              <a:buClr>
                <a:schemeClr val="dk1"/>
              </a:buClr>
              <a:buSzPts val="1400"/>
              <a:buNone/>
            </a:pPr>
            <a:r>
              <a:rPr lang="es-ES" sz="1400"/>
              <a:t>numero2 = 8;</a:t>
            </a:r>
            <a:endParaRPr sz="800"/>
          </a:p>
          <a:p>
            <a:pPr indent="0" lvl="0" marL="0" rtl="0" algn="l">
              <a:lnSpc>
                <a:spcPct val="90000"/>
              </a:lnSpc>
              <a:spcBef>
                <a:spcPts val="1000"/>
              </a:spcBef>
              <a:spcAft>
                <a:spcPts val="0"/>
              </a:spcAft>
              <a:buClr>
                <a:schemeClr val="dk1"/>
              </a:buClr>
              <a:buSzPts val="1400"/>
              <a:buNone/>
            </a:pPr>
            <a:r>
              <a:rPr b="1" lang="es-ES" sz="1400"/>
              <a:t>suma_y_muestra();</a:t>
            </a:r>
            <a:endParaRPr/>
          </a:p>
          <a:p>
            <a:pPr indent="0" lvl="0" marL="0" rtl="0" algn="l">
              <a:lnSpc>
                <a:spcPct val="90000"/>
              </a:lnSpc>
              <a:spcBef>
                <a:spcPts val="1000"/>
              </a:spcBef>
              <a:spcAft>
                <a:spcPts val="0"/>
              </a:spcAft>
              <a:buClr>
                <a:schemeClr val="dk1"/>
              </a:buClr>
              <a:buSzPts val="1400"/>
              <a:buNone/>
            </a:pPr>
            <a:r>
              <a:rPr lang="es-ES" sz="1400"/>
              <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545" name="Google Shape;545;p48"/>
          <p:cNvSpPr txBox="1"/>
          <p:nvPr>
            <p:ph idx="1" type="body"/>
          </p:nvPr>
        </p:nvSpPr>
        <p:spPr>
          <a:xfrm>
            <a:off x="457200" y="1628800"/>
            <a:ext cx="8229600" cy="468052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90000"/>
              </a:lnSpc>
              <a:spcBef>
                <a:spcPts val="0"/>
              </a:spcBef>
              <a:spcAft>
                <a:spcPts val="0"/>
              </a:spcAft>
              <a:buClr>
                <a:schemeClr val="dk1"/>
              </a:buClr>
              <a:buSzPct val="100000"/>
              <a:buNone/>
            </a:pPr>
            <a:r>
              <a:rPr lang="es-ES" sz="2600"/>
              <a:t>La mayoría de funciones deben acceder al valor de algunas variables para producir sus resultados. Las variables que necesitan las funciones se llaman </a:t>
            </a:r>
            <a:r>
              <a:rPr i="1" lang="es-ES" sz="2600"/>
              <a:t>argumentos</a:t>
            </a:r>
            <a:r>
              <a:rPr lang="es-ES" sz="2600"/>
              <a:t>.</a:t>
            </a:r>
            <a:endParaRPr/>
          </a:p>
          <a:p>
            <a:pPr indent="0" lvl="0" marL="0" rtl="0" algn="just">
              <a:lnSpc>
                <a:spcPct val="90000"/>
              </a:lnSpc>
              <a:spcBef>
                <a:spcPts val="1000"/>
              </a:spcBef>
              <a:spcAft>
                <a:spcPts val="0"/>
              </a:spcAft>
              <a:buClr>
                <a:schemeClr val="dk1"/>
              </a:buClr>
              <a:buSzPct val="100000"/>
              <a:buNone/>
            </a:pPr>
            <a:r>
              <a:t/>
            </a:r>
            <a:endParaRPr sz="2600"/>
          </a:p>
          <a:p>
            <a:pPr indent="0" lvl="0" marL="0" rtl="0" algn="just">
              <a:lnSpc>
                <a:spcPct val="90000"/>
              </a:lnSpc>
              <a:spcBef>
                <a:spcPts val="1000"/>
              </a:spcBef>
              <a:spcAft>
                <a:spcPts val="0"/>
              </a:spcAft>
              <a:buClr>
                <a:schemeClr val="dk1"/>
              </a:buClr>
              <a:buSzPct val="100000"/>
              <a:buNone/>
            </a:pPr>
            <a:r>
              <a:rPr lang="es-ES" sz="2600"/>
              <a:t>Los argumentos se indican dentro de los paréntesis que van detrás del nombre de la función y se separan con una coma (,).</a:t>
            </a:r>
            <a:endParaRPr/>
          </a:p>
          <a:p>
            <a:pPr indent="0" lvl="1" marL="400050" rtl="0" algn="l">
              <a:lnSpc>
                <a:spcPct val="90000"/>
              </a:lnSpc>
              <a:spcBef>
                <a:spcPts val="500"/>
              </a:spcBef>
              <a:spcAft>
                <a:spcPts val="0"/>
              </a:spcAft>
              <a:buClr>
                <a:schemeClr val="dk1"/>
              </a:buClr>
              <a:buSzPct val="100000"/>
              <a:buNone/>
            </a:pPr>
            <a:r>
              <a:t/>
            </a:r>
            <a:endParaRPr sz="2400"/>
          </a:p>
          <a:p>
            <a:pPr indent="0" lvl="1" marL="400050" rtl="0" algn="l">
              <a:lnSpc>
                <a:spcPct val="90000"/>
              </a:lnSpc>
              <a:spcBef>
                <a:spcPts val="500"/>
              </a:spcBef>
              <a:spcAft>
                <a:spcPts val="0"/>
              </a:spcAft>
              <a:buClr>
                <a:schemeClr val="dk1"/>
              </a:buClr>
              <a:buSzPct val="100000"/>
              <a:buNone/>
            </a:pPr>
            <a:r>
              <a:rPr lang="es-ES" sz="2400"/>
              <a:t>function nombre_funcion(</a:t>
            </a:r>
            <a:r>
              <a:rPr b="1" lang="es-ES" sz="2400"/>
              <a:t>arg1, arg2, …, argn</a:t>
            </a:r>
            <a:r>
              <a:rPr lang="es-ES" sz="2400"/>
              <a:t>) {</a:t>
            </a:r>
            <a:endParaRPr/>
          </a:p>
          <a:p>
            <a:pPr indent="0" lvl="1" marL="400050" rtl="0" algn="l">
              <a:lnSpc>
                <a:spcPct val="90000"/>
              </a:lnSpc>
              <a:spcBef>
                <a:spcPts val="500"/>
              </a:spcBef>
              <a:spcAft>
                <a:spcPts val="0"/>
              </a:spcAft>
              <a:buClr>
                <a:schemeClr val="dk1"/>
              </a:buClr>
              <a:buSzPct val="100000"/>
              <a:buNone/>
            </a:pPr>
            <a:r>
              <a:rPr lang="es-ES" sz="2400"/>
              <a:t>...</a:t>
            </a:r>
            <a:endParaRPr/>
          </a:p>
          <a:p>
            <a:pPr indent="0" lvl="1" marL="400050" rtl="0" algn="l">
              <a:lnSpc>
                <a:spcPct val="90000"/>
              </a:lnSpc>
              <a:spcBef>
                <a:spcPts val="500"/>
              </a:spcBef>
              <a:spcAft>
                <a:spcPts val="0"/>
              </a:spcAft>
              <a:buClr>
                <a:schemeClr val="dk1"/>
              </a:buClr>
              <a:buSzPct val="100000"/>
              <a:buNone/>
            </a:pPr>
            <a:r>
              <a:rPr lang="es-ES" sz="2400"/>
              <a:t>}</a:t>
            </a:r>
            <a:endParaRPr/>
          </a:p>
          <a:p>
            <a:pPr indent="0" lvl="1" marL="400050" rtl="0" algn="l">
              <a:lnSpc>
                <a:spcPct val="90000"/>
              </a:lnSpc>
              <a:spcBef>
                <a:spcPts val="500"/>
              </a:spcBef>
              <a:spcAft>
                <a:spcPts val="0"/>
              </a:spcAft>
              <a:buClr>
                <a:schemeClr val="dk1"/>
              </a:buClr>
              <a:buSzPct val="100000"/>
              <a:buNone/>
            </a:pPr>
            <a:r>
              <a:t/>
            </a:r>
            <a:endParaRPr sz="2400"/>
          </a:p>
          <a:p>
            <a:pPr indent="0" lvl="0" marL="0" rtl="0" algn="just">
              <a:lnSpc>
                <a:spcPct val="90000"/>
              </a:lnSpc>
              <a:spcBef>
                <a:spcPts val="1000"/>
              </a:spcBef>
              <a:spcAft>
                <a:spcPts val="0"/>
              </a:spcAft>
              <a:buClr>
                <a:schemeClr val="dk1"/>
              </a:buClr>
              <a:buSzPct val="100000"/>
              <a:buNone/>
            </a:pPr>
            <a:r>
              <a:rPr lang="es-ES" sz="2600"/>
              <a:t>Al invocar la función, el número de argumentos que se pasa a lafunción debería ser el mismo que el número de argumentos que ha indicado la función. El orden de los argumentos es fundamental</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nvSpPr>
        <p:spPr>
          <a:xfrm>
            <a:off x="457200" y="1600200"/>
            <a:ext cx="8229600" cy="5792788"/>
          </a:xfrm>
          <a:prstGeom prst="rect">
            <a:avLst/>
          </a:prstGeom>
          <a:noFill/>
          <a:ln>
            <a:noFill/>
          </a:ln>
        </p:spPr>
        <p:txBody>
          <a:bodyPr anchorCtr="0" anchor="t" bIns="46800" lIns="90000" spcFirstLastPara="1" rIns="90000" wrap="square" tIns="46800">
            <a:noAutofit/>
          </a:bodyPr>
          <a:lstStyle/>
          <a:p>
            <a:pPr indent="-339725" lvl="0" marL="339725" marR="0" rtl="0" algn="just">
              <a:spcBef>
                <a:spcPts val="0"/>
              </a:spcBef>
              <a:spcAft>
                <a:spcPts val="0"/>
              </a:spcAft>
              <a:buClr>
                <a:srgbClr val="000000"/>
              </a:buClr>
              <a:buSzPts val="2000"/>
              <a:buFont typeface="Arial"/>
              <a:buChar char="•"/>
            </a:pPr>
            <a:r>
              <a:rPr lang="es-ES" sz="2000">
                <a:solidFill>
                  <a:srgbClr val="000000"/>
                </a:solidFill>
                <a:latin typeface="Tahoma"/>
                <a:ea typeface="Tahoma"/>
                <a:cs typeface="Tahoma"/>
                <a:sym typeface="Tahoma"/>
              </a:rPr>
              <a:t>La función </a:t>
            </a:r>
            <a:r>
              <a:rPr b="1" lang="es-ES" sz="2000">
                <a:solidFill>
                  <a:srgbClr val="000000"/>
                </a:solidFill>
                <a:latin typeface="Tahoma"/>
                <a:ea typeface="Tahoma"/>
                <a:cs typeface="Tahoma"/>
                <a:sym typeface="Tahoma"/>
              </a:rPr>
              <a:t>alert</a:t>
            </a:r>
            <a:endParaRPr sz="2000">
              <a:solidFill>
                <a:srgbClr val="000000"/>
              </a:solidFill>
              <a:latin typeface="Tahoma"/>
              <a:ea typeface="Tahoma"/>
              <a:cs typeface="Tahoma"/>
              <a:sym typeface="Tahoma"/>
            </a:endParaRPr>
          </a:p>
          <a:p>
            <a:pPr indent="-212725" lvl="0" marL="339725" marR="0" rtl="0" algn="just">
              <a:spcBef>
                <a:spcPts val="50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a:p>
            <a:pPr indent="-339725" lvl="1" marL="1082675" marR="0" rtl="0" algn="just">
              <a:spcBef>
                <a:spcPts val="500"/>
              </a:spcBef>
              <a:spcAft>
                <a:spcPts val="0"/>
              </a:spcAft>
              <a:buClr>
                <a:srgbClr val="000000"/>
              </a:buClr>
              <a:buSzPts val="1800"/>
              <a:buFont typeface="Arial"/>
              <a:buChar char="•"/>
            </a:pPr>
            <a:r>
              <a:rPr b="0" i="0" lang="es-ES" sz="1800" u="none" cap="none" strike="noStrike">
                <a:solidFill>
                  <a:srgbClr val="000000"/>
                </a:solidFill>
                <a:latin typeface="Tahoma"/>
                <a:ea typeface="Tahoma"/>
                <a:cs typeface="Tahoma"/>
                <a:sym typeface="Tahoma"/>
              </a:rPr>
              <a:t>Se trata de una función que nos permite mostrar un </a:t>
            </a:r>
            <a:r>
              <a:rPr b="1" i="0" lang="es-ES" sz="1800" u="none" cap="none" strike="noStrike">
                <a:solidFill>
                  <a:srgbClr val="000000"/>
                </a:solidFill>
                <a:latin typeface="Tahoma"/>
                <a:ea typeface="Tahoma"/>
                <a:cs typeface="Tahoma"/>
                <a:sym typeface="Tahoma"/>
              </a:rPr>
              <a:t>mensaje</a:t>
            </a:r>
            <a:r>
              <a:rPr b="0" i="0" lang="es-ES" sz="1800" u="none" cap="none" strike="noStrike">
                <a:solidFill>
                  <a:srgbClr val="000000"/>
                </a:solidFill>
                <a:latin typeface="Tahoma"/>
                <a:ea typeface="Tahoma"/>
                <a:cs typeface="Tahoma"/>
                <a:sym typeface="Tahoma"/>
              </a:rPr>
              <a:t> </a:t>
            </a:r>
            <a:r>
              <a:rPr b="1" i="0" lang="es-ES" sz="1800" u="none" cap="none" strike="noStrike">
                <a:solidFill>
                  <a:srgbClr val="000000"/>
                </a:solidFill>
                <a:latin typeface="Tahoma"/>
                <a:ea typeface="Tahoma"/>
                <a:cs typeface="Tahoma"/>
                <a:sym typeface="Tahoma"/>
              </a:rPr>
              <a:t>informativo</a:t>
            </a:r>
            <a:r>
              <a:rPr b="0" i="0" lang="es-ES" sz="1800" u="none" cap="none" strike="noStrike">
                <a:solidFill>
                  <a:srgbClr val="000000"/>
                </a:solidFill>
                <a:latin typeface="Tahoma"/>
                <a:ea typeface="Tahoma"/>
                <a:cs typeface="Tahoma"/>
                <a:sym typeface="Tahoma"/>
              </a:rPr>
              <a:t> en nuestra página web. </a:t>
            </a:r>
            <a:endParaRPr/>
          </a:p>
          <a:p>
            <a:pPr indent="-225425" lvl="1" marL="1082675" marR="0" rtl="0" algn="just">
              <a:spcBef>
                <a:spcPts val="500"/>
              </a:spcBef>
              <a:spcAft>
                <a:spcPts val="0"/>
              </a:spcAft>
              <a:buClr>
                <a:schemeClr val="lt1"/>
              </a:buClr>
              <a:buSzPts val="1800"/>
              <a:buFont typeface="Arial"/>
              <a:buNone/>
            </a:pPr>
            <a:r>
              <a:t/>
            </a:r>
            <a:endParaRPr b="0" i="0" sz="1800" u="none" cap="none" strike="noStrike">
              <a:solidFill>
                <a:srgbClr val="000000"/>
              </a:solidFill>
              <a:latin typeface="Tahoma"/>
              <a:ea typeface="Tahoma"/>
              <a:cs typeface="Tahoma"/>
              <a:sym typeface="Tahoma"/>
            </a:endParaRPr>
          </a:p>
          <a:p>
            <a:pPr indent="-339725" lvl="2" marL="1482725" marR="0" rtl="0" algn="just">
              <a:spcBef>
                <a:spcPts val="500"/>
              </a:spcBef>
              <a:spcAft>
                <a:spcPts val="0"/>
              </a:spcAft>
              <a:buNone/>
            </a:pPr>
            <a:r>
              <a:rPr b="0" i="0" lang="es-ES" sz="1800" u="none" cap="none" strike="noStrike">
                <a:solidFill>
                  <a:srgbClr val="000000"/>
                </a:solidFill>
                <a:latin typeface="Tahoma"/>
                <a:ea typeface="Tahoma"/>
                <a:cs typeface="Tahoma"/>
                <a:sym typeface="Tahoma"/>
              </a:rPr>
              <a:t>		</a:t>
            </a:r>
            <a:r>
              <a:rPr b="1" i="1" lang="es-ES" sz="1800" u="none" cap="none" strike="noStrike">
                <a:solidFill>
                  <a:srgbClr val="000000"/>
                </a:solidFill>
                <a:latin typeface="Tahoma"/>
                <a:ea typeface="Tahoma"/>
                <a:cs typeface="Tahoma"/>
                <a:sym typeface="Tahoma"/>
              </a:rPr>
              <a:t>alert(“Texto a mostrar”);</a:t>
            </a:r>
            <a:endParaRPr/>
          </a:p>
          <a:p>
            <a:pPr indent="-339725" lvl="2" marL="1482725" marR="0" rtl="0" algn="just">
              <a:spcBef>
                <a:spcPts val="500"/>
              </a:spcBef>
              <a:spcAft>
                <a:spcPts val="0"/>
              </a:spcAft>
              <a:buNone/>
            </a:pPr>
            <a:r>
              <a:t/>
            </a:r>
            <a:endParaRPr b="0" i="0" sz="1800" u="none" cap="none" strike="noStrike">
              <a:solidFill>
                <a:srgbClr val="000000"/>
              </a:solidFill>
              <a:latin typeface="Tahoma"/>
              <a:ea typeface="Tahoma"/>
              <a:cs typeface="Tahoma"/>
              <a:sym typeface="Tahoma"/>
            </a:endParaRPr>
          </a:p>
          <a:p>
            <a:pPr indent="-225425" lvl="1" marL="1082675" marR="0" rtl="0" algn="just">
              <a:spcBef>
                <a:spcPts val="500"/>
              </a:spcBef>
              <a:spcAft>
                <a:spcPts val="0"/>
              </a:spcAft>
              <a:buClr>
                <a:schemeClr val="lt1"/>
              </a:buClr>
              <a:buSzPts val="1800"/>
              <a:buFont typeface="Arial"/>
              <a:buNone/>
            </a:pPr>
            <a:r>
              <a:t/>
            </a:r>
            <a:endParaRPr b="0" i="0" sz="1800" u="none" cap="none" strike="noStrike">
              <a:solidFill>
                <a:srgbClr val="000000"/>
              </a:solidFill>
              <a:latin typeface="Tahoma"/>
              <a:ea typeface="Tahoma"/>
              <a:cs typeface="Tahoma"/>
              <a:sym typeface="Tahoma"/>
            </a:endParaRPr>
          </a:p>
          <a:p>
            <a:pPr indent="-225425" lvl="1" marL="1082675" marR="0" rtl="0" algn="just">
              <a:spcBef>
                <a:spcPts val="500"/>
              </a:spcBef>
              <a:spcAft>
                <a:spcPts val="0"/>
              </a:spcAft>
              <a:buClr>
                <a:schemeClr val="lt1"/>
              </a:buClr>
              <a:buSzPts val="1800"/>
              <a:buFont typeface="Arial"/>
              <a:buNone/>
            </a:pPr>
            <a:r>
              <a:t/>
            </a:r>
            <a:endParaRPr b="0" i="0" sz="1800" u="none" cap="none" strike="noStrike">
              <a:solidFill>
                <a:srgbClr val="000000"/>
              </a:solidFill>
              <a:latin typeface="Tahoma"/>
              <a:ea typeface="Tahoma"/>
              <a:cs typeface="Tahoma"/>
              <a:sym typeface="Tahoma"/>
            </a:endParaRPr>
          </a:p>
          <a:p>
            <a:pPr indent="-225425" lvl="1" marL="1082675" marR="0" rtl="0" algn="just">
              <a:spcBef>
                <a:spcPts val="500"/>
              </a:spcBef>
              <a:spcAft>
                <a:spcPts val="0"/>
              </a:spcAft>
              <a:buClr>
                <a:schemeClr val="lt1"/>
              </a:buClr>
              <a:buSzPts val="1800"/>
              <a:buFont typeface="Arial"/>
              <a:buNone/>
            </a:pPr>
            <a:r>
              <a:t/>
            </a:r>
            <a:endParaRPr b="0" i="0" sz="1800" u="none" cap="none" strike="noStrike">
              <a:solidFill>
                <a:srgbClr val="000000"/>
              </a:solidFill>
              <a:latin typeface="Tahoma"/>
              <a:ea typeface="Tahoma"/>
              <a:cs typeface="Tahoma"/>
              <a:sym typeface="Tahoma"/>
            </a:endParaRPr>
          </a:p>
          <a:p>
            <a:pPr indent="-339725" lvl="1" marL="1082675" marR="0" rtl="0" algn="just">
              <a:spcBef>
                <a:spcPts val="500"/>
              </a:spcBef>
              <a:spcAft>
                <a:spcPts val="0"/>
              </a:spcAft>
              <a:buClr>
                <a:srgbClr val="000000"/>
              </a:buClr>
              <a:buSzPts val="1800"/>
              <a:buFont typeface="Arial"/>
              <a:buChar char="•"/>
            </a:pPr>
            <a:r>
              <a:rPr b="0" i="0" lang="es-ES" sz="1800" u="none" cap="none" strike="noStrike">
                <a:solidFill>
                  <a:srgbClr val="000000"/>
                </a:solidFill>
                <a:latin typeface="Tahoma"/>
                <a:ea typeface="Tahoma"/>
                <a:cs typeface="Tahoma"/>
                <a:sym typeface="Tahoma"/>
              </a:rPr>
              <a:t>Suele utilizarse para mostrar </a:t>
            </a:r>
            <a:r>
              <a:rPr b="1" i="0" lang="es-ES" sz="1800" u="none" cap="none" strike="noStrike">
                <a:solidFill>
                  <a:srgbClr val="000000"/>
                </a:solidFill>
                <a:latin typeface="Tahoma"/>
                <a:ea typeface="Tahoma"/>
                <a:cs typeface="Tahoma"/>
                <a:sym typeface="Tahoma"/>
              </a:rPr>
              <a:t>información</a:t>
            </a:r>
            <a:r>
              <a:rPr b="0" i="0" lang="es-ES" sz="1800" u="none" cap="none" strike="noStrike">
                <a:solidFill>
                  <a:srgbClr val="000000"/>
                </a:solidFill>
                <a:latin typeface="Tahoma"/>
                <a:ea typeface="Tahoma"/>
                <a:cs typeface="Tahoma"/>
                <a:sym typeface="Tahoma"/>
              </a:rPr>
              <a:t> al usuario sobre sus acciones, como algún </a:t>
            </a:r>
            <a:r>
              <a:rPr b="1" i="0" lang="es-ES" sz="1800" u="none" cap="none" strike="noStrike">
                <a:solidFill>
                  <a:srgbClr val="000000"/>
                </a:solidFill>
                <a:latin typeface="Tahoma"/>
                <a:ea typeface="Tahoma"/>
                <a:cs typeface="Tahoma"/>
                <a:sym typeface="Tahoma"/>
              </a:rPr>
              <a:t>error</a:t>
            </a:r>
            <a:r>
              <a:rPr b="0" i="0" lang="es-ES" sz="1800" u="none" cap="none" strike="noStrike">
                <a:solidFill>
                  <a:srgbClr val="000000"/>
                </a:solidFill>
                <a:latin typeface="Tahoma"/>
                <a:ea typeface="Tahoma"/>
                <a:cs typeface="Tahoma"/>
                <a:sym typeface="Tahoma"/>
              </a:rPr>
              <a:t> en formularios, o </a:t>
            </a:r>
            <a:r>
              <a:rPr b="1" i="0" lang="es-ES" sz="1800" u="none" cap="none" strike="noStrike">
                <a:solidFill>
                  <a:srgbClr val="000000"/>
                </a:solidFill>
                <a:latin typeface="Tahoma"/>
                <a:ea typeface="Tahoma"/>
                <a:cs typeface="Tahoma"/>
                <a:sym typeface="Tahoma"/>
              </a:rPr>
              <a:t>información corta</a:t>
            </a:r>
            <a:r>
              <a:rPr b="0" i="0" lang="es-ES" sz="1800" u="none" cap="none" strike="noStrike">
                <a:solidFill>
                  <a:srgbClr val="000000"/>
                </a:solidFill>
                <a:latin typeface="Tahoma"/>
                <a:ea typeface="Tahoma"/>
                <a:cs typeface="Tahoma"/>
                <a:sym typeface="Tahoma"/>
              </a:rPr>
              <a:t> que se quiera destacar.</a:t>
            </a:r>
            <a:endParaRPr/>
          </a:p>
          <a:p>
            <a:pPr indent="-339725" lvl="0" marL="339725" marR="0" rtl="0" algn="just">
              <a:spcBef>
                <a:spcPts val="500"/>
              </a:spcBef>
              <a:spcAft>
                <a:spcPts val="0"/>
              </a:spcAft>
              <a:buClr>
                <a:schemeClr val="lt1"/>
              </a:buClr>
              <a:buSzPts val="1800"/>
              <a:buFont typeface="Arial"/>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lt1"/>
              </a:buClr>
              <a:buSzPts val="1800"/>
              <a:buFont typeface="Arial"/>
              <a:buNone/>
            </a:pPr>
            <a:r>
              <a:t/>
            </a:r>
            <a:endParaRPr sz="1800">
              <a:solidFill>
                <a:srgbClr val="000000"/>
              </a:solidFill>
              <a:latin typeface="Tahoma"/>
              <a:ea typeface="Tahoma"/>
              <a:cs typeface="Tahoma"/>
              <a:sym typeface="Tahoma"/>
            </a:endParaRPr>
          </a:p>
          <a:p>
            <a:pPr indent="-339725" lvl="0" marL="339725" marR="0" rtl="0" algn="just">
              <a:spcBef>
                <a:spcPts val="600"/>
              </a:spcBef>
              <a:spcAft>
                <a:spcPts val="0"/>
              </a:spcAft>
              <a:buClr>
                <a:schemeClr val="lt1"/>
              </a:buClr>
              <a:buSzPts val="2400"/>
              <a:buFont typeface="Arial"/>
              <a:buNone/>
            </a:pPr>
            <a:r>
              <a:t/>
            </a:r>
            <a:endParaRPr sz="2400">
              <a:solidFill>
                <a:srgbClr val="000000"/>
              </a:solidFill>
              <a:latin typeface="Tahoma"/>
              <a:ea typeface="Tahoma"/>
              <a:cs typeface="Tahoma"/>
              <a:sym typeface="Tahoma"/>
            </a:endParaRPr>
          </a:p>
          <a:p>
            <a:pPr indent="-339725" lvl="0" marL="339725" marR="0" rtl="0" algn="just">
              <a:spcBef>
                <a:spcPts val="50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a:p>
            <a:pPr indent="-339725" lvl="0" marL="339725" marR="0" rtl="0" algn="just">
              <a:spcBef>
                <a:spcPts val="50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p:txBody>
      </p:sp>
      <p:sp>
        <p:nvSpPr>
          <p:cNvPr id="125" name="Google Shape;125;p5"/>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b="1" lang="es-ES" sz="3600">
                <a:solidFill>
                  <a:srgbClr val="000000"/>
                </a:solidFill>
                <a:latin typeface="Calibri"/>
                <a:ea typeface="Calibri"/>
                <a:cs typeface="Calibri"/>
                <a:sym typeface="Calibri"/>
              </a:rPr>
              <a:t>Javascript</a:t>
            </a:r>
            <a:endParaRPr b="1" sz="3600">
              <a:solidFill>
                <a:srgbClr val="000000"/>
              </a:solidFill>
              <a:latin typeface="Calibri"/>
              <a:ea typeface="Calibri"/>
              <a:cs typeface="Calibri"/>
              <a:sym typeface="Calibri"/>
            </a:endParaRPr>
          </a:p>
        </p:txBody>
      </p:sp>
      <p:pic>
        <p:nvPicPr>
          <p:cNvPr id="126" name="Google Shape;126;p5"/>
          <p:cNvPicPr preferRelativeResize="0"/>
          <p:nvPr/>
        </p:nvPicPr>
        <p:blipFill rotWithShape="1">
          <a:blip r:embed="rId3">
            <a:alphaModFix/>
          </a:blip>
          <a:srcRect b="0" l="0" r="0" t="0"/>
          <a:stretch/>
        </p:blipFill>
        <p:spPr>
          <a:xfrm>
            <a:off x="5219700" y="3357563"/>
            <a:ext cx="3533775" cy="12954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4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554" name="Google Shape;554;p49"/>
          <p:cNvSpPr txBox="1"/>
          <p:nvPr>
            <p:ph idx="1" type="body"/>
          </p:nvPr>
        </p:nvSpPr>
        <p:spPr>
          <a:xfrm>
            <a:off x="457200" y="1484784"/>
            <a:ext cx="4038600" cy="496855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es-ES" sz="1400"/>
              <a:t>var resultado;</a:t>
            </a:r>
            <a:endParaRPr sz="600"/>
          </a:p>
          <a:p>
            <a:pPr indent="0" lvl="0" marL="0" rtl="0" algn="l">
              <a:lnSpc>
                <a:spcPct val="90000"/>
              </a:lnSpc>
              <a:spcBef>
                <a:spcPts val="1000"/>
              </a:spcBef>
              <a:spcAft>
                <a:spcPts val="0"/>
              </a:spcAft>
              <a:buClr>
                <a:schemeClr val="dk1"/>
              </a:buClr>
              <a:buSzPts val="1400"/>
              <a:buNone/>
            </a:pPr>
            <a:r>
              <a:rPr lang="es-ES" sz="1400"/>
              <a:t>var numero1 = 3;</a:t>
            </a:r>
            <a:endParaRPr/>
          </a:p>
          <a:p>
            <a:pPr indent="0" lvl="0" marL="0" rtl="0" algn="l">
              <a:lnSpc>
                <a:spcPct val="90000"/>
              </a:lnSpc>
              <a:spcBef>
                <a:spcPts val="1000"/>
              </a:spcBef>
              <a:spcAft>
                <a:spcPts val="0"/>
              </a:spcAft>
              <a:buClr>
                <a:schemeClr val="dk1"/>
              </a:buClr>
              <a:buSzPts val="1400"/>
              <a:buNone/>
            </a:pPr>
            <a:r>
              <a:rPr lang="es-ES" sz="1400"/>
              <a:t>var numero2 = 5;</a:t>
            </a:r>
            <a:endParaRPr sz="600"/>
          </a:p>
          <a:p>
            <a:pPr indent="0" lvl="0" marL="0" rtl="0" algn="l">
              <a:lnSpc>
                <a:spcPct val="90000"/>
              </a:lnSpc>
              <a:spcBef>
                <a:spcPts val="1000"/>
              </a:spcBef>
              <a:spcAft>
                <a:spcPts val="0"/>
              </a:spcAft>
              <a:buClr>
                <a:schemeClr val="dk1"/>
              </a:buClr>
              <a:buSzPts val="1400"/>
              <a:buNone/>
            </a:pPr>
            <a:r>
              <a:rPr i="1" lang="es-ES" sz="1400"/>
              <a:t>// Se suman los números y se muestra el resultado</a:t>
            </a:r>
            <a:endParaRPr/>
          </a:p>
          <a:p>
            <a:pPr indent="0" lvl="0" marL="0" rtl="0" algn="l">
              <a:lnSpc>
                <a:spcPct val="90000"/>
              </a:lnSpc>
              <a:spcBef>
                <a:spcPts val="1000"/>
              </a:spcBef>
              <a:spcAft>
                <a:spcPts val="0"/>
              </a:spcAft>
              <a:buClr>
                <a:schemeClr val="dk1"/>
              </a:buClr>
              <a:buSzPts val="1400"/>
              <a:buNone/>
            </a:pPr>
            <a:r>
              <a:rPr b="1" i="1" lang="es-ES" sz="1400"/>
              <a:t>resultado = numero1 + numero2;</a:t>
            </a:r>
            <a:endParaRPr/>
          </a:p>
          <a:p>
            <a:pPr indent="0" lvl="0" marL="0" rtl="0" algn="l">
              <a:lnSpc>
                <a:spcPct val="90000"/>
              </a:lnSpc>
              <a:spcBef>
                <a:spcPts val="1000"/>
              </a:spcBef>
              <a:spcAft>
                <a:spcPts val="0"/>
              </a:spcAft>
              <a:buClr>
                <a:schemeClr val="dk1"/>
              </a:buClr>
              <a:buSzPts val="1400"/>
              <a:buNone/>
            </a:pPr>
            <a:r>
              <a:rPr b="1" i="1" lang="es-ES" sz="1400"/>
              <a:t>alert("El resultado es " + resultado);</a:t>
            </a:r>
            <a:endParaRPr sz="600"/>
          </a:p>
          <a:p>
            <a:pPr indent="0" lvl="0" marL="0" rtl="0" algn="l">
              <a:lnSpc>
                <a:spcPct val="90000"/>
              </a:lnSpc>
              <a:spcBef>
                <a:spcPts val="1000"/>
              </a:spcBef>
              <a:spcAft>
                <a:spcPts val="0"/>
              </a:spcAft>
              <a:buClr>
                <a:schemeClr val="dk1"/>
              </a:buClr>
              <a:buSzPts val="1400"/>
              <a:buNone/>
            </a:pPr>
            <a:r>
              <a:rPr lang="es-ES" sz="1400"/>
              <a:t>numero1 = 10;</a:t>
            </a:r>
            <a:endParaRPr/>
          </a:p>
          <a:p>
            <a:pPr indent="0" lvl="0" marL="0" rtl="0" algn="l">
              <a:lnSpc>
                <a:spcPct val="90000"/>
              </a:lnSpc>
              <a:spcBef>
                <a:spcPts val="1000"/>
              </a:spcBef>
              <a:spcAft>
                <a:spcPts val="0"/>
              </a:spcAft>
              <a:buClr>
                <a:schemeClr val="dk1"/>
              </a:buClr>
              <a:buSzPts val="1400"/>
              <a:buNone/>
            </a:pPr>
            <a:r>
              <a:rPr lang="es-ES" sz="1400"/>
              <a:t>numero2 = 7;</a:t>
            </a:r>
            <a:endParaRPr sz="600"/>
          </a:p>
          <a:p>
            <a:pPr indent="0" lvl="0" marL="0" rtl="0" algn="l">
              <a:lnSpc>
                <a:spcPct val="90000"/>
              </a:lnSpc>
              <a:spcBef>
                <a:spcPts val="1000"/>
              </a:spcBef>
              <a:spcAft>
                <a:spcPts val="0"/>
              </a:spcAft>
              <a:buClr>
                <a:schemeClr val="dk1"/>
              </a:buClr>
              <a:buSzPts val="1400"/>
              <a:buNone/>
            </a:pPr>
            <a:r>
              <a:rPr i="1" lang="es-ES" sz="1400"/>
              <a:t>// Se suman los números y se muestra el resultado</a:t>
            </a:r>
            <a:endParaRPr/>
          </a:p>
          <a:p>
            <a:pPr indent="0" lvl="0" marL="0" rtl="0" algn="l">
              <a:lnSpc>
                <a:spcPct val="90000"/>
              </a:lnSpc>
              <a:spcBef>
                <a:spcPts val="1000"/>
              </a:spcBef>
              <a:spcAft>
                <a:spcPts val="0"/>
              </a:spcAft>
              <a:buClr>
                <a:schemeClr val="dk1"/>
              </a:buClr>
              <a:buSzPts val="1400"/>
              <a:buNone/>
            </a:pPr>
            <a:r>
              <a:rPr b="1" i="1" lang="es-ES" sz="1400"/>
              <a:t>resultado = numero1 + numero2;</a:t>
            </a:r>
            <a:endParaRPr/>
          </a:p>
          <a:p>
            <a:pPr indent="0" lvl="0" marL="0" rtl="0" algn="l">
              <a:lnSpc>
                <a:spcPct val="90000"/>
              </a:lnSpc>
              <a:spcBef>
                <a:spcPts val="1000"/>
              </a:spcBef>
              <a:spcAft>
                <a:spcPts val="0"/>
              </a:spcAft>
              <a:buClr>
                <a:schemeClr val="dk1"/>
              </a:buClr>
              <a:buSzPts val="1400"/>
              <a:buNone/>
            </a:pPr>
            <a:r>
              <a:rPr b="1" i="1" lang="es-ES" sz="1400"/>
              <a:t>alert("El resultado es " + resultado);</a:t>
            </a:r>
            <a:endParaRPr sz="600"/>
          </a:p>
          <a:p>
            <a:pPr indent="0" lvl="0" marL="0" rtl="0" algn="l">
              <a:lnSpc>
                <a:spcPct val="90000"/>
              </a:lnSpc>
              <a:spcBef>
                <a:spcPts val="1000"/>
              </a:spcBef>
              <a:spcAft>
                <a:spcPts val="0"/>
              </a:spcAft>
              <a:buClr>
                <a:schemeClr val="dk1"/>
              </a:buClr>
              <a:buSzPts val="1400"/>
              <a:buNone/>
            </a:pPr>
            <a:r>
              <a:rPr lang="es-ES" sz="1400"/>
              <a:t>numero1 = 5;</a:t>
            </a:r>
            <a:endParaRPr/>
          </a:p>
          <a:p>
            <a:pPr indent="0" lvl="0" marL="0" rtl="0" algn="l">
              <a:lnSpc>
                <a:spcPct val="90000"/>
              </a:lnSpc>
              <a:spcBef>
                <a:spcPts val="1000"/>
              </a:spcBef>
              <a:spcAft>
                <a:spcPts val="0"/>
              </a:spcAft>
              <a:buClr>
                <a:schemeClr val="dk1"/>
              </a:buClr>
              <a:buSzPts val="1400"/>
              <a:buNone/>
            </a:pPr>
            <a:r>
              <a:rPr lang="es-ES" sz="1400"/>
              <a:t>numero2 = 8;</a:t>
            </a:r>
            <a:endParaRPr sz="600"/>
          </a:p>
          <a:p>
            <a:pPr indent="0" lvl="0" marL="0" rtl="0" algn="l">
              <a:lnSpc>
                <a:spcPct val="90000"/>
              </a:lnSpc>
              <a:spcBef>
                <a:spcPts val="1000"/>
              </a:spcBef>
              <a:spcAft>
                <a:spcPts val="0"/>
              </a:spcAft>
              <a:buClr>
                <a:schemeClr val="dk1"/>
              </a:buClr>
              <a:buSzPts val="1400"/>
              <a:buNone/>
            </a:pPr>
            <a:r>
              <a:rPr i="1" lang="es-ES" sz="1400"/>
              <a:t>// Se suman los números y se muestra el resultado</a:t>
            </a:r>
            <a:endParaRPr/>
          </a:p>
          <a:p>
            <a:pPr indent="0" lvl="0" marL="0" rtl="0" algn="l">
              <a:lnSpc>
                <a:spcPct val="90000"/>
              </a:lnSpc>
              <a:spcBef>
                <a:spcPts val="1000"/>
              </a:spcBef>
              <a:spcAft>
                <a:spcPts val="0"/>
              </a:spcAft>
              <a:buClr>
                <a:schemeClr val="dk1"/>
              </a:buClr>
              <a:buSzPts val="1400"/>
              <a:buNone/>
            </a:pPr>
            <a:r>
              <a:rPr b="1" i="1" lang="es-ES" sz="1400"/>
              <a:t>resultado = numero1 + numero2;</a:t>
            </a:r>
            <a:endParaRPr/>
          </a:p>
          <a:p>
            <a:pPr indent="0" lvl="0" marL="0" rtl="0" algn="l">
              <a:lnSpc>
                <a:spcPct val="90000"/>
              </a:lnSpc>
              <a:spcBef>
                <a:spcPts val="1000"/>
              </a:spcBef>
              <a:spcAft>
                <a:spcPts val="0"/>
              </a:spcAft>
              <a:buClr>
                <a:schemeClr val="dk1"/>
              </a:buClr>
              <a:buSzPts val="1400"/>
              <a:buNone/>
            </a:pPr>
            <a:r>
              <a:rPr b="1" i="1" lang="es-ES" sz="1400"/>
              <a:t>alert("El resultado es " + resultado);</a:t>
            </a:r>
            <a:endParaRPr/>
          </a:p>
          <a:p>
            <a:pPr indent="0" lvl="0" marL="0" rtl="0" algn="l">
              <a:lnSpc>
                <a:spcPct val="90000"/>
              </a:lnSpc>
              <a:spcBef>
                <a:spcPts val="1000"/>
              </a:spcBef>
              <a:spcAft>
                <a:spcPts val="0"/>
              </a:spcAft>
              <a:buClr>
                <a:schemeClr val="dk1"/>
              </a:buClr>
              <a:buSzPts val="1400"/>
              <a:buNone/>
            </a:pPr>
            <a:r>
              <a:rPr lang="es-ES" sz="1400"/>
              <a:t>...</a:t>
            </a:r>
            <a:endParaRPr/>
          </a:p>
        </p:txBody>
      </p:sp>
      <p:sp>
        <p:nvSpPr>
          <p:cNvPr id="555" name="Google Shape;555;p49"/>
          <p:cNvSpPr txBox="1"/>
          <p:nvPr>
            <p:ph idx="2" type="body"/>
          </p:nvPr>
        </p:nvSpPr>
        <p:spPr>
          <a:xfrm>
            <a:off x="4648200" y="1484784"/>
            <a:ext cx="4038600" cy="464137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es-ES" sz="1400"/>
              <a:t>function suma_y_muestra(</a:t>
            </a:r>
            <a:r>
              <a:rPr b="1" lang="es-ES" sz="1400"/>
              <a:t>numero1, numero2</a:t>
            </a:r>
            <a:r>
              <a:rPr lang="es-ES" sz="1400"/>
              <a:t>) {</a:t>
            </a:r>
            <a:endParaRPr/>
          </a:p>
          <a:p>
            <a:pPr indent="0" lvl="1" marL="400050" rtl="0" algn="l">
              <a:lnSpc>
                <a:spcPct val="90000"/>
              </a:lnSpc>
              <a:spcBef>
                <a:spcPts val="500"/>
              </a:spcBef>
              <a:spcAft>
                <a:spcPts val="0"/>
              </a:spcAft>
              <a:buClr>
                <a:schemeClr val="dk1"/>
              </a:buClr>
              <a:buSzPts val="1400"/>
              <a:buNone/>
            </a:pPr>
            <a:r>
              <a:rPr lang="es-ES" sz="1400"/>
              <a:t>resultado = numero1 + numero2;</a:t>
            </a:r>
            <a:endParaRPr/>
          </a:p>
          <a:p>
            <a:pPr indent="0" lvl="1" marL="400050" rtl="0" algn="l">
              <a:lnSpc>
                <a:spcPct val="90000"/>
              </a:lnSpc>
              <a:spcBef>
                <a:spcPts val="500"/>
              </a:spcBef>
              <a:spcAft>
                <a:spcPts val="0"/>
              </a:spcAft>
              <a:buClr>
                <a:schemeClr val="dk1"/>
              </a:buClr>
              <a:buSzPts val="1400"/>
              <a:buNone/>
            </a:pPr>
            <a:r>
              <a:rPr lang="es-ES" sz="1400"/>
              <a:t>alert("El resultado es " + resultado);</a:t>
            </a:r>
            <a:endParaRPr/>
          </a:p>
          <a:p>
            <a:pPr indent="0" lvl="0" marL="0" rtl="0" algn="l">
              <a:lnSpc>
                <a:spcPct val="90000"/>
              </a:lnSpc>
              <a:spcBef>
                <a:spcPts val="1000"/>
              </a:spcBef>
              <a:spcAft>
                <a:spcPts val="0"/>
              </a:spcAft>
              <a:buClr>
                <a:schemeClr val="dk1"/>
              </a:buClr>
              <a:buSzPts val="1400"/>
              <a:buNone/>
            </a:pPr>
            <a:r>
              <a:rPr lang="es-ES" sz="1400"/>
              <a:t>}</a:t>
            </a:r>
            <a:endParaRPr sz="800"/>
          </a:p>
          <a:p>
            <a:pPr indent="0" lvl="0" marL="0" rtl="0" algn="l">
              <a:lnSpc>
                <a:spcPct val="90000"/>
              </a:lnSpc>
              <a:spcBef>
                <a:spcPts val="1000"/>
              </a:spcBef>
              <a:spcAft>
                <a:spcPts val="0"/>
              </a:spcAft>
              <a:buClr>
                <a:schemeClr val="dk1"/>
              </a:buClr>
              <a:buSzPts val="1400"/>
              <a:buNone/>
            </a:pPr>
            <a:r>
              <a:rPr lang="es-ES" sz="1400"/>
              <a:t>var resultado;</a:t>
            </a:r>
            <a:endParaRPr sz="800"/>
          </a:p>
          <a:p>
            <a:pPr indent="0" lvl="0" marL="0" rtl="0" algn="l">
              <a:lnSpc>
                <a:spcPct val="90000"/>
              </a:lnSpc>
              <a:spcBef>
                <a:spcPts val="1000"/>
              </a:spcBef>
              <a:spcAft>
                <a:spcPts val="0"/>
              </a:spcAft>
              <a:buClr>
                <a:schemeClr val="dk1"/>
              </a:buClr>
              <a:buSzPts val="1400"/>
              <a:buNone/>
            </a:pPr>
            <a:r>
              <a:rPr lang="es-ES" sz="1400"/>
              <a:t>var numero_1 = 3;</a:t>
            </a:r>
            <a:endParaRPr/>
          </a:p>
          <a:p>
            <a:pPr indent="0" lvl="0" marL="0" rtl="0" algn="l">
              <a:lnSpc>
                <a:spcPct val="90000"/>
              </a:lnSpc>
              <a:spcBef>
                <a:spcPts val="1000"/>
              </a:spcBef>
              <a:spcAft>
                <a:spcPts val="0"/>
              </a:spcAft>
              <a:buClr>
                <a:schemeClr val="dk1"/>
              </a:buClr>
              <a:buSzPts val="1400"/>
              <a:buNone/>
            </a:pPr>
            <a:r>
              <a:rPr lang="es-ES" sz="1400"/>
              <a:t>var numero_2 = 5;</a:t>
            </a:r>
            <a:endParaRPr sz="800"/>
          </a:p>
          <a:p>
            <a:pPr indent="0" lvl="0" marL="0" rtl="0" algn="l">
              <a:lnSpc>
                <a:spcPct val="90000"/>
              </a:lnSpc>
              <a:spcBef>
                <a:spcPts val="1000"/>
              </a:spcBef>
              <a:spcAft>
                <a:spcPts val="0"/>
              </a:spcAft>
              <a:buClr>
                <a:schemeClr val="dk1"/>
              </a:buClr>
              <a:buSzPts val="1400"/>
              <a:buNone/>
            </a:pPr>
            <a:r>
              <a:rPr b="1" lang="es-ES" sz="1400"/>
              <a:t>suma_y_muestra(numero_1, numero_2);</a:t>
            </a:r>
            <a:endParaRPr sz="800"/>
          </a:p>
          <a:p>
            <a:pPr indent="0" lvl="0" marL="0" rtl="0" algn="l">
              <a:lnSpc>
                <a:spcPct val="90000"/>
              </a:lnSpc>
              <a:spcBef>
                <a:spcPts val="1000"/>
              </a:spcBef>
              <a:spcAft>
                <a:spcPts val="0"/>
              </a:spcAft>
              <a:buClr>
                <a:schemeClr val="dk1"/>
              </a:buClr>
              <a:buSzPts val="1400"/>
              <a:buNone/>
            </a:pPr>
            <a:r>
              <a:rPr lang="es-ES" sz="1400"/>
              <a:t>numero1 = 10;</a:t>
            </a:r>
            <a:endParaRPr/>
          </a:p>
          <a:p>
            <a:pPr indent="0" lvl="0" marL="0" rtl="0" algn="l">
              <a:lnSpc>
                <a:spcPct val="90000"/>
              </a:lnSpc>
              <a:spcBef>
                <a:spcPts val="1000"/>
              </a:spcBef>
              <a:spcAft>
                <a:spcPts val="0"/>
              </a:spcAft>
              <a:buClr>
                <a:schemeClr val="dk1"/>
              </a:buClr>
              <a:buSzPts val="1400"/>
              <a:buNone/>
            </a:pPr>
            <a:r>
              <a:rPr lang="es-ES" sz="1400"/>
              <a:t>numero2 = 7;</a:t>
            </a:r>
            <a:endParaRPr sz="800"/>
          </a:p>
          <a:p>
            <a:pPr indent="0" lvl="0" marL="0" rtl="0" algn="l">
              <a:lnSpc>
                <a:spcPct val="90000"/>
              </a:lnSpc>
              <a:spcBef>
                <a:spcPts val="1000"/>
              </a:spcBef>
              <a:spcAft>
                <a:spcPts val="0"/>
              </a:spcAft>
              <a:buClr>
                <a:schemeClr val="dk1"/>
              </a:buClr>
              <a:buSzPts val="1400"/>
              <a:buNone/>
            </a:pPr>
            <a:r>
              <a:rPr b="1" lang="es-ES" sz="1400"/>
              <a:t>suma_y_muestra(numero1, numero2);</a:t>
            </a:r>
            <a:endParaRPr/>
          </a:p>
          <a:p>
            <a:pPr indent="0" lvl="0" marL="0" rtl="0" algn="l">
              <a:lnSpc>
                <a:spcPct val="90000"/>
              </a:lnSpc>
              <a:spcBef>
                <a:spcPts val="1000"/>
              </a:spcBef>
              <a:spcAft>
                <a:spcPts val="0"/>
              </a:spcAft>
              <a:buClr>
                <a:schemeClr val="dk1"/>
              </a:buClr>
              <a:buSzPts val="800"/>
              <a:buNone/>
            </a:pPr>
            <a:r>
              <a:t/>
            </a:r>
            <a:endParaRPr sz="800"/>
          </a:p>
          <a:p>
            <a:pPr indent="0" lvl="0" marL="0" rtl="0" algn="l">
              <a:lnSpc>
                <a:spcPct val="90000"/>
              </a:lnSpc>
              <a:spcBef>
                <a:spcPts val="1000"/>
              </a:spcBef>
              <a:spcAft>
                <a:spcPts val="0"/>
              </a:spcAft>
              <a:buClr>
                <a:schemeClr val="dk1"/>
              </a:buClr>
              <a:buSzPts val="1400"/>
              <a:buNone/>
            </a:pPr>
            <a:r>
              <a:rPr lang="es-ES" sz="1400" strike="sngStrike"/>
              <a:t>numero1 = 5;</a:t>
            </a:r>
            <a:endParaRPr/>
          </a:p>
          <a:p>
            <a:pPr indent="0" lvl="0" marL="0" rtl="0" algn="l">
              <a:lnSpc>
                <a:spcPct val="90000"/>
              </a:lnSpc>
              <a:spcBef>
                <a:spcPts val="1000"/>
              </a:spcBef>
              <a:spcAft>
                <a:spcPts val="0"/>
              </a:spcAft>
              <a:buClr>
                <a:schemeClr val="dk1"/>
              </a:buClr>
              <a:buSzPts val="1400"/>
              <a:buNone/>
            </a:pPr>
            <a:r>
              <a:rPr lang="es-ES" sz="1400" strike="sngStrike"/>
              <a:t>numero2 = 8;</a:t>
            </a:r>
            <a:endParaRPr/>
          </a:p>
          <a:p>
            <a:pPr indent="0" lvl="0" marL="0" rtl="0" algn="l">
              <a:lnSpc>
                <a:spcPct val="90000"/>
              </a:lnSpc>
              <a:spcBef>
                <a:spcPts val="1000"/>
              </a:spcBef>
              <a:spcAft>
                <a:spcPts val="0"/>
              </a:spcAft>
              <a:buClr>
                <a:schemeClr val="dk1"/>
              </a:buClr>
              <a:buSzPts val="800"/>
              <a:buNone/>
            </a:pPr>
            <a:r>
              <a:t/>
            </a:r>
            <a:endParaRPr sz="800"/>
          </a:p>
          <a:p>
            <a:pPr indent="0" lvl="0" marL="0" rtl="0" algn="l">
              <a:lnSpc>
                <a:spcPct val="90000"/>
              </a:lnSpc>
              <a:spcBef>
                <a:spcPts val="1000"/>
              </a:spcBef>
              <a:spcAft>
                <a:spcPts val="0"/>
              </a:spcAft>
              <a:buClr>
                <a:schemeClr val="dk1"/>
              </a:buClr>
              <a:buSzPts val="1400"/>
              <a:buNone/>
            </a:pPr>
            <a:r>
              <a:rPr b="1" lang="es-ES" sz="1400"/>
              <a:t>suma_y_muestra(5, 8);</a:t>
            </a:r>
            <a:endParaRPr b="1" sz="1400"/>
          </a:p>
          <a:p>
            <a:pPr indent="0" lvl="0" marL="0" rtl="0" algn="l">
              <a:lnSpc>
                <a:spcPct val="90000"/>
              </a:lnSpc>
              <a:spcBef>
                <a:spcPts val="1000"/>
              </a:spcBef>
              <a:spcAft>
                <a:spcPts val="0"/>
              </a:spcAft>
              <a:buClr>
                <a:schemeClr val="dk1"/>
              </a:buClr>
              <a:buSzPts val="1400"/>
              <a:buNone/>
            </a:pPr>
            <a:r>
              <a:rPr lang="es-ES" sz="1400"/>
              <a:t>...</a:t>
            </a:r>
            <a:endParaRPr sz="1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564" name="Google Shape;564;p50"/>
          <p:cNvSpPr txBox="1"/>
          <p:nvPr>
            <p:ph idx="1" type="body"/>
          </p:nvPr>
        </p:nvSpPr>
        <p:spPr>
          <a:xfrm>
            <a:off x="457200" y="1340768"/>
            <a:ext cx="8229600" cy="4968552"/>
          </a:xfrm>
          <a:prstGeom prst="rect">
            <a:avLst/>
          </a:prstGeom>
          <a:noFill/>
          <a:ln>
            <a:noFill/>
          </a:ln>
        </p:spPr>
        <p:txBody>
          <a:bodyPr anchorCtr="0" anchor="t" bIns="45700" lIns="91425" spcFirstLastPara="1" rIns="91425" wrap="square" tIns="45700">
            <a:normAutofit fontScale="62500" lnSpcReduction="20000"/>
          </a:bodyPr>
          <a:lstStyle/>
          <a:p>
            <a:pPr indent="0" lvl="0" marL="0" rtl="0" algn="just">
              <a:lnSpc>
                <a:spcPct val="90000"/>
              </a:lnSpc>
              <a:spcBef>
                <a:spcPts val="0"/>
              </a:spcBef>
              <a:spcAft>
                <a:spcPts val="0"/>
              </a:spcAft>
              <a:buClr>
                <a:schemeClr val="dk1"/>
              </a:buClr>
              <a:buSzPct val="100000"/>
              <a:buNone/>
            </a:pPr>
            <a:r>
              <a:rPr lang="es-ES" sz="3700"/>
              <a:t>Las funciones no solamente puede recibir variables y datos, sino que también pueden devolver los valores que han calculado. Para devolver valores dentro de una función, se utiliza la palabra reservada </a:t>
            </a:r>
            <a:r>
              <a:rPr b="1" lang="es-ES" sz="3700"/>
              <a:t>return</a:t>
            </a:r>
            <a:r>
              <a:rPr lang="es-ES" sz="3700"/>
              <a:t>.</a:t>
            </a:r>
            <a:endParaRPr/>
          </a:p>
          <a:p>
            <a:pPr indent="0" lvl="1" marL="400050" rtl="0" algn="l">
              <a:lnSpc>
                <a:spcPct val="90000"/>
              </a:lnSpc>
              <a:spcBef>
                <a:spcPts val="500"/>
              </a:spcBef>
              <a:spcAft>
                <a:spcPts val="0"/>
              </a:spcAft>
              <a:buClr>
                <a:schemeClr val="dk1"/>
              </a:buClr>
              <a:buSzPct val="100000"/>
              <a:buNone/>
            </a:pPr>
            <a:r>
              <a:t/>
            </a:r>
            <a:endParaRPr sz="1600"/>
          </a:p>
          <a:p>
            <a:pPr indent="0" lvl="1" marL="400050" rtl="0" algn="l">
              <a:lnSpc>
                <a:spcPct val="90000"/>
              </a:lnSpc>
              <a:spcBef>
                <a:spcPts val="500"/>
              </a:spcBef>
              <a:spcAft>
                <a:spcPts val="0"/>
              </a:spcAft>
              <a:buClr>
                <a:schemeClr val="dk1"/>
              </a:buClr>
              <a:buSzPct val="100000"/>
              <a:buNone/>
            </a:pPr>
            <a:r>
              <a:rPr lang="es-ES" sz="2700">
                <a:latin typeface="Courier New"/>
                <a:ea typeface="Courier New"/>
                <a:cs typeface="Courier New"/>
                <a:sym typeface="Courier New"/>
              </a:rPr>
              <a:t>function calculaPrecioTotal(precio) {</a:t>
            </a:r>
            <a:endParaRPr/>
          </a:p>
          <a:p>
            <a:pPr indent="0" lvl="2" marL="800100" rtl="0" algn="l">
              <a:lnSpc>
                <a:spcPct val="90000"/>
              </a:lnSpc>
              <a:spcBef>
                <a:spcPts val="500"/>
              </a:spcBef>
              <a:spcAft>
                <a:spcPts val="0"/>
              </a:spcAft>
              <a:buClr>
                <a:schemeClr val="dk1"/>
              </a:buClr>
              <a:buSzPct val="100000"/>
              <a:buNone/>
            </a:pPr>
            <a:r>
              <a:rPr lang="es-ES" sz="2700">
                <a:latin typeface="Courier New"/>
                <a:ea typeface="Courier New"/>
                <a:cs typeface="Courier New"/>
                <a:sym typeface="Courier New"/>
              </a:rPr>
              <a:t>var impuestos = 1.16;</a:t>
            </a:r>
            <a:endParaRPr/>
          </a:p>
          <a:p>
            <a:pPr indent="0" lvl="2" marL="800100" rtl="0" algn="l">
              <a:lnSpc>
                <a:spcPct val="90000"/>
              </a:lnSpc>
              <a:spcBef>
                <a:spcPts val="500"/>
              </a:spcBef>
              <a:spcAft>
                <a:spcPts val="0"/>
              </a:spcAft>
              <a:buClr>
                <a:schemeClr val="dk1"/>
              </a:buClr>
              <a:buSzPct val="100000"/>
              <a:buNone/>
            </a:pPr>
            <a:r>
              <a:rPr lang="es-ES" sz="2700">
                <a:latin typeface="Courier New"/>
                <a:ea typeface="Courier New"/>
                <a:cs typeface="Courier New"/>
                <a:sym typeface="Courier New"/>
              </a:rPr>
              <a:t>var gastosEnvio = 10;</a:t>
            </a:r>
            <a:endParaRPr/>
          </a:p>
          <a:p>
            <a:pPr indent="0" lvl="2" marL="800100" rtl="0" algn="l">
              <a:lnSpc>
                <a:spcPct val="90000"/>
              </a:lnSpc>
              <a:spcBef>
                <a:spcPts val="500"/>
              </a:spcBef>
              <a:spcAft>
                <a:spcPts val="0"/>
              </a:spcAft>
              <a:buClr>
                <a:schemeClr val="dk1"/>
              </a:buClr>
              <a:buSzPct val="100000"/>
              <a:buNone/>
            </a:pPr>
            <a:r>
              <a:rPr lang="es-ES" sz="2700">
                <a:latin typeface="Courier New"/>
                <a:ea typeface="Courier New"/>
                <a:cs typeface="Courier New"/>
                <a:sym typeface="Courier New"/>
              </a:rPr>
              <a:t>var precioTotal = ( precio * impuestos ) + gastosEnvio;</a:t>
            </a:r>
            <a:endParaRPr/>
          </a:p>
          <a:p>
            <a:pPr indent="0" lvl="2" marL="800100" rtl="0" algn="l">
              <a:lnSpc>
                <a:spcPct val="90000"/>
              </a:lnSpc>
              <a:spcBef>
                <a:spcPts val="500"/>
              </a:spcBef>
              <a:spcAft>
                <a:spcPts val="0"/>
              </a:spcAft>
              <a:buClr>
                <a:schemeClr val="dk1"/>
              </a:buClr>
              <a:buSzPct val="100000"/>
              <a:buNone/>
            </a:pPr>
            <a:r>
              <a:rPr b="1" lang="es-ES" sz="2700">
                <a:latin typeface="Courier New"/>
                <a:ea typeface="Courier New"/>
                <a:cs typeface="Courier New"/>
                <a:sym typeface="Courier New"/>
              </a:rPr>
              <a:t>return</a:t>
            </a:r>
            <a:r>
              <a:rPr lang="es-ES" sz="2700">
                <a:latin typeface="Courier New"/>
                <a:ea typeface="Courier New"/>
                <a:cs typeface="Courier New"/>
                <a:sym typeface="Courier New"/>
              </a:rPr>
              <a:t> precioTotal;</a:t>
            </a:r>
            <a:endParaRPr/>
          </a:p>
          <a:p>
            <a:pPr indent="0" lvl="1" marL="400050" rtl="0" algn="l">
              <a:lnSpc>
                <a:spcPct val="90000"/>
              </a:lnSpc>
              <a:spcBef>
                <a:spcPts val="500"/>
              </a:spcBef>
              <a:spcAft>
                <a:spcPts val="0"/>
              </a:spcAft>
              <a:buClr>
                <a:schemeClr val="dk1"/>
              </a:buClr>
              <a:buSzPct val="100000"/>
              <a:buNone/>
            </a:pPr>
            <a:r>
              <a:rPr lang="es-ES" sz="2700">
                <a:latin typeface="Courier New"/>
                <a:ea typeface="Courier New"/>
                <a:cs typeface="Courier New"/>
                <a:sym typeface="Courier New"/>
              </a:rPr>
              <a:t>}</a:t>
            </a:r>
            <a:endParaRPr/>
          </a:p>
          <a:p>
            <a:pPr indent="0" lvl="1" marL="400050" rtl="0" algn="l">
              <a:lnSpc>
                <a:spcPct val="90000"/>
              </a:lnSpc>
              <a:spcBef>
                <a:spcPts val="500"/>
              </a:spcBef>
              <a:spcAft>
                <a:spcPts val="0"/>
              </a:spcAft>
              <a:buClr>
                <a:schemeClr val="dk1"/>
              </a:buClr>
              <a:buSzPct val="100000"/>
              <a:buNone/>
            </a:pPr>
            <a:r>
              <a:rPr i="1" lang="es-ES" sz="2700"/>
              <a:t>// El valor devuelto por la función, se guarda en una variable</a:t>
            </a:r>
            <a:endParaRPr/>
          </a:p>
          <a:p>
            <a:pPr indent="0" lvl="1" marL="400050" rtl="0" algn="l">
              <a:lnSpc>
                <a:spcPct val="90000"/>
              </a:lnSpc>
              <a:spcBef>
                <a:spcPts val="500"/>
              </a:spcBef>
              <a:spcAft>
                <a:spcPts val="0"/>
              </a:spcAft>
              <a:buClr>
                <a:schemeClr val="dk1"/>
              </a:buClr>
              <a:buSzPct val="100000"/>
              <a:buNone/>
            </a:pPr>
            <a:r>
              <a:rPr lang="es-ES" sz="2700">
                <a:latin typeface="Courier New"/>
                <a:ea typeface="Courier New"/>
                <a:cs typeface="Courier New"/>
                <a:sym typeface="Courier New"/>
              </a:rPr>
              <a:t>var precioTotal = calculaPrecioTotal(23.34)</a:t>
            </a:r>
            <a:r>
              <a:rPr lang="es-ES" sz="2600">
                <a:latin typeface="Courier New"/>
                <a:ea typeface="Courier New"/>
                <a:cs typeface="Courier New"/>
                <a:sym typeface="Courier New"/>
              </a:rPr>
              <a:t>;</a:t>
            </a:r>
            <a:endParaRPr/>
          </a:p>
          <a:p>
            <a:pPr indent="0" lvl="1" marL="400050" rtl="0" algn="l">
              <a:lnSpc>
                <a:spcPct val="90000"/>
              </a:lnSpc>
              <a:spcBef>
                <a:spcPts val="500"/>
              </a:spcBef>
              <a:spcAft>
                <a:spcPts val="0"/>
              </a:spcAft>
              <a:buClr>
                <a:schemeClr val="dk1"/>
              </a:buClr>
              <a:buSzPct val="100000"/>
              <a:buNone/>
            </a:pPr>
            <a:r>
              <a:t/>
            </a:r>
            <a:endParaRPr sz="1600"/>
          </a:p>
          <a:p>
            <a:pPr indent="0" lvl="1" marL="400050" rtl="0" algn="l">
              <a:lnSpc>
                <a:spcPct val="90000"/>
              </a:lnSpc>
              <a:spcBef>
                <a:spcPts val="500"/>
              </a:spcBef>
              <a:spcAft>
                <a:spcPts val="0"/>
              </a:spcAft>
              <a:buClr>
                <a:schemeClr val="dk1"/>
              </a:buClr>
              <a:buSzPct val="100000"/>
              <a:buNone/>
            </a:pPr>
            <a:r>
              <a:rPr i="1" lang="es-ES" sz="2700"/>
              <a:t>// Seguir trabajando con la variable "precioTotal“</a:t>
            </a:r>
            <a:endParaRPr/>
          </a:p>
          <a:p>
            <a:pPr indent="0" lvl="0" marL="0" rtl="0" algn="just">
              <a:lnSpc>
                <a:spcPct val="90000"/>
              </a:lnSpc>
              <a:spcBef>
                <a:spcPts val="1000"/>
              </a:spcBef>
              <a:spcAft>
                <a:spcPts val="0"/>
              </a:spcAft>
              <a:buClr>
                <a:schemeClr val="dk1"/>
              </a:buClr>
              <a:buSzPct val="100000"/>
              <a:buNone/>
            </a:pPr>
            <a:r>
              <a:t/>
            </a:r>
            <a:endParaRPr sz="1600"/>
          </a:p>
          <a:p>
            <a:pPr indent="0" lvl="0" marL="0" rtl="0" algn="just">
              <a:lnSpc>
                <a:spcPct val="90000"/>
              </a:lnSpc>
              <a:spcBef>
                <a:spcPts val="1000"/>
              </a:spcBef>
              <a:spcAft>
                <a:spcPts val="0"/>
              </a:spcAft>
              <a:buClr>
                <a:schemeClr val="dk1"/>
              </a:buClr>
              <a:buSzPct val="100000"/>
              <a:buNone/>
            </a:pPr>
            <a:r>
              <a:rPr lang="es-ES" sz="3700"/>
              <a:t>Todas las instrucciones que se incluyen después de un return se ignoran y por ese motivo la instrucción return suele ser la última de la mayoría de funciones.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5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573" name="Google Shape;573;p51"/>
          <p:cNvSpPr txBox="1"/>
          <p:nvPr>
            <p:ph idx="1" type="body"/>
          </p:nvPr>
        </p:nvSpPr>
        <p:spPr>
          <a:xfrm>
            <a:off x="457200" y="1340768"/>
            <a:ext cx="8229600" cy="4968552"/>
          </a:xfrm>
          <a:prstGeom prst="rect">
            <a:avLst/>
          </a:prstGeom>
          <a:noFill/>
          <a:ln>
            <a:noFill/>
          </a:ln>
        </p:spPr>
        <p:txBody>
          <a:bodyPr anchorCtr="0" anchor="t" bIns="45700" lIns="91425" spcFirstLastPara="1" rIns="91425" wrap="square" tIns="45700">
            <a:normAutofit fontScale="62500" lnSpcReduction="20000"/>
          </a:bodyPr>
          <a:lstStyle/>
          <a:p>
            <a:pPr indent="0" lvl="0" marL="0" rtl="0" algn="just">
              <a:lnSpc>
                <a:spcPct val="90000"/>
              </a:lnSpc>
              <a:spcBef>
                <a:spcPts val="0"/>
              </a:spcBef>
              <a:spcAft>
                <a:spcPts val="0"/>
              </a:spcAft>
              <a:buClr>
                <a:schemeClr val="dk1"/>
              </a:buClr>
              <a:buSzPct val="100000"/>
              <a:buNone/>
            </a:pPr>
            <a:r>
              <a:rPr lang="es-ES" sz="4500"/>
              <a:t>Ámbito de las variables</a:t>
            </a:r>
            <a:endParaRPr/>
          </a:p>
          <a:p>
            <a:pPr indent="0" lvl="0" marL="0" rtl="0" algn="just">
              <a:lnSpc>
                <a:spcPct val="90000"/>
              </a:lnSpc>
              <a:spcBef>
                <a:spcPts val="1000"/>
              </a:spcBef>
              <a:spcAft>
                <a:spcPts val="0"/>
              </a:spcAft>
              <a:buClr>
                <a:schemeClr val="dk1"/>
              </a:buClr>
              <a:buSzPct val="100000"/>
              <a:buNone/>
            </a:pPr>
            <a:r>
              <a:t/>
            </a:r>
            <a:endParaRPr b="1" sz="3800"/>
          </a:p>
          <a:p>
            <a:pPr indent="0" lvl="0" marL="0" rtl="0" algn="just">
              <a:lnSpc>
                <a:spcPct val="90000"/>
              </a:lnSpc>
              <a:spcBef>
                <a:spcPts val="1000"/>
              </a:spcBef>
              <a:spcAft>
                <a:spcPts val="0"/>
              </a:spcAft>
              <a:buClr>
                <a:schemeClr val="dk1"/>
              </a:buClr>
              <a:buSzPct val="100000"/>
              <a:buNone/>
            </a:pPr>
            <a:r>
              <a:rPr b="1" lang="es-ES" sz="3800"/>
              <a:t>Variable local </a:t>
            </a:r>
            <a:r>
              <a:rPr lang="es-ES" sz="3800"/>
              <a:t>solamente está definida dentro de la función</a:t>
            </a:r>
            <a:endParaRPr/>
          </a:p>
          <a:p>
            <a:pPr indent="0" lvl="0" marL="0" rtl="0" algn="just">
              <a:lnSpc>
                <a:spcPct val="90000"/>
              </a:lnSpc>
              <a:spcBef>
                <a:spcPts val="1000"/>
              </a:spcBef>
              <a:spcAft>
                <a:spcPts val="0"/>
              </a:spcAft>
              <a:buClr>
                <a:schemeClr val="dk1"/>
              </a:buClr>
              <a:buSzPct val="100000"/>
              <a:buNone/>
            </a:pPr>
            <a:r>
              <a:t/>
            </a:r>
            <a:endParaRPr/>
          </a:p>
          <a:p>
            <a:pPr indent="0" lvl="0" marL="0" rtl="0" algn="just">
              <a:lnSpc>
                <a:spcPct val="90000"/>
              </a:lnSpc>
              <a:spcBef>
                <a:spcPts val="1000"/>
              </a:spcBef>
              <a:spcAft>
                <a:spcPts val="0"/>
              </a:spcAft>
              <a:buClr>
                <a:schemeClr val="dk1"/>
              </a:buClr>
              <a:buSzPct val="100000"/>
              <a:buNone/>
            </a:pPr>
            <a:r>
              <a:rPr lang="es-ES"/>
              <a:t>Ejemplo:</a:t>
            </a:r>
            <a:endParaRPr/>
          </a:p>
          <a:p>
            <a:pPr indent="0" lvl="1" marL="400050" rtl="0" algn="l">
              <a:lnSpc>
                <a:spcPct val="90000"/>
              </a:lnSpc>
              <a:spcBef>
                <a:spcPts val="500"/>
              </a:spcBef>
              <a:spcAft>
                <a:spcPts val="0"/>
              </a:spcAft>
              <a:buClr>
                <a:schemeClr val="dk1"/>
              </a:buClr>
              <a:buSzPct val="100000"/>
              <a:buNone/>
            </a:pPr>
            <a:r>
              <a:rPr lang="es-ES" sz="3200">
                <a:latin typeface="Courier New"/>
                <a:ea typeface="Courier New"/>
                <a:cs typeface="Courier New"/>
                <a:sym typeface="Courier New"/>
              </a:rPr>
              <a:t>function creaMensaje() {</a:t>
            </a:r>
            <a:endParaRPr/>
          </a:p>
          <a:p>
            <a:pPr indent="0" lvl="2" marL="800100" rtl="0" algn="l">
              <a:lnSpc>
                <a:spcPct val="90000"/>
              </a:lnSpc>
              <a:spcBef>
                <a:spcPts val="500"/>
              </a:spcBef>
              <a:spcAft>
                <a:spcPts val="0"/>
              </a:spcAft>
              <a:buClr>
                <a:schemeClr val="dk1"/>
              </a:buClr>
              <a:buSzPct val="100000"/>
              <a:buNone/>
            </a:pPr>
            <a:r>
              <a:rPr lang="es-ES" sz="3200">
                <a:latin typeface="Courier New"/>
                <a:ea typeface="Courier New"/>
                <a:cs typeface="Courier New"/>
                <a:sym typeface="Courier New"/>
              </a:rPr>
              <a:t>var mensaje = “Mensaje de prueba”;</a:t>
            </a:r>
            <a:endParaRPr/>
          </a:p>
          <a:p>
            <a:pPr indent="0" lvl="1" marL="400050" rtl="0" algn="l">
              <a:lnSpc>
                <a:spcPct val="90000"/>
              </a:lnSpc>
              <a:spcBef>
                <a:spcPts val="500"/>
              </a:spcBef>
              <a:spcAft>
                <a:spcPts val="0"/>
              </a:spcAft>
              <a:buClr>
                <a:schemeClr val="dk1"/>
              </a:buClr>
              <a:buSzPct val="100000"/>
              <a:buNone/>
            </a:pPr>
            <a:r>
              <a:rPr lang="es-ES" sz="3200">
                <a:latin typeface="Courier New"/>
                <a:ea typeface="Courier New"/>
                <a:cs typeface="Courier New"/>
                <a:sym typeface="Courier New"/>
              </a:rPr>
              <a:t>}</a:t>
            </a:r>
            <a:endParaRPr/>
          </a:p>
          <a:p>
            <a:pPr indent="0" lvl="1" marL="400050" rtl="0" algn="l">
              <a:lnSpc>
                <a:spcPct val="90000"/>
              </a:lnSpc>
              <a:spcBef>
                <a:spcPts val="500"/>
              </a:spcBef>
              <a:spcAft>
                <a:spcPts val="0"/>
              </a:spcAft>
              <a:buClr>
                <a:schemeClr val="dk1"/>
              </a:buClr>
              <a:buSzPct val="100000"/>
              <a:buNone/>
            </a:pPr>
            <a:r>
              <a:rPr lang="es-ES" sz="3200">
                <a:latin typeface="Courier New"/>
                <a:ea typeface="Courier New"/>
                <a:cs typeface="Courier New"/>
                <a:sym typeface="Courier New"/>
              </a:rPr>
              <a:t>creaMensaje();</a:t>
            </a:r>
            <a:endParaRPr/>
          </a:p>
          <a:p>
            <a:pPr indent="0" lvl="1" marL="400050" rtl="0" algn="l">
              <a:lnSpc>
                <a:spcPct val="90000"/>
              </a:lnSpc>
              <a:spcBef>
                <a:spcPts val="500"/>
              </a:spcBef>
              <a:spcAft>
                <a:spcPts val="0"/>
              </a:spcAft>
              <a:buClr>
                <a:schemeClr val="dk1"/>
              </a:buClr>
              <a:buSzPct val="100000"/>
              <a:buNone/>
            </a:pPr>
            <a:r>
              <a:rPr lang="es-ES" sz="3200">
                <a:latin typeface="Courier New"/>
                <a:ea typeface="Courier New"/>
                <a:cs typeface="Courier New"/>
                <a:sym typeface="Courier New"/>
              </a:rPr>
              <a:t>alert(mensaje);</a:t>
            </a:r>
            <a:endParaRPr/>
          </a:p>
          <a:p>
            <a:pPr indent="0" lvl="0" marL="0" rtl="0" algn="l">
              <a:lnSpc>
                <a:spcPct val="90000"/>
              </a:lnSpc>
              <a:spcBef>
                <a:spcPts val="1000"/>
              </a:spcBef>
              <a:spcAft>
                <a:spcPts val="0"/>
              </a:spcAft>
              <a:buClr>
                <a:schemeClr val="dk1"/>
              </a:buClr>
              <a:buSzPct val="100000"/>
              <a:buNone/>
            </a:pPr>
            <a:r>
              <a:t/>
            </a:r>
            <a:endParaRPr sz="4000"/>
          </a:p>
          <a:p>
            <a:pPr indent="0" lvl="0" marL="0" rtl="0" algn="just">
              <a:lnSpc>
                <a:spcPct val="90000"/>
              </a:lnSpc>
              <a:spcBef>
                <a:spcPts val="1000"/>
              </a:spcBef>
              <a:spcAft>
                <a:spcPts val="0"/>
              </a:spcAft>
              <a:buClr>
                <a:schemeClr val="dk1"/>
              </a:buClr>
              <a:buSzPct val="100000"/>
              <a:buNone/>
            </a:pPr>
            <a:r>
              <a:rPr lang="es-ES" sz="3800"/>
              <a:t>Cualquier instrucción que se encuentre dentro de la función puede hacer uso de esa variable, pero todas las instrucciones que se encuentren en otras funciones o fuera de cualquier función no tendrán definida la variable mensaje.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5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582" name="Google Shape;582;p52"/>
          <p:cNvSpPr txBox="1"/>
          <p:nvPr>
            <p:ph idx="1" type="body"/>
          </p:nvPr>
        </p:nvSpPr>
        <p:spPr>
          <a:xfrm>
            <a:off x="457200" y="1340768"/>
            <a:ext cx="8229600" cy="4968552"/>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es-ES" sz="2800"/>
              <a:t>Ámbito de las variables</a:t>
            </a:r>
            <a:endParaRPr/>
          </a:p>
          <a:p>
            <a:pPr indent="0" lvl="0" marL="0" rtl="0" algn="just">
              <a:lnSpc>
                <a:spcPct val="90000"/>
              </a:lnSpc>
              <a:spcBef>
                <a:spcPts val="1000"/>
              </a:spcBef>
              <a:spcAft>
                <a:spcPts val="0"/>
              </a:spcAft>
              <a:buClr>
                <a:schemeClr val="dk1"/>
              </a:buClr>
              <a:buSzPts val="1800"/>
              <a:buNone/>
            </a:pPr>
            <a:r>
              <a:t/>
            </a:r>
            <a:endParaRPr b="1" sz="1800"/>
          </a:p>
          <a:p>
            <a:pPr indent="0" lvl="0" marL="0" rtl="0" algn="just">
              <a:lnSpc>
                <a:spcPct val="90000"/>
              </a:lnSpc>
              <a:spcBef>
                <a:spcPts val="1000"/>
              </a:spcBef>
              <a:spcAft>
                <a:spcPts val="0"/>
              </a:spcAft>
              <a:buClr>
                <a:schemeClr val="dk1"/>
              </a:buClr>
              <a:buSzPts val="2600"/>
              <a:buNone/>
            </a:pPr>
            <a:r>
              <a:rPr b="1" lang="es-ES" sz="2600"/>
              <a:t>Variable global</a:t>
            </a:r>
            <a:r>
              <a:rPr lang="es-ES" sz="2600"/>
              <a:t>, está definida en cualquier punto del programa (incluso dentro de cualquier función).</a:t>
            </a:r>
            <a:endParaRPr/>
          </a:p>
          <a:p>
            <a:pPr indent="0" lvl="1" marL="400050" rtl="0" algn="l">
              <a:lnSpc>
                <a:spcPct val="90000"/>
              </a:lnSpc>
              <a:spcBef>
                <a:spcPts val="500"/>
              </a:spcBef>
              <a:spcAft>
                <a:spcPts val="0"/>
              </a:spcAft>
              <a:buClr>
                <a:schemeClr val="dk1"/>
              </a:buClr>
              <a:buSzPts val="1800"/>
              <a:buNone/>
            </a:pPr>
            <a:r>
              <a:t/>
            </a:r>
            <a:endParaRPr sz="1800"/>
          </a:p>
          <a:p>
            <a:pPr indent="0" lvl="1" marL="400050" rtl="0" algn="l">
              <a:lnSpc>
                <a:spcPct val="90000"/>
              </a:lnSpc>
              <a:spcBef>
                <a:spcPts val="500"/>
              </a:spcBef>
              <a:spcAft>
                <a:spcPts val="0"/>
              </a:spcAft>
              <a:buClr>
                <a:schemeClr val="dk1"/>
              </a:buClr>
              <a:buSzPts val="2400"/>
              <a:buNone/>
            </a:pPr>
            <a:r>
              <a:rPr lang="es-ES" sz="2400"/>
              <a:t>var mensaje = “Mensaje de prueba”;</a:t>
            </a:r>
            <a:endParaRPr/>
          </a:p>
          <a:p>
            <a:pPr indent="0" lvl="1" marL="400050" rtl="0" algn="l">
              <a:lnSpc>
                <a:spcPct val="90000"/>
              </a:lnSpc>
              <a:spcBef>
                <a:spcPts val="500"/>
              </a:spcBef>
              <a:spcAft>
                <a:spcPts val="0"/>
              </a:spcAft>
              <a:buClr>
                <a:schemeClr val="dk1"/>
              </a:buClr>
              <a:buSzPts val="2400"/>
              <a:buNone/>
            </a:pPr>
            <a:r>
              <a:rPr lang="es-ES" sz="2400"/>
              <a:t>function muestraMensaje() {</a:t>
            </a:r>
            <a:endParaRPr/>
          </a:p>
          <a:p>
            <a:pPr indent="0" lvl="2" marL="800100" rtl="0" algn="l">
              <a:lnSpc>
                <a:spcPct val="90000"/>
              </a:lnSpc>
              <a:spcBef>
                <a:spcPts val="500"/>
              </a:spcBef>
              <a:spcAft>
                <a:spcPts val="0"/>
              </a:spcAft>
              <a:buClr>
                <a:schemeClr val="dk1"/>
              </a:buClr>
              <a:buSzPts val="2200"/>
              <a:buNone/>
            </a:pPr>
            <a:r>
              <a:rPr lang="es-ES" sz="2200"/>
              <a:t>alert(mensaje);</a:t>
            </a:r>
            <a:endParaRPr/>
          </a:p>
          <a:p>
            <a:pPr indent="0" lvl="1" marL="400050" rtl="0" algn="l">
              <a:lnSpc>
                <a:spcPct val="90000"/>
              </a:lnSpc>
              <a:spcBef>
                <a:spcPts val="500"/>
              </a:spcBef>
              <a:spcAft>
                <a:spcPts val="0"/>
              </a:spcAft>
              <a:buClr>
                <a:schemeClr val="dk1"/>
              </a:buClr>
              <a:buSzPts val="2400"/>
              <a:buNone/>
            </a:pPr>
            <a:r>
              <a:rPr lang="es-ES" sz="2400"/>
              <a:t>}</a:t>
            </a:r>
            <a:endParaRPr/>
          </a:p>
          <a:p>
            <a:pPr indent="0" lvl="0" marL="0" rtl="0" algn="just">
              <a:lnSpc>
                <a:spcPct val="90000"/>
              </a:lnSpc>
              <a:spcBef>
                <a:spcPts val="1000"/>
              </a:spcBef>
              <a:spcAft>
                <a:spcPts val="0"/>
              </a:spcAft>
              <a:buClr>
                <a:schemeClr val="dk1"/>
              </a:buClr>
              <a:buSzPts val="2400"/>
              <a:buNone/>
            </a:pPr>
            <a:r>
              <a:t/>
            </a:r>
            <a:endParaRPr sz="2400"/>
          </a:p>
          <a:p>
            <a:pPr indent="0" lvl="0" marL="0" rtl="0" algn="just">
              <a:lnSpc>
                <a:spcPct val="90000"/>
              </a:lnSpc>
              <a:spcBef>
                <a:spcPts val="1000"/>
              </a:spcBef>
              <a:spcAft>
                <a:spcPts val="0"/>
              </a:spcAft>
              <a:buClr>
                <a:schemeClr val="dk1"/>
              </a:buClr>
              <a:buSzPts val="2400"/>
              <a:buNone/>
            </a:pPr>
            <a:r>
              <a:rPr lang="es-ES" sz="2400"/>
              <a:t>¿Qué sucede si una función define una variable local con el mismo nombre que una variable global que ya existe?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591" name="Google Shape;591;p53"/>
          <p:cNvSpPr txBox="1"/>
          <p:nvPr>
            <p:ph idx="2" type="body"/>
          </p:nvPr>
        </p:nvSpPr>
        <p:spPr>
          <a:xfrm>
            <a:off x="4629150" y="1629680"/>
            <a:ext cx="3886200" cy="4351338"/>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lang="es-ES">
                <a:latin typeface="Courier New"/>
                <a:ea typeface="Courier New"/>
                <a:cs typeface="Courier New"/>
                <a:sym typeface="Courier New"/>
              </a:rPr>
              <a:t>var mensaje = "gana la de fuera";</a:t>
            </a:r>
            <a:endParaRPr/>
          </a:p>
          <a:p>
            <a:pPr indent="0" lvl="0" marL="0" rtl="0" algn="l">
              <a:lnSpc>
                <a:spcPct val="90000"/>
              </a:lnSpc>
              <a:spcBef>
                <a:spcPts val="1000"/>
              </a:spcBef>
              <a:spcAft>
                <a:spcPts val="0"/>
              </a:spcAft>
              <a:buClr>
                <a:schemeClr val="dk1"/>
              </a:buClr>
              <a:buSzPct val="100000"/>
              <a:buNone/>
            </a:pPr>
            <a:r>
              <a:t/>
            </a:r>
            <a:endParaRPr>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s-ES">
                <a:latin typeface="Courier New"/>
                <a:ea typeface="Courier New"/>
                <a:cs typeface="Courier New"/>
                <a:sym typeface="Courier New"/>
              </a:rPr>
              <a:t>function muestraMensaje() {</a:t>
            </a:r>
            <a:endParaRPr/>
          </a:p>
          <a:p>
            <a:pPr indent="0" lvl="1" marL="400050" rtl="0" algn="l">
              <a:lnSpc>
                <a:spcPct val="90000"/>
              </a:lnSpc>
              <a:spcBef>
                <a:spcPts val="500"/>
              </a:spcBef>
              <a:spcAft>
                <a:spcPts val="0"/>
              </a:spcAft>
              <a:buClr>
                <a:schemeClr val="dk1"/>
              </a:buClr>
              <a:buSzPct val="100000"/>
              <a:buNone/>
            </a:pPr>
            <a:r>
              <a:rPr lang="es-ES">
                <a:latin typeface="Courier New"/>
                <a:ea typeface="Courier New"/>
                <a:cs typeface="Courier New"/>
                <a:sym typeface="Courier New"/>
              </a:rPr>
              <a:t>mensaje = "gana la de dentro";</a:t>
            </a:r>
            <a:endParaRPr/>
          </a:p>
          <a:p>
            <a:pPr indent="0" lvl="1" marL="400050" rtl="0" algn="l">
              <a:lnSpc>
                <a:spcPct val="90000"/>
              </a:lnSpc>
              <a:spcBef>
                <a:spcPts val="500"/>
              </a:spcBef>
              <a:spcAft>
                <a:spcPts val="0"/>
              </a:spcAft>
              <a:buClr>
                <a:schemeClr val="dk1"/>
              </a:buClr>
              <a:buSzPct val="100000"/>
              <a:buNone/>
            </a:pPr>
            <a:r>
              <a:rPr lang="es-ES">
                <a:latin typeface="Courier New"/>
                <a:ea typeface="Courier New"/>
                <a:cs typeface="Courier New"/>
                <a:sym typeface="Courier New"/>
              </a:rPr>
              <a:t>alert(mensaje);</a:t>
            </a:r>
            <a:endParaRPr/>
          </a:p>
          <a:p>
            <a:pPr indent="0" lvl="0" marL="0" rtl="0" algn="l">
              <a:lnSpc>
                <a:spcPct val="90000"/>
              </a:lnSpc>
              <a:spcBef>
                <a:spcPts val="1000"/>
              </a:spcBef>
              <a:spcAft>
                <a:spcPts val="0"/>
              </a:spcAft>
              <a:buClr>
                <a:schemeClr val="dk1"/>
              </a:buClr>
              <a:buSzPct val="100000"/>
              <a:buNone/>
            </a:pPr>
            <a:r>
              <a:rPr lang="es-ES">
                <a:latin typeface="Courier New"/>
                <a:ea typeface="Courier New"/>
                <a:cs typeface="Courier New"/>
                <a:sym typeface="Courier New"/>
              </a:rPr>
              <a:t>}</a:t>
            </a:r>
            <a:endParaRPr/>
          </a:p>
          <a:p>
            <a:pPr indent="0" lvl="0" marL="0" rtl="0" algn="l">
              <a:lnSpc>
                <a:spcPct val="90000"/>
              </a:lnSpc>
              <a:spcBef>
                <a:spcPts val="1000"/>
              </a:spcBef>
              <a:spcAft>
                <a:spcPts val="0"/>
              </a:spcAft>
              <a:buClr>
                <a:schemeClr val="dk1"/>
              </a:buClr>
              <a:buSzPct val="100000"/>
              <a:buNone/>
            </a:pPr>
            <a:r>
              <a:t/>
            </a:r>
            <a:endParaRPr sz="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ct val="100000"/>
              <a:buNone/>
            </a:pPr>
            <a:r>
              <a:rPr lang="es-ES">
                <a:latin typeface="Courier New"/>
                <a:ea typeface="Courier New"/>
                <a:cs typeface="Courier New"/>
                <a:sym typeface="Courier New"/>
              </a:rPr>
              <a:t>alert(mensaje);</a:t>
            </a:r>
            <a:endParaRPr/>
          </a:p>
          <a:p>
            <a:pPr indent="0" lvl="0" marL="0" rtl="0" algn="l">
              <a:lnSpc>
                <a:spcPct val="90000"/>
              </a:lnSpc>
              <a:spcBef>
                <a:spcPts val="1000"/>
              </a:spcBef>
              <a:spcAft>
                <a:spcPts val="0"/>
              </a:spcAft>
              <a:buClr>
                <a:schemeClr val="dk1"/>
              </a:buClr>
              <a:buSzPct val="100000"/>
              <a:buNone/>
            </a:pPr>
            <a:r>
              <a:rPr lang="es-ES">
                <a:latin typeface="Courier New"/>
                <a:ea typeface="Courier New"/>
                <a:cs typeface="Courier New"/>
                <a:sym typeface="Courier New"/>
              </a:rPr>
              <a:t>muestraMensaje();</a:t>
            </a:r>
            <a:endParaRPr/>
          </a:p>
          <a:p>
            <a:pPr indent="0" lvl="0" marL="0" rtl="0" algn="l">
              <a:lnSpc>
                <a:spcPct val="90000"/>
              </a:lnSpc>
              <a:spcBef>
                <a:spcPts val="1000"/>
              </a:spcBef>
              <a:spcAft>
                <a:spcPts val="0"/>
              </a:spcAft>
              <a:buClr>
                <a:schemeClr val="dk1"/>
              </a:buClr>
              <a:buSzPct val="100000"/>
              <a:buNone/>
            </a:pPr>
            <a:r>
              <a:rPr lang="es-ES">
                <a:latin typeface="Courier New"/>
                <a:ea typeface="Courier New"/>
                <a:cs typeface="Courier New"/>
                <a:sym typeface="Courier New"/>
              </a:rPr>
              <a:t>alert(mensaje);</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sz="800"/>
          </a:p>
          <a:p>
            <a:pPr indent="0" lvl="0" marL="0" rtl="0" algn="l">
              <a:lnSpc>
                <a:spcPct val="90000"/>
              </a:lnSpc>
              <a:spcBef>
                <a:spcPts val="1000"/>
              </a:spcBef>
              <a:spcAft>
                <a:spcPts val="0"/>
              </a:spcAft>
              <a:buClr>
                <a:schemeClr val="dk1"/>
              </a:buClr>
              <a:buSzPct val="100000"/>
              <a:buNone/>
            </a:pPr>
            <a:r>
              <a:rPr lang="es-ES"/>
              <a:t>//resultados</a:t>
            </a:r>
            <a:endParaRPr/>
          </a:p>
          <a:p>
            <a:pPr indent="0" lvl="0" marL="0" rtl="0" algn="l">
              <a:lnSpc>
                <a:spcPct val="90000"/>
              </a:lnSpc>
              <a:spcBef>
                <a:spcPts val="1000"/>
              </a:spcBef>
              <a:spcAft>
                <a:spcPts val="0"/>
              </a:spcAft>
              <a:buClr>
                <a:schemeClr val="dk1"/>
              </a:buClr>
              <a:buSzPct val="100000"/>
              <a:buNone/>
            </a:pPr>
            <a:r>
              <a:rPr lang="es-ES"/>
              <a:t>gana la de fuera</a:t>
            </a:r>
            <a:endParaRPr/>
          </a:p>
          <a:p>
            <a:pPr indent="0" lvl="0" marL="0" rtl="0" algn="l">
              <a:lnSpc>
                <a:spcPct val="90000"/>
              </a:lnSpc>
              <a:spcBef>
                <a:spcPts val="1000"/>
              </a:spcBef>
              <a:spcAft>
                <a:spcPts val="0"/>
              </a:spcAft>
              <a:buClr>
                <a:schemeClr val="dk1"/>
              </a:buClr>
              <a:buSzPct val="100000"/>
              <a:buNone/>
            </a:pPr>
            <a:r>
              <a:rPr lang="es-ES"/>
              <a:t>gana la de dentro</a:t>
            </a:r>
            <a:endParaRPr/>
          </a:p>
          <a:p>
            <a:pPr indent="0" lvl="0" marL="0" rtl="0" algn="l">
              <a:lnSpc>
                <a:spcPct val="90000"/>
              </a:lnSpc>
              <a:spcBef>
                <a:spcPts val="1000"/>
              </a:spcBef>
              <a:spcAft>
                <a:spcPts val="0"/>
              </a:spcAft>
              <a:buClr>
                <a:schemeClr val="dk1"/>
              </a:buClr>
              <a:buSzPct val="100000"/>
              <a:buNone/>
            </a:pPr>
            <a:r>
              <a:rPr lang="es-ES"/>
              <a:t>gana la de dentro</a:t>
            </a:r>
            <a:endParaRPr/>
          </a:p>
        </p:txBody>
      </p:sp>
      <p:sp>
        <p:nvSpPr>
          <p:cNvPr id="592" name="Google Shape;592;p53"/>
          <p:cNvSpPr txBox="1"/>
          <p:nvPr/>
        </p:nvSpPr>
        <p:spPr>
          <a:xfrm>
            <a:off x="539552" y="1628800"/>
            <a:ext cx="4038600" cy="4525963"/>
          </a:xfrm>
          <a:prstGeom prst="rect">
            <a:avLst/>
          </a:prstGeom>
          <a:noFill/>
          <a:ln>
            <a:noFill/>
          </a:ln>
        </p:spPr>
        <p:txBody>
          <a:bodyPr anchorCtr="0" anchor="t" bIns="45700" lIns="91425" spcFirstLastPara="1" rIns="91425" wrap="square" tIns="45700">
            <a:normAutofit fontScale="62500" lnSpcReduction="20000"/>
          </a:bodyPr>
          <a:lstStyle/>
          <a:p>
            <a:pPr indent="0" lvl="0" marL="0" marR="0" rtl="0" algn="l">
              <a:spcBef>
                <a:spcPts val="0"/>
              </a:spcBef>
              <a:spcAft>
                <a:spcPts val="0"/>
              </a:spcAft>
              <a:buClr>
                <a:schemeClr val="dk1"/>
              </a:buClr>
              <a:buSzPct val="100000"/>
              <a:buFont typeface="Arial"/>
              <a:buNone/>
            </a:pPr>
            <a:r>
              <a:rPr lang="es-ES" sz="2800">
                <a:solidFill>
                  <a:schemeClr val="dk1"/>
                </a:solidFill>
                <a:latin typeface="Courier New"/>
                <a:ea typeface="Courier New"/>
                <a:cs typeface="Courier New"/>
                <a:sym typeface="Courier New"/>
              </a:rPr>
              <a:t>var mensaje = "gana la de fuera";</a:t>
            </a:r>
            <a:endParaRPr/>
          </a:p>
          <a:p>
            <a:pPr indent="0" lvl="0" marL="0" marR="0" rtl="0" algn="l">
              <a:spcBef>
                <a:spcPts val="350"/>
              </a:spcBef>
              <a:spcAft>
                <a:spcPts val="0"/>
              </a:spcAft>
              <a:buClr>
                <a:schemeClr val="dk1"/>
              </a:buClr>
              <a:buSzPct val="100000"/>
              <a:buFont typeface="Arial"/>
              <a:buNone/>
            </a:pPr>
            <a:r>
              <a:t/>
            </a:r>
            <a:endParaRPr sz="2800">
              <a:solidFill>
                <a:schemeClr val="dk1"/>
              </a:solidFill>
              <a:latin typeface="Courier New"/>
              <a:ea typeface="Courier New"/>
              <a:cs typeface="Courier New"/>
              <a:sym typeface="Courier New"/>
            </a:endParaRPr>
          </a:p>
          <a:p>
            <a:pPr indent="0" lvl="0" marL="0" marR="0" rtl="0" algn="l">
              <a:spcBef>
                <a:spcPts val="350"/>
              </a:spcBef>
              <a:spcAft>
                <a:spcPts val="0"/>
              </a:spcAft>
              <a:buClr>
                <a:schemeClr val="dk1"/>
              </a:buClr>
              <a:buSzPct val="100000"/>
              <a:buFont typeface="Arial"/>
              <a:buNone/>
            </a:pPr>
            <a:r>
              <a:rPr lang="es-ES" sz="2800">
                <a:solidFill>
                  <a:schemeClr val="dk1"/>
                </a:solidFill>
                <a:latin typeface="Courier New"/>
                <a:ea typeface="Courier New"/>
                <a:cs typeface="Courier New"/>
                <a:sym typeface="Courier New"/>
              </a:rPr>
              <a:t>function muestraMensaje() {</a:t>
            </a:r>
            <a:endParaRPr/>
          </a:p>
          <a:p>
            <a:pPr indent="0" lvl="1" marL="400050" marR="0" rtl="0" algn="l">
              <a:spcBef>
                <a:spcPts val="300"/>
              </a:spcBef>
              <a:spcAft>
                <a:spcPts val="0"/>
              </a:spcAft>
              <a:buClr>
                <a:schemeClr val="dk1"/>
              </a:buClr>
              <a:buSzPct val="100000"/>
              <a:buFont typeface="Arial"/>
              <a:buNone/>
            </a:pPr>
            <a:r>
              <a:rPr b="0" i="0" lang="es-ES" sz="2400" u="none" cap="none" strike="noStrike">
                <a:solidFill>
                  <a:schemeClr val="dk1"/>
                </a:solidFill>
                <a:latin typeface="Courier New"/>
                <a:ea typeface="Courier New"/>
                <a:cs typeface="Courier New"/>
                <a:sym typeface="Courier New"/>
              </a:rPr>
              <a:t>var mensaje = "gana la de dentro";</a:t>
            </a:r>
            <a:endParaRPr/>
          </a:p>
          <a:p>
            <a:pPr indent="0" lvl="1" marL="400050" marR="0" rtl="0" algn="l">
              <a:spcBef>
                <a:spcPts val="300"/>
              </a:spcBef>
              <a:spcAft>
                <a:spcPts val="0"/>
              </a:spcAft>
              <a:buClr>
                <a:schemeClr val="dk1"/>
              </a:buClr>
              <a:buSzPct val="100000"/>
              <a:buFont typeface="Arial"/>
              <a:buNone/>
            </a:pPr>
            <a:r>
              <a:rPr b="0" i="0" lang="es-ES" sz="2400" u="none" cap="none" strike="noStrike">
                <a:solidFill>
                  <a:schemeClr val="dk1"/>
                </a:solidFill>
                <a:latin typeface="Courier New"/>
                <a:ea typeface="Courier New"/>
                <a:cs typeface="Courier New"/>
                <a:sym typeface="Courier New"/>
              </a:rPr>
              <a:t>alert(mensaje);</a:t>
            </a:r>
            <a:endParaRPr/>
          </a:p>
          <a:p>
            <a:pPr indent="0" lvl="0" marL="0" marR="0" rtl="0" algn="l">
              <a:spcBef>
                <a:spcPts val="350"/>
              </a:spcBef>
              <a:spcAft>
                <a:spcPts val="0"/>
              </a:spcAft>
              <a:buClr>
                <a:schemeClr val="dk1"/>
              </a:buClr>
              <a:buSzPct val="100000"/>
              <a:buFont typeface="Arial"/>
              <a:buNone/>
            </a:pPr>
            <a:r>
              <a:rPr lang="es-ES" sz="2800">
                <a:solidFill>
                  <a:schemeClr val="dk1"/>
                </a:solidFill>
                <a:latin typeface="Courier New"/>
                <a:ea typeface="Courier New"/>
                <a:cs typeface="Courier New"/>
                <a:sym typeface="Courier New"/>
              </a:rPr>
              <a:t>}</a:t>
            </a:r>
            <a:endParaRPr/>
          </a:p>
          <a:p>
            <a:pPr indent="0" lvl="0" marL="0" marR="0" rtl="0" algn="l">
              <a:spcBef>
                <a:spcPts val="100"/>
              </a:spcBef>
              <a:spcAft>
                <a:spcPts val="0"/>
              </a:spcAft>
              <a:buClr>
                <a:schemeClr val="dk1"/>
              </a:buClr>
              <a:buSzPct val="100000"/>
              <a:buFont typeface="Arial"/>
              <a:buNone/>
            </a:pPr>
            <a:r>
              <a:t/>
            </a:r>
            <a:endParaRPr sz="800">
              <a:solidFill>
                <a:schemeClr val="dk1"/>
              </a:solidFill>
              <a:latin typeface="Courier New"/>
              <a:ea typeface="Courier New"/>
              <a:cs typeface="Courier New"/>
              <a:sym typeface="Courier New"/>
            </a:endParaRPr>
          </a:p>
          <a:p>
            <a:pPr indent="0" lvl="0" marL="0" marR="0" rtl="0" algn="l">
              <a:spcBef>
                <a:spcPts val="350"/>
              </a:spcBef>
              <a:spcAft>
                <a:spcPts val="0"/>
              </a:spcAft>
              <a:buClr>
                <a:schemeClr val="dk1"/>
              </a:buClr>
              <a:buSzPct val="100000"/>
              <a:buFont typeface="Arial"/>
              <a:buNone/>
            </a:pPr>
            <a:r>
              <a:rPr lang="es-ES" sz="2800">
                <a:solidFill>
                  <a:schemeClr val="dk1"/>
                </a:solidFill>
                <a:latin typeface="Courier New"/>
                <a:ea typeface="Courier New"/>
                <a:cs typeface="Courier New"/>
                <a:sym typeface="Courier New"/>
              </a:rPr>
              <a:t>alert(mensaje);</a:t>
            </a:r>
            <a:endParaRPr/>
          </a:p>
          <a:p>
            <a:pPr indent="0" lvl="0" marL="0" marR="0" rtl="0" algn="l">
              <a:spcBef>
                <a:spcPts val="350"/>
              </a:spcBef>
              <a:spcAft>
                <a:spcPts val="0"/>
              </a:spcAft>
              <a:buClr>
                <a:schemeClr val="dk1"/>
              </a:buClr>
              <a:buSzPct val="100000"/>
              <a:buFont typeface="Arial"/>
              <a:buNone/>
            </a:pPr>
            <a:r>
              <a:rPr lang="es-ES" sz="2800">
                <a:solidFill>
                  <a:schemeClr val="dk1"/>
                </a:solidFill>
                <a:latin typeface="Courier New"/>
                <a:ea typeface="Courier New"/>
                <a:cs typeface="Courier New"/>
                <a:sym typeface="Courier New"/>
              </a:rPr>
              <a:t>muestraMensaje();</a:t>
            </a:r>
            <a:endParaRPr/>
          </a:p>
          <a:p>
            <a:pPr indent="0" lvl="0" marL="0" marR="0" rtl="0" algn="l">
              <a:spcBef>
                <a:spcPts val="350"/>
              </a:spcBef>
              <a:spcAft>
                <a:spcPts val="0"/>
              </a:spcAft>
              <a:buClr>
                <a:schemeClr val="dk1"/>
              </a:buClr>
              <a:buSzPct val="100000"/>
              <a:buFont typeface="Arial"/>
              <a:buNone/>
            </a:pPr>
            <a:r>
              <a:rPr lang="es-ES" sz="2800">
                <a:solidFill>
                  <a:schemeClr val="dk1"/>
                </a:solidFill>
                <a:latin typeface="Courier New"/>
                <a:ea typeface="Courier New"/>
                <a:cs typeface="Courier New"/>
                <a:sym typeface="Courier New"/>
              </a:rPr>
              <a:t>alert(mensaje);</a:t>
            </a:r>
            <a:endParaRPr/>
          </a:p>
          <a:p>
            <a:pPr indent="0" lvl="0" marL="0" marR="0" rtl="0" algn="l">
              <a:spcBef>
                <a:spcPts val="350"/>
              </a:spcBef>
              <a:spcAft>
                <a:spcPts val="0"/>
              </a:spcAft>
              <a:buClr>
                <a:schemeClr val="dk1"/>
              </a:buClr>
              <a:buSzPct val="100000"/>
              <a:buFont typeface="Arial"/>
              <a:buNone/>
            </a:pPr>
            <a:r>
              <a:t/>
            </a:r>
            <a:endParaRPr sz="2800">
              <a:solidFill>
                <a:schemeClr val="dk1"/>
              </a:solidFill>
              <a:latin typeface="Calibri"/>
              <a:ea typeface="Calibri"/>
              <a:cs typeface="Calibri"/>
              <a:sym typeface="Calibri"/>
            </a:endParaRPr>
          </a:p>
          <a:p>
            <a:pPr indent="0" lvl="0" marL="0" marR="0" rtl="0" algn="l">
              <a:spcBef>
                <a:spcPts val="100"/>
              </a:spcBef>
              <a:spcAft>
                <a:spcPts val="0"/>
              </a:spcAft>
              <a:buClr>
                <a:schemeClr val="dk1"/>
              </a:buClr>
              <a:buSzPct val="100000"/>
              <a:buFont typeface="Arial"/>
              <a:buNone/>
            </a:pPr>
            <a:r>
              <a:t/>
            </a:r>
            <a:endParaRPr sz="800">
              <a:solidFill>
                <a:schemeClr val="dk1"/>
              </a:solidFill>
              <a:latin typeface="Calibri"/>
              <a:ea typeface="Calibri"/>
              <a:cs typeface="Calibri"/>
              <a:sym typeface="Calibri"/>
            </a:endParaRPr>
          </a:p>
          <a:p>
            <a:pPr indent="0" lvl="0" marL="0" marR="0" rtl="0" algn="l">
              <a:spcBef>
                <a:spcPts val="350"/>
              </a:spcBef>
              <a:spcAft>
                <a:spcPts val="0"/>
              </a:spcAft>
              <a:buClr>
                <a:schemeClr val="dk1"/>
              </a:buClr>
              <a:buSzPct val="100000"/>
              <a:buFont typeface="Arial"/>
              <a:buNone/>
            </a:pPr>
            <a:r>
              <a:rPr lang="es-ES" sz="2800">
                <a:solidFill>
                  <a:schemeClr val="dk1"/>
                </a:solidFill>
                <a:latin typeface="Calibri"/>
                <a:ea typeface="Calibri"/>
                <a:cs typeface="Calibri"/>
                <a:sym typeface="Calibri"/>
              </a:rPr>
              <a:t>//resultados</a:t>
            </a:r>
            <a:endParaRPr/>
          </a:p>
          <a:p>
            <a:pPr indent="0" lvl="0" marL="0" marR="0" rtl="0" algn="l">
              <a:spcBef>
                <a:spcPts val="350"/>
              </a:spcBef>
              <a:spcAft>
                <a:spcPts val="0"/>
              </a:spcAft>
              <a:buClr>
                <a:schemeClr val="dk1"/>
              </a:buClr>
              <a:buSzPct val="100000"/>
              <a:buFont typeface="Arial"/>
              <a:buNone/>
            </a:pPr>
            <a:r>
              <a:rPr lang="es-ES" sz="2800">
                <a:solidFill>
                  <a:schemeClr val="dk1"/>
                </a:solidFill>
                <a:latin typeface="Calibri"/>
                <a:ea typeface="Calibri"/>
                <a:cs typeface="Calibri"/>
                <a:sym typeface="Calibri"/>
              </a:rPr>
              <a:t>gana la de fuera</a:t>
            </a:r>
            <a:endParaRPr/>
          </a:p>
          <a:p>
            <a:pPr indent="0" lvl="0" marL="0" marR="0" rtl="0" algn="l">
              <a:spcBef>
                <a:spcPts val="350"/>
              </a:spcBef>
              <a:spcAft>
                <a:spcPts val="0"/>
              </a:spcAft>
              <a:buClr>
                <a:schemeClr val="dk1"/>
              </a:buClr>
              <a:buSzPct val="100000"/>
              <a:buFont typeface="Arial"/>
              <a:buNone/>
            </a:pPr>
            <a:r>
              <a:rPr lang="es-ES" sz="2800">
                <a:solidFill>
                  <a:schemeClr val="dk1"/>
                </a:solidFill>
                <a:latin typeface="Calibri"/>
                <a:ea typeface="Calibri"/>
                <a:cs typeface="Calibri"/>
                <a:sym typeface="Calibri"/>
              </a:rPr>
              <a:t>gana la de dentro</a:t>
            </a:r>
            <a:endParaRPr/>
          </a:p>
          <a:p>
            <a:pPr indent="0" lvl="0" marL="0" marR="0" rtl="0" algn="l">
              <a:spcBef>
                <a:spcPts val="350"/>
              </a:spcBef>
              <a:spcAft>
                <a:spcPts val="0"/>
              </a:spcAft>
              <a:buClr>
                <a:schemeClr val="dk1"/>
              </a:buClr>
              <a:buSzPct val="100000"/>
              <a:buFont typeface="Arial"/>
              <a:buNone/>
            </a:pPr>
            <a:r>
              <a:rPr lang="es-ES" sz="2800">
                <a:solidFill>
                  <a:schemeClr val="dk1"/>
                </a:solidFill>
                <a:latin typeface="Calibri"/>
                <a:ea typeface="Calibri"/>
                <a:cs typeface="Calibri"/>
                <a:sym typeface="Calibri"/>
              </a:rPr>
              <a:t>gana la de fuera</a:t>
            </a:r>
            <a:endParaRPr sz="28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54"/>
          <p:cNvSpPr txBox="1"/>
          <p:nvPr/>
        </p:nvSpPr>
        <p:spPr>
          <a:xfrm>
            <a:off x="457200" y="1600200"/>
            <a:ext cx="8229600" cy="5792788"/>
          </a:xfrm>
          <a:prstGeom prst="rect">
            <a:avLst/>
          </a:prstGeom>
          <a:noFill/>
          <a:ln>
            <a:noFill/>
          </a:ln>
        </p:spPr>
        <p:txBody>
          <a:bodyPr anchorCtr="0" anchor="t" bIns="46800" lIns="90000" spcFirstLastPara="1" rIns="90000" wrap="square" tIns="46800">
            <a:noAutofit/>
          </a:bodyPr>
          <a:lstStyle/>
          <a:p>
            <a:pPr indent="-457200" lvl="0" marL="457200" marR="0" rtl="0" algn="just">
              <a:spcBef>
                <a:spcPts val="0"/>
              </a:spcBef>
              <a:spcAft>
                <a:spcPts val="0"/>
              </a:spcAft>
              <a:buClr>
                <a:srgbClr val="000000"/>
              </a:buClr>
              <a:buSzPts val="2000"/>
              <a:buFont typeface="Arial"/>
              <a:buChar char="•"/>
            </a:pPr>
            <a:r>
              <a:rPr lang="es-ES" sz="2000">
                <a:solidFill>
                  <a:srgbClr val="000000"/>
                </a:solidFill>
                <a:latin typeface="Tahoma"/>
                <a:ea typeface="Tahoma"/>
                <a:cs typeface="Tahoma"/>
                <a:sym typeface="Tahoma"/>
              </a:rPr>
              <a:t>Coged un formulario de ejemplo, cread una función que pregunte al usuario si está seguro de enviar el formulario, y en caso afirmativo, que se envíe. </a:t>
            </a:r>
            <a:endParaRPr/>
          </a:p>
          <a:p>
            <a:pPr indent="-330200" lvl="0" marL="457200"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a:p>
            <a:pPr indent="-457200" lvl="1" marL="1200150" marR="0" rtl="0" algn="just">
              <a:spcBef>
                <a:spcPts val="500"/>
              </a:spcBef>
              <a:spcAft>
                <a:spcPts val="0"/>
              </a:spcAft>
              <a:buClr>
                <a:srgbClr val="000000"/>
              </a:buClr>
              <a:buSzPts val="1800"/>
              <a:buFont typeface="Arial"/>
              <a:buChar char="•"/>
            </a:pPr>
            <a:r>
              <a:rPr b="0" i="0" lang="es-ES" sz="1800" u="none" cap="none" strike="noStrike">
                <a:solidFill>
                  <a:srgbClr val="000000"/>
                </a:solidFill>
                <a:latin typeface="Tahoma"/>
                <a:ea typeface="Tahoma"/>
                <a:cs typeface="Tahoma"/>
                <a:sym typeface="Tahoma"/>
              </a:rPr>
              <a:t>La función para enviar un formulario es:</a:t>
            </a:r>
            <a:endParaRPr/>
          </a:p>
          <a:p>
            <a:pPr indent="-390525" lvl="1" marL="1200150" marR="0" rtl="0" algn="just">
              <a:spcBef>
                <a:spcPts val="500"/>
              </a:spcBef>
              <a:spcAft>
                <a:spcPts val="0"/>
              </a:spcAft>
              <a:buClr>
                <a:schemeClr val="dk1"/>
              </a:buClr>
              <a:buSzPts val="1050"/>
              <a:buFont typeface="Arial"/>
              <a:buNone/>
            </a:pPr>
            <a:r>
              <a:t/>
            </a:r>
            <a:endParaRPr b="0" i="1" sz="1050" u="none" cap="none" strike="noStrike">
              <a:solidFill>
                <a:srgbClr val="000000"/>
              </a:solidFill>
              <a:latin typeface="Tahoma"/>
              <a:ea typeface="Tahoma"/>
              <a:cs typeface="Tahoma"/>
              <a:sym typeface="Tahoma"/>
            </a:endParaRPr>
          </a:p>
          <a:p>
            <a:pPr indent="0" lvl="3" marL="1371600" marR="0" rtl="0" algn="just">
              <a:spcBef>
                <a:spcPts val="500"/>
              </a:spcBef>
              <a:spcAft>
                <a:spcPts val="0"/>
              </a:spcAft>
              <a:buNone/>
            </a:pPr>
            <a:r>
              <a:rPr b="1" i="1" lang="es-ES" sz="1800" u="none" cap="none" strike="noStrike">
                <a:solidFill>
                  <a:srgbClr val="000000"/>
                </a:solidFill>
                <a:latin typeface="Courier New"/>
                <a:ea typeface="Courier New"/>
                <a:cs typeface="Courier New"/>
                <a:sym typeface="Courier New"/>
              </a:rPr>
              <a:t>document.nombre_formulario.submit();</a:t>
            </a:r>
            <a:endParaRPr/>
          </a:p>
          <a:p>
            <a:pPr indent="0" lvl="0" marL="0" marR="0" rtl="0" algn="just">
              <a:spcBef>
                <a:spcPts val="500"/>
              </a:spcBef>
              <a:spcAft>
                <a:spcPts val="0"/>
              </a:spcAft>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1800"/>
              <a:buFont typeface="Arial"/>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1800"/>
              <a:buFont typeface="Arial"/>
              <a:buNone/>
            </a:pPr>
            <a:r>
              <a:t/>
            </a:r>
            <a:endParaRPr sz="1800">
              <a:solidFill>
                <a:srgbClr val="000000"/>
              </a:solidFill>
              <a:latin typeface="Tahoma"/>
              <a:ea typeface="Tahoma"/>
              <a:cs typeface="Tahoma"/>
              <a:sym typeface="Tahoma"/>
            </a:endParaRPr>
          </a:p>
          <a:p>
            <a:pPr indent="-339725" lvl="0" marL="339725" marR="0" rtl="0" algn="just">
              <a:spcBef>
                <a:spcPts val="600"/>
              </a:spcBef>
              <a:spcAft>
                <a:spcPts val="0"/>
              </a:spcAft>
              <a:buClr>
                <a:schemeClr val="dk1"/>
              </a:buClr>
              <a:buSzPts val="1800"/>
              <a:buFont typeface="Calibri"/>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p:txBody>
      </p:sp>
      <p:sp>
        <p:nvSpPr>
          <p:cNvPr id="601" name="Google Shape;601;p54"/>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Ejercicios</a:t>
            </a:r>
            <a:endParaRPr/>
          </a:p>
        </p:txBody>
      </p:sp>
      <p:sp>
        <p:nvSpPr>
          <p:cNvPr id="602" name="Google Shape;602;p54"/>
          <p:cNvSpPr/>
          <p:nvPr/>
        </p:nvSpPr>
        <p:spPr>
          <a:xfrm>
            <a:off x="5854061" y="5758885"/>
            <a:ext cx="3172600" cy="492443"/>
          </a:xfrm>
          <a:prstGeom prst="rect">
            <a:avLst/>
          </a:prstGeom>
          <a:noFill/>
          <a:ln>
            <a:noFill/>
          </a:ln>
        </p:spPr>
        <p:txBody>
          <a:bodyPr anchorCtr="0" anchor="t" bIns="45700" lIns="91425" spcFirstLastPara="1" rIns="91425" wrap="square" tIns="45700">
            <a:spAutoFit/>
          </a:bodyPr>
          <a:lstStyle/>
          <a:p>
            <a:pPr indent="0" lvl="1" marL="400050" marR="0" rtl="0" algn="l">
              <a:spcBef>
                <a:spcPts val="0"/>
              </a:spcBef>
              <a:spcAft>
                <a:spcPts val="0"/>
              </a:spcAft>
              <a:buClr>
                <a:schemeClr val="dk1"/>
              </a:buClr>
              <a:buSzPts val="2600"/>
              <a:buFont typeface="Calibri"/>
              <a:buNone/>
            </a:pPr>
            <a:r>
              <a:rPr b="0" i="0" lang="es-ES" sz="2600" u="none" cap="none" strike="noStrike">
                <a:solidFill>
                  <a:schemeClr val="dk1"/>
                </a:solidFill>
                <a:latin typeface="Calibri"/>
                <a:ea typeface="Calibri"/>
                <a:cs typeface="Calibri"/>
                <a:sym typeface="Calibri"/>
              </a:rPr>
              <a:t>* Ejercicio 8, 9 y 10</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5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DOM</a:t>
            </a:r>
            <a:endParaRPr/>
          </a:p>
        </p:txBody>
      </p:sp>
      <p:sp>
        <p:nvSpPr>
          <p:cNvPr id="611" name="Google Shape;611;p5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90000"/>
              </a:lnSpc>
              <a:spcBef>
                <a:spcPts val="0"/>
              </a:spcBef>
              <a:spcAft>
                <a:spcPts val="0"/>
              </a:spcAft>
              <a:buClr>
                <a:schemeClr val="dk1"/>
              </a:buClr>
              <a:buSzPct val="100000"/>
              <a:buNone/>
            </a:pPr>
            <a:r>
              <a:rPr i="1" lang="es-ES" sz="2600"/>
              <a:t>Document Object Model o </a:t>
            </a:r>
            <a:r>
              <a:rPr lang="es-ES" sz="2600"/>
              <a:t>DOM permite a los programadores web acceder y manipular las páginas XHTML como si fueran documentos XML.</a:t>
            </a:r>
            <a:endParaRPr/>
          </a:p>
          <a:p>
            <a:pPr indent="0" lvl="0" marL="0" rtl="0" algn="just">
              <a:lnSpc>
                <a:spcPct val="90000"/>
              </a:lnSpc>
              <a:spcBef>
                <a:spcPts val="1000"/>
              </a:spcBef>
              <a:spcAft>
                <a:spcPts val="0"/>
              </a:spcAft>
              <a:buClr>
                <a:schemeClr val="dk1"/>
              </a:buClr>
              <a:buSzPct val="100000"/>
              <a:buNone/>
            </a:pPr>
            <a:r>
              <a:t/>
            </a:r>
            <a:endParaRPr sz="2600"/>
          </a:p>
          <a:p>
            <a:pPr indent="0" lvl="0" marL="0" rtl="0" algn="just">
              <a:lnSpc>
                <a:spcPct val="90000"/>
              </a:lnSpc>
              <a:spcBef>
                <a:spcPts val="1000"/>
              </a:spcBef>
              <a:spcAft>
                <a:spcPts val="0"/>
              </a:spcAft>
              <a:buClr>
                <a:schemeClr val="dk1"/>
              </a:buClr>
              <a:buSzPct val="100000"/>
              <a:buNone/>
            </a:pPr>
            <a:r>
              <a:rPr lang="es-ES" sz="2600"/>
              <a:t>DOM transforma todos los documentos XHTML en un conjunto de elementos llamados </a:t>
            </a:r>
            <a:r>
              <a:rPr i="1" lang="es-ES" sz="2600"/>
              <a:t>nodos</a:t>
            </a:r>
            <a:r>
              <a:rPr lang="es-ES" sz="2600"/>
              <a:t>, que están interconectados y que representan los contenidos de las páginas web y las relaciones entre ellos. Por su aspecto, la unión de todos los nodos se llama </a:t>
            </a:r>
            <a:r>
              <a:rPr i="1" lang="es-ES" sz="2600"/>
              <a:t>"árbol de nodos"</a:t>
            </a:r>
            <a:r>
              <a:rPr lang="es-ES" sz="2600"/>
              <a:t>.</a:t>
            </a:r>
            <a:endParaRPr/>
          </a:p>
          <a:p>
            <a:pPr indent="0" lvl="0" marL="0" rtl="0" algn="just">
              <a:lnSpc>
                <a:spcPct val="90000"/>
              </a:lnSpc>
              <a:spcBef>
                <a:spcPts val="1000"/>
              </a:spcBef>
              <a:spcAft>
                <a:spcPts val="0"/>
              </a:spcAft>
              <a:buClr>
                <a:schemeClr val="dk1"/>
              </a:buClr>
              <a:buSzPct val="100000"/>
              <a:buNone/>
            </a:pPr>
            <a:r>
              <a:t/>
            </a:r>
            <a:endParaRPr sz="2600"/>
          </a:p>
          <a:p>
            <a:pPr indent="0" lvl="0" marL="0" rtl="0" algn="just">
              <a:lnSpc>
                <a:spcPct val="90000"/>
              </a:lnSpc>
              <a:spcBef>
                <a:spcPts val="1000"/>
              </a:spcBef>
              <a:spcAft>
                <a:spcPts val="0"/>
              </a:spcAft>
              <a:buClr>
                <a:schemeClr val="dk1"/>
              </a:buClr>
              <a:buSzPct val="100000"/>
              <a:buNone/>
            </a:pPr>
            <a:r>
              <a:rPr lang="es-ES" sz="2600"/>
              <a:t>El árbol DOM se construye completamente, después de que la página XHTML se cargue por completo.</a:t>
            </a:r>
            <a:endParaRPr/>
          </a:p>
        </p:txBody>
      </p:sp>
      <p:sp>
        <p:nvSpPr>
          <p:cNvPr id="612" name="Google Shape;612;p55"/>
          <p:cNvSpPr txBox="1"/>
          <p:nvPr/>
        </p:nvSpPr>
        <p:spPr>
          <a:xfrm>
            <a:off x="539552" y="1628800"/>
            <a:ext cx="4038600" cy="452596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5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DOM</a:t>
            </a:r>
            <a:endParaRPr/>
          </a:p>
        </p:txBody>
      </p:sp>
      <p:sp>
        <p:nvSpPr>
          <p:cNvPr id="621" name="Google Shape;621;p5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622" name="Google Shape;622;p56"/>
          <p:cNvSpPr txBox="1"/>
          <p:nvPr/>
        </p:nvSpPr>
        <p:spPr>
          <a:xfrm>
            <a:off x="539552" y="1628800"/>
            <a:ext cx="4038600" cy="452596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pic>
        <p:nvPicPr>
          <p:cNvPr id="623" name="Google Shape;623;p56"/>
          <p:cNvPicPr preferRelativeResize="0"/>
          <p:nvPr/>
        </p:nvPicPr>
        <p:blipFill rotWithShape="1">
          <a:blip r:embed="rId3">
            <a:alphaModFix/>
          </a:blip>
          <a:srcRect b="0" l="0" r="0" t="0"/>
          <a:stretch/>
        </p:blipFill>
        <p:spPr>
          <a:xfrm>
            <a:off x="4213249" y="2060848"/>
            <a:ext cx="4895255" cy="3298038"/>
          </a:xfrm>
          <a:prstGeom prst="rect">
            <a:avLst/>
          </a:prstGeom>
          <a:noFill/>
          <a:ln>
            <a:noFill/>
          </a:ln>
        </p:spPr>
      </p:pic>
      <p:sp>
        <p:nvSpPr>
          <p:cNvPr id="624" name="Google Shape;624;p56"/>
          <p:cNvSpPr/>
          <p:nvPr/>
        </p:nvSpPr>
        <p:spPr>
          <a:xfrm>
            <a:off x="4600660" y="5358886"/>
            <a:ext cx="45720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200">
                <a:solidFill>
                  <a:schemeClr val="dk1"/>
                </a:solidFill>
                <a:latin typeface="Calibri"/>
                <a:ea typeface="Calibri"/>
                <a:cs typeface="Calibri"/>
                <a:sym typeface="Calibri"/>
              </a:rPr>
              <a:t>Árbol de nodos generado automáticamente por DOM a partir del código XHTML de la página</a:t>
            </a:r>
            <a:endParaRPr/>
          </a:p>
        </p:txBody>
      </p:sp>
      <p:sp>
        <p:nvSpPr>
          <p:cNvPr id="625" name="Google Shape;625;p56"/>
          <p:cNvSpPr txBox="1"/>
          <p:nvPr>
            <p:ph idx="2" type="body"/>
          </p:nvPr>
        </p:nvSpPr>
        <p:spPr>
          <a:xfrm>
            <a:off x="457200" y="1484784"/>
            <a:ext cx="4040188" cy="4641379"/>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s-ES" sz="2200"/>
              <a:t>&lt;!DOCTYPE html&gt;</a:t>
            </a:r>
            <a:endParaRPr sz="2200"/>
          </a:p>
          <a:p>
            <a:pPr indent="0" lvl="0" marL="0" rtl="0" algn="l">
              <a:lnSpc>
                <a:spcPct val="90000"/>
              </a:lnSpc>
              <a:spcBef>
                <a:spcPts val="1000"/>
              </a:spcBef>
              <a:spcAft>
                <a:spcPts val="0"/>
              </a:spcAft>
              <a:buClr>
                <a:schemeClr val="dk1"/>
              </a:buClr>
              <a:buSzPct val="100000"/>
              <a:buNone/>
            </a:pPr>
            <a:r>
              <a:rPr lang="es-ES" sz="2200"/>
              <a:t>&lt;html xmlns="http://www.w3.org/1999/xhtml"&gt;</a:t>
            </a:r>
            <a:endParaRPr/>
          </a:p>
          <a:p>
            <a:pPr indent="0" lvl="1" marL="400050" rtl="0" algn="l">
              <a:lnSpc>
                <a:spcPct val="90000"/>
              </a:lnSpc>
              <a:spcBef>
                <a:spcPts val="500"/>
              </a:spcBef>
              <a:spcAft>
                <a:spcPts val="0"/>
              </a:spcAft>
              <a:buClr>
                <a:schemeClr val="dk1"/>
              </a:buClr>
              <a:buSzPct val="100000"/>
              <a:buNone/>
            </a:pPr>
            <a:r>
              <a:rPr lang="es-ES"/>
              <a:t>&lt;head&gt;</a:t>
            </a:r>
            <a:endParaRPr/>
          </a:p>
          <a:p>
            <a:pPr indent="0" lvl="2" marL="800100" rtl="0" algn="l">
              <a:lnSpc>
                <a:spcPct val="90000"/>
              </a:lnSpc>
              <a:spcBef>
                <a:spcPts val="500"/>
              </a:spcBef>
              <a:spcAft>
                <a:spcPts val="0"/>
              </a:spcAft>
              <a:buClr>
                <a:schemeClr val="dk1"/>
              </a:buClr>
              <a:buSzPct val="100000"/>
              <a:buNone/>
            </a:pPr>
            <a:r>
              <a:rPr lang="es-ES"/>
              <a:t>&lt;meta http-equiv="Content-Type" content="text/html; charset=iso-8859-1" /&gt;</a:t>
            </a:r>
            <a:endParaRPr/>
          </a:p>
          <a:p>
            <a:pPr indent="0" lvl="2" marL="800100" rtl="0" algn="l">
              <a:lnSpc>
                <a:spcPct val="90000"/>
              </a:lnSpc>
              <a:spcBef>
                <a:spcPts val="500"/>
              </a:spcBef>
              <a:spcAft>
                <a:spcPts val="0"/>
              </a:spcAft>
              <a:buClr>
                <a:schemeClr val="dk1"/>
              </a:buClr>
              <a:buSzPct val="100000"/>
              <a:buNone/>
            </a:pPr>
            <a:r>
              <a:rPr lang="es-ES"/>
              <a:t>&lt;title&gt;Página sencilla&lt;/title&gt;</a:t>
            </a:r>
            <a:endParaRPr/>
          </a:p>
          <a:p>
            <a:pPr indent="0" lvl="1" marL="400050" rtl="0" algn="l">
              <a:lnSpc>
                <a:spcPct val="90000"/>
              </a:lnSpc>
              <a:spcBef>
                <a:spcPts val="500"/>
              </a:spcBef>
              <a:spcAft>
                <a:spcPts val="0"/>
              </a:spcAft>
              <a:buClr>
                <a:schemeClr val="dk1"/>
              </a:buClr>
              <a:buSzPct val="100000"/>
              <a:buNone/>
            </a:pPr>
            <a:r>
              <a:rPr lang="es-ES"/>
              <a:t>&lt;/head&gt;</a:t>
            </a:r>
            <a:endParaRPr/>
          </a:p>
          <a:p>
            <a:pPr indent="0" lvl="1" marL="400050" rtl="0" algn="l">
              <a:lnSpc>
                <a:spcPct val="90000"/>
              </a:lnSpc>
              <a:spcBef>
                <a:spcPts val="500"/>
              </a:spcBef>
              <a:spcAft>
                <a:spcPts val="0"/>
              </a:spcAft>
              <a:buClr>
                <a:schemeClr val="dk1"/>
              </a:buClr>
              <a:buSzPct val="100000"/>
              <a:buNone/>
            </a:pPr>
            <a:r>
              <a:rPr lang="es-ES"/>
              <a:t>&lt;body&gt;</a:t>
            </a:r>
            <a:endParaRPr/>
          </a:p>
          <a:p>
            <a:pPr indent="0" lvl="2" marL="800100" rtl="0" algn="l">
              <a:lnSpc>
                <a:spcPct val="90000"/>
              </a:lnSpc>
              <a:spcBef>
                <a:spcPts val="500"/>
              </a:spcBef>
              <a:spcAft>
                <a:spcPts val="0"/>
              </a:spcAft>
              <a:buClr>
                <a:schemeClr val="dk1"/>
              </a:buClr>
              <a:buSzPct val="100000"/>
              <a:buNone/>
            </a:pPr>
            <a:r>
              <a:rPr lang="es-ES"/>
              <a:t>&lt;p&gt;Esta página es &lt;strong&gt;muy sencilla&lt;/strong&gt;&lt;/p&gt;</a:t>
            </a:r>
            <a:endParaRPr/>
          </a:p>
          <a:p>
            <a:pPr indent="0" lvl="1" marL="400050" rtl="0" algn="l">
              <a:lnSpc>
                <a:spcPct val="90000"/>
              </a:lnSpc>
              <a:spcBef>
                <a:spcPts val="500"/>
              </a:spcBef>
              <a:spcAft>
                <a:spcPts val="0"/>
              </a:spcAft>
              <a:buClr>
                <a:schemeClr val="dk1"/>
              </a:buClr>
              <a:buSzPct val="100000"/>
              <a:buNone/>
            </a:pPr>
            <a:r>
              <a:rPr lang="es-ES"/>
              <a:t>&lt;/body&gt;</a:t>
            </a:r>
            <a:endParaRPr/>
          </a:p>
          <a:p>
            <a:pPr indent="0" lvl="0" marL="0" rtl="0" algn="l">
              <a:lnSpc>
                <a:spcPct val="90000"/>
              </a:lnSpc>
              <a:spcBef>
                <a:spcPts val="1000"/>
              </a:spcBef>
              <a:spcAft>
                <a:spcPts val="0"/>
              </a:spcAft>
              <a:buClr>
                <a:schemeClr val="dk1"/>
              </a:buClr>
              <a:buSzPct val="100000"/>
              <a:buNone/>
            </a:pPr>
            <a:r>
              <a:rPr lang="es-ES" sz="2200"/>
              <a:t>&lt;/html&gt;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57"/>
          <p:cNvSpPr txBox="1"/>
          <p:nvPr/>
        </p:nvSpPr>
        <p:spPr>
          <a:xfrm>
            <a:off x="457200" y="1600200"/>
            <a:ext cx="8229600" cy="4924425"/>
          </a:xfrm>
          <a:prstGeom prst="rect">
            <a:avLst/>
          </a:prstGeom>
          <a:noFill/>
          <a:ln>
            <a:noFill/>
          </a:ln>
        </p:spPr>
        <p:txBody>
          <a:bodyPr anchorCtr="0" anchor="t" bIns="46800" lIns="90000" spcFirstLastPara="1" rIns="90000" wrap="square" tIns="46800">
            <a:noAutofit/>
          </a:bodyPr>
          <a:lstStyle/>
          <a:p>
            <a:pPr indent="-339725" lvl="0" marL="339725" marR="0" rtl="0" algn="just">
              <a:spcBef>
                <a:spcPts val="0"/>
              </a:spcBef>
              <a:spcAft>
                <a:spcPts val="0"/>
              </a:spcAft>
              <a:buClr>
                <a:srgbClr val="000000"/>
              </a:buClr>
              <a:buSzPts val="2000"/>
              <a:buFont typeface="Arial"/>
              <a:buChar char="•"/>
            </a:pPr>
            <a:r>
              <a:rPr b="1" lang="es-ES" sz="2000">
                <a:solidFill>
                  <a:srgbClr val="000000"/>
                </a:solidFill>
                <a:latin typeface="Tahoma"/>
                <a:ea typeface="Tahoma"/>
                <a:cs typeface="Tahoma"/>
                <a:sym typeface="Tahoma"/>
              </a:rPr>
              <a:t>document</a:t>
            </a:r>
            <a:endParaRPr b="1" sz="2000">
              <a:solidFill>
                <a:srgbClr val="000000"/>
              </a:solidFill>
              <a:latin typeface="Tahoma"/>
              <a:ea typeface="Tahoma"/>
              <a:cs typeface="Tahoma"/>
              <a:sym typeface="Tahoma"/>
            </a:endParaRPr>
          </a:p>
          <a:p>
            <a:pPr indent="-212725" lvl="0" marL="339725" marR="0" rtl="0" algn="just">
              <a:spcBef>
                <a:spcPts val="500"/>
              </a:spcBef>
              <a:spcAft>
                <a:spcPts val="0"/>
              </a:spcAft>
              <a:buClr>
                <a:schemeClr val="lt1"/>
              </a:buClr>
              <a:buSzPts val="2000"/>
              <a:buFont typeface="Arial"/>
              <a:buNone/>
            </a:pPr>
            <a:r>
              <a:t/>
            </a:r>
            <a:endParaRPr b="1" sz="2000">
              <a:solidFill>
                <a:srgbClr val="000000"/>
              </a:solidFill>
              <a:latin typeface="Tahoma"/>
              <a:ea typeface="Tahoma"/>
              <a:cs typeface="Tahoma"/>
              <a:sym typeface="Tahoma"/>
            </a:endParaRPr>
          </a:p>
          <a:p>
            <a:pPr indent="0" lvl="1" marL="742950" marR="0" rtl="0" algn="just">
              <a:spcBef>
                <a:spcPts val="500"/>
              </a:spcBef>
              <a:spcAft>
                <a:spcPts val="0"/>
              </a:spcAft>
              <a:buNone/>
            </a:pPr>
            <a:r>
              <a:rPr b="0" i="0" lang="es-ES" sz="2000" u="none" cap="none" strike="noStrike">
                <a:solidFill>
                  <a:srgbClr val="000000"/>
                </a:solidFill>
                <a:latin typeface="Tahoma"/>
                <a:ea typeface="Tahoma"/>
                <a:cs typeface="Tahoma"/>
                <a:sym typeface="Tahoma"/>
              </a:rPr>
              <a:t>Objeto javascript que hace referencia al </a:t>
            </a:r>
            <a:r>
              <a:rPr b="1" i="0" lang="es-ES" sz="2000" u="none" cap="none" strike="noStrike">
                <a:solidFill>
                  <a:srgbClr val="000000"/>
                </a:solidFill>
                <a:latin typeface="Tahoma"/>
                <a:ea typeface="Tahoma"/>
                <a:cs typeface="Tahoma"/>
                <a:sym typeface="Tahoma"/>
              </a:rPr>
              <a:t>contenido</a:t>
            </a:r>
            <a:r>
              <a:rPr b="0" i="0" lang="es-ES" sz="2000" u="none" cap="none" strike="noStrike">
                <a:solidFill>
                  <a:srgbClr val="000000"/>
                </a:solidFill>
                <a:latin typeface="Tahoma"/>
                <a:ea typeface="Tahoma"/>
                <a:cs typeface="Tahoma"/>
                <a:sym typeface="Tahoma"/>
              </a:rPr>
              <a:t> </a:t>
            </a:r>
            <a:r>
              <a:rPr b="1" i="0" lang="es-ES" sz="2000" u="none" cap="none" strike="noStrike">
                <a:solidFill>
                  <a:srgbClr val="000000"/>
                </a:solidFill>
                <a:latin typeface="Tahoma"/>
                <a:ea typeface="Tahoma"/>
                <a:cs typeface="Tahoma"/>
                <a:sym typeface="Tahoma"/>
              </a:rPr>
              <a:t>total</a:t>
            </a:r>
            <a:r>
              <a:rPr b="0" i="0" lang="es-ES" sz="2000" u="none" cap="none" strike="noStrike">
                <a:solidFill>
                  <a:srgbClr val="000000"/>
                </a:solidFill>
                <a:latin typeface="Tahoma"/>
                <a:ea typeface="Tahoma"/>
                <a:cs typeface="Tahoma"/>
                <a:sym typeface="Tahoma"/>
              </a:rPr>
              <a:t> de nuestra página. Algunas de sus propiedades son:</a:t>
            </a:r>
            <a:endParaRPr/>
          </a:p>
          <a:p>
            <a:pPr indent="0" lvl="1" marL="742950" marR="0" rtl="0" algn="just">
              <a:spcBef>
                <a:spcPts val="500"/>
              </a:spcBef>
              <a:spcAft>
                <a:spcPts val="0"/>
              </a:spcAft>
              <a:buNone/>
            </a:pPr>
            <a:r>
              <a:t/>
            </a:r>
            <a:endParaRPr b="0" i="0" sz="2000" u="none" cap="none" strike="noStrike">
              <a:solidFill>
                <a:srgbClr val="000000"/>
              </a:solidFill>
              <a:latin typeface="Tahoma"/>
              <a:ea typeface="Tahoma"/>
              <a:cs typeface="Tahoma"/>
              <a:sym typeface="Tahoma"/>
            </a:endParaRPr>
          </a:p>
          <a:p>
            <a:pPr indent="-342900" lvl="1" marL="1085850" marR="0" rtl="0" algn="just">
              <a:spcBef>
                <a:spcPts val="500"/>
              </a:spcBef>
              <a:spcAft>
                <a:spcPts val="0"/>
              </a:spcAft>
              <a:buClr>
                <a:srgbClr val="000000"/>
              </a:buClr>
              <a:buSzPts val="2000"/>
              <a:buFont typeface="Arial"/>
              <a:buChar char="•"/>
            </a:pPr>
            <a:r>
              <a:rPr b="1" i="0" lang="es-ES" sz="2000" u="none" cap="none" strike="noStrike">
                <a:solidFill>
                  <a:srgbClr val="000000"/>
                </a:solidFill>
                <a:latin typeface="Tahoma"/>
                <a:ea typeface="Tahoma"/>
                <a:cs typeface="Tahoma"/>
                <a:sym typeface="Tahoma"/>
              </a:rPr>
              <a:t>document.bgColor: </a:t>
            </a:r>
            <a:r>
              <a:rPr b="0" i="0" lang="es-ES" sz="2000" u="none" cap="none" strike="noStrike">
                <a:solidFill>
                  <a:srgbClr val="000000"/>
                </a:solidFill>
                <a:latin typeface="Tahoma"/>
                <a:ea typeface="Tahoma"/>
                <a:cs typeface="Tahoma"/>
                <a:sym typeface="Tahoma"/>
              </a:rPr>
              <a:t>color de fondo de la etiqueta &lt;body&gt;</a:t>
            </a:r>
            <a:endParaRPr/>
          </a:p>
          <a:p>
            <a:pPr indent="-215900" lvl="1" marL="1085850" marR="0" rtl="0" algn="just">
              <a:spcBef>
                <a:spcPts val="500"/>
              </a:spcBef>
              <a:spcAft>
                <a:spcPts val="0"/>
              </a:spcAft>
              <a:buClr>
                <a:schemeClr val="lt1"/>
              </a:buClr>
              <a:buSzPts val="2000"/>
              <a:buFont typeface="Arial"/>
              <a:buNone/>
            </a:pPr>
            <a:r>
              <a:t/>
            </a:r>
            <a:endParaRPr b="1" i="0" sz="2000" u="none" cap="none" strike="noStrike">
              <a:solidFill>
                <a:srgbClr val="000000"/>
              </a:solidFill>
              <a:latin typeface="Tahoma"/>
              <a:ea typeface="Tahoma"/>
              <a:cs typeface="Tahoma"/>
              <a:sym typeface="Tahoma"/>
            </a:endParaRPr>
          </a:p>
          <a:p>
            <a:pPr indent="-342900" lvl="1" marL="1085850" marR="0" rtl="0" algn="just">
              <a:spcBef>
                <a:spcPts val="500"/>
              </a:spcBef>
              <a:spcAft>
                <a:spcPts val="0"/>
              </a:spcAft>
              <a:buClr>
                <a:srgbClr val="000000"/>
              </a:buClr>
              <a:buSzPts val="2000"/>
              <a:buFont typeface="Arial"/>
              <a:buChar char="•"/>
            </a:pPr>
            <a:r>
              <a:rPr b="1" i="0" lang="es-ES" sz="2000" u="none" cap="none" strike="noStrike">
                <a:solidFill>
                  <a:srgbClr val="000000"/>
                </a:solidFill>
                <a:latin typeface="Tahoma"/>
                <a:ea typeface="Tahoma"/>
                <a:cs typeface="Tahoma"/>
                <a:sym typeface="Tahoma"/>
              </a:rPr>
              <a:t>document.title: </a:t>
            </a:r>
            <a:r>
              <a:rPr b="0" i="0" lang="es-ES" sz="2000" u="none" cap="none" strike="noStrike">
                <a:solidFill>
                  <a:srgbClr val="000000"/>
                </a:solidFill>
                <a:latin typeface="Tahoma"/>
                <a:ea typeface="Tahoma"/>
                <a:cs typeface="Tahoma"/>
                <a:sym typeface="Tahoma"/>
              </a:rPr>
              <a:t>título de la página, contenido de &lt;title&gt;</a:t>
            </a:r>
            <a:endParaRPr/>
          </a:p>
          <a:p>
            <a:pPr indent="0" lvl="0" marL="0" marR="0" rtl="0" algn="just">
              <a:spcBef>
                <a:spcPts val="500"/>
              </a:spcBef>
              <a:spcAft>
                <a:spcPts val="0"/>
              </a:spcAft>
              <a:buNone/>
            </a:pPr>
            <a:r>
              <a:t/>
            </a:r>
            <a:endParaRPr b="1" sz="2000">
              <a:solidFill>
                <a:srgbClr val="000000"/>
              </a:solidFill>
              <a:latin typeface="Tahoma"/>
              <a:ea typeface="Tahoma"/>
              <a:cs typeface="Tahoma"/>
              <a:sym typeface="Tahoma"/>
            </a:endParaRPr>
          </a:p>
          <a:p>
            <a:pPr indent="0" lvl="0" marL="0" marR="0" rtl="0" algn="just">
              <a:spcBef>
                <a:spcPts val="500"/>
              </a:spcBef>
              <a:spcAft>
                <a:spcPts val="0"/>
              </a:spcAft>
              <a:buNone/>
            </a:pPr>
            <a:r>
              <a:t/>
            </a:r>
            <a:endParaRPr b="1" sz="2000">
              <a:solidFill>
                <a:srgbClr val="000000"/>
              </a:solidFill>
              <a:latin typeface="Tahoma"/>
              <a:ea typeface="Tahoma"/>
              <a:cs typeface="Tahoma"/>
              <a:sym typeface="Tahoma"/>
            </a:endParaRPr>
          </a:p>
          <a:p>
            <a:pPr indent="0" lvl="0" marL="0" marR="0" rtl="0" algn="just">
              <a:spcBef>
                <a:spcPts val="500"/>
              </a:spcBef>
              <a:spcAft>
                <a:spcPts val="0"/>
              </a:spcAft>
              <a:buNone/>
            </a:pPr>
            <a:r>
              <a:rPr b="1" lang="es-ES" sz="2000">
                <a:solidFill>
                  <a:srgbClr val="000000"/>
                </a:solidFill>
                <a:latin typeface="Tahoma"/>
                <a:ea typeface="Tahoma"/>
                <a:cs typeface="Tahoma"/>
                <a:sym typeface="Tahoma"/>
              </a:rPr>
              <a:t>Las funciones DOM se utilizan para acceder de forma directa a cualquier nodo del árbol.</a:t>
            </a:r>
            <a:endParaRPr/>
          </a:p>
          <a:p>
            <a:pPr indent="0" lvl="0" marL="0" marR="0" rtl="0" algn="just">
              <a:spcBef>
                <a:spcPts val="500"/>
              </a:spcBef>
              <a:spcAft>
                <a:spcPts val="0"/>
              </a:spcAft>
              <a:buNone/>
            </a:pPr>
            <a:r>
              <a:t/>
            </a:r>
            <a:endParaRPr b="1" sz="2000">
              <a:solidFill>
                <a:srgbClr val="000000"/>
              </a:solidFill>
              <a:latin typeface="Tahoma"/>
              <a:ea typeface="Tahoma"/>
              <a:cs typeface="Tahoma"/>
              <a:sym typeface="Tahoma"/>
            </a:endParaRPr>
          </a:p>
          <a:p>
            <a:pPr indent="-212725" lvl="1" marL="1082675" marR="0" rtl="0" algn="just">
              <a:spcBef>
                <a:spcPts val="500"/>
              </a:spcBef>
              <a:spcAft>
                <a:spcPts val="0"/>
              </a:spcAft>
              <a:buClr>
                <a:schemeClr val="lt1"/>
              </a:buClr>
              <a:buSzPts val="2000"/>
              <a:buFont typeface="Arial"/>
              <a:buNone/>
            </a:pPr>
            <a:r>
              <a:t/>
            </a:r>
            <a:endParaRPr b="0" i="0" sz="2000" u="none" cap="none" strike="noStrike">
              <a:solidFill>
                <a:srgbClr val="000000"/>
              </a:solidFill>
              <a:latin typeface="Tahoma"/>
              <a:ea typeface="Tahoma"/>
              <a:cs typeface="Tahoma"/>
              <a:sym typeface="Tahoma"/>
            </a:endParaRPr>
          </a:p>
          <a:p>
            <a:pPr indent="-212725" lvl="1" marL="1082675" marR="0" rtl="0" algn="just">
              <a:spcBef>
                <a:spcPts val="500"/>
              </a:spcBef>
              <a:spcAft>
                <a:spcPts val="0"/>
              </a:spcAft>
              <a:buClr>
                <a:schemeClr val="lt1"/>
              </a:buClr>
              <a:buSzPts val="2000"/>
              <a:buFont typeface="Arial"/>
              <a:buNone/>
            </a:pPr>
            <a:r>
              <a:t/>
            </a:r>
            <a:endParaRPr b="0" i="0" sz="2000" u="none" cap="none" strike="noStrike">
              <a:solidFill>
                <a:srgbClr val="000000"/>
              </a:solidFill>
              <a:latin typeface="Tahoma"/>
              <a:ea typeface="Tahoma"/>
              <a:cs typeface="Tahoma"/>
              <a:sym typeface="Tahoma"/>
            </a:endParaRPr>
          </a:p>
        </p:txBody>
      </p:sp>
      <p:sp>
        <p:nvSpPr>
          <p:cNvPr id="634" name="Google Shape;634;p57"/>
          <p:cNvSpPr txBox="1"/>
          <p:nvPr/>
        </p:nvSpPr>
        <p:spPr>
          <a:xfrm>
            <a:off x="457200" y="628650"/>
            <a:ext cx="8229600" cy="771623"/>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b="1" lang="es-ES" sz="4400">
                <a:solidFill>
                  <a:srgbClr val="000000"/>
                </a:solidFill>
                <a:latin typeface="Calibri"/>
                <a:ea typeface="Calibri"/>
                <a:cs typeface="Calibri"/>
                <a:sym typeface="Calibri"/>
              </a:rPr>
              <a:t>DOM</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5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DOM</a:t>
            </a:r>
            <a:endParaRPr/>
          </a:p>
        </p:txBody>
      </p:sp>
      <p:sp>
        <p:nvSpPr>
          <p:cNvPr id="643" name="Google Shape;643;p5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90000"/>
              </a:lnSpc>
              <a:spcBef>
                <a:spcPts val="0"/>
              </a:spcBef>
              <a:spcAft>
                <a:spcPts val="0"/>
              </a:spcAft>
              <a:buClr>
                <a:schemeClr val="dk1"/>
              </a:buClr>
              <a:buSzPct val="100000"/>
              <a:buNone/>
            </a:pPr>
            <a:r>
              <a:rPr b="1" lang="es-ES" sz="2600"/>
              <a:t>getElementsByTagName(nombreEtiqueta) </a:t>
            </a:r>
            <a:r>
              <a:rPr lang="es-ES" sz="2600"/>
              <a:t>obtiene todos los elementos de la página XHTML cuya etiqueta sea igual que el parámetro que se le pasa a la función.</a:t>
            </a:r>
            <a:endParaRPr/>
          </a:p>
          <a:p>
            <a:pPr indent="0" lvl="1" marL="400050" rtl="0" algn="l">
              <a:lnSpc>
                <a:spcPct val="90000"/>
              </a:lnSpc>
              <a:spcBef>
                <a:spcPts val="500"/>
              </a:spcBef>
              <a:spcAft>
                <a:spcPts val="0"/>
              </a:spcAft>
              <a:buClr>
                <a:schemeClr val="dk1"/>
              </a:buClr>
              <a:buSzPct val="100000"/>
              <a:buNone/>
            </a:pPr>
            <a:r>
              <a:rPr lang="es-ES" sz="1900">
                <a:latin typeface="Courier New"/>
                <a:ea typeface="Courier New"/>
                <a:cs typeface="Courier New"/>
                <a:sym typeface="Courier New"/>
              </a:rPr>
              <a:t>var parrafos = document.getElementsByTagName("p");</a:t>
            </a:r>
            <a:endParaRPr/>
          </a:p>
          <a:p>
            <a:pPr indent="0" lvl="1" marL="400050" rtl="0" algn="l">
              <a:lnSpc>
                <a:spcPct val="90000"/>
              </a:lnSpc>
              <a:spcBef>
                <a:spcPts val="500"/>
              </a:spcBef>
              <a:spcAft>
                <a:spcPts val="0"/>
              </a:spcAft>
              <a:buClr>
                <a:schemeClr val="dk1"/>
              </a:buClr>
              <a:buSzPct val="100000"/>
              <a:buNone/>
            </a:pPr>
            <a:r>
              <a:rPr lang="es-ES" sz="1900">
                <a:latin typeface="Courier New"/>
                <a:ea typeface="Courier New"/>
                <a:cs typeface="Courier New"/>
                <a:sym typeface="Courier New"/>
              </a:rPr>
              <a:t>var primerParrafo = parrafos[0];</a:t>
            </a:r>
            <a:endParaRPr/>
          </a:p>
          <a:p>
            <a:pPr indent="0" lvl="0" marL="0" rtl="0" algn="l">
              <a:lnSpc>
                <a:spcPct val="90000"/>
              </a:lnSpc>
              <a:spcBef>
                <a:spcPts val="1000"/>
              </a:spcBef>
              <a:spcAft>
                <a:spcPts val="0"/>
              </a:spcAft>
              <a:buClr>
                <a:schemeClr val="dk1"/>
              </a:buClr>
              <a:buSzPct val="100000"/>
              <a:buNone/>
            </a:pPr>
            <a:r>
              <a:t/>
            </a:r>
            <a:endParaRPr b="1" sz="2600"/>
          </a:p>
          <a:p>
            <a:pPr indent="0" lvl="0" marL="0" rtl="0" algn="just">
              <a:lnSpc>
                <a:spcPct val="90000"/>
              </a:lnSpc>
              <a:spcBef>
                <a:spcPts val="1000"/>
              </a:spcBef>
              <a:spcAft>
                <a:spcPts val="0"/>
              </a:spcAft>
              <a:buClr>
                <a:schemeClr val="dk1"/>
              </a:buClr>
              <a:buSzPct val="100000"/>
              <a:buNone/>
            </a:pPr>
            <a:r>
              <a:rPr b="1" lang="es-ES" sz="2600"/>
              <a:t>getElementsByName(nombreAtributo) </a:t>
            </a:r>
            <a:r>
              <a:rPr lang="es-ES" sz="2600"/>
              <a:t>es similar a la anterior, pero en este caso se buscan los elementos cuyo atributo name sea igual al parámetro proporcionado.</a:t>
            </a:r>
            <a:endParaRPr/>
          </a:p>
          <a:p>
            <a:pPr indent="0" lvl="1" marL="400050" rtl="0" algn="l">
              <a:lnSpc>
                <a:spcPct val="90000"/>
              </a:lnSpc>
              <a:spcBef>
                <a:spcPts val="500"/>
              </a:spcBef>
              <a:spcAft>
                <a:spcPts val="0"/>
              </a:spcAft>
              <a:buClr>
                <a:schemeClr val="dk1"/>
              </a:buClr>
              <a:buSzPct val="100000"/>
              <a:buNone/>
            </a:pPr>
            <a:r>
              <a:rPr lang="es-ES" sz="1900">
                <a:latin typeface="Courier New"/>
                <a:ea typeface="Courier New"/>
                <a:cs typeface="Courier New"/>
                <a:sym typeface="Courier New"/>
              </a:rPr>
              <a:t>var parrafoEspecial = document.getElementsByName("especial");</a:t>
            </a:r>
            <a:endParaRPr/>
          </a:p>
          <a:p>
            <a:pPr indent="0" lvl="1" marL="400050" rtl="0" algn="l">
              <a:lnSpc>
                <a:spcPct val="90000"/>
              </a:lnSpc>
              <a:spcBef>
                <a:spcPts val="500"/>
              </a:spcBef>
              <a:spcAft>
                <a:spcPts val="0"/>
              </a:spcAft>
              <a:buClr>
                <a:schemeClr val="dk1"/>
              </a:buClr>
              <a:buSzPct val="100000"/>
              <a:buNone/>
            </a:pPr>
            <a:r>
              <a:rPr lang="es-ES" sz="1900">
                <a:latin typeface="Courier New"/>
                <a:ea typeface="Courier New"/>
                <a:cs typeface="Courier New"/>
                <a:sym typeface="Courier New"/>
              </a:rPr>
              <a:t>&lt;p name="prueba"&gt;...&lt;/p&gt;</a:t>
            </a:r>
            <a:endParaRPr/>
          </a:p>
          <a:p>
            <a:pPr indent="0" lvl="1" marL="400050" rtl="0" algn="l">
              <a:lnSpc>
                <a:spcPct val="90000"/>
              </a:lnSpc>
              <a:spcBef>
                <a:spcPts val="500"/>
              </a:spcBef>
              <a:spcAft>
                <a:spcPts val="0"/>
              </a:spcAft>
              <a:buClr>
                <a:schemeClr val="dk1"/>
              </a:buClr>
              <a:buSzPct val="100000"/>
              <a:buNone/>
            </a:pPr>
            <a:r>
              <a:rPr lang="es-ES" sz="1900">
                <a:latin typeface="Courier New"/>
                <a:ea typeface="Courier New"/>
                <a:cs typeface="Courier New"/>
                <a:sym typeface="Courier New"/>
              </a:rPr>
              <a:t>&lt;p name="especial"&gt;...&lt;/p&gt;</a:t>
            </a:r>
            <a:endParaRPr/>
          </a:p>
          <a:p>
            <a:pPr indent="0" lvl="1" marL="400050" rtl="0" algn="l">
              <a:lnSpc>
                <a:spcPct val="90000"/>
              </a:lnSpc>
              <a:spcBef>
                <a:spcPts val="500"/>
              </a:spcBef>
              <a:spcAft>
                <a:spcPts val="0"/>
              </a:spcAft>
              <a:buClr>
                <a:schemeClr val="dk1"/>
              </a:buClr>
              <a:buSzPct val="100000"/>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nvSpPr>
        <p:spPr>
          <a:xfrm>
            <a:off x="457200" y="1600200"/>
            <a:ext cx="8229600" cy="5792788"/>
          </a:xfrm>
          <a:prstGeom prst="rect">
            <a:avLst/>
          </a:prstGeom>
          <a:noFill/>
          <a:ln>
            <a:noFill/>
          </a:ln>
        </p:spPr>
        <p:txBody>
          <a:bodyPr anchorCtr="0" anchor="t" bIns="46800" lIns="90000" spcFirstLastPara="1" rIns="90000" wrap="square" tIns="46800">
            <a:noAutofit/>
          </a:bodyPr>
          <a:lstStyle/>
          <a:p>
            <a:pPr indent="-339725" lvl="0" marL="339725" marR="0" rtl="0" algn="just">
              <a:spcBef>
                <a:spcPts val="0"/>
              </a:spcBef>
              <a:spcAft>
                <a:spcPts val="0"/>
              </a:spcAft>
              <a:buClr>
                <a:srgbClr val="000000"/>
              </a:buClr>
              <a:buSzPts val="2000"/>
              <a:buFont typeface="Arial"/>
              <a:buChar char="•"/>
            </a:pPr>
            <a:r>
              <a:rPr lang="es-ES" sz="2000">
                <a:solidFill>
                  <a:srgbClr val="000000"/>
                </a:solidFill>
                <a:latin typeface="Tahoma"/>
                <a:ea typeface="Tahoma"/>
                <a:cs typeface="Tahoma"/>
                <a:sym typeface="Tahoma"/>
              </a:rPr>
              <a:t>La función </a:t>
            </a:r>
            <a:r>
              <a:rPr b="1" lang="es-ES" sz="2000">
                <a:solidFill>
                  <a:srgbClr val="000000"/>
                </a:solidFill>
                <a:latin typeface="Tahoma"/>
                <a:ea typeface="Tahoma"/>
                <a:cs typeface="Tahoma"/>
                <a:sym typeface="Tahoma"/>
              </a:rPr>
              <a:t>confirm</a:t>
            </a:r>
            <a:endParaRPr sz="2000">
              <a:solidFill>
                <a:srgbClr val="000000"/>
              </a:solidFill>
              <a:latin typeface="Tahoma"/>
              <a:ea typeface="Tahoma"/>
              <a:cs typeface="Tahoma"/>
              <a:sym typeface="Tahoma"/>
            </a:endParaRPr>
          </a:p>
          <a:p>
            <a:pPr indent="-212725" lvl="0" marL="339725" marR="0" rtl="0" algn="just">
              <a:spcBef>
                <a:spcPts val="50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a:p>
            <a:pPr indent="-339725" lvl="1" marL="1082675" marR="0" rtl="0" algn="just">
              <a:spcBef>
                <a:spcPts val="500"/>
              </a:spcBef>
              <a:spcAft>
                <a:spcPts val="0"/>
              </a:spcAft>
              <a:buClr>
                <a:srgbClr val="000000"/>
              </a:buClr>
              <a:buSzPts val="1800"/>
              <a:buFont typeface="Arial"/>
              <a:buChar char="•"/>
            </a:pPr>
            <a:r>
              <a:rPr b="0" i="0" lang="es-ES" sz="1800" u="none" cap="none" strike="noStrike">
                <a:solidFill>
                  <a:srgbClr val="000000"/>
                </a:solidFill>
                <a:latin typeface="Tahoma"/>
                <a:ea typeface="Tahoma"/>
                <a:cs typeface="Tahoma"/>
                <a:sym typeface="Tahoma"/>
              </a:rPr>
              <a:t>Función similar a alert, que además de mostrar un texto informativo, plantea una </a:t>
            </a:r>
            <a:r>
              <a:rPr b="1" i="0" lang="es-ES" sz="1800" u="none" cap="none" strike="noStrike">
                <a:solidFill>
                  <a:srgbClr val="000000"/>
                </a:solidFill>
                <a:latin typeface="Tahoma"/>
                <a:ea typeface="Tahoma"/>
                <a:cs typeface="Tahoma"/>
                <a:sym typeface="Tahoma"/>
              </a:rPr>
              <a:t>elección</a:t>
            </a:r>
            <a:r>
              <a:rPr b="0" i="0" lang="es-ES" sz="1800" u="none" cap="none" strike="noStrike">
                <a:solidFill>
                  <a:srgbClr val="000000"/>
                </a:solidFill>
                <a:latin typeface="Tahoma"/>
                <a:ea typeface="Tahoma"/>
                <a:cs typeface="Tahoma"/>
                <a:sym typeface="Tahoma"/>
              </a:rPr>
              <a:t> al usuario, mostrando los botones </a:t>
            </a:r>
            <a:r>
              <a:rPr b="1" i="0" lang="es-ES" sz="1800" u="none" cap="none" strike="noStrike">
                <a:solidFill>
                  <a:srgbClr val="000000"/>
                </a:solidFill>
                <a:latin typeface="Tahoma"/>
                <a:ea typeface="Tahoma"/>
                <a:cs typeface="Tahoma"/>
                <a:sym typeface="Tahoma"/>
              </a:rPr>
              <a:t>Aceptar</a:t>
            </a:r>
            <a:r>
              <a:rPr b="0" i="0" lang="es-ES" sz="1800" u="none" cap="none" strike="noStrike">
                <a:solidFill>
                  <a:srgbClr val="000000"/>
                </a:solidFill>
                <a:latin typeface="Tahoma"/>
                <a:ea typeface="Tahoma"/>
                <a:cs typeface="Tahoma"/>
                <a:sym typeface="Tahoma"/>
              </a:rPr>
              <a:t> y </a:t>
            </a:r>
            <a:r>
              <a:rPr b="1" i="0" lang="es-ES" sz="1800" u="none" cap="none" strike="noStrike">
                <a:solidFill>
                  <a:srgbClr val="000000"/>
                </a:solidFill>
                <a:latin typeface="Tahoma"/>
                <a:ea typeface="Tahoma"/>
                <a:cs typeface="Tahoma"/>
                <a:sym typeface="Tahoma"/>
              </a:rPr>
              <a:t>Cancelar</a:t>
            </a:r>
            <a:r>
              <a:rPr b="0" i="0" lang="es-ES" sz="1800" u="none" cap="none" strike="noStrike">
                <a:solidFill>
                  <a:srgbClr val="000000"/>
                </a:solidFill>
                <a:latin typeface="Tahoma"/>
                <a:ea typeface="Tahoma"/>
                <a:cs typeface="Tahoma"/>
                <a:sym typeface="Tahoma"/>
              </a:rPr>
              <a:t>. </a:t>
            </a:r>
            <a:endParaRPr/>
          </a:p>
          <a:p>
            <a:pPr indent="-225425" lvl="1" marL="1082675" marR="0" rtl="0" algn="just">
              <a:spcBef>
                <a:spcPts val="500"/>
              </a:spcBef>
              <a:spcAft>
                <a:spcPts val="0"/>
              </a:spcAft>
              <a:buClr>
                <a:schemeClr val="lt1"/>
              </a:buClr>
              <a:buSzPts val="1800"/>
              <a:buFont typeface="Arial"/>
              <a:buNone/>
            </a:pPr>
            <a:r>
              <a:t/>
            </a:r>
            <a:endParaRPr b="0" i="0" sz="1800" u="none" cap="none" strike="noStrike">
              <a:solidFill>
                <a:srgbClr val="000000"/>
              </a:solidFill>
              <a:latin typeface="Tahoma"/>
              <a:ea typeface="Tahoma"/>
              <a:cs typeface="Tahoma"/>
              <a:sym typeface="Tahoma"/>
            </a:endParaRPr>
          </a:p>
          <a:p>
            <a:pPr indent="-339725" lvl="2" marL="1482725" marR="0" rtl="0" algn="just">
              <a:spcBef>
                <a:spcPts val="500"/>
              </a:spcBef>
              <a:spcAft>
                <a:spcPts val="0"/>
              </a:spcAft>
              <a:buNone/>
            </a:pPr>
            <a:r>
              <a:rPr b="0" i="0" lang="es-ES" sz="1800" u="none" cap="none" strike="noStrike">
                <a:solidFill>
                  <a:srgbClr val="000000"/>
                </a:solidFill>
                <a:latin typeface="Tahoma"/>
                <a:ea typeface="Tahoma"/>
                <a:cs typeface="Tahoma"/>
                <a:sym typeface="Tahoma"/>
              </a:rPr>
              <a:t>		</a:t>
            </a:r>
            <a:r>
              <a:rPr b="1" i="1" lang="es-ES" sz="1800" u="none" cap="none" strike="noStrike">
                <a:solidFill>
                  <a:srgbClr val="000000"/>
                </a:solidFill>
                <a:latin typeface="Tahoma"/>
                <a:ea typeface="Tahoma"/>
                <a:cs typeface="Tahoma"/>
                <a:sym typeface="Tahoma"/>
              </a:rPr>
              <a:t>confirm(“Texto a mostrar”);</a:t>
            </a:r>
            <a:endParaRPr/>
          </a:p>
          <a:p>
            <a:pPr indent="-339725" lvl="2" marL="1482725" marR="0" rtl="0" algn="just">
              <a:spcBef>
                <a:spcPts val="500"/>
              </a:spcBef>
              <a:spcAft>
                <a:spcPts val="0"/>
              </a:spcAft>
              <a:buNone/>
            </a:pPr>
            <a:r>
              <a:t/>
            </a:r>
            <a:endParaRPr b="0" i="0" sz="1800" u="none" cap="none" strike="noStrike">
              <a:solidFill>
                <a:srgbClr val="000000"/>
              </a:solidFill>
              <a:latin typeface="Tahoma"/>
              <a:ea typeface="Tahoma"/>
              <a:cs typeface="Tahoma"/>
              <a:sym typeface="Tahoma"/>
            </a:endParaRPr>
          </a:p>
          <a:p>
            <a:pPr indent="-225425" lvl="1" marL="1082675" marR="0" rtl="0" algn="just">
              <a:spcBef>
                <a:spcPts val="500"/>
              </a:spcBef>
              <a:spcAft>
                <a:spcPts val="0"/>
              </a:spcAft>
              <a:buClr>
                <a:schemeClr val="lt1"/>
              </a:buClr>
              <a:buSzPts val="1800"/>
              <a:buFont typeface="Arial"/>
              <a:buNone/>
            </a:pPr>
            <a:r>
              <a:t/>
            </a:r>
            <a:endParaRPr b="0" i="0" sz="1800" u="none" cap="none" strike="noStrike">
              <a:solidFill>
                <a:srgbClr val="000000"/>
              </a:solidFill>
              <a:latin typeface="Tahoma"/>
              <a:ea typeface="Tahoma"/>
              <a:cs typeface="Tahoma"/>
              <a:sym typeface="Tahoma"/>
            </a:endParaRPr>
          </a:p>
          <a:p>
            <a:pPr indent="-339725" lvl="1" marL="1082675" marR="0" rtl="0" algn="just">
              <a:spcBef>
                <a:spcPts val="500"/>
              </a:spcBef>
              <a:spcAft>
                <a:spcPts val="0"/>
              </a:spcAft>
              <a:buClr>
                <a:srgbClr val="000000"/>
              </a:buClr>
              <a:buSzPts val="1800"/>
              <a:buFont typeface="Arial"/>
              <a:buChar char="•"/>
            </a:pPr>
            <a:r>
              <a:rPr b="0" i="0" lang="es-ES" sz="1800" u="none" cap="none" strike="noStrike">
                <a:solidFill>
                  <a:srgbClr val="000000"/>
                </a:solidFill>
                <a:latin typeface="Tahoma"/>
                <a:ea typeface="Tahoma"/>
                <a:cs typeface="Tahoma"/>
                <a:sym typeface="Tahoma"/>
              </a:rPr>
              <a:t>Se puede asignar el resultado </a:t>
            </a:r>
            <a:r>
              <a:rPr b="1" i="0" lang="es-ES" sz="1800" u="none" cap="none" strike="noStrike">
                <a:solidFill>
                  <a:srgbClr val="000000"/>
                </a:solidFill>
                <a:latin typeface="Tahoma"/>
                <a:ea typeface="Tahoma"/>
                <a:cs typeface="Tahoma"/>
                <a:sym typeface="Tahoma"/>
              </a:rPr>
              <a:t>a una variable</a:t>
            </a:r>
            <a:r>
              <a:rPr b="0" i="0" lang="es-ES" sz="1800" u="none" cap="none" strike="noStrike">
                <a:solidFill>
                  <a:srgbClr val="000000"/>
                </a:solidFill>
                <a:latin typeface="Tahoma"/>
                <a:ea typeface="Tahoma"/>
                <a:cs typeface="Tahoma"/>
                <a:sym typeface="Tahoma"/>
              </a:rPr>
              <a:t>, ya que la función devuelve un valor </a:t>
            </a:r>
            <a:r>
              <a:rPr b="1" i="0" lang="es-ES" sz="1800" u="none" cap="none" strike="noStrike">
                <a:solidFill>
                  <a:srgbClr val="000000"/>
                </a:solidFill>
                <a:latin typeface="Tahoma"/>
                <a:ea typeface="Tahoma"/>
                <a:cs typeface="Tahoma"/>
                <a:sym typeface="Tahoma"/>
              </a:rPr>
              <a:t>booleano, true o false</a:t>
            </a:r>
            <a:r>
              <a:rPr b="0" i="0" lang="es-ES" sz="1800" u="none" cap="none" strike="noStrike">
                <a:solidFill>
                  <a:srgbClr val="000000"/>
                </a:solidFill>
                <a:latin typeface="Tahoma"/>
                <a:ea typeface="Tahoma"/>
                <a:cs typeface="Tahoma"/>
                <a:sym typeface="Tahoma"/>
              </a:rPr>
              <a:t>. Dependiendo del valor recibido, se pueden programar distintas acciones.</a:t>
            </a:r>
            <a:endParaRPr/>
          </a:p>
          <a:p>
            <a:pPr indent="-339725" lvl="0" marL="339725" marR="0" rtl="0" algn="just">
              <a:spcBef>
                <a:spcPts val="500"/>
              </a:spcBef>
              <a:spcAft>
                <a:spcPts val="0"/>
              </a:spcAft>
              <a:buClr>
                <a:schemeClr val="lt1"/>
              </a:buClr>
              <a:buSzPts val="1800"/>
              <a:buFont typeface="Arial"/>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lt1"/>
              </a:buClr>
              <a:buSzPts val="1800"/>
              <a:buFont typeface="Arial"/>
              <a:buNone/>
            </a:pPr>
            <a:r>
              <a:t/>
            </a:r>
            <a:endParaRPr sz="1800">
              <a:solidFill>
                <a:srgbClr val="000000"/>
              </a:solidFill>
              <a:latin typeface="Tahoma"/>
              <a:ea typeface="Tahoma"/>
              <a:cs typeface="Tahoma"/>
              <a:sym typeface="Tahoma"/>
            </a:endParaRPr>
          </a:p>
          <a:p>
            <a:pPr indent="-339725" lvl="0" marL="339725" marR="0" rtl="0" algn="just">
              <a:spcBef>
                <a:spcPts val="600"/>
              </a:spcBef>
              <a:spcAft>
                <a:spcPts val="0"/>
              </a:spcAft>
              <a:buClr>
                <a:schemeClr val="lt1"/>
              </a:buClr>
              <a:buSzPts val="2400"/>
              <a:buFont typeface="Arial"/>
              <a:buNone/>
            </a:pPr>
            <a:r>
              <a:t/>
            </a:r>
            <a:endParaRPr sz="2400">
              <a:solidFill>
                <a:srgbClr val="000000"/>
              </a:solidFill>
              <a:latin typeface="Tahoma"/>
              <a:ea typeface="Tahoma"/>
              <a:cs typeface="Tahoma"/>
              <a:sym typeface="Tahoma"/>
            </a:endParaRPr>
          </a:p>
          <a:p>
            <a:pPr indent="-339725" lvl="0" marL="339725" marR="0" rtl="0" algn="just">
              <a:spcBef>
                <a:spcPts val="50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a:p>
            <a:pPr indent="-339725" lvl="0" marL="339725" marR="0" rtl="0" algn="just">
              <a:spcBef>
                <a:spcPts val="50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p:txBody>
      </p:sp>
      <p:sp>
        <p:nvSpPr>
          <p:cNvPr id="135" name="Google Shape;135;p6"/>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b="1" lang="es-ES" sz="3600">
                <a:solidFill>
                  <a:srgbClr val="000000"/>
                </a:solidFill>
                <a:latin typeface="Calibri"/>
                <a:ea typeface="Calibri"/>
                <a:cs typeface="Calibri"/>
                <a:sym typeface="Calibri"/>
              </a:rPr>
              <a:t>Javascript</a:t>
            </a:r>
            <a:endParaRPr b="1" sz="3600">
              <a:solidFill>
                <a:srgbClr val="000000"/>
              </a:solidFill>
              <a:latin typeface="Calibri"/>
              <a:ea typeface="Calibri"/>
              <a:cs typeface="Calibri"/>
              <a:sym typeface="Calibri"/>
            </a:endParaRPr>
          </a:p>
        </p:txBody>
      </p:sp>
      <p:pic>
        <p:nvPicPr>
          <p:cNvPr id="136" name="Google Shape;136;p6"/>
          <p:cNvPicPr preferRelativeResize="0"/>
          <p:nvPr/>
        </p:nvPicPr>
        <p:blipFill rotWithShape="1">
          <a:blip r:embed="rId3">
            <a:alphaModFix/>
          </a:blip>
          <a:srcRect b="0" l="0" r="0" t="0"/>
          <a:stretch/>
        </p:blipFill>
        <p:spPr>
          <a:xfrm>
            <a:off x="5435600" y="3068638"/>
            <a:ext cx="3476625" cy="12573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5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DOM</a:t>
            </a:r>
            <a:endParaRPr/>
          </a:p>
        </p:txBody>
      </p:sp>
      <p:sp>
        <p:nvSpPr>
          <p:cNvPr id="652" name="Google Shape;652;p5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s-ES" sz="2400"/>
              <a:t>getElementById(nombreAtributo)</a:t>
            </a:r>
            <a:r>
              <a:rPr lang="es-ES" sz="2400"/>
              <a:t> devuelve el elemento XHTML cuyo atributo id coincide con el parámetro indicado en la función.</a:t>
            </a:r>
            <a:endParaRPr/>
          </a:p>
          <a:p>
            <a:pPr indent="0" lvl="1" marL="400050" rtl="0" algn="l">
              <a:lnSpc>
                <a:spcPct val="90000"/>
              </a:lnSpc>
              <a:spcBef>
                <a:spcPts val="500"/>
              </a:spcBef>
              <a:spcAft>
                <a:spcPts val="0"/>
              </a:spcAft>
              <a:buClr>
                <a:schemeClr val="dk1"/>
              </a:buClr>
              <a:buSzPts val="1800"/>
              <a:buNone/>
            </a:pPr>
            <a:r>
              <a:rPr lang="es-ES" sz="1800">
                <a:latin typeface="Courier New"/>
                <a:ea typeface="Courier New"/>
                <a:cs typeface="Courier New"/>
                <a:sym typeface="Courier New"/>
              </a:rPr>
              <a:t>var cabecera = document.getElementById("cabecera");</a:t>
            </a:r>
            <a:endParaRPr/>
          </a:p>
          <a:p>
            <a:pPr indent="0" lvl="1" marL="400050" rtl="0" algn="l">
              <a:lnSpc>
                <a:spcPct val="90000"/>
              </a:lnSpc>
              <a:spcBef>
                <a:spcPts val="500"/>
              </a:spcBef>
              <a:spcAft>
                <a:spcPts val="0"/>
              </a:spcAft>
              <a:buClr>
                <a:schemeClr val="dk1"/>
              </a:buClr>
              <a:buSzPts val="1800"/>
              <a:buNone/>
            </a:pPr>
            <a:r>
              <a:rPr lang="es-ES" sz="1800">
                <a:latin typeface="Courier New"/>
                <a:ea typeface="Courier New"/>
                <a:cs typeface="Courier New"/>
                <a:sym typeface="Courier New"/>
              </a:rPr>
              <a:t>&lt;div id="cabecera"&gt;</a:t>
            </a:r>
            <a:endParaRPr/>
          </a:p>
          <a:p>
            <a:pPr indent="0" lvl="2" marL="800100" rtl="0" algn="l">
              <a:lnSpc>
                <a:spcPct val="90000"/>
              </a:lnSpc>
              <a:spcBef>
                <a:spcPts val="500"/>
              </a:spcBef>
              <a:spcAft>
                <a:spcPts val="0"/>
              </a:spcAft>
              <a:buClr>
                <a:schemeClr val="dk1"/>
              </a:buClr>
              <a:buSzPts val="1800"/>
              <a:buNone/>
            </a:pPr>
            <a:r>
              <a:rPr lang="es-ES" sz="1800">
                <a:latin typeface="Courier New"/>
                <a:ea typeface="Courier New"/>
                <a:cs typeface="Courier New"/>
                <a:sym typeface="Courier New"/>
              </a:rPr>
              <a:t>&lt;a href="/" id="logo"&gt;...&lt;/a&gt;</a:t>
            </a:r>
            <a:endParaRPr/>
          </a:p>
          <a:p>
            <a:pPr indent="0" lvl="1" marL="400050" rtl="0" algn="l">
              <a:lnSpc>
                <a:spcPct val="90000"/>
              </a:lnSpc>
              <a:spcBef>
                <a:spcPts val="500"/>
              </a:spcBef>
              <a:spcAft>
                <a:spcPts val="0"/>
              </a:spcAft>
              <a:buClr>
                <a:schemeClr val="dk1"/>
              </a:buClr>
              <a:buSzPts val="1800"/>
              <a:buNone/>
            </a:pPr>
            <a:r>
              <a:rPr lang="es-ES" sz="1800">
                <a:latin typeface="Courier New"/>
                <a:ea typeface="Courier New"/>
                <a:cs typeface="Courier New"/>
                <a:sym typeface="Courier New"/>
              </a:rPr>
              <a:t>&lt;/div&gt;</a:t>
            </a:r>
            <a:endParaRPr sz="1800">
              <a:latin typeface="Courier New"/>
              <a:ea typeface="Courier New"/>
              <a:cs typeface="Courier New"/>
              <a:sym typeface="Courier New"/>
            </a:endParaRPr>
          </a:p>
        </p:txBody>
      </p:sp>
      <p:sp>
        <p:nvSpPr>
          <p:cNvPr id="653" name="Google Shape;653;p59"/>
          <p:cNvSpPr txBox="1"/>
          <p:nvPr/>
        </p:nvSpPr>
        <p:spPr>
          <a:xfrm>
            <a:off x="539552" y="1628800"/>
            <a:ext cx="4038600" cy="452596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6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DOM</a:t>
            </a:r>
            <a:endParaRPr/>
          </a:p>
        </p:txBody>
      </p:sp>
      <p:sp>
        <p:nvSpPr>
          <p:cNvPr id="662" name="Google Shape;662;p6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s-ES" sz="2800"/>
              <a:t>Acceso directo a los atributos XHTML</a:t>
            </a:r>
            <a:endParaRPr/>
          </a:p>
          <a:p>
            <a:pPr indent="0" lvl="0" marL="0" rtl="0" algn="just">
              <a:lnSpc>
                <a:spcPct val="90000"/>
              </a:lnSpc>
              <a:spcBef>
                <a:spcPts val="1000"/>
              </a:spcBef>
              <a:spcAft>
                <a:spcPts val="0"/>
              </a:spcAft>
              <a:buClr>
                <a:schemeClr val="dk1"/>
              </a:buClr>
              <a:buSzPts val="2300"/>
              <a:buNone/>
            </a:pPr>
            <a:r>
              <a:rPr lang="es-ES" sz="2300"/>
              <a:t>Los atributos XHTML de los elementos de la página y las propiedades CSS se transforman automáticamente en propiedades de los nodos. Para acceder a su valor, simplemente se indica el nombre del atributo XHTML detrás del nombre del nodo</a:t>
            </a:r>
            <a:r>
              <a:rPr lang="es-ES" sz="2200"/>
              <a:t>.</a:t>
            </a:r>
            <a:endParaRPr/>
          </a:p>
          <a:p>
            <a:pPr indent="0" lvl="1" marL="400050" rtl="0" algn="l">
              <a:lnSpc>
                <a:spcPct val="90000"/>
              </a:lnSpc>
              <a:spcBef>
                <a:spcPts val="500"/>
              </a:spcBef>
              <a:spcAft>
                <a:spcPts val="0"/>
              </a:spcAft>
              <a:buClr>
                <a:schemeClr val="dk1"/>
              </a:buClr>
              <a:buSzPts val="1600"/>
              <a:buNone/>
            </a:pPr>
            <a:r>
              <a:t/>
            </a:r>
            <a:endParaRPr sz="1600"/>
          </a:p>
          <a:p>
            <a:pPr indent="0" lvl="1" marL="400050" rtl="0" algn="l">
              <a:lnSpc>
                <a:spcPct val="90000"/>
              </a:lnSpc>
              <a:spcBef>
                <a:spcPts val="500"/>
              </a:spcBef>
              <a:spcAft>
                <a:spcPts val="0"/>
              </a:spcAft>
              <a:buClr>
                <a:schemeClr val="dk1"/>
              </a:buClr>
              <a:buSzPts val="1500"/>
              <a:buNone/>
            </a:pPr>
            <a:r>
              <a:rPr lang="es-ES" sz="1500">
                <a:latin typeface="Courier New"/>
                <a:ea typeface="Courier New"/>
                <a:cs typeface="Courier New"/>
                <a:sym typeface="Courier New"/>
              </a:rPr>
              <a:t>var enlace = document.getElementById("enlace");</a:t>
            </a:r>
            <a:endParaRPr/>
          </a:p>
          <a:p>
            <a:pPr indent="0" lvl="1" marL="400050" rtl="0" algn="l">
              <a:lnSpc>
                <a:spcPct val="90000"/>
              </a:lnSpc>
              <a:spcBef>
                <a:spcPts val="500"/>
              </a:spcBef>
              <a:spcAft>
                <a:spcPts val="0"/>
              </a:spcAft>
              <a:buClr>
                <a:schemeClr val="dk1"/>
              </a:buClr>
              <a:buSzPts val="1500"/>
              <a:buNone/>
            </a:pPr>
            <a:r>
              <a:rPr lang="es-ES" sz="1500">
                <a:latin typeface="Courier New"/>
                <a:ea typeface="Courier New"/>
                <a:cs typeface="Courier New"/>
                <a:sym typeface="Courier New"/>
              </a:rPr>
              <a:t>alert(enlace.href); </a:t>
            </a:r>
            <a:r>
              <a:rPr i="1" lang="es-ES" sz="1500">
                <a:latin typeface="Courier New"/>
                <a:ea typeface="Courier New"/>
                <a:cs typeface="Courier New"/>
                <a:sym typeface="Courier New"/>
              </a:rPr>
              <a:t>// muestra http://www...com</a:t>
            </a:r>
            <a:endParaRPr/>
          </a:p>
          <a:p>
            <a:pPr indent="0" lvl="1" marL="400050" rtl="0" algn="l">
              <a:lnSpc>
                <a:spcPct val="90000"/>
              </a:lnSpc>
              <a:spcBef>
                <a:spcPts val="500"/>
              </a:spcBef>
              <a:spcAft>
                <a:spcPts val="0"/>
              </a:spcAft>
              <a:buClr>
                <a:schemeClr val="dk1"/>
              </a:buClr>
              <a:buSzPts val="1500"/>
              <a:buNone/>
            </a:pPr>
            <a:r>
              <a:rPr lang="es-ES" sz="1500">
                <a:latin typeface="Courier New"/>
                <a:ea typeface="Courier New"/>
                <a:cs typeface="Courier New"/>
                <a:sym typeface="Courier New"/>
              </a:rPr>
              <a:t>&lt;a id="enlace" href="http://www...com"&gt;Enlace&lt;/a&gt;</a:t>
            </a:r>
            <a:endParaRPr/>
          </a:p>
          <a:p>
            <a:pPr indent="0" lvl="1" marL="400050" rtl="0" algn="l">
              <a:lnSpc>
                <a:spcPct val="90000"/>
              </a:lnSpc>
              <a:spcBef>
                <a:spcPts val="500"/>
              </a:spcBef>
              <a:spcAft>
                <a:spcPts val="0"/>
              </a:spcAft>
              <a:buClr>
                <a:schemeClr val="dk1"/>
              </a:buClr>
              <a:buSzPts val="1500"/>
              <a:buNone/>
            </a:pPr>
            <a:r>
              <a:t/>
            </a:r>
            <a:endParaRPr sz="1500">
              <a:latin typeface="Courier New"/>
              <a:ea typeface="Courier New"/>
              <a:cs typeface="Courier New"/>
              <a:sym typeface="Courier New"/>
            </a:endParaRPr>
          </a:p>
          <a:p>
            <a:pPr indent="0" lvl="1" marL="400050" rtl="0" algn="l">
              <a:lnSpc>
                <a:spcPct val="90000"/>
              </a:lnSpc>
              <a:spcBef>
                <a:spcPts val="500"/>
              </a:spcBef>
              <a:spcAft>
                <a:spcPts val="0"/>
              </a:spcAft>
              <a:buClr>
                <a:schemeClr val="dk1"/>
              </a:buClr>
              <a:buSzPts val="1500"/>
              <a:buNone/>
            </a:pPr>
            <a:r>
              <a:rPr lang="es-ES" sz="1500">
                <a:latin typeface="Courier New"/>
                <a:ea typeface="Courier New"/>
                <a:cs typeface="Courier New"/>
                <a:sym typeface="Courier New"/>
              </a:rPr>
              <a:t>var imagen = document.getElementById("imagen");</a:t>
            </a:r>
            <a:endParaRPr/>
          </a:p>
          <a:p>
            <a:pPr indent="0" lvl="1" marL="400050" rtl="0" algn="l">
              <a:lnSpc>
                <a:spcPct val="90000"/>
              </a:lnSpc>
              <a:spcBef>
                <a:spcPts val="500"/>
              </a:spcBef>
              <a:spcAft>
                <a:spcPts val="0"/>
              </a:spcAft>
              <a:buClr>
                <a:schemeClr val="dk1"/>
              </a:buClr>
              <a:buSzPts val="1500"/>
              <a:buNone/>
            </a:pPr>
            <a:r>
              <a:rPr lang="es-ES" sz="1500">
                <a:latin typeface="Courier New"/>
                <a:ea typeface="Courier New"/>
                <a:cs typeface="Courier New"/>
                <a:sym typeface="Courier New"/>
              </a:rPr>
              <a:t>alert(imagen.style.margin);</a:t>
            </a:r>
            <a:endParaRPr/>
          </a:p>
          <a:p>
            <a:pPr indent="0" lvl="1" marL="400050" rtl="0" algn="l">
              <a:lnSpc>
                <a:spcPct val="90000"/>
              </a:lnSpc>
              <a:spcBef>
                <a:spcPts val="500"/>
              </a:spcBef>
              <a:spcAft>
                <a:spcPts val="0"/>
              </a:spcAft>
              <a:buClr>
                <a:schemeClr val="dk1"/>
              </a:buClr>
              <a:buSzPts val="1500"/>
              <a:buNone/>
            </a:pPr>
            <a:r>
              <a:rPr lang="es-ES" sz="1500">
                <a:latin typeface="Courier New"/>
                <a:ea typeface="Courier New"/>
                <a:cs typeface="Courier New"/>
                <a:sym typeface="Courier New"/>
              </a:rPr>
              <a:t>&lt;img id="imagen" style="margin:0; border:0;" src="logo.png" /&gt;</a:t>
            </a:r>
            <a:endParaRPr sz="1500">
              <a:latin typeface="Courier New"/>
              <a:ea typeface="Courier New"/>
              <a:cs typeface="Courier New"/>
              <a:sym typeface="Courier New"/>
            </a:endParaRPr>
          </a:p>
        </p:txBody>
      </p:sp>
      <p:sp>
        <p:nvSpPr>
          <p:cNvPr id="663" name="Google Shape;663;p60"/>
          <p:cNvSpPr txBox="1"/>
          <p:nvPr/>
        </p:nvSpPr>
        <p:spPr>
          <a:xfrm>
            <a:off x="539552" y="1628800"/>
            <a:ext cx="4038600" cy="452596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6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DOM</a:t>
            </a:r>
            <a:endParaRPr/>
          </a:p>
        </p:txBody>
      </p:sp>
      <p:sp>
        <p:nvSpPr>
          <p:cNvPr id="672" name="Google Shape;672;p6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300"/>
              <a:buNone/>
            </a:pPr>
            <a:r>
              <a:rPr lang="es-ES" sz="2300"/>
              <a:t>La transformación del nombre de las propiedades CSS compuestas consiste en eliminar todos los guiones medios (-) y escribir en mayúscula la letra siguiente a cada guion medio.</a:t>
            </a:r>
            <a:endParaRPr/>
          </a:p>
          <a:p>
            <a:pPr indent="0" lvl="1" marL="400050" rtl="0" algn="l">
              <a:lnSpc>
                <a:spcPct val="90000"/>
              </a:lnSpc>
              <a:spcBef>
                <a:spcPts val="500"/>
              </a:spcBef>
              <a:spcAft>
                <a:spcPts val="0"/>
              </a:spcAft>
              <a:buClr>
                <a:schemeClr val="dk1"/>
              </a:buClr>
              <a:buSzPts val="1600"/>
              <a:buNone/>
            </a:pPr>
            <a:r>
              <a:rPr b="1" lang="es-ES" sz="1600"/>
              <a:t>line-height</a:t>
            </a:r>
            <a:r>
              <a:rPr lang="es-ES" sz="1600"/>
              <a:t> se transforma en </a:t>
            </a:r>
            <a:r>
              <a:rPr b="1" lang="es-ES" sz="1600"/>
              <a:t>lineHeight</a:t>
            </a:r>
            <a:endParaRPr b="1" sz="1600"/>
          </a:p>
          <a:p>
            <a:pPr indent="0" lvl="1" marL="400050" rtl="0" algn="l">
              <a:lnSpc>
                <a:spcPct val="90000"/>
              </a:lnSpc>
              <a:spcBef>
                <a:spcPts val="500"/>
              </a:spcBef>
              <a:spcAft>
                <a:spcPts val="0"/>
              </a:spcAft>
              <a:buClr>
                <a:schemeClr val="dk1"/>
              </a:buClr>
              <a:buSzPts val="1600"/>
              <a:buNone/>
            </a:pPr>
            <a:r>
              <a:rPr b="1" lang="es-ES" sz="1600"/>
              <a:t>border-top-style</a:t>
            </a:r>
            <a:r>
              <a:rPr lang="es-ES" sz="1600"/>
              <a:t> se transforma en </a:t>
            </a:r>
            <a:r>
              <a:rPr b="1" lang="es-ES" sz="1600"/>
              <a:t>borderTopStyle</a:t>
            </a:r>
            <a:endParaRPr b="1" sz="1600"/>
          </a:p>
          <a:p>
            <a:pPr indent="0" lvl="0" marL="0" rtl="0" algn="l">
              <a:lnSpc>
                <a:spcPct val="90000"/>
              </a:lnSpc>
              <a:spcBef>
                <a:spcPts val="1000"/>
              </a:spcBef>
              <a:spcAft>
                <a:spcPts val="0"/>
              </a:spcAft>
              <a:buClr>
                <a:schemeClr val="dk1"/>
              </a:buClr>
              <a:buSzPts val="1600"/>
              <a:buNone/>
            </a:pPr>
            <a:r>
              <a:t/>
            </a:r>
            <a:endParaRPr sz="1600"/>
          </a:p>
          <a:p>
            <a:pPr indent="0" lvl="0" marL="0" rtl="0" algn="l">
              <a:lnSpc>
                <a:spcPct val="90000"/>
              </a:lnSpc>
              <a:spcBef>
                <a:spcPts val="1000"/>
              </a:spcBef>
              <a:spcAft>
                <a:spcPts val="0"/>
              </a:spcAft>
              <a:buClr>
                <a:schemeClr val="dk1"/>
              </a:buClr>
              <a:buSzPts val="2300"/>
              <a:buNone/>
            </a:pPr>
            <a:r>
              <a:rPr lang="es-ES" sz="2300"/>
              <a:t>DOM utiliza el nombre className para acceder al atributo class de XHTML</a:t>
            </a:r>
            <a:endParaRPr/>
          </a:p>
          <a:p>
            <a:pPr indent="0" lvl="1" marL="400050" rtl="0" algn="l">
              <a:lnSpc>
                <a:spcPct val="90000"/>
              </a:lnSpc>
              <a:spcBef>
                <a:spcPts val="500"/>
              </a:spcBef>
              <a:spcAft>
                <a:spcPts val="0"/>
              </a:spcAft>
              <a:buClr>
                <a:schemeClr val="dk1"/>
              </a:buClr>
              <a:buSzPts val="1600"/>
              <a:buNone/>
            </a:pPr>
            <a:r>
              <a:rPr lang="es-ES" sz="1600">
                <a:latin typeface="Courier New"/>
                <a:ea typeface="Courier New"/>
                <a:cs typeface="Courier New"/>
                <a:sym typeface="Courier New"/>
              </a:rPr>
              <a:t>var parrafo = document.getElementById("parrafo");</a:t>
            </a:r>
            <a:endParaRPr/>
          </a:p>
          <a:p>
            <a:pPr indent="0" lvl="1" marL="400050" rtl="0" algn="l">
              <a:lnSpc>
                <a:spcPct val="90000"/>
              </a:lnSpc>
              <a:spcBef>
                <a:spcPts val="500"/>
              </a:spcBef>
              <a:spcAft>
                <a:spcPts val="0"/>
              </a:spcAft>
              <a:buClr>
                <a:schemeClr val="dk1"/>
              </a:buClr>
              <a:buSzPts val="1600"/>
              <a:buNone/>
            </a:pPr>
            <a:r>
              <a:rPr lang="es-ES" sz="1600">
                <a:latin typeface="Courier New"/>
                <a:ea typeface="Courier New"/>
                <a:cs typeface="Courier New"/>
                <a:sym typeface="Courier New"/>
              </a:rPr>
              <a:t>alert(parrafo.class); // muestra "undefined"</a:t>
            </a:r>
            <a:endParaRPr/>
          </a:p>
          <a:p>
            <a:pPr indent="0" lvl="1" marL="400050" rtl="0" algn="l">
              <a:lnSpc>
                <a:spcPct val="90000"/>
              </a:lnSpc>
              <a:spcBef>
                <a:spcPts val="500"/>
              </a:spcBef>
              <a:spcAft>
                <a:spcPts val="0"/>
              </a:spcAft>
              <a:buClr>
                <a:schemeClr val="dk1"/>
              </a:buClr>
              <a:buSzPts val="1600"/>
              <a:buNone/>
            </a:pPr>
            <a:r>
              <a:rPr lang="es-ES" sz="1600">
                <a:latin typeface="Courier New"/>
                <a:ea typeface="Courier New"/>
                <a:cs typeface="Courier New"/>
                <a:sym typeface="Courier New"/>
              </a:rPr>
              <a:t>alert(parrafo.className); // muestra "normal“</a:t>
            </a:r>
            <a:endParaRPr/>
          </a:p>
          <a:p>
            <a:pPr indent="0" lvl="1" marL="400050" rtl="0" algn="l">
              <a:lnSpc>
                <a:spcPct val="90000"/>
              </a:lnSpc>
              <a:spcBef>
                <a:spcPts val="500"/>
              </a:spcBef>
              <a:spcAft>
                <a:spcPts val="0"/>
              </a:spcAft>
              <a:buClr>
                <a:schemeClr val="dk1"/>
              </a:buClr>
              <a:buSzPts val="1600"/>
              <a:buNone/>
            </a:pPr>
            <a:r>
              <a:t/>
            </a:r>
            <a:endParaRPr sz="1600">
              <a:latin typeface="Courier New"/>
              <a:ea typeface="Courier New"/>
              <a:cs typeface="Courier New"/>
              <a:sym typeface="Courier New"/>
            </a:endParaRPr>
          </a:p>
          <a:p>
            <a:pPr indent="0" lvl="1" marL="400050" rtl="0" algn="l">
              <a:lnSpc>
                <a:spcPct val="90000"/>
              </a:lnSpc>
              <a:spcBef>
                <a:spcPts val="500"/>
              </a:spcBef>
              <a:spcAft>
                <a:spcPts val="0"/>
              </a:spcAft>
              <a:buClr>
                <a:schemeClr val="dk1"/>
              </a:buClr>
              <a:buSzPts val="1600"/>
              <a:buNone/>
            </a:pPr>
            <a:r>
              <a:rPr lang="es-ES" sz="1600">
                <a:latin typeface="Courier New"/>
                <a:ea typeface="Courier New"/>
                <a:cs typeface="Courier New"/>
                <a:sym typeface="Courier New"/>
              </a:rPr>
              <a:t>&lt;p id="parrafo" class="normal"&gt;...&lt;/p&gt;</a:t>
            </a:r>
            <a:endParaRPr/>
          </a:p>
        </p:txBody>
      </p:sp>
      <p:sp>
        <p:nvSpPr>
          <p:cNvPr id="673" name="Google Shape;673;p61"/>
          <p:cNvSpPr/>
          <p:nvPr/>
        </p:nvSpPr>
        <p:spPr>
          <a:xfrm>
            <a:off x="5836761" y="5765899"/>
            <a:ext cx="2375907" cy="492443"/>
          </a:xfrm>
          <a:prstGeom prst="rect">
            <a:avLst/>
          </a:prstGeom>
          <a:noFill/>
          <a:ln>
            <a:noFill/>
          </a:ln>
        </p:spPr>
        <p:txBody>
          <a:bodyPr anchorCtr="0" anchor="t" bIns="45700" lIns="91425" spcFirstLastPara="1" rIns="91425" wrap="square" tIns="45700">
            <a:spAutoFit/>
          </a:bodyPr>
          <a:lstStyle/>
          <a:p>
            <a:pPr indent="0" lvl="1" marL="400050" marR="0" rtl="0" algn="l">
              <a:spcBef>
                <a:spcPts val="0"/>
              </a:spcBef>
              <a:spcAft>
                <a:spcPts val="0"/>
              </a:spcAft>
              <a:buClr>
                <a:schemeClr val="dk1"/>
              </a:buClr>
              <a:buSzPts val="2600"/>
              <a:buFont typeface="Calibri"/>
              <a:buNone/>
            </a:pPr>
            <a:r>
              <a:rPr b="0" i="0" lang="es-ES" sz="2600" u="none" cap="none" strike="noStrike">
                <a:solidFill>
                  <a:schemeClr val="dk1"/>
                </a:solidFill>
                <a:latin typeface="Calibri"/>
                <a:ea typeface="Calibri"/>
                <a:cs typeface="Calibri"/>
                <a:sym typeface="Calibri"/>
              </a:rPr>
              <a:t>* Ejercicio 11</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62"/>
          <p:cNvSpPr txBox="1"/>
          <p:nvPr/>
        </p:nvSpPr>
        <p:spPr>
          <a:xfrm>
            <a:off x="457200" y="1469572"/>
            <a:ext cx="8229600" cy="5792788"/>
          </a:xfrm>
          <a:prstGeom prst="rect">
            <a:avLst/>
          </a:prstGeom>
          <a:noFill/>
          <a:ln>
            <a:noFill/>
          </a:ln>
        </p:spPr>
        <p:txBody>
          <a:bodyPr anchorCtr="0" anchor="t" bIns="46800" lIns="90000" spcFirstLastPara="1" rIns="90000" wrap="square" tIns="46800">
            <a:noAutofit/>
          </a:bodyPr>
          <a:lstStyle/>
          <a:p>
            <a:pPr indent="-339725" lvl="0" marL="339725" marR="0" rtl="0" algn="just">
              <a:spcBef>
                <a:spcPts val="0"/>
              </a:spcBef>
              <a:spcAft>
                <a:spcPts val="0"/>
              </a:spcAft>
              <a:buClr>
                <a:srgbClr val="000000"/>
              </a:buClr>
              <a:buSzPts val="2000"/>
              <a:buFont typeface="Arial"/>
              <a:buChar char="•"/>
            </a:pPr>
            <a:r>
              <a:rPr b="1" lang="es-ES" sz="2000">
                <a:solidFill>
                  <a:srgbClr val="000000"/>
                </a:solidFill>
                <a:latin typeface="Tahoma"/>
                <a:ea typeface="Tahoma"/>
                <a:cs typeface="Tahoma"/>
                <a:sym typeface="Tahoma"/>
              </a:rPr>
              <a:t>window.location</a:t>
            </a:r>
            <a:endParaRPr b="1" sz="2000">
              <a:solidFill>
                <a:srgbClr val="000000"/>
              </a:solidFill>
              <a:latin typeface="Tahoma"/>
              <a:ea typeface="Tahoma"/>
              <a:cs typeface="Tahoma"/>
              <a:sym typeface="Tahoma"/>
            </a:endParaRPr>
          </a:p>
          <a:p>
            <a:pPr indent="-273050" lvl="0" marL="339725" marR="0" rtl="0" algn="just">
              <a:spcBef>
                <a:spcPts val="500"/>
              </a:spcBef>
              <a:spcAft>
                <a:spcPts val="0"/>
              </a:spcAft>
              <a:buClr>
                <a:schemeClr val="dk1"/>
              </a:buClr>
              <a:buSzPts val="1050"/>
              <a:buFont typeface="Arial"/>
              <a:buNone/>
            </a:pPr>
            <a:r>
              <a:t/>
            </a:r>
            <a:endParaRPr sz="1050">
              <a:solidFill>
                <a:srgbClr val="000000"/>
              </a:solidFill>
              <a:latin typeface="Tahoma"/>
              <a:ea typeface="Tahoma"/>
              <a:cs typeface="Tahoma"/>
              <a:sym typeface="Tahoma"/>
            </a:endParaRPr>
          </a:p>
          <a:p>
            <a:pPr indent="-339725" lvl="1" marL="1082675" marR="0" rtl="0" algn="just">
              <a:spcBef>
                <a:spcPts val="500"/>
              </a:spcBef>
              <a:spcAft>
                <a:spcPts val="0"/>
              </a:spcAft>
              <a:buClr>
                <a:srgbClr val="000000"/>
              </a:buClr>
              <a:buSzPts val="1800"/>
              <a:buFont typeface="Arial"/>
              <a:buChar char="•"/>
            </a:pPr>
            <a:r>
              <a:rPr b="0" i="0" lang="es-ES" sz="1800" u="none" cap="none" strike="noStrike">
                <a:solidFill>
                  <a:srgbClr val="000000"/>
                </a:solidFill>
                <a:latin typeface="Tahoma"/>
                <a:ea typeface="Tahoma"/>
                <a:cs typeface="Tahoma"/>
                <a:sym typeface="Tahoma"/>
              </a:rPr>
              <a:t>Función del objeto </a:t>
            </a:r>
            <a:r>
              <a:rPr b="1" i="0" lang="es-ES" sz="1800" u="none" cap="none" strike="noStrike">
                <a:solidFill>
                  <a:srgbClr val="000000"/>
                </a:solidFill>
                <a:latin typeface="Tahoma"/>
                <a:ea typeface="Tahoma"/>
                <a:cs typeface="Tahoma"/>
                <a:sym typeface="Tahoma"/>
              </a:rPr>
              <a:t>window</a:t>
            </a:r>
            <a:r>
              <a:rPr b="0" i="0" lang="es-ES" sz="1800" u="none" cap="none" strike="noStrike">
                <a:solidFill>
                  <a:srgbClr val="000000"/>
                </a:solidFill>
                <a:latin typeface="Tahoma"/>
                <a:ea typeface="Tahoma"/>
                <a:cs typeface="Tahoma"/>
                <a:sym typeface="Tahoma"/>
              </a:rPr>
              <a:t> que nos permite cambiar la dirección de la página:</a:t>
            </a:r>
            <a:endParaRPr/>
          </a:p>
          <a:p>
            <a:pPr indent="-238125" lvl="0" marL="339725" marR="0" rtl="0" algn="just">
              <a:spcBef>
                <a:spcPts val="500"/>
              </a:spcBef>
              <a:spcAft>
                <a:spcPts val="0"/>
              </a:spcAft>
              <a:buClr>
                <a:schemeClr val="dk1"/>
              </a:buClr>
              <a:buSzPts val="1600"/>
              <a:buFont typeface="Arial"/>
              <a:buNone/>
            </a:pPr>
            <a:r>
              <a:t/>
            </a:r>
            <a:endParaRPr b="1" i="1" sz="1600">
              <a:solidFill>
                <a:srgbClr val="000000"/>
              </a:solidFill>
              <a:latin typeface="Tahoma"/>
              <a:ea typeface="Tahoma"/>
              <a:cs typeface="Tahoma"/>
              <a:sym typeface="Tahoma"/>
            </a:endParaRPr>
          </a:p>
          <a:p>
            <a:pPr indent="-339725" lvl="0" marL="339725" marR="0" rtl="0" algn="just">
              <a:spcBef>
                <a:spcPts val="500"/>
              </a:spcBef>
              <a:spcAft>
                <a:spcPts val="0"/>
              </a:spcAft>
              <a:buNone/>
            </a:pPr>
            <a:r>
              <a:rPr b="1" i="1" lang="es-ES" sz="1600">
                <a:solidFill>
                  <a:srgbClr val="000000"/>
                </a:solidFill>
                <a:latin typeface="Tahoma"/>
                <a:ea typeface="Tahoma"/>
                <a:cs typeface="Tahoma"/>
                <a:sym typeface="Tahoma"/>
              </a:rPr>
              <a:t>				window.location=“http://www.paginanueva.com”;</a:t>
            </a:r>
            <a:endParaRPr b="1" i="1" sz="1800">
              <a:solidFill>
                <a:srgbClr val="000000"/>
              </a:solidFill>
              <a:latin typeface="Tahoma"/>
              <a:ea typeface="Tahoma"/>
              <a:cs typeface="Tahoma"/>
              <a:sym typeface="Tahoma"/>
            </a:endParaRPr>
          </a:p>
          <a:p>
            <a:pPr indent="-212725" lvl="0" marL="339725" marR="0" rtl="0" algn="just">
              <a:spcBef>
                <a:spcPts val="500"/>
              </a:spcBef>
              <a:spcAft>
                <a:spcPts val="0"/>
              </a:spcAft>
              <a:buClr>
                <a:schemeClr val="dk1"/>
              </a:buClr>
              <a:buSzPts val="2000"/>
              <a:buFont typeface="Arial"/>
              <a:buNone/>
            </a:pPr>
            <a:r>
              <a:t/>
            </a:r>
            <a:endParaRPr b="1" sz="2000">
              <a:solidFill>
                <a:srgbClr val="000000"/>
              </a:solidFill>
              <a:latin typeface="Tahoma"/>
              <a:ea typeface="Tahoma"/>
              <a:cs typeface="Tahoma"/>
              <a:sym typeface="Tahoma"/>
            </a:endParaRPr>
          </a:p>
          <a:p>
            <a:pPr indent="-339725" lvl="0" marL="339725" marR="0" rtl="0" algn="just">
              <a:spcBef>
                <a:spcPts val="500"/>
              </a:spcBef>
              <a:spcAft>
                <a:spcPts val="0"/>
              </a:spcAft>
              <a:buClr>
                <a:srgbClr val="000000"/>
              </a:buClr>
              <a:buSzPts val="2000"/>
              <a:buFont typeface="Arial"/>
              <a:buChar char="•"/>
            </a:pPr>
            <a:r>
              <a:rPr b="1" lang="es-ES" sz="2000">
                <a:solidFill>
                  <a:srgbClr val="000000"/>
                </a:solidFill>
                <a:latin typeface="Tahoma"/>
                <a:ea typeface="Tahoma"/>
                <a:cs typeface="Tahoma"/>
                <a:sym typeface="Tahoma"/>
              </a:rPr>
              <a:t>window.open</a:t>
            </a:r>
            <a:endParaRPr b="1" sz="2000">
              <a:solidFill>
                <a:srgbClr val="000000"/>
              </a:solidFill>
              <a:latin typeface="Tahoma"/>
              <a:ea typeface="Tahoma"/>
              <a:cs typeface="Tahoma"/>
              <a:sym typeface="Tahoma"/>
            </a:endParaRPr>
          </a:p>
          <a:p>
            <a:pPr indent="-269875" lvl="0" marL="339725" marR="0" rtl="0" algn="just">
              <a:spcBef>
                <a:spcPts val="500"/>
              </a:spcBef>
              <a:spcAft>
                <a:spcPts val="0"/>
              </a:spcAft>
              <a:buClr>
                <a:schemeClr val="dk1"/>
              </a:buClr>
              <a:buSzPts val="1100"/>
              <a:buFont typeface="Arial"/>
              <a:buNone/>
            </a:pPr>
            <a:r>
              <a:t/>
            </a:r>
            <a:endParaRPr b="1" sz="1100">
              <a:solidFill>
                <a:srgbClr val="000000"/>
              </a:solidFill>
              <a:latin typeface="Tahoma"/>
              <a:ea typeface="Tahoma"/>
              <a:cs typeface="Tahoma"/>
              <a:sym typeface="Tahoma"/>
            </a:endParaRPr>
          </a:p>
          <a:p>
            <a:pPr indent="-339725" lvl="1" marL="1082675" marR="0" rtl="0" algn="just">
              <a:spcBef>
                <a:spcPts val="500"/>
              </a:spcBef>
              <a:spcAft>
                <a:spcPts val="0"/>
              </a:spcAft>
              <a:buClr>
                <a:srgbClr val="000000"/>
              </a:buClr>
              <a:buSzPts val="1800"/>
              <a:buFont typeface="Arial"/>
              <a:buChar char="•"/>
            </a:pPr>
            <a:r>
              <a:rPr b="0" i="0" lang="es-ES" sz="1800" u="none" cap="none" strike="noStrike">
                <a:solidFill>
                  <a:srgbClr val="000000"/>
                </a:solidFill>
                <a:latin typeface="Tahoma"/>
                <a:ea typeface="Tahoma"/>
                <a:cs typeface="Tahoma"/>
                <a:sym typeface="Tahoma"/>
              </a:rPr>
              <a:t>Función similar a la anterior, pero que abre la dirección en una nueva ventana:</a:t>
            </a:r>
            <a:endParaRPr/>
          </a:p>
          <a:p>
            <a:pPr indent="-339725" lvl="2" marL="1482725" marR="0" rtl="0" algn="just">
              <a:spcBef>
                <a:spcPts val="500"/>
              </a:spcBef>
              <a:spcAft>
                <a:spcPts val="0"/>
              </a:spcAft>
              <a:buNone/>
            </a:pPr>
            <a:r>
              <a:rPr b="0" i="0" lang="es-ES" sz="700" u="none" cap="none" strike="noStrike">
                <a:solidFill>
                  <a:srgbClr val="000000"/>
                </a:solidFill>
                <a:latin typeface="Tahoma"/>
                <a:ea typeface="Tahoma"/>
                <a:cs typeface="Tahoma"/>
                <a:sym typeface="Tahoma"/>
              </a:rPr>
              <a:t>	</a:t>
            </a:r>
            <a:endParaRPr/>
          </a:p>
          <a:p>
            <a:pPr indent="-339725" lvl="0" marL="339725" marR="0" rtl="0" algn="just">
              <a:spcBef>
                <a:spcPts val="500"/>
              </a:spcBef>
              <a:spcAft>
                <a:spcPts val="0"/>
              </a:spcAft>
              <a:buNone/>
            </a:pPr>
            <a:r>
              <a:rPr b="1" i="1" lang="es-ES" sz="1600">
                <a:solidFill>
                  <a:srgbClr val="000000"/>
                </a:solidFill>
                <a:latin typeface="Tahoma"/>
                <a:ea typeface="Tahoma"/>
                <a:cs typeface="Tahoma"/>
                <a:sym typeface="Tahoma"/>
              </a:rPr>
              <a:t>	window.open(“pagina.html”,”nombrepagina”,”width=500,height=200”);</a:t>
            </a:r>
            <a:endParaRPr b="1" i="1" sz="2000">
              <a:solidFill>
                <a:srgbClr val="000000"/>
              </a:solidFill>
              <a:latin typeface="Tahoma"/>
              <a:ea typeface="Tahoma"/>
              <a:cs typeface="Tahoma"/>
              <a:sym typeface="Tahoma"/>
            </a:endParaRPr>
          </a:p>
          <a:p>
            <a:pPr indent="-263525" lvl="1" marL="1082675" marR="0" rtl="0" algn="just">
              <a:spcBef>
                <a:spcPts val="50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a:p>
            <a:pPr indent="-339725" lvl="1" marL="1082675" marR="0" rtl="0" algn="just">
              <a:spcBef>
                <a:spcPts val="500"/>
              </a:spcBef>
              <a:spcAft>
                <a:spcPts val="0"/>
              </a:spcAft>
              <a:buClr>
                <a:srgbClr val="000000"/>
              </a:buClr>
              <a:buSzPts val="1800"/>
              <a:buFont typeface="Arial"/>
              <a:buChar char="•"/>
            </a:pPr>
            <a:r>
              <a:rPr b="0" i="0" lang="es-ES" sz="1800" u="none" cap="none" strike="noStrike">
                <a:solidFill>
                  <a:srgbClr val="000000"/>
                </a:solidFill>
                <a:latin typeface="Tahoma"/>
                <a:ea typeface="Tahoma"/>
                <a:cs typeface="Tahoma"/>
                <a:sym typeface="Tahoma"/>
              </a:rPr>
              <a:t>Fuente de ‘pop-ups’ publicitarios, algunos navegadores </a:t>
            </a:r>
            <a:r>
              <a:rPr b="1" i="0" lang="es-ES" sz="1800" u="none" cap="none" strike="noStrike">
                <a:solidFill>
                  <a:srgbClr val="000000"/>
                </a:solidFill>
                <a:latin typeface="Tahoma"/>
                <a:ea typeface="Tahoma"/>
                <a:cs typeface="Tahoma"/>
                <a:sym typeface="Tahoma"/>
              </a:rPr>
              <a:t>la bloquean</a:t>
            </a:r>
            <a:r>
              <a:rPr b="0" i="0" lang="es-ES" sz="1800" u="none" cap="none" strike="noStrike">
                <a:solidFill>
                  <a:srgbClr val="000000"/>
                </a:solidFill>
                <a:latin typeface="Tahoma"/>
                <a:ea typeface="Tahoma"/>
                <a:cs typeface="Tahoma"/>
                <a:sym typeface="Tahoma"/>
              </a:rPr>
              <a:t>.</a:t>
            </a:r>
            <a:endParaRPr/>
          </a:p>
          <a:p>
            <a:pPr indent="-339725" lvl="0" marL="339725" marR="0" rtl="0" algn="just">
              <a:spcBef>
                <a:spcPts val="500"/>
              </a:spcBef>
              <a:spcAft>
                <a:spcPts val="0"/>
              </a:spcAft>
              <a:buClr>
                <a:schemeClr val="dk1"/>
              </a:buClr>
              <a:buSzPts val="1800"/>
              <a:buFont typeface="Arial"/>
              <a:buNone/>
            </a:pPr>
            <a:r>
              <a:t/>
            </a:r>
            <a:endParaRPr sz="1800">
              <a:solidFill>
                <a:srgbClr val="000000"/>
              </a:solidFill>
              <a:latin typeface="Tahoma"/>
              <a:ea typeface="Tahoma"/>
              <a:cs typeface="Tahoma"/>
              <a:sym typeface="Tahoma"/>
            </a:endParaRPr>
          </a:p>
          <a:p>
            <a:pPr indent="-339725" lvl="0" marL="339725" marR="0" rtl="0" algn="just">
              <a:spcBef>
                <a:spcPts val="600"/>
              </a:spcBef>
              <a:spcAft>
                <a:spcPts val="0"/>
              </a:spcAft>
              <a:buClr>
                <a:schemeClr val="dk1"/>
              </a:buClr>
              <a:buSzPts val="1800"/>
              <a:buFont typeface="Calibri"/>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p:txBody>
      </p:sp>
      <p:sp>
        <p:nvSpPr>
          <p:cNvPr id="682" name="Google Shape;682;p62"/>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b="1" lang="es-ES" sz="3600">
                <a:solidFill>
                  <a:srgbClr val="000000"/>
                </a:solidFill>
                <a:latin typeface="Calibri"/>
                <a:ea typeface="Calibri"/>
                <a:cs typeface="Calibri"/>
                <a:sym typeface="Calibri"/>
              </a:rPr>
              <a:t>DOM</a:t>
            </a:r>
            <a:endParaRPr b="1" sz="3600">
              <a:solidFill>
                <a:srgbClr val="000000"/>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6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4400"/>
              <a:buFont typeface="Calibri"/>
              <a:buNone/>
            </a:pPr>
            <a:r>
              <a:rPr b="1" lang="es-ES">
                <a:solidFill>
                  <a:srgbClr val="000000"/>
                </a:solidFill>
              </a:rPr>
              <a:t>DOM</a:t>
            </a:r>
            <a:endParaRPr/>
          </a:p>
        </p:txBody>
      </p:sp>
      <p:sp>
        <p:nvSpPr>
          <p:cNvPr id="691" name="Google Shape;691;p63"/>
          <p:cNvSpPr txBox="1"/>
          <p:nvPr>
            <p:ph idx="1" type="body"/>
          </p:nvPr>
        </p:nvSpPr>
        <p:spPr>
          <a:xfrm>
            <a:off x="457200" y="1432532"/>
            <a:ext cx="8229600" cy="464137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b="1" lang="es-ES" sz="2400"/>
              <a:t>Creación de elementos XHTML simples</a:t>
            </a:r>
            <a:endParaRPr/>
          </a:p>
          <a:p>
            <a:pPr indent="0" lvl="0" marL="0" rtl="0" algn="just">
              <a:lnSpc>
                <a:spcPct val="90000"/>
              </a:lnSpc>
              <a:spcBef>
                <a:spcPts val="1000"/>
              </a:spcBef>
              <a:spcAft>
                <a:spcPts val="0"/>
              </a:spcAft>
              <a:buClr>
                <a:schemeClr val="dk1"/>
              </a:buClr>
              <a:buSzPts val="2200"/>
              <a:buNone/>
            </a:pPr>
            <a:r>
              <a:rPr lang="es-ES" sz="2200"/>
              <a:t>Crear y añadir a la página un nuevo elemento XHTML sencillo:</a:t>
            </a:r>
            <a:endParaRPr sz="2200"/>
          </a:p>
        </p:txBody>
      </p:sp>
      <p:sp>
        <p:nvSpPr>
          <p:cNvPr id="692" name="Google Shape;692;p63"/>
          <p:cNvSpPr/>
          <p:nvPr/>
        </p:nvSpPr>
        <p:spPr>
          <a:xfrm>
            <a:off x="179513" y="2453707"/>
            <a:ext cx="4680519" cy="384720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rabicPeriod"/>
            </a:pPr>
            <a:r>
              <a:rPr lang="es-ES" sz="1800">
                <a:solidFill>
                  <a:schemeClr val="dk1"/>
                </a:solidFill>
                <a:latin typeface="Calibri"/>
                <a:ea typeface="Calibri"/>
                <a:cs typeface="Calibri"/>
                <a:sym typeface="Calibri"/>
              </a:rPr>
              <a:t>Creación de un nodo de tipo Element que represente al elemento.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2. Creación de un nodo de tipo Text que represente el contenido del elemento.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3. Añadir el nodo Text como nodo hijo del nodo Element.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4. Añadir el nodo Element a la página, en forma de nodo hijo del nodo correspondiente al lugar en el que se quiere insertar el elemento.</a:t>
            </a:r>
            <a:endParaRPr sz="1800">
              <a:solidFill>
                <a:schemeClr val="dk1"/>
              </a:solidFill>
              <a:latin typeface="Calibri"/>
              <a:ea typeface="Calibri"/>
              <a:cs typeface="Calibri"/>
              <a:sym typeface="Calibri"/>
            </a:endParaRPr>
          </a:p>
        </p:txBody>
      </p:sp>
      <p:sp>
        <p:nvSpPr>
          <p:cNvPr id="693" name="Google Shape;693;p63"/>
          <p:cNvSpPr/>
          <p:nvPr/>
        </p:nvSpPr>
        <p:spPr>
          <a:xfrm>
            <a:off x="4797859" y="2342510"/>
            <a:ext cx="4454661" cy="39395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s-ES" sz="1800">
                <a:solidFill>
                  <a:schemeClr val="dk1"/>
                </a:solidFill>
                <a:latin typeface="Calibri"/>
                <a:ea typeface="Calibri"/>
                <a:cs typeface="Calibri"/>
                <a:sym typeface="Calibri"/>
              </a:rPr>
              <a:t>// Crear nodo de tipo Element</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400">
                <a:solidFill>
                  <a:schemeClr val="dk1"/>
                </a:solidFill>
                <a:latin typeface="Courier New"/>
                <a:ea typeface="Courier New"/>
                <a:cs typeface="Courier New"/>
                <a:sym typeface="Courier New"/>
              </a:rPr>
              <a:t>var parrafo = document.</a:t>
            </a:r>
            <a:r>
              <a:rPr b="1" lang="es-ES" sz="1400">
                <a:solidFill>
                  <a:schemeClr val="dk1"/>
                </a:solidFill>
                <a:latin typeface="Courier New"/>
                <a:ea typeface="Courier New"/>
                <a:cs typeface="Courier New"/>
                <a:sym typeface="Courier New"/>
              </a:rPr>
              <a:t>createElement</a:t>
            </a:r>
            <a:r>
              <a:rPr lang="es-ES" sz="1400">
                <a:solidFill>
                  <a:schemeClr val="dk1"/>
                </a:solidFill>
                <a:latin typeface="Courier New"/>
                <a:ea typeface="Courier New"/>
                <a:cs typeface="Courier New"/>
                <a:sym typeface="Courier New"/>
              </a:rPr>
              <a:t>("p");</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i="1" lang="es-ES" sz="1800">
                <a:solidFill>
                  <a:schemeClr val="dk1"/>
                </a:solidFill>
                <a:latin typeface="Calibri"/>
                <a:ea typeface="Calibri"/>
                <a:cs typeface="Calibri"/>
                <a:sym typeface="Calibri"/>
              </a:rPr>
              <a:t>// Crear nodo de tipo Text</a:t>
            </a:r>
            <a:endParaRPr/>
          </a:p>
          <a:p>
            <a:pPr indent="0" lvl="0" marL="0" marR="0" rtl="0" algn="l">
              <a:spcBef>
                <a:spcPts val="0"/>
              </a:spcBef>
              <a:spcAft>
                <a:spcPts val="0"/>
              </a:spcAft>
              <a:buNone/>
            </a:pPr>
            <a:r>
              <a:rPr lang="es-ES" sz="1400">
                <a:solidFill>
                  <a:schemeClr val="dk1"/>
                </a:solidFill>
                <a:latin typeface="Courier New"/>
                <a:ea typeface="Courier New"/>
                <a:cs typeface="Courier New"/>
                <a:sym typeface="Courier New"/>
              </a:rPr>
              <a:t>var contenido = document.</a:t>
            </a:r>
            <a:r>
              <a:rPr b="1" lang="es-ES" sz="1400">
                <a:solidFill>
                  <a:schemeClr val="dk1"/>
                </a:solidFill>
                <a:latin typeface="Courier New"/>
                <a:ea typeface="Courier New"/>
                <a:cs typeface="Courier New"/>
                <a:sym typeface="Courier New"/>
              </a:rPr>
              <a:t>createTextNode</a:t>
            </a:r>
            <a:r>
              <a:rPr lang="es-ES" sz="1400">
                <a:solidFill>
                  <a:schemeClr val="dk1"/>
                </a:solidFill>
                <a:latin typeface="Courier New"/>
                <a:ea typeface="Courier New"/>
                <a:cs typeface="Courier New"/>
                <a:sym typeface="Courier New"/>
              </a:rPr>
              <a:t>("Hola Mundo!");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i="1" lang="es-ES" sz="1800">
                <a:solidFill>
                  <a:schemeClr val="dk1"/>
                </a:solidFill>
                <a:latin typeface="Calibri"/>
                <a:ea typeface="Calibri"/>
                <a:cs typeface="Calibri"/>
                <a:sym typeface="Calibri"/>
              </a:rPr>
              <a:t>// Añadir el nodo Text como hijo del nodo Element</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400">
                <a:solidFill>
                  <a:schemeClr val="dk1"/>
                </a:solidFill>
                <a:latin typeface="Courier New"/>
                <a:ea typeface="Courier New"/>
                <a:cs typeface="Courier New"/>
                <a:sym typeface="Courier New"/>
              </a:rPr>
              <a:t>parrafo.</a:t>
            </a:r>
            <a:r>
              <a:rPr b="1" lang="es-ES" sz="1400">
                <a:solidFill>
                  <a:schemeClr val="dk1"/>
                </a:solidFill>
                <a:latin typeface="Courier New"/>
                <a:ea typeface="Courier New"/>
                <a:cs typeface="Courier New"/>
                <a:sym typeface="Courier New"/>
              </a:rPr>
              <a:t>appendChild</a:t>
            </a:r>
            <a:r>
              <a:rPr lang="es-ES" sz="1400">
                <a:solidFill>
                  <a:schemeClr val="dk1"/>
                </a:solidFill>
                <a:latin typeface="Courier New"/>
                <a:ea typeface="Courier New"/>
                <a:cs typeface="Courier New"/>
                <a:sym typeface="Courier New"/>
              </a:rPr>
              <a:t>(contenido);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i="1" lang="es-ES" sz="1800">
                <a:solidFill>
                  <a:schemeClr val="dk1"/>
                </a:solidFill>
                <a:latin typeface="Calibri"/>
                <a:ea typeface="Calibri"/>
                <a:cs typeface="Calibri"/>
                <a:sym typeface="Calibri"/>
              </a:rPr>
              <a:t>// Añadir el nodo Element como hijo de la pagina</a:t>
            </a:r>
            <a:endParaRPr/>
          </a:p>
          <a:p>
            <a:pPr indent="0" lvl="0" marL="0" marR="0" rtl="0" algn="l">
              <a:spcBef>
                <a:spcPts val="0"/>
              </a:spcBef>
              <a:spcAft>
                <a:spcPts val="0"/>
              </a:spcAft>
              <a:buNone/>
            </a:pPr>
            <a:r>
              <a:rPr lang="es-ES" sz="1400">
                <a:solidFill>
                  <a:schemeClr val="dk1"/>
                </a:solidFill>
                <a:latin typeface="Courier New"/>
                <a:ea typeface="Courier New"/>
                <a:cs typeface="Courier New"/>
                <a:sym typeface="Courier New"/>
              </a:rPr>
              <a:t>document.body.</a:t>
            </a:r>
            <a:r>
              <a:rPr b="1" lang="es-ES" sz="1400">
                <a:solidFill>
                  <a:schemeClr val="dk1"/>
                </a:solidFill>
                <a:latin typeface="Courier New"/>
                <a:ea typeface="Courier New"/>
                <a:cs typeface="Courier New"/>
                <a:sym typeface="Courier New"/>
              </a:rPr>
              <a:t>appendChild</a:t>
            </a:r>
            <a:r>
              <a:rPr lang="es-ES" sz="1400">
                <a:solidFill>
                  <a:schemeClr val="dk1"/>
                </a:solidFill>
                <a:latin typeface="Courier New"/>
                <a:ea typeface="Courier New"/>
                <a:cs typeface="Courier New"/>
                <a:sym typeface="Courier New"/>
              </a:rPr>
              <a:t>(parrafo);</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6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DOM</a:t>
            </a:r>
            <a:endParaRPr/>
          </a:p>
        </p:txBody>
      </p:sp>
      <p:sp>
        <p:nvSpPr>
          <p:cNvPr id="702" name="Google Shape;702;p6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90000"/>
              </a:lnSpc>
              <a:spcBef>
                <a:spcPts val="0"/>
              </a:spcBef>
              <a:spcAft>
                <a:spcPts val="0"/>
              </a:spcAft>
              <a:buClr>
                <a:schemeClr val="dk1"/>
              </a:buClr>
              <a:buSzPct val="100000"/>
              <a:buNone/>
            </a:pPr>
            <a:r>
              <a:rPr b="1" lang="es-ES" sz="2800"/>
              <a:t>Eliminación de nodos</a:t>
            </a:r>
            <a:endParaRPr/>
          </a:p>
          <a:p>
            <a:pPr indent="0" lvl="0" marL="0" rtl="0" algn="just">
              <a:lnSpc>
                <a:spcPct val="90000"/>
              </a:lnSpc>
              <a:spcBef>
                <a:spcPts val="1000"/>
              </a:spcBef>
              <a:spcAft>
                <a:spcPts val="0"/>
              </a:spcAft>
              <a:buClr>
                <a:schemeClr val="dk1"/>
              </a:buClr>
              <a:buSzPct val="100000"/>
              <a:buNone/>
            </a:pPr>
            <a:r>
              <a:rPr b="1" lang="es-ES" sz="2400"/>
              <a:t>removeChild() </a:t>
            </a:r>
            <a:r>
              <a:rPr lang="es-ES" sz="2400"/>
              <a:t>requiere como parámetro el nodo que se va a eliminar. Esta función debe ser invocada desde el elemento padre de ese nodo que se quiere eliminar.</a:t>
            </a:r>
            <a:endParaRPr/>
          </a:p>
          <a:p>
            <a:pPr indent="0" lvl="1" marL="400050" rtl="0" algn="just">
              <a:lnSpc>
                <a:spcPct val="90000"/>
              </a:lnSpc>
              <a:spcBef>
                <a:spcPts val="500"/>
              </a:spcBef>
              <a:spcAft>
                <a:spcPts val="0"/>
              </a:spcAft>
              <a:buClr>
                <a:schemeClr val="dk1"/>
              </a:buClr>
              <a:buSzPct val="100000"/>
              <a:buNone/>
            </a:pPr>
            <a:r>
              <a:rPr lang="es-ES" sz="1700">
                <a:latin typeface="Courier New"/>
                <a:ea typeface="Courier New"/>
                <a:cs typeface="Courier New"/>
                <a:sym typeface="Courier New"/>
              </a:rPr>
              <a:t>var parrafo = document.getElementById("provisional");</a:t>
            </a:r>
            <a:endParaRPr/>
          </a:p>
          <a:p>
            <a:pPr indent="0" lvl="1" marL="400050" rtl="0" algn="just">
              <a:lnSpc>
                <a:spcPct val="90000"/>
              </a:lnSpc>
              <a:spcBef>
                <a:spcPts val="500"/>
              </a:spcBef>
              <a:spcAft>
                <a:spcPts val="0"/>
              </a:spcAft>
              <a:buClr>
                <a:schemeClr val="dk1"/>
              </a:buClr>
              <a:buSzPct val="100000"/>
              <a:buNone/>
            </a:pPr>
            <a:r>
              <a:rPr lang="es-ES" sz="1700">
                <a:latin typeface="Courier New"/>
                <a:ea typeface="Courier New"/>
                <a:cs typeface="Courier New"/>
                <a:sym typeface="Courier New"/>
              </a:rPr>
              <a:t>parrafo.parentNode.removeChild(parrafo);</a:t>
            </a:r>
            <a:endParaRPr/>
          </a:p>
          <a:p>
            <a:pPr indent="0" lvl="1" marL="400050" rtl="0" algn="just">
              <a:lnSpc>
                <a:spcPct val="90000"/>
              </a:lnSpc>
              <a:spcBef>
                <a:spcPts val="500"/>
              </a:spcBef>
              <a:spcAft>
                <a:spcPts val="0"/>
              </a:spcAft>
              <a:buClr>
                <a:schemeClr val="dk1"/>
              </a:buClr>
              <a:buSzPct val="100000"/>
              <a:buNone/>
            </a:pPr>
            <a:r>
              <a:t/>
            </a:r>
            <a:endParaRPr sz="1700">
              <a:latin typeface="Courier New"/>
              <a:ea typeface="Courier New"/>
              <a:cs typeface="Courier New"/>
              <a:sym typeface="Courier New"/>
            </a:endParaRPr>
          </a:p>
          <a:p>
            <a:pPr indent="0" lvl="1" marL="400050" rtl="0" algn="just">
              <a:lnSpc>
                <a:spcPct val="90000"/>
              </a:lnSpc>
              <a:spcBef>
                <a:spcPts val="500"/>
              </a:spcBef>
              <a:spcAft>
                <a:spcPts val="0"/>
              </a:spcAft>
              <a:buClr>
                <a:schemeClr val="dk1"/>
              </a:buClr>
              <a:buSzPct val="100000"/>
              <a:buNone/>
            </a:pPr>
            <a:r>
              <a:rPr lang="es-ES" sz="1700">
                <a:latin typeface="Courier New"/>
                <a:ea typeface="Courier New"/>
                <a:cs typeface="Courier New"/>
                <a:sym typeface="Courier New"/>
              </a:rPr>
              <a:t>&lt;p id="provisional"&gt;...&lt;/p&gt;</a:t>
            </a:r>
            <a:endParaRPr/>
          </a:p>
          <a:p>
            <a:pPr indent="0" lvl="0" marL="0" rtl="0" algn="just">
              <a:lnSpc>
                <a:spcPct val="90000"/>
              </a:lnSpc>
              <a:spcBef>
                <a:spcPts val="1000"/>
              </a:spcBef>
              <a:spcAft>
                <a:spcPts val="0"/>
              </a:spcAft>
              <a:buClr>
                <a:schemeClr val="dk1"/>
              </a:buClr>
              <a:buSzPct val="100000"/>
              <a:buNone/>
            </a:pPr>
            <a:r>
              <a:t/>
            </a:r>
            <a:endParaRPr sz="1600"/>
          </a:p>
          <a:p>
            <a:pPr indent="0" lvl="0" marL="0" rtl="0" algn="just">
              <a:lnSpc>
                <a:spcPct val="90000"/>
              </a:lnSpc>
              <a:spcBef>
                <a:spcPts val="1000"/>
              </a:spcBef>
              <a:spcAft>
                <a:spcPts val="0"/>
              </a:spcAft>
              <a:buClr>
                <a:schemeClr val="dk1"/>
              </a:buClr>
              <a:buSzPct val="100000"/>
              <a:buNone/>
            </a:pPr>
            <a:r>
              <a:rPr lang="es-ES" sz="2400"/>
              <a:t>La forma más segura y rápida de acceder al nodo padre de un elemento es mediante la propiedad </a:t>
            </a:r>
            <a:r>
              <a:rPr b="1" lang="es-ES" sz="2400"/>
              <a:t>nodoHijo.parentNode</a:t>
            </a:r>
            <a:r>
              <a:rPr lang="es-ES" sz="2400"/>
              <a:t>.</a:t>
            </a:r>
            <a:endParaRPr sz="2400"/>
          </a:p>
          <a:p>
            <a:pPr indent="0" lvl="0" marL="0" rtl="0" algn="just">
              <a:lnSpc>
                <a:spcPct val="90000"/>
              </a:lnSpc>
              <a:spcBef>
                <a:spcPts val="1000"/>
              </a:spcBef>
              <a:spcAft>
                <a:spcPts val="0"/>
              </a:spcAft>
              <a:buClr>
                <a:schemeClr val="dk1"/>
              </a:buClr>
              <a:buSzPct val="100000"/>
              <a:buNone/>
            </a:pPr>
            <a:r>
              <a:t/>
            </a:r>
            <a:endParaRPr sz="2300"/>
          </a:p>
          <a:p>
            <a:pPr indent="0" lvl="0" marL="0" rtl="0" algn="just">
              <a:lnSpc>
                <a:spcPct val="90000"/>
              </a:lnSpc>
              <a:spcBef>
                <a:spcPts val="1000"/>
              </a:spcBef>
              <a:spcAft>
                <a:spcPts val="0"/>
              </a:spcAft>
              <a:buClr>
                <a:schemeClr val="dk1"/>
              </a:buClr>
              <a:buSzPct val="100000"/>
              <a:buNone/>
            </a:pPr>
            <a:r>
              <a:rPr lang="es-ES" sz="2400"/>
              <a:t>Cuando se elimina un nodo, también se eliminan automáticamente todos los nodos hijos que tenga.</a:t>
            </a:r>
            <a:endParaRPr sz="24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65"/>
          <p:cNvSpPr txBox="1"/>
          <p:nvPr/>
        </p:nvSpPr>
        <p:spPr>
          <a:xfrm>
            <a:off x="457200" y="1600200"/>
            <a:ext cx="8229600" cy="4924425"/>
          </a:xfrm>
          <a:prstGeom prst="rect">
            <a:avLst/>
          </a:prstGeom>
          <a:noFill/>
          <a:ln>
            <a:noFill/>
          </a:ln>
        </p:spPr>
        <p:txBody>
          <a:bodyPr anchorCtr="0" anchor="t" bIns="46800" lIns="90000" spcFirstLastPara="1" rIns="90000" wrap="square" tIns="46800">
            <a:noAutofit/>
          </a:bodyPr>
          <a:lstStyle/>
          <a:p>
            <a:pPr indent="-339725" lvl="0" marL="339725" marR="0" rtl="0" algn="just">
              <a:spcBef>
                <a:spcPts val="0"/>
              </a:spcBef>
              <a:spcAft>
                <a:spcPts val="0"/>
              </a:spcAft>
              <a:buClr>
                <a:srgbClr val="000000"/>
              </a:buClr>
              <a:buSzPts val="2000"/>
              <a:buFont typeface="Arial"/>
              <a:buChar char="•"/>
            </a:pPr>
            <a:r>
              <a:rPr b="1" lang="es-ES" sz="2000">
                <a:solidFill>
                  <a:srgbClr val="000000"/>
                </a:solidFill>
                <a:latin typeface="Tahoma"/>
                <a:ea typeface="Tahoma"/>
                <a:cs typeface="Tahoma"/>
                <a:sym typeface="Tahoma"/>
              </a:rPr>
              <a:t>Eventos en Javascript</a:t>
            </a:r>
            <a:endParaRPr/>
          </a:p>
          <a:p>
            <a:pPr indent="-212725" lvl="0" marL="339725" marR="0" rtl="0" algn="just">
              <a:spcBef>
                <a:spcPts val="500"/>
              </a:spcBef>
              <a:spcAft>
                <a:spcPts val="0"/>
              </a:spcAft>
              <a:buClr>
                <a:schemeClr val="lt1"/>
              </a:buClr>
              <a:buSzPts val="2000"/>
              <a:buFont typeface="Arial"/>
              <a:buNone/>
            </a:pPr>
            <a:r>
              <a:t/>
            </a:r>
            <a:endParaRPr b="1" sz="2000">
              <a:solidFill>
                <a:srgbClr val="000000"/>
              </a:solidFill>
              <a:latin typeface="Tahoma"/>
              <a:ea typeface="Tahoma"/>
              <a:cs typeface="Tahoma"/>
              <a:sym typeface="Tahoma"/>
            </a:endParaRPr>
          </a:p>
          <a:p>
            <a:pPr indent="-339725" lvl="1" marL="1082675" marR="0" rtl="0" algn="just">
              <a:spcBef>
                <a:spcPts val="500"/>
              </a:spcBef>
              <a:spcAft>
                <a:spcPts val="0"/>
              </a:spcAft>
              <a:buClr>
                <a:srgbClr val="000000"/>
              </a:buClr>
              <a:buSzPts val="2000"/>
              <a:buFont typeface="Arial"/>
              <a:buChar char="•"/>
            </a:pPr>
            <a:r>
              <a:rPr b="0" i="0" lang="es-ES" sz="2000" u="none" cap="none" strike="noStrike">
                <a:solidFill>
                  <a:srgbClr val="000000"/>
                </a:solidFill>
                <a:latin typeface="Tahoma"/>
                <a:ea typeface="Tahoma"/>
                <a:cs typeface="Tahoma"/>
                <a:sym typeface="Tahoma"/>
              </a:rPr>
              <a:t>Un evento se produce cada vez que un usuario interactúa de alguna manera con una página. A estas acciones, se les puede asociar código Javascript, que se “activará” en el momento en que se detecten</a:t>
            </a:r>
            <a:endParaRPr/>
          </a:p>
          <a:p>
            <a:pPr indent="-212725" lvl="1" marL="1082675" marR="0" rtl="0" algn="just">
              <a:spcBef>
                <a:spcPts val="500"/>
              </a:spcBef>
              <a:spcAft>
                <a:spcPts val="0"/>
              </a:spcAft>
              <a:buClr>
                <a:schemeClr val="lt1"/>
              </a:buClr>
              <a:buSzPts val="2000"/>
              <a:buFont typeface="Arial"/>
              <a:buNone/>
            </a:pPr>
            <a:r>
              <a:t/>
            </a:r>
            <a:endParaRPr b="0" i="0" sz="2000" u="none" cap="none" strike="noStrike">
              <a:solidFill>
                <a:srgbClr val="000000"/>
              </a:solidFill>
              <a:latin typeface="Tahoma"/>
              <a:ea typeface="Tahoma"/>
              <a:cs typeface="Tahoma"/>
              <a:sym typeface="Tahoma"/>
            </a:endParaRPr>
          </a:p>
          <a:p>
            <a:pPr indent="-339725" lvl="1" marL="1082675" marR="0" rtl="0" algn="just">
              <a:spcBef>
                <a:spcPts val="500"/>
              </a:spcBef>
              <a:spcAft>
                <a:spcPts val="0"/>
              </a:spcAft>
              <a:buClr>
                <a:srgbClr val="000000"/>
              </a:buClr>
              <a:buSzPts val="2000"/>
              <a:buFont typeface="Arial"/>
              <a:buChar char="•"/>
            </a:pPr>
            <a:r>
              <a:rPr b="0" i="0" lang="es-ES" sz="2000" u="none" cap="none" strike="noStrike">
                <a:solidFill>
                  <a:srgbClr val="000000"/>
                </a:solidFill>
                <a:latin typeface="Tahoma"/>
                <a:ea typeface="Tahoma"/>
                <a:cs typeface="Tahoma"/>
                <a:sym typeface="Tahoma"/>
              </a:rPr>
              <a:t>Los eventos son el modo que tenemos de controlar las acciones de los usuarios de la página, y en base a ellos definiremos un comportamiento u otro mediante el uso de funciones  Javascript. </a:t>
            </a:r>
            <a:endParaRPr b="0" i="0" sz="2800" u="none" cap="none" strike="noStrike">
              <a:solidFill>
                <a:srgbClr val="000000"/>
              </a:solidFill>
              <a:latin typeface="Tahoma"/>
              <a:ea typeface="Tahoma"/>
              <a:cs typeface="Tahoma"/>
              <a:sym typeface="Tahoma"/>
            </a:endParaRPr>
          </a:p>
          <a:p>
            <a:pPr indent="-212725" lvl="1" marL="1082675" marR="0" rtl="0" algn="just">
              <a:spcBef>
                <a:spcPts val="500"/>
              </a:spcBef>
              <a:spcAft>
                <a:spcPts val="0"/>
              </a:spcAft>
              <a:buClr>
                <a:schemeClr val="lt1"/>
              </a:buClr>
              <a:buSzPts val="2000"/>
              <a:buFont typeface="Arial"/>
              <a:buNone/>
            </a:pPr>
            <a:r>
              <a:t/>
            </a:r>
            <a:endParaRPr b="0" i="0" sz="2000" u="none" cap="none" strike="noStrike">
              <a:solidFill>
                <a:srgbClr val="000000"/>
              </a:solidFill>
              <a:latin typeface="Tahoma"/>
              <a:ea typeface="Tahoma"/>
              <a:cs typeface="Tahoma"/>
              <a:sym typeface="Tahoma"/>
            </a:endParaRPr>
          </a:p>
          <a:p>
            <a:pPr indent="-339725" lvl="0" marL="339725" marR="0" rtl="0" algn="just">
              <a:spcBef>
                <a:spcPts val="50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a:p>
            <a:pPr indent="-339725" lvl="0" marL="339725" marR="0" rtl="0" algn="just">
              <a:spcBef>
                <a:spcPts val="50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p:txBody>
      </p:sp>
      <p:sp>
        <p:nvSpPr>
          <p:cNvPr id="711" name="Google Shape;711;p65"/>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b="1" lang="es-ES" sz="3600">
                <a:solidFill>
                  <a:srgbClr val="000000"/>
                </a:solidFill>
                <a:latin typeface="Calibri"/>
                <a:ea typeface="Calibri"/>
                <a:cs typeface="Calibri"/>
                <a:sym typeface="Calibri"/>
              </a:rPr>
              <a:t>Javascript</a:t>
            </a:r>
            <a:endParaRPr b="1" sz="3600">
              <a:solidFill>
                <a:srgbClr val="000000"/>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66"/>
          <p:cNvSpPr txBox="1"/>
          <p:nvPr/>
        </p:nvSpPr>
        <p:spPr>
          <a:xfrm>
            <a:off x="457200" y="1600200"/>
            <a:ext cx="8229600" cy="4924425"/>
          </a:xfrm>
          <a:prstGeom prst="rect">
            <a:avLst/>
          </a:prstGeom>
          <a:noFill/>
          <a:ln>
            <a:noFill/>
          </a:ln>
        </p:spPr>
        <p:txBody>
          <a:bodyPr anchorCtr="0" anchor="t" bIns="46800" lIns="90000" spcFirstLastPara="1" rIns="90000" wrap="square" tIns="46800">
            <a:noAutofit/>
          </a:bodyPr>
          <a:lstStyle/>
          <a:p>
            <a:pPr indent="-339725" lvl="0" marL="339725" marR="0" rtl="0" algn="just">
              <a:spcBef>
                <a:spcPts val="0"/>
              </a:spcBef>
              <a:spcAft>
                <a:spcPts val="0"/>
              </a:spcAft>
              <a:buClr>
                <a:srgbClr val="000000"/>
              </a:buClr>
              <a:buSzPts val="2000"/>
              <a:buFont typeface="Arial"/>
              <a:buChar char="•"/>
            </a:pPr>
            <a:r>
              <a:rPr b="1" lang="es-ES" sz="2000">
                <a:solidFill>
                  <a:srgbClr val="000000"/>
                </a:solidFill>
                <a:latin typeface="Tahoma"/>
                <a:ea typeface="Tahoma"/>
                <a:cs typeface="Tahoma"/>
                <a:sym typeface="Tahoma"/>
              </a:rPr>
              <a:t>Manejadores de eventos</a:t>
            </a:r>
            <a:endParaRPr/>
          </a:p>
          <a:p>
            <a:pPr indent="-212725" lvl="0" marL="339725" marR="0" rtl="0" algn="just">
              <a:spcBef>
                <a:spcPts val="500"/>
              </a:spcBef>
              <a:spcAft>
                <a:spcPts val="0"/>
              </a:spcAft>
              <a:buClr>
                <a:schemeClr val="lt1"/>
              </a:buClr>
              <a:buSzPts val="2000"/>
              <a:buFont typeface="Arial"/>
              <a:buNone/>
            </a:pPr>
            <a:r>
              <a:t/>
            </a:r>
            <a:endParaRPr b="1" sz="2000">
              <a:solidFill>
                <a:srgbClr val="000000"/>
              </a:solidFill>
              <a:latin typeface="Tahoma"/>
              <a:ea typeface="Tahoma"/>
              <a:cs typeface="Tahoma"/>
              <a:sym typeface="Tahoma"/>
            </a:endParaRPr>
          </a:p>
          <a:p>
            <a:pPr indent="-339725" lvl="1" marL="1082675" marR="0" rtl="0" algn="just">
              <a:spcBef>
                <a:spcPts val="500"/>
              </a:spcBef>
              <a:spcAft>
                <a:spcPts val="0"/>
              </a:spcAft>
              <a:buClr>
                <a:srgbClr val="000000"/>
              </a:buClr>
              <a:buSzPts val="1800"/>
              <a:buFont typeface="Arial"/>
              <a:buChar char="•"/>
            </a:pPr>
            <a:r>
              <a:rPr b="0" i="0" lang="es-ES" sz="1800" u="none" cap="none" strike="noStrike">
                <a:solidFill>
                  <a:srgbClr val="000000"/>
                </a:solidFill>
                <a:latin typeface="Tahoma"/>
                <a:ea typeface="Tahoma"/>
                <a:cs typeface="Tahoma"/>
                <a:sym typeface="Tahoma"/>
              </a:rPr>
              <a:t>Los manejadores de eventos se sitúan en el mismo lugar que los </a:t>
            </a:r>
            <a:r>
              <a:rPr b="1" i="0" lang="es-ES" sz="1800" u="none" cap="none" strike="noStrike">
                <a:solidFill>
                  <a:srgbClr val="000000"/>
                </a:solidFill>
                <a:latin typeface="Tahoma"/>
                <a:ea typeface="Tahoma"/>
                <a:cs typeface="Tahoma"/>
                <a:sym typeface="Tahoma"/>
              </a:rPr>
              <a:t>atributos</a:t>
            </a:r>
            <a:r>
              <a:rPr b="0" i="0" lang="es-ES" sz="1800" u="none" cap="none" strike="noStrike">
                <a:solidFill>
                  <a:srgbClr val="000000"/>
                </a:solidFill>
                <a:latin typeface="Tahoma"/>
                <a:ea typeface="Tahoma"/>
                <a:cs typeface="Tahoma"/>
                <a:sym typeface="Tahoma"/>
              </a:rPr>
              <a:t> de las diferentes etiquetas, y hay tantos como posibles comportamientos puede tener el usuario sobre dicha etiqueta.</a:t>
            </a:r>
            <a:endParaRPr/>
          </a:p>
          <a:p>
            <a:pPr indent="-269875" lvl="1" marL="1082675" marR="0" rtl="0" algn="just">
              <a:spcBef>
                <a:spcPts val="500"/>
              </a:spcBef>
              <a:spcAft>
                <a:spcPts val="0"/>
              </a:spcAft>
              <a:buClr>
                <a:schemeClr val="lt1"/>
              </a:buClr>
              <a:buSzPts val="1100"/>
              <a:buFont typeface="Arial"/>
              <a:buNone/>
            </a:pPr>
            <a:r>
              <a:t/>
            </a:r>
            <a:endParaRPr b="0" i="0" sz="1100" u="none" cap="none" strike="noStrike">
              <a:solidFill>
                <a:srgbClr val="000000"/>
              </a:solidFill>
              <a:latin typeface="Tahoma"/>
              <a:ea typeface="Tahoma"/>
              <a:cs typeface="Tahoma"/>
              <a:sym typeface="Tahoma"/>
            </a:endParaRPr>
          </a:p>
          <a:p>
            <a:pPr indent="-339725" lvl="2" marL="1482725" marR="0" rtl="0" algn="just">
              <a:spcBef>
                <a:spcPts val="500"/>
              </a:spcBef>
              <a:spcAft>
                <a:spcPts val="0"/>
              </a:spcAft>
              <a:buNone/>
            </a:pPr>
            <a:r>
              <a:rPr b="1" i="1" lang="es-ES" sz="1600" u="none" cap="none" strike="noStrike">
                <a:solidFill>
                  <a:srgbClr val="000000"/>
                </a:solidFill>
                <a:latin typeface="Tahoma"/>
                <a:ea typeface="Tahoma"/>
                <a:cs typeface="Tahoma"/>
                <a:sym typeface="Tahoma"/>
              </a:rPr>
              <a:t>	&lt;td width=“500” onClick=“alert(‘se ha hecho click’);”&gt;</a:t>
            </a:r>
            <a:endParaRPr/>
          </a:p>
          <a:p>
            <a:pPr indent="-339725" lvl="2" marL="1482725" marR="0" rtl="0" algn="just">
              <a:spcBef>
                <a:spcPts val="500"/>
              </a:spcBef>
              <a:spcAft>
                <a:spcPts val="0"/>
              </a:spcAft>
              <a:buNone/>
            </a:pPr>
            <a:r>
              <a:rPr b="1" i="1" lang="es-ES" sz="1600" u="none" cap="none" strike="noStrike">
                <a:solidFill>
                  <a:srgbClr val="000000"/>
                </a:solidFill>
                <a:latin typeface="Tahoma"/>
                <a:ea typeface="Tahoma"/>
                <a:cs typeface="Tahoma"/>
                <a:sym typeface="Tahoma"/>
              </a:rPr>
              <a:t>	…</a:t>
            </a:r>
            <a:endParaRPr/>
          </a:p>
          <a:p>
            <a:pPr indent="-339725" lvl="2" marL="1482725" marR="0" rtl="0" algn="just">
              <a:spcBef>
                <a:spcPts val="500"/>
              </a:spcBef>
              <a:spcAft>
                <a:spcPts val="0"/>
              </a:spcAft>
              <a:buNone/>
            </a:pPr>
            <a:r>
              <a:rPr b="1" i="1" lang="es-ES" sz="1600" u="none" cap="none" strike="noStrike">
                <a:solidFill>
                  <a:srgbClr val="000000"/>
                </a:solidFill>
                <a:latin typeface="Tahoma"/>
                <a:ea typeface="Tahoma"/>
                <a:cs typeface="Tahoma"/>
                <a:sym typeface="Tahoma"/>
              </a:rPr>
              <a:t>	&lt;/td&gt;</a:t>
            </a:r>
            <a:endParaRPr/>
          </a:p>
          <a:p>
            <a:pPr indent="-269875" lvl="1" marL="1082675" marR="0" rtl="0" algn="just">
              <a:spcBef>
                <a:spcPts val="500"/>
              </a:spcBef>
              <a:spcAft>
                <a:spcPts val="0"/>
              </a:spcAft>
              <a:buClr>
                <a:schemeClr val="lt1"/>
              </a:buClr>
              <a:buSzPts val="1100"/>
              <a:buFont typeface="Arial"/>
              <a:buNone/>
            </a:pPr>
            <a:r>
              <a:t/>
            </a:r>
            <a:endParaRPr b="0" i="0" sz="1100" u="none" cap="none" strike="noStrike">
              <a:solidFill>
                <a:srgbClr val="000000"/>
              </a:solidFill>
              <a:latin typeface="Tahoma"/>
              <a:ea typeface="Tahoma"/>
              <a:cs typeface="Tahoma"/>
              <a:sym typeface="Tahoma"/>
            </a:endParaRPr>
          </a:p>
          <a:p>
            <a:pPr indent="-339725" lvl="1" marL="1082675" marR="0" rtl="0" algn="just">
              <a:spcBef>
                <a:spcPts val="500"/>
              </a:spcBef>
              <a:spcAft>
                <a:spcPts val="0"/>
              </a:spcAft>
              <a:buClr>
                <a:srgbClr val="000000"/>
              </a:buClr>
              <a:buSzPts val="1800"/>
              <a:buFont typeface="Arial"/>
              <a:buChar char="•"/>
            </a:pPr>
            <a:r>
              <a:rPr b="0" i="0" lang="es-ES" sz="1800" u="none" cap="none" strike="noStrike">
                <a:solidFill>
                  <a:srgbClr val="000000"/>
                </a:solidFill>
                <a:latin typeface="Tahoma"/>
                <a:ea typeface="Tahoma"/>
                <a:cs typeface="Tahoma"/>
                <a:sym typeface="Tahoma"/>
              </a:rPr>
              <a:t>A </a:t>
            </a:r>
            <a:r>
              <a:rPr b="1" i="0" lang="es-ES" sz="1800" u="none" cap="none" strike="noStrike">
                <a:solidFill>
                  <a:srgbClr val="000000"/>
                </a:solidFill>
                <a:latin typeface="Tahoma"/>
                <a:ea typeface="Tahoma"/>
                <a:cs typeface="Tahoma"/>
                <a:sym typeface="Tahoma"/>
              </a:rPr>
              <a:t>todos</a:t>
            </a:r>
            <a:r>
              <a:rPr b="0" i="0" lang="es-ES" sz="1800" u="none" cap="none" strike="noStrike">
                <a:solidFill>
                  <a:srgbClr val="000000"/>
                </a:solidFill>
                <a:latin typeface="Tahoma"/>
                <a:ea typeface="Tahoma"/>
                <a:cs typeface="Tahoma"/>
                <a:sym typeface="Tahoma"/>
              </a:rPr>
              <a:t> los tipos de etiqueta se les puede añadir manejadores de eventos, aunque algunas estarán más indicadas para ello que otras, sobretodo los campos de formulario.</a:t>
            </a:r>
            <a:endParaRPr b="0" i="0" sz="2000" u="none" cap="none" strike="noStrike">
              <a:solidFill>
                <a:srgbClr val="000000"/>
              </a:solidFill>
              <a:latin typeface="Tahoma"/>
              <a:ea typeface="Tahoma"/>
              <a:cs typeface="Tahoma"/>
              <a:sym typeface="Tahoma"/>
            </a:endParaRPr>
          </a:p>
          <a:p>
            <a:pPr indent="-339725" lvl="0" marL="339725" marR="0" rtl="0" algn="just">
              <a:spcBef>
                <a:spcPts val="50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p:txBody>
      </p:sp>
      <p:sp>
        <p:nvSpPr>
          <p:cNvPr id="720" name="Google Shape;720;p66"/>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b="1" lang="es-ES" sz="3600">
                <a:solidFill>
                  <a:srgbClr val="000000"/>
                </a:solidFill>
                <a:latin typeface="Calibri"/>
                <a:ea typeface="Calibri"/>
                <a:cs typeface="Calibri"/>
                <a:sym typeface="Calibri"/>
              </a:rPr>
              <a:t>Javascript</a:t>
            </a:r>
            <a:endParaRPr b="1" sz="3600">
              <a:solidFill>
                <a:srgbClr val="000000"/>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67"/>
          <p:cNvSpPr txBox="1"/>
          <p:nvPr/>
        </p:nvSpPr>
        <p:spPr>
          <a:xfrm>
            <a:off x="457200" y="1600200"/>
            <a:ext cx="8229600" cy="4924425"/>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t/>
            </a:r>
            <a:endParaRPr b="1" sz="2000">
              <a:solidFill>
                <a:srgbClr val="000000"/>
              </a:solidFill>
              <a:latin typeface="Tahoma"/>
              <a:ea typeface="Tahoma"/>
              <a:cs typeface="Tahoma"/>
              <a:sym typeface="Tahoma"/>
            </a:endParaRPr>
          </a:p>
          <a:p>
            <a:pPr indent="-212725" lvl="0" marL="339725" marR="0" rtl="0" algn="just">
              <a:spcBef>
                <a:spcPts val="500"/>
              </a:spcBef>
              <a:spcAft>
                <a:spcPts val="0"/>
              </a:spcAft>
              <a:buClr>
                <a:schemeClr val="lt1"/>
              </a:buClr>
              <a:buSzPts val="2000"/>
              <a:buFont typeface="Arial"/>
              <a:buNone/>
            </a:pPr>
            <a:r>
              <a:t/>
            </a:r>
            <a:endParaRPr b="1" sz="2000">
              <a:solidFill>
                <a:srgbClr val="000000"/>
              </a:solidFill>
              <a:latin typeface="Tahoma"/>
              <a:ea typeface="Tahoma"/>
              <a:cs typeface="Tahoma"/>
              <a:sym typeface="Tahoma"/>
            </a:endParaRPr>
          </a:p>
          <a:p>
            <a:pPr indent="-339725" lvl="0" marL="339725" marR="0" rtl="0" algn="just">
              <a:spcBef>
                <a:spcPts val="50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p:txBody>
      </p:sp>
      <p:sp>
        <p:nvSpPr>
          <p:cNvPr id="729" name="Google Shape;729;p67"/>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b="1" lang="es-ES" sz="3600">
                <a:solidFill>
                  <a:srgbClr val="000000"/>
                </a:solidFill>
                <a:latin typeface="Calibri"/>
                <a:ea typeface="Calibri"/>
                <a:cs typeface="Calibri"/>
                <a:sym typeface="Calibri"/>
              </a:rPr>
              <a:t>Javascript</a:t>
            </a:r>
            <a:endParaRPr b="1" sz="3600">
              <a:solidFill>
                <a:srgbClr val="000000"/>
              </a:solidFill>
              <a:latin typeface="Calibri"/>
              <a:ea typeface="Calibri"/>
              <a:cs typeface="Calibri"/>
              <a:sym typeface="Calibri"/>
            </a:endParaRPr>
          </a:p>
        </p:txBody>
      </p:sp>
      <p:pic>
        <p:nvPicPr>
          <p:cNvPr id="730" name="Google Shape;730;p67"/>
          <p:cNvPicPr preferRelativeResize="0"/>
          <p:nvPr/>
        </p:nvPicPr>
        <p:blipFill rotWithShape="1">
          <a:blip r:embed="rId3">
            <a:alphaModFix/>
          </a:blip>
          <a:srcRect b="0" l="0" r="0" t="0"/>
          <a:stretch/>
        </p:blipFill>
        <p:spPr>
          <a:xfrm>
            <a:off x="899592" y="1600200"/>
            <a:ext cx="7592614" cy="4565104"/>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68"/>
          <p:cNvSpPr txBox="1"/>
          <p:nvPr/>
        </p:nvSpPr>
        <p:spPr>
          <a:xfrm>
            <a:off x="457200" y="1600200"/>
            <a:ext cx="8229600" cy="4924425"/>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t/>
            </a:r>
            <a:endParaRPr b="1" sz="2000">
              <a:solidFill>
                <a:srgbClr val="000000"/>
              </a:solidFill>
              <a:latin typeface="Tahoma"/>
              <a:ea typeface="Tahoma"/>
              <a:cs typeface="Tahoma"/>
              <a:sym typeface="Tahoma"/>
            </a:endParaRPr>
          </a:p>
          <a:p>
            <a:pPr indent="-212725" lvl="0" marL="339725" marR="0" rtl="0" algn="just">
              <a:spcBef>
                <a:spcPts val="500"/>
              </a:spcBef>
              <a:spcAft>
                <a:spcPts val="0"/>
              </a:spcAft>
              <a:buClr>
                <a:schemeClr val="lt1"/>
              </a:buClr>
              <a:buSzPts val="2000"/>
              <a:buFont typeface="Arial"/>
              <a:buNone/>
            </a:pPr>
            <a:r>
              <a:t/>
            </a:r>
            <a:endParaRPr b="1" sz="2000">
              <a:solidFill>
                <a:srgbClr val="000000"/>
              </a:solidFill>
              <a:latin typeface="Tahoma"/>
              <a:ea typeface="Tahoma"/>
              <a:cs typeface="Tahoma"/>
              <a:sym typeface="Tahoma"/>
            </a:endParaRPr>
          </a:p>
          <a:p>
            <a:pPr indent="-339725" lvl="0" marL="339725" marR="0" rtl="0" algn="just">
              <a:spcBef>
                <a:spcPts val="50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p:txBody>
      </p:sp>
      <p:sp>
        <p:nvSpPr>
          <p:cNvPr id="739" name="Google Shape;739;p68"/>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b="1" lang="es-ES" sz="3600">
                <a:solidFill>
                  <a:srgbClr val="000000"/>
                </a:solidFill>
                <a:latin typeface="Calibri"/>
                <a:ea typeface="Calibri"/>
                <a:cs typeface="Calibri"/>
                <a:sym typeface="Calibri"/>
              </a:rPr>
              <a:t>Javascript</a:t>
            </a:r>
            <a:endParaRPr b="1" sz="3600">
              <a:solidFill>
                <a:srgbClr val="000000"/>
              </a:solidFill>
              <a:latin typeface="Calibri"/>
              <a:ea typeface="Calibri"/>
              <a:cs typeface="Calibri"/>
              <a:sym typeface="Calibri"/>
            </a:endParaRPr>
          </a:p>
        </p:txBody>
      </p:sp>
      <p:pic>
        <p:nvPicPr>
          <p:cNvPr id="740" name="Google Shape;740;p68"/>
          <p:cNvPicPr preferRelativeResize="0"/>
          <p:nvPr/>
        </p:nvPicPr>
        <p:blipFill rotWithShape="1">
          <a:blip r:embed="rId3">
            <a:alphaModFix/>
          </a:blip>
          <a:srcRect b="0" l="0" r="0" t="0"/>
          <a:stretch/>
        </p:blipFill>
        <p:spPr>
          <a:xfrm>
            <a:off x="1250105" y="1417318"/>
            <a:ext cx="6643789" cy="47395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nvSpPr>
        <p:spPr>
          <a:xfrm>
            <a:off x="457200" y="1600200"/>
            <a:ext cx="8229600" cy="5792788"/>
          </a:xfrm>
          <a:prstGeom prst="rect">
            <a:avLst/>
          </a:prstGeom>
          <a:noFill/>
          <a:ln>
            <a:noFill/>
          </a:ln>
        </p:spPr>
        <p:txBody>
          <a:bodyPr anchorCtr="0" anchor="t" bIns="46800" lIns="90000" spcFirstLastPara="1" rIns="90000" wrap="square" tIns="46800">
            <a:noAutofit/>
          </a:bodyPr>
          <a:lstStyle/>
          <a:p>
            <a:pPr indent="-339725" lvl="0" marL="339725" marR="0" rtl="0" algn="just">
              <a:spcBef>
                <a:spcPts val="0"/>
              </a:spcBef>
              <a:spcAft>
                <a:spcPts val="0"/>
              </a:spcAft>
              <a:buClr>
                <a:srgbClr val="000000"/>
              </a:buClr>
              <a:buSzPts val="2400"/>
              <a:buFont typeface="Arial"/>
              <a:buChar char="•"/>
            </a:pPr>
            <a:r>
              <a:rPr lang="es-ES" sz="2400">
                <a:solidFill>
                  <a:srgbClr val="000000"/>
                </a:solidFill>
                <a:latin typeface="Tahoma"/>
                <a:ea typeface="Tahoma"/>
                <a:cs typeface="Tahoma"/>
                <a:sym typeface="Tahoma"/>
              </a:rPr>
              <a:t>Palabras reservadas:</a:t>
            </a:r>
            <a:endParaRPr/>
          </a:p>
          <a:p>
            <a:pPr indent="0" lvl="0" marL="0" marR="0" rtl="0" algn="just">
              <a:spcBef>
                <a:spcPts val="500"/>
              </a:spcBef>
              <a:spcAft>
                <a:spcPts val="0"/>
              </a:spcAft>
              <a:buNone/>
            </a:pPr>
            <a:r>
              <a:rPr lang="es-ES" sz="1800">
                <a:solidFill>
                  <a:srgbClr val="000000"/>
                </a:solidFill>
                <a:latin typeface="Courier New"/>
                <a:ea typeface="Courier New"/>
                <a:cs typeface="Courier New"/>
                <a:sym typeface="Courier New"/>
              </a:rPr>
              <a:t>break, case, catch, continue, default, delete, do, else, finally, for, function, if, in, instanceof, new, return, switch, this, throw, try, typeof, var, void, while, with</a:t>
            </a:r>
            <a:r>
              <a:rPr lang="es-ES" sz="1800">
                <a:solidFill>
                  <a:srgbClr val="000000"/>
                </a:solidFill>
                <a:latin typeface="Tahoma"/>
                <a:ea typeface="Tahoma"/>
                <a:cs typeface="Tahoma"/>
                <a:sym typeface="Tahoma"/>
              </a:rPr>
              <a:t>.</a:t>
            </a:r>
            <a:endParaRPr sz="1800">
              <a:solidFill>
                <a:srgbClr val="000000"/>
              </a:solidFill>
              <a:latin typeface="Tahoma"/>
              <a:ea typeface="Tahoma"/>
              <a:cs typeface="Tahoma"/>
              <a:sym typeface="Tahoma"/>
            </a:endParaRPr>
          </a:p>
          <a:p>
            <a:pPr indent="-342900" lvl="0" marL="342900" marR="0" rtl="0" algn="just">
              <a:spcBef>
                <a:spcPts val="600"/>
              </a:spcBef>
              <a:spcAft>
                <a:spcPts val="0"/>
              </a:spcAft>
              <a:buClr>
                <a:srgbClr val="000000"/>
              </a:buClr>
              <a:buSzPts val="2400"/>
              <a:buFont typeface="Arial"/>
              <a:buChar char="•"/>
            </a:pPr>
            <a:r>
              <a:rPr lang="es-ES" sz="2400">
                <a:solidFill>
                  <a:srgbClr val="000000"/>
                </a:solidFill>
                <a:latin typeface="Tahoma"/>
                <a:ea typeface="Tahoma"/>
                <a:cs typeface="Tahoma"/>
                <a:sym typeface="Tahoma"/>
              </a:rPr>
              <a:t>Las normas básicas que definen la sintaxis de JavaScript son las siguientes</a:t>
            </a:r>
            <a:endParaRPr/>
          </a:p>
          <a:p>
            <a:pPr indent="-342900" lvl="1" marL="1085850" marR="0" rtl="0" algn="just">
              <a:spcBef>
                <a:spcPts val="500"/>
              </a:spcBef>
              <a:spcAft>
                <a:spcPts val="0"/>
              </a:spcAft>
              <a:buClr>
                <a:srgbClr val="000000"/>
              </a:buClr>
              <a:buSzPts val="1800"/>
              <a:buFont typeface="Arial"/>
              <a:buChar char="•"/>
            </a:pPr>
            <a:r>
              <a:rPr b="0" i="0" lang="es-ES" sz="1800" u="none" cap="none" strike="noStrike">
                <a:solidFill>
                  <a:srgbClr val="000000"/>
                </a:solidFill>
                <a:latin typeface="Tahoma"/>
                <a:ea typeface="Tahoma"/>
                <a:cs typeface="Tahoma"/>
                <a:sym typeface="Tahoma"/>
              </a:rPr>
              <a:t>No se tienen en cuenta los espacios en blanco y las nuevas líneas.</a:t>
            </a:r>
            <a:endParaRPr b="0" i="0" sz="1800" u="none" cap="none" strike="noStrike">
              <a:solidFill>
                <a:srgbClr val="000000"/>
              </a:solidFill>
              <a:latin typeface="Tahoma"/>
              <a:ea typeface="Tahoma"/>
              <a:cs typeface="Tahoma"/>
              <a:sym typeface="Tahoma"/>
            </a:endParaRPr>
          </a:p>
          <a:p>
            <a:pPr indent="-342900" lvl="1" marL="1085850" marR="0" rtl="0" algn="just">
              <a:spcBef>
                <a:spcPts val="500"/>
              </a:spcBef>
              <a:spcAft>
                <a:spcPts val="0"/>
              </a:spcAft>
              <a:buClr>
                <a:srgbClr val="000000"/>
              </a:buClr>
              <a:buSzPts val="1800"/>
              <a:buFont typeface="Arial"/>
              <a:buChar char="•"/>
            </a:pPr>
            <a:r>
              <a:rPr b="0" i="0" lang="es-ES" sz="1800" u="none" cap="none" strike="noStrike">
                <a:solidFill>
                  <a:srgbClr val="000000"/>
                </a:solidFill>
                <a:latin typeface="Tahoma"/>
                <a:ea typeface="Tahoma"/>
                <a:cs typeface="Tahoma"/>
                <a:sym typeface="Tahoma"/>
              </a:rPr>
              <a:t>Se distinguen las mayúsculas y minúsculas.</a:t>
            </a:r>
            <a:endParaRPr b="0" i="0" sz="1800" u="none" cap="none" strike="noStrike">
              <a:solidFill>
                <a:srgbClr val="000000"/>
              </a:solidFill>
              <a:latin typeface="Tahoma"/>
              <a:ea typeface="Tahoma"/>
              <a:cs typeface="Tahoma"/>
              <a:sym typeface="Tahoma"/>
            </a:endParaRPr>
          </a:p>
          <a:p>
            <a:pPr indent="-342900" lvl="1" marL="1085850" marR="0" rtl="0" algn="just">
              <a:spcBef>
                <a:spcPts val="500"/>
              </a:spcBef>
              <a:spcAft>
                <a:spcPts val="0"/>
              </a:spcAft>
              <a:buClr>
                <a:srgbClr val="000000"/>
              </a:buClr>
              <a:buSzPts val="1800"/>
              <a:buFont typeface="Arial"/>
              <a:buChar char="•"/>
            </a:pPr>
            <a:r>
              <a:rPr b="0" i="0" lang="es-ES" sz="1800" u="none" cap="none" strike="noStrike">
                <a:solidFill>
                  <a:srgbClr val="000000"/>
                </a:solidFill>
                <a:latin typeface="Tahoma"/>
                <a:ea typeface="Tahoma"/>
                <a:cs typeface="Tahoma"/>
                <a:sym typeface="Tahoma"/>
              </a:rPr>
              <a:t>No se define el tipo de las variables.</a:t>
            </a:r>
            <a:endParaRPr b="0" i="0" sz="1800" u="none" cap="none" strike="noStrike">
              <a:solidFill>
                <a:srgbClr val="000000"/>
              </a:solidFill>
              <a:latin typeface="Tahoma"/>
              <a:ea typeface="Tahoma"/>
              <a:cs typeface="Tahoma"/>
              <a:sym typeface="Tahoma"/>
            </a:endParaRPr>
          </a:p>
          <a:p>
            <a:pPr indent="-342900" lvl="1" marL="1085850" marR="0" rtl="0" algn="just">
              <a:spcBef>
                <a:spcPts val="500"/>
              </a:spcBef>
              <a:spcAft>
                <a:spcPts val="0"/>
              </a:spcAft>
              <a:buClr>
                <a:srgbClr val="000000"/>
              </a:buClr>
              <a:buSzPts val="1800"/>
              <a:buFont typeface="Arial"/>
              <a:buChar char="•"/>
            </a:pPr>
            <a:r>
              <a:rPr b="0" i="0" lang="es-ES" sz="1800" u="none" cap="none" strike="noStrike">
                <a:solidFill>
                  <a:srgbClr val="000000"/>
                </a:solidFill>
                <a:latin typeface="Tahoma"/>
                <a:ea typeface="Tahoma"/>
                <a:cs typeface="Tahoma"/>
                <a:sym typeface="Tahoma"/>
              </a:rPr>
              <a:t>Se pueden incluir comentarios.</a:t>
            </a:r>
            <a:endParaRPr/>
          </a:p>
          <a:p>
            <a:pPr indent="-342900" lvl="2" marL="1485900" marR="0" rtl="0" algn="just">
              <a:spcBef>
                <a:spcPts val="500"/>
              </a:spcBef>
              <a:spcAft>
                <a:spcPts val="0"/>
              </a:spcAft>
              <a:buClr>
                <a:srgbClr val="000000"/>
              </a:buClr>
              <a:buSzPts val="1600"/>
              <a:buFont typeface="Courier New"/>
              <a:buChar char="o"/>
            </a:pPr>
            <a:r>
              <a:rPr b="0" i="0" lang="es-ES" sz="1600" u="none" cap="none" strike="noStrike">
                <a:solidFill>
                  <a:srgbClr val="000000"/>
                </a:solidFill>
                <a:latin typeface="Courier New"/>
                <a:ea typeface="Courier New"/>
                <a:cs typeface="Courier New"/>
                <a:sym typeface="Courier New"/>
              </a:rPr>
              <a:t>// comentario de sola línea</a:t>
            </a:r>
            <a:endParaRPr/>
          </a:p>
          <a:p>
            <a:pPr indent="-342900" lvl="2" marL="1485900" marR="0" rtl="0" algn="just">
              <a:spcBef>
                <a:spcPts val="500"/>
              </a:spcBef>
              <a:spcAft>
                <a:spcPts val="0"/>
              </a:spcAft>
              <a:buClr>
                <a:srgbClr val="000000"/>
              </a:buClr>
              <a:buSzPts val="1600"/>
              <a:buFont typeface="Courier New"/>
              <a:buChar char="o"/>
            </a:pPr>
            <a:r>
              <a:rPr b="0" i="0" lang="es-ES" sz="1600" u="none" cap="none" strike="noStrike">
                <a:solidFill>
                  <a:srgbClr val="000000"/>
                </a:solidFill>
                <a:latin typeface="Courier New"/>
                <a:ea typeface="Courier New"/>
                <a:cs typeface="Courier New"/>
                <a:sym typeface="Courier New"/>
              </a:rPr>
              <a:t>/* Los comentarios </a:t>
            </a:r>
            <a:endParaRPr/>
          </a:p>
          <a:p>
            <a:pPr indent="0" lvl="2" marL="1143000" marR="0" rtl="0" algn="just">
              <a:spcBef>
                <a:spcPts val="500"/>
              </a:spcBef>
              <a:spcAft>
                <a:spcPts val="0"/>
              </a:spcAft>
              <a:buNone/>
            </a:pPr>
            <a:r>
              <a:rPr b="0" i="0" lang="es-ES" sz="1600" u="none" cap="none" strike="noStrike">
                <a:solidFill>
                  <a:srgbClr val="000000"/>
                </a:solidFill>
                <a:latin typeface="Courier New"/>
                <a:ea typeface="Courier New"/>
                <a:cs typeface="Courier New"/>
                <a:sym typeface="Courier New"/>
              </a:rPr>
              <a:t>      de varias líneas */</a:t>
            </a:r>
            <a:endParaRPr b="0" i="0" sz="1600" u="none" cap="none" strike="noStrike">
              <a:solidFill>
                <a:srgbClr val="000000"/>
              </a:solidFill>
              <a:latin typeface="Courier New"/>
              <a:ea typeface="Courier New"/>
              <a:cs typeface="Courier New"/>
              <a:sym typeface="Courier New"/>
            </a:endParaRPr>
          </a:p>
          <a:p>
            <a:pPr indent="-339725" lvl="0" marL="339725" marR="0" rtl="0" algn="just">
              <a:spcBef>
                <a:spcPts val="50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p:txBody>
      </p:sp>
      <p:sp>
        <p:nvSpPr>
          <p:cNvPr id="145" name="Google Shape;145;p7"/>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b="1" lang="es-ES" sz="3600">
                <a:solidFill>
                  <a:srgbClr val="000000"/>
                </a:solidFill>
                <a:latin typeface="Calibri"/>
                <a:ea typeface="Calibri"/>
                <a:cs typeface="Calibri"/>
                <a:sym typeface="Calibri"/>
              </a:rPr>
              <a:t>Javascript</a:t>
            </a:r>
            <a:endParaRPr b="1" sz="3600">
              <a:solidFill>
                <a:srgbClr val="000000"/>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69"/>
          <p:cNvSpPr txBox="1"/>
          <p:nvPr/>
        </p:nvSpPr>
        <p:spPr>
          <a:xfrm>
            <a:off x="457200" y="1600200"/>
            <a:ext cx="8229600" cy="4924425"/>
          </a:xfrm>
          <a:prstGeom prst="rect">
            <a:avLst/>
          </a:prstGeom>
          <a:noFill/>
          <a:ln>
            <a:noFill/>
          </a:ln>
        </p:spPr>
        <p:txBody>
          <a:bodyPr anchorCtr="0" anchor="t" bIns="46800" lIns="90000" spcFirstLastPara="1" rIns="90000" wrap="square" tIns="46800">
            <a:noAutofit/>
          </a:bodyPr>
          <a:lstStyle/>
          <a:p>
            <a:pPr indent="-339725" lvl="0" marL="339725" marR="0" rtl="0" algn="just">
              <a:spcBef>
                <a:spcPts val="0"/>
              </a:spcBef>
              <a:spcAft>
                <a:spcPts val="0"/>
              </a:spcAft>
              <a:buClr>
                <a:srgbClr val="000000"/>
              </a:buClr>
              <a:buSzPts val="2000"/>
              <a:buFont typeface="Arial"/>
              <a:buChar char="•"/>
            </a:pPr>
            <a:r>
              <a:rPr b="1" lang="es-ES" sz="2000">
                <a:solidFill>
                  <a:srgbClr val="000000"/>
                </a:solidFill>
                <a:latin typeface="Tahoma"/>
                <a:ea typeface="Tahoma"/>
                <a:cs typeface="Tahoma"/>
                <a:sym typeface="Tahoma"/>
              </a:rPr>
              <a:t>Manejadores más comunes</a:t>
            </a:r>
            <a:endParaRPr/>
          </a:p>
          <a:p>
            <a:pPr indent="-212725" lvl="0" marL="339725" marR="0" rtl="0" algn="just">
              <a:spcBef>
                <a:spcPts val="500"/>
              </a:spcBef>
              <a:spcAft>
                <a:spcPts val="0"/>
              </a:spcAft>
              <a:buClr>
                <a:schemeClr val="lt1"/>
              </a:buClr>
              <a:buSzPts val="2000"/>
              <a:buFont typeface="Arial"/>
              <a:buNone/>
            </a:pPr>
            <a:r>
              <a:t/>
            </a:r>
            <a:endParaRPr b="1" sz="2000">
              <a:solidFill>
                <a:srgbClr val="000000"/>
              </a:solidFill>
              <a:latin typeface="Tahoma"/>
              <a:ea typeface="Tahoma"/>
              <a:cs typeface="Tahoma"/>
              <a:sym typeface="Tahoma"/>
            </a:endParaRPr>
          </a:p>
          <a:p>
            <a:pPr indent="-339725" lvl="1" marL="1082675" marR="0" rtl="0" algn="just">
              <a:spcBef>
                <a:spcPts val="500"/>
              </a:spcBef>
              <a:spcAft>
                <a:spcPts val="0"/>
              </a:spcAft>
              <a:buClr>
                <a:srgbClr val="000000"/>
              </a:buClr>
              <a:buSzPts val="2000"/>
              <a:buFont typeface="Arial"/>
              <a:buChar char="•"/>
            </a:pPr>
            <a:r>
              <a:rPr b="1" i="0" lang="es-ES" sz="2000" u="none" cap="none" strike="noStrike">
                <a:solidFill>
                  <a:srgbClr val="000000"/>
                </a:solidFill>
                <a:latin typeface="Tahoma"/>
                <a:ea typeface="Tahoma"/>
                <a:cs typeface="Tahoma"/>
                <a:sym typeface="Tahoma"/>
              </a:rPr>
              <a:t>onClick / onDblClick</a:t>
            </a:r>
            <a:r>
              <a:rPr b="0" i="0" lang="es-ES" sz="2000" u="none" cap="none" strike="noStrike">
                <a:solidFill>
                  <a:srgbClr val="000000"/>
                </a:solidFill>
                <a:latin typeface="Tahoma"/>
                <a:ea typeface="Tahoma"/>
                <a:cs typeface="Tahoma"/>
                <a:sym typeface="Tahoma"/>
              </a:rPr>
              <a:t>: reacciona al hacer clic (o doble clic en el segundo caso) con el ratón sobre el elemento</a:t>
            </a:r>
            <a:endParaRPr/>
          </a:p>
          <a:p>
            <a:pPr indent="-212725" lvl="1" marL="1082675" marR="0" rtl="0" algn="just">
              <a:spcBef>
                <a:spcPts val="500"/>
              </a:spcBef>
              <a:spcAft>
                <a:spcPts val="0"/>
              </a:spcAft>
              <a:buClr>
                <a:schemeClr val="lt1"/>
              </a:buClr>
              <a:buSzPts val="2000"/>
              <a:buFont typeface="Arial"/>
              <a:buNone/>
            </a:pPr>
            <a:r>
              <a:t/>
            </a:r>
            <a:endParaRPr b="0" i="0" sz="2000" u="none" cap="none" strike="noStrike">
              <a:solidFill>
                <a:srgbClr val="000000"/>
              </a:solidFill>
              <a:latin typeface="Tahoma"/>
              <a:ea typeface="Tahoma"/>
              <a:cs typeface="Tahoma"/>
              <a:sym typeface="Tahoma"/>
            </a:endParaRPr>
          </a:p>
          <a:p>
            <a:pPr indent="-339725" lvl="1" marL="1082675" marR="0" rtl="0" algn="just">
              <a:spcBef>
                <a:spcPts val="500"/>
              </a:spcBef>
              <a:spcAft>
                <a:spcPts val="0"/>
              </a:spcAft>
              <a:buClr>
                <a:srgbClr val="000000"/>
              </a:buClr>
              <a:buSzPts val="2000"/>
              <a:buFont typeface="Arial"/>
              <a:buChar char="•"/>
            </a:pPr>
            <a:r>
              <a:rPr b="1" i="0" lang="es-ES" sz="2000" u="none" cap="none" strike="noStrike">
                <a:solidFill>
                  <a:srgbClr val="000000"/>
                </a:solidFill>
                <a:latin typeface="Tahoma"/>
                <a:ea typeface="Tahoma"/>
                <a:cs typeface="Tahoma"/>
                <a:sym typeface="Tahoma"/>
              </a:rPr>
              <a:t>onMouseOver / onMouseOut: </a:t>
            </a:r>
            <a:r>
              <a:rPr b="0" i="0" lang="es-ES" sz="2000" u="none" cap="none" strike="noStrike">
                <a:solidFill>
                  <a:srgbClr val="000000"/>
                </a:solidFill>
                <a:latin typeface="Tahoma"/>
                <a:ea typeface="Tahoma"/>
                <a:cs typeface="Tahoma"/>
                <a:sym typeface="Tahoma"/>
              </a:rPr>
              <a:t>reaccionan al pasar el ratón por encima del elemento y al quitarlo, respectivamente</a:t>
            </a:r>
            <a:endParaRPr/>
          </a:p>
          <a:p>
            <a:pPr indent="-212725" lvl="1" marL="1082675" marR="0" rtl="0" algn="just">
              <a:spcBef>
                <a:spcPts val="500"/>
              </a:spcBef>
              <a:spcAft>
                <a:spcPts val="0"/>
              </a:spcAft>
              <a:buClr>
                <a:schemeClr val="lt1"/>
              </a:buClr>
              <a:buSzPts val="2000"/>
              <a:buFont typeface="Arial"/>
              <a:buNone/>
            </a:pPr>
            <a:r>
              <a:t/>
            </a:r>
            <a:endParaRPr b="0" i="0" sz="2000" u="none" cap="none" strike="noStrike">
              <a:solidFill>
                <a:srgbClr val="000000"/>
              </a:solidFill>
              <a:latin typeface="Tahoma"/>
              <a:ea typeface="Tahoma"/>
              <a:cs typeface="Tahoma"/>
              <a:sym typeface="Tahoma"/>
            </a:endParaRPr>
          </a:p>
          <a:p>
            <a:pPr indent="-339725" lvl="1" marL="1082675" marR="0" rtl="0" algn="just">
              <a:spcBef>
                <a:spcPts val="500"/>
              </a:spcBef>
              <a:spcAft>
                <a:spcPts val="0"/>
              </a:spcAft>
              <a:buClr>
                <a:srgbClr val="000000"/>
              </a:buClr>
              <a:buSzPts val="2000"/>
              <a:buFont typeface="Arial"/>
              <a:buChar char="•"/>
            </a:pPr>
            <a:r>
              <a:rPr b="1" i="0" lang="es-ES" sz="2000" u="none" cap="none" strike="noStrike">
                <a:solidFill>
                  <a:srgbClr val="000000"/>
                </a:solidFill>
                <a:latin typeface="Tahoma"/>
                <a:ea typeface="Tahoma"/>
                <a:cs typeface="Tahoma"/>
                <a:sym typeface="Tahoma"/>
              </a:rPr>
              <a:t>onMouseDown / onMouseUp:</a:t>
            </a:r>
            <a:r>
              <a:rPr b="0" i="0" lang="es-ES" sz="2000" u="none" cap="none" strike="noStrike">
                <a:solidFill>
                  <a:srgbClr val="000000"/>
                </a:solidFill>
                <a:latin typeface="Tahoma"/>
                <a:ea typeface="Tahoma"/>
                <a:cs typeface="Tahoma"/>
                <a:sym typeface="Tahoma"/>
              </a:rPr>
              <a:t> activado al pulsar el botón del ratón y al soltarlo, respectivamente</a:t>
            </a:r>
            <a:endParaRPr/>
          </a:p>
          <a:p>
            <a:pPr indent="-161925" lvl="1" marL="1082675" marR="0" rtl="0" algn="just">
              <a:spcBef>
                <a:spcPts val="500"/>
              </a:spcBef>
              <a:spcAft>
                <a:spcPts val="0"/>
              </a:spcAft>
              <a:buClr>
                <a:schemeClr val="lt1"/>
              </a:buClr>
              <a:buSzPts val="2800"/>
              <a:buFont typeface="Arial"/>
              <a:buNone/>
            </a:pPr>
            <a:r>
              <a:t/>
            </a:r>
            <a:endParaRPr b="1" i="0" sz="2800" u="none" cap="none" strike="noStrike">
              <a:solidFill>
                <a:srgbClr val="000000"/>
              </a:solidFill>
              <a:latin typeface="Tahoma"/>
              <a:ea typeface="Tahoma"/>
              <a:cs typeface="Tahoma"/>
              <a:sym typeface="Tahoma"/>
            </a:endParaRPr>
          </a:p>
          <a:p>
            <a:pPr indent="-339725" lvl="1" marL="1082675" marR="0" rtl="0" algn="just">
              <a:spcBef>
                <a:spcPts val="500"/>
              </a:spcBef>
              <a:spcAft>
                <a:spcPts val="0"/>
              </a:spcAft>
              <a:buClr>
                <a:srgbClr val="000000"/>
              </a:buClr>
              <a:buSzPts val="2000"/>
              <a:buFont typeface="Arial"/>
              <a:buChar char="•"/>
            </a:pPr>
            <a:r>
              <a:rPr b="1" i="0" lang="es-ES" sz="2000" u="none" cap="none" strike="noStrike">
                <a:solidFill>
                  <a:srgbClr val="000000"/>
                </a:solidFill>
                <a:latin typeface="Tahoma"/>
                <a:ea typeface="Tahoma"/>
                <a:cs typeface="Tahoma"/>
                <a:sym typeface="Tahoma"/>
              </a:rPr>
              <a:t>onMouseMove: </a:t>
            </a:r>
            <a:r>
              <a:rPr b="0" i="0" lang="es-ES" sz="2000" u="none" cap="none" strike="noStrike">
                <a:solidFill>
                  <a:srgbClr val="000000"/>
                </a:solidFill>
                <a:latin typeface="Tahoma"/>
                <a:ea typeface="Tahoma"/>
                <a:cs typeface="Tahoma"/>
                <a:sym typeface="Tahoma"/>
              </a:rPr>
              <a:t>activado al mover el cursor por la página</a:t>
            </a:r>
            <a:endParaRPr/>
          </a:p>
          <a:p>
            <a:pPr indent="-212725" lvl="1" marL="1082675" marR="0" rtl="0" algn="just">
              <a:spcBef>
                <a:spcPts val="500"/>
              </a:spcBef>
              <a:spcAft>
                <a:spcPts val="0"/>
              </a:spcAft>
              <a:buClr>
                <a:schemeClr val="lt1"/>
              </a:buClr>
              <a:buSzPts val="2000"/>
              <a:buFont typeface="Arial"/>
              <a:buNone/>
            </a:pPr>
            <a:r>
              <a:t/>
            </a:r>
            <a:endParaRPr b="1" i="0" sz="2000" u="none" cap="none" strike="noStrike">
              <a:solidFill>
                <a:srgbClr val="000000"/>
              </a:solidFill>
              <a:latin typeface="Tahoma"/>
              <a:ea typeface="Tahoma"/>
              <a:cs typeface="Tahoma"/>
              <a:sym typeface="Tahoma"/>
            </a:endParaRPr>
          </a:p>
          <a:p>
            <a:pPr indent="-339725" lvl="0" marL="339725" marR="0" rtl="0" algn="just">
              <a:spcBef>
                <a:spcPts val="50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a:p>
            <a:pPr indent="-339725" lvl="0" marL="339725" marR="0" rtl="0" algn="just">
              <a:spcBef>
                <a:spcPts val="50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p:txBody>
      </p:sp>
      <p:sp>
        <p:nvSpPr>
          <p:cNvPr id="749" name="Google Shape;749;p69"/>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b="1" lang="es-ES" sz="3600">
                <a:solidFill>
                  <a:srgbClr val="000000"/>
                </a:solidFill>
                <a:latin typeface="Calibri"/>
                <a:ea typeface="Calibri"/>
                <a:cs typeface="Calibri"/>
                <a:sym typeface="Calibri"/>
              </a:rPr>
              <a:t>Javascript</a:t>
            </a:r>
            <a:endParaRPr b="1" sz="3600">
              <a:solidFill>
                <a:srgbClr val="000000"/>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70"/>
          <p:cNvSpPr txBox="1"/>
          <p:nvPr/>
        </p:nvSpPr>
        <p:spPr>
          <a:xfrm>
            <a:off x="457200" y="1352003"/>
            <a:ext cx="8229600" cy="4924425"/>
          </a:xfrm>
          <a:prstGeom prst="rect">
            <a:avLst/>
          </a:prstGeom>
          <a:noFill/>
          <a:ln>
            <a:noFill/>
          </a:ln>
        </p:spPr>
        <p:txBody>
          <a:bodyPr anchorCtr="0" anchor="t" bIns="46800" lIns="90000" spcFirstLastPara="1" rIns="90000" wrap="square" tIns="46800">
            <a:noAutofit/>
          </a:bodyPr>
          <a:lstStyle/>
          <a:p>
            <a:pPr indent="-339725" lvl="0" marL="339725" marR="0" rtl="0" algn="just">
              <a:spcBef>
                <a:spcPts val="0"/>
              </a:spcBef>
              <a:spcAft>
                <a:spcPts val="0"/>
              </a:spcAft>
              <a:buClr>
                <a:srgbClr val="000000"/>
              </a:buClr>
              <a:buSzPts val="2000"/>
              <a:buFont typeface="Arial"/>
              <a:buChar char="•"/>
            </a:pPr>
            <a:r>
              <a:rPr b="1" lang="es-ES" sz="2000">
                <a:solidFill>
                  <a:srgbClr val="000000"/>
                </a:solidFill>
                <a:latin typeface="Tahoma"/>
                <a:ea typeface="Tahoma"/>
                <a:cs typeface="Tahoma"/>
                <a:sym typeface="Tahoma"/>
              </a:rPr>
              <a:t>Manejadores más comunes</a:t>
            </a:r>
            <a:endParaRPr/>
          </a:p>
          <a:p>
            <a:pPr indent="-212725" lvl="0" marL="339725" marR="0" rtl="0" algn="just">
              <a:spcBef>
                <a:spcPts val="500"/>
              </a:spcBef>
              <a:spcAft>
                <a:spcPts val="0"/>
              </a:spcAft>
              <a:buClr>
                <a:schemeClr val="lt1"/>
              </a:buClr>
              <a:buSzPts val="2000"/>
              <a:buFont typeface="Arial"/>
              <a:buNone/>
            </a:pPr>
            <a:r>
              <a:t/>
            </a:r>
            <a:endParaRPr b="1" sz="2000">
              <a:solidFill>
                <a:srgbClr val="000000"/>
              </a:solidFill>
              <a:latin typeface="Tahoma"/>
              <a:ea typeface="Tahoma"/>
              <a:cs typeface="Tahoma"/>
              <a:sym typeface="Tahoma"/>
            </a:endParaRPr>
          </a:p>
          <a:p>
            <a:pPr indent="-339725" lvl="1" marL="1082675" marR="0" rtl="0" algn="just">
              <a:spcBef>
                <a:spcPts val="500"/>
              </a:spcBef>
              <a:spcAft>
                <a:spcPts val="0"/>
              </a:spcAft>
              <a:buClr>
                <a:srgbClr val="000000"/>
              </a:buClr>
              <a:buSzPts val="2000"/>
              <a:buFont typeface="Arial"/>
              <a:buChar char="•"/>
            </a:pPr>
            <a:r>
              <a:rPr b="1" i="0" lang="es-ES" sz="2000" u="none" cap="none" strike="noStrike">
                <a:solidFill>
                  <a:srgbClr val="000000"/>
                </a:solidFill>
                <a:latin typeface="Tahoma"/>
                <a:ea typeface="Tahoma"/>
                <a:cs typeface="Tahoma"/>
                <a:sym typeface="Tahoma"/>
              </a:rPr>
              <a:t>onKeyUp / onKeyDown</a:t>
            </a:r>
            <a:r>
              <a:rPr b="0" i="0" lang="es-ES" sz="2000" u="none" cap="none" strike="noStrike">
                <a:solidFill>
                  <a:srgbClr val="000000"/>
                </a:solidFill>
                <a:latin typeface="Tahoma"/>
                <a:ea typeface="Tahoma"/>
                <a:cs typeface="Tahoma"/>
                <a:sym typeface="Tahoma"/>
              </a:rPr>
              <a:t>: sucede al apretar una tecla y al soltarla, respectivamente</a:t>
            </a:r>
            <a:endParaRPr/>
          </a:p>
          <a:p>
            <a:pPr indent="-212725" lvl="1" marL="1082675" marR="0" rtl="0" algn="just">
              <a:spcBef>
                <a:spcPts val="500"/>
              </a:spcBef>
              <a:spcAft>
                <a:spcPts val="0"/>
              </a:spcAft>
              <a:buClr>
                <a:schemeClr val="lt1"/>
              </a:buClr>
              <a:buSzPts val="2000"/>
              <a:buFont typeface="Arial"/>
              <a:buNone/>
            </a:pPr>
            <a:r>
              <a:t/>
            </a:r>
            <a:endParaRPr b="0" i="0" sz="2000" u="none" cap="none" strike="noStrike">
              <a:solidFill>
                <a:srgbClr val="000000"/>
              </a:solidFill>
              <a:latin typeface="Tahoma"/>
              <a:ea typeface="Tahoma"/>
              <a:cs typeface="Tahoma"/>
              <a:sym typeface="Tahoma"/>
            </a:endParaRPr>
          </a:p>
          <a:p>
            <a:pPr indent="-339725" lvl="1" marL="1082675" marR="0" rtl="0" algn="just">
              <a:spcBef>
                <a:spcPts val="500"/>
              </a:spcBef>
              <a:spcAft>
                <a:spcPts val="0"/>
              </a:spcAft>
              <a:buClr>
                <a:srgbClr val="000000"/>
              </a:buClr>
              <a:buSzPts val="2000"/>
              <a:buFont typeface="Arial"/>
              <a:buChar char="•"/>
            </a:pPr>
            <a:r>
              <a:rPr b="1" i="0" lang="es-ES" sz="2000" u="none" cap="none" strike="noStrike">
                <a:solidFill>
                  <a:srgbClr val="000000"/>
                </a:solidFill>
                <a:latin typeface="Tahoma"/>
                <a:ea typeface="Tahoma"/>
                <a:cs typeface="Tahoma"/>
                <a:sym typeface="Tahoma"/>
              </a:rPr>
              <a:t>onKeyPress: </a:t>
            </a:r>
            <a:r>
              <a:rPr b="0" i="0" lang="es-ES" sz="2000" u="none" cap="none" strike="noStrike">
                <a:solidFill>
                  <a:srgbClr val="000000"/>
                </a:solidFill>
                <a:latin typeface="Tahoma"/>
                <a:ea typeface="Tahoma"/>
                <a:cs typeface="Tahoma"/>
                <a:sym typeface="Tahoma"/>
              </a:rPr>
              <a:t>activado al dejar pulsada una tecla durante un tiempo</a:t>
            </a:r>
            <a:endParaRPr b="1" i="0" sz="2000" u="none" cap="none" strike="noStrike">
              <a:solidFill>
                <a:srgbClr val="000000"/>
              </a:solidFill>
              <a:latin typeface="Tahoma"/>
              <a:ea typeface="Tahoma"/>
              <a:cs typeface="Tahoma"/>
              <a:sym typeface="Tahoma"/>
            </a:endParaRPr>
          </a:p>
          <a:p>
            <a:pPr indent="-212725" lvl="1" marL="1082675" marR="0" rtl="0" algn="just">
              <a:spcBef>
                <a:spcPts val="500"/>
              </a:spcBef>
              <a:spcAft>
                <a:spcPts val="0"/>
              </a:spcAft>
              <a:buClr>
                <a:schemeClr val="lt1"/>
              </a:buClr>
              <a:buSzPts val="2000"/>
              <a:buFont typeface="Arial"/>
              <a:buNone/>
            </a:pPr>
            <a:r>
              <a:t/>
            </a:r>
            <a:endParaRPr b="0" i="0" sz="2000" u="none" cap="none" strike="noStrike">
              <a:solidFill>
                <a:srgbClr val="000000"/>
              </a:solidFill>
              <a:latin typeface="Tahoma"/>
              <a:ea typeface="Tahoma"/>
              <a:cs typeface="Tahoma"/>
              <a:sym typeface="Tahoma"/>
            </a:endParaRPr>
          </a:p>
          <a:p>
            <a:pPr indent="-339725" lvl="1" marL="1082675" marR="0" rtl="0" algn="just">
              <a:spcBef>
                <a:spcPts val="500"/>
              </a:spcBef>
              <a:spcAft>
                <a:spcPts val="0"/>
              </a:spcAft>
              <a:buClr>
                <a:srgbClr val="000000"/>
              </a:buClr>
              <a:buSzPts val="2000"/>
              <a:buFont typeface="Arial"/>
              <a:buChar char="•"/>
            </a:pPr>
            <a:r>
              <a:rPr b="1" i="0" lang="es-ES" sz="2000" u="none" cap="none" strike="noStrike">
                <a:solidFill>
                  <a:srgbClr val="000000"/>
                </a:solidFill>
                <a:latin typeface="Tahoma"/>
                <a:ea typeface="Tahoma"/>
                <a:cs typeface="Tahoma"/>
                <a:sym typeface="Tahoma"/>
              </a:rPr>
              <a:t>onChange: </a:t>
            </a:r>
            <a:r>
              <a:rPr b="0" i="0" lang="es-ES" sz="2000" u="none" cap="none" strike="noStrike">
                <a:solidFill>
                  <a:srgbClr val="000000"/>
                </a:solidFill>
                <a:latin typeface="Tahoma"/>
                <a:ea typeface="Tahoma"/>
                <a:cs typeface="Tahoma"/>
                <a:sym typeface="Tahoma"/>
              </a:rPr>
              <a:t>producido al modificar un elemento de formulario</a:t>
            </a:r>
            <a:endParaRPr/>
          </a:p>
          <a:p>
            <a:pPr indent="-212725" lvl="1" marL="1082675" marR="0" rtl="0" algn="just">
              <a:spcBef>
                <a:spcPts val="500"/>
              </a:spcBef>
              <a:spcAft>
                <a:spcPts val="0"/>
              </a:spcAft>
              <a:buClr>
                <a:schemeClr val="lt1"/>
              </a:buClr>
              <a:buSzPts val="2000"/>
              <a:buFont typeface="Arial"/>
              <a:buNone/>
            </a:pPr>
            <a:r>
              <a:t/>
            </a:r>
            <a:endParaRPr b="0" i="0" sz="2000" u="none" cap="none" strike="noStrike">
              <a:solidFill>
                <a:srgbClr val="000000"/>
              </a:solidFill>
              <a:latin typeface="Tahoma"/>
              <a:ea typeface="Tahoma"/>
              <a:cs typeface="Tahoma"/>
              <a:sym typeface="Tahoma"/>
            </a:endParaRPr>
          </a:p>
          <a:p>
            <a:pPr indent="-339725" lvl="1" marL="1082675" marR="0" rtl="0" algn="just">
              <a:spcBef>
                <a:spcPts val="500"/>
              </a:spcBef>
              <a:spcAft>
                <a:spcPts val="0"/>
              </a:spcAft>
              <a:buClr>
                <a:srgbClr val="000000"/>
              </a:buClr>
              <a:buSzPts val="2000"/>
              <a:buFont typeface="Arial"/>
              <a:buChar char="•"/>
            </a:pPr>
            <a:r>
              <a:rPr b="1" i="0" lang="es-ES" sz="2000" u="none" cap="none" strike="noStrike">
                <a:solidFill>
                  <a:srgbClr val="000000"/>
                </a:solidFill>
                <a:latin typeface="Tahoma"/>
                <a:ea typeface="Tahoma"/>
                <a:cs typeface="Tahoma"/>
                <a:sym typeface="Tahoma"/>
              </a:rPr>
              <a:t>onLoad / onUnload: </a:t>
            </a:r>
            <a:r>
              <a:rPr b="0" i="0" lang="es-ES" sz="2000" u="none" cap="none" strike="noStrike">
                <a:solidFill>
                  <a:srgbClr val="000000"/>
                </a:solidFill>
                <a:latin typeface="Tahoma"/>
                <a:ea typeface="Tahoma"/>
                <a:cs typeface="Tahoma"/>
                <a:sym typeface="Tahoma"/>
              </a:rPr>
              <a:t>provocado por la carga del elemento y su cierre, respectivamente. Muy común su uso en la etiqueta &lt;body&gt;</a:t>
            </a:r>
            <a:endParaRPr b="1" i="0" sz="2000" u="none" cap="none" strike="noStrike">
              <a:solidFill>
                <a:srgbClr val="000000"/>
              </a:solidFill>
              <a:latin typeface="Tahoma"/>
              <a:ea typeface="Tahoma"/>
              <a:cs typeface="Tahoma"/>
              <a:sym typeface="Tahoma"/>
            </a:endParaRPr>
          </a:p>
          <a:p>
            <a:pPr indent="-212725" lvl="1" marL="1082675" marR="0" rtl="0" algn="just">
              <a:spcBef>
                <a:spcPts val="500"/>
              </a:spcBef>
              <a:spcAft>
                <a:spcPts val="0"/>
              </a:spcAft>
              <a:buClr>
                <a:schemeClr val="lt1"/>
              </a:buClr>
              <a:buSzPts val="2000"/>
              <a:buFont typeface="Arial"/>
              <a:buNone/>
            </a:pPr>
            <a:r>
              <a:t/>
            </a:r>
            <a:endParaRPr b="0" i="0" sz="2000" u="none" cap="none" strike="noStrike">
              <a:solidFill>
                <a:srgbClr val="000000"/>
              </a:solidFill>
              <a:latin typeface="Tahoma"/>
              <a:ea typeface="Tahoma"/>
              <a:cs typeface="Tahoma"/>
              <a:sym typeface="Tahoma"/>
            </a:endParaRPr>
          </a:p>
          <a:p>
            <a:pPr indent="-212725" lvl="1" marL="1082675" marR="0" rtl="0" algn="just">
              <a:spcBef>
                <a:spcPts val="500"/>
              </a:spcBef>
              <a:spcAft>
                <a:spcPts val="0"/>
              </a:spcAft>
              <a:buClr>
                <a:schemeClr val="lt1"/>
              </a:buClr>
              <a:buSzPts val="2000"/>
              <a:buFont typeface="Arial"/>
              <a:buNone/>
            </a:pPr>
            <a:r>
              <a:t/>
            </a:r>
            <a:endParaRPr b="0" i="0" sz="2000" u="none" cap="none" strike="noStrike">
              <a:solidFill>
                <a:srgbClr val="000000"/>
              </a:solidFill>
              <a:latin typeface="Tahoma"/>
              <a:ea typeface="Tahoma"/>
              <a:cs typeface="Tahoma"/>
              <a:sym typeface="Tahoma"/>
            </a:endParaRPr>
          </a:p>
        </p:txBody>
      </p:sp>
      <p:sp>
        <p:nvSpPr>
          <p:cNvPr id="758" name="Google Shape;758;p70"/>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b="1" lang="es-ES" sz="3600">
                <a:solidFill>
                  <a:srgbClr val="000000"/>
                </a:solidFill>
                <a:latin typeface="Calibri"/>
                <a:ea typeface="Calibri"/>
                <a:cs typeface="Calibri"/>
                <a:sym typeface="Calibri"/>
              </a:rPr>
              <a:t>Javascript</a:t>
            </a:r>
            <a:endParaRPr b="1" sz="3600">
              <a:solidFill>
                <a:srgbClr val="000000"/>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71"/>
          <p:cNvSpPr txBox="1"/>
          <p:nvPr/>
        </p:nvSpPr>
        <p:spPr>
          <a:xfrm>
            <a:off x="457200" y="1600200"/>
            <a:ext cx="8229600" cy="4924425"/>
          </a:xfrm>
          <a:prstGeom prst="rect">
            <a:avLst/>
          </a:prstGeom>
          <a:noFill/>
          <a:ln>
            <a:noFill/>
          </a:ln>
        </p:spPr>
        <p:txBody>
          <a:bodyPr anchorCtr="0" anchor="t" bIns="46800" lIns="90000" spcFirstLastPara="1" rIns="90000" wrap="square" tIns="46800">
            <a:noAutofit/>
          </a:bodyPr>
          <a:lstStyle/>
          <a:p>
            <a:pPr indent="-339725" lvl="0" marL="339725" marR="0" rtl="0" algn="just">
              <a:spcBef>
                <a:spcPts val="0"/>
              </a:spcBef>
              <a:spcAft>
                <a:spcPts val="0"/>
              </a:spcAft>
              <a:buClr>
                <a:srgbClr val="000000"/>
              </a:buClr>
              <a:buSzPts val="2000"/>
              <a:buFont typeface="Arial"/>
              <a:buChar char="•"/>
            </a:pPr>
            <a:r>
              <a:rPr b="1" lang="es-ES" sz="2000">
                <a:solidFill>
                  <a:srgbClr val="000000"/>
                </a:solidFill>
                <a:latin typeface="Tahoma"/>
                <a:ea typeface="Tahoma"/>
                <a:cs typeface="Tahoma"/>
                <a:sym typeface="Tahoma"/>
              </a:rPr>
              <a:t>Manejadores más comunes</a:t>
            </a:r>
            <a:endParaRPr/>
          </a:p>
          <a:p>
            <a:pPr indent="-212725" lvl="0" marL="339725" marR="0" rtl="0" algn="just">
              <a:spcBef>
                <a:spcPts val="500"/>
              </a:spcBef>
              <a:spcAft>
                <a:spcPts val="0"/>
              </a:spcAft>
              <a:buClr>
                <a:schemeClr val="lt1"/>
              </a:buClr>
              <a:buSzPts val="2000"/>
              <a:buFont typeface="Arial"/>
              <a:buNone/>
            </a:pPr>
            <a:r>
              <a:t/>
            </a:r>
            <a:endParaRPr b="1" sz="2000">
              <a:solidFill>
                <a:srgbClr val="000000"/>
              </a:solidFill>
              <a:latin typeface="Tahoma"/>
              <a:ea typeface="Tahoma"/>
              <a:cs typeface="Tahoma"/>
              <a:sym typeface="Tahoma"/>
            </a:endParaRPr>
          </a:p>
          <a:p>
            <a:pPr indent="-339725" lvl="1" marL="1082675" marR="0" rtl="0" algn="just">
              <a:spcBef>
                <a:spcPts val="500"/>
              </a:spcBef>
              <a:spcAft>
                <a:spcPts val="0"/>
              </a:spcAft>
              <a:buClr>
                <a:srgbClr val="000000"/>
              </a:buClr>
              <a:buSzPts val="2000"/>
              <a:buFont typeface="Arial"/>
              <a:buChar char="•"/>
            </a:pPr>
            <a:r>
              <a:rPr b="1" i="0" lang="es-ES" sz="2000" u="none" cap="none" strike="noStrike">
                <a:solidFill>
                  <a:srgbClr val="000000"/>
                </a:solidFill>
                <a:latin typeface="Tahoma"/>
                <a:ea typeface="Tahoma"/>
                <a:cs typeface="Tahoma"/>
                <a:sym typeface="Tahoma"/>
              </a:rPr>
              <a:t>onMove / onResize</a:t>
            </a:r>
            <a:r>
              <a:rPr b="0" i="0" lang="es-ES" sz="2000" u="none" cap="none" strike="noStrike">
                <a:solidFill>
                  <a:srgbClr val="000000"/>
                </a:solidFill>
                <a:latin typeface="Tahoma"/>
                <a:ea typeface="Tahoma"/>
                <a:cs typeface="Tahoma"/>
                <a:sym typeface="Tahoma"/>
              </a:rPr>
              <a:t>: sucede al mover la ventana del navegador o al cambiar su tamaño</a:t>
            </a:r>
            <a:endParaRPr/>
          </a:p>
          <a:p>
            <a:pPr indent="-212725" lvl="1" marL="1082675" marR="0" rtl="0" algn="just">
              <a:spcBef>
                <a:spcPts val="500"/>
              </a:spcBef>
              <a:spcAft>
                <a:spcPts val="0"/>
              </a:spcAft>
              <a:buClr>
                <a:schemeClr val="lt1"/>
              </a:buClr>
              <a:buSzPts val="2000"/>
              <a:buFont typeface="Arial"/>
              <a:buNone/>
            </a:pPr>
            <a:r>
              <a:t/>
            </a:r>
            <a:endParaRPr b="0" i="0" sz="2000" u="none" cap="none" strike="noStrike">
              <a:solidFill>
                <a:srgbClr val="000000"/>
              </a:solidFill>
              <a:latin typeface="Tahoma"/>
              <a:ea typeface="Tahoma"/>
              <a:cs typeface="Tahoma"/>
              <a:sym typeface="Tahoma"/>
            </a:endParaRPr>
          </a:p>
          <a:p>
            <a:pPr indent="-339725" lvl="1" marL="1082675" marR="0" rtl="0" algn="just">
              <a:spcBef>
                <a:spcPts val="500"/>
              </a:spcBef>
              <a:spcAft>
                <a:spcPts val="0"/>
              </a:spcAft>
              <a:buClr>
                <a:srgbClr val="000000"/>
              </a:buClr>
              <a:buSzPts val="2000"/>
              <a:buFont typeface="Arial"/>
              <a:buChar char="•"/>
            </a:pPr>
            <a:r>
              <a:rPr b="1" i="0" lang="es-ES" sz="2000" u="none" cap="none" strike="noStrike">
                <a:solidFill>
                  <a:srgbClr val="000000"/>
                </a:solidFill>
                <a:latin typeface="Tahoma"/>
                <a:ea typeface="Tahoma"/>
                <a:cs typeface="Tahoma"/>
                <a:sym typeface="Tahoma"/>
              </a:rPr>
              <a:t>onSubmit / onReset: </a:t>
            </a:r>
            <a:r>
              <a:rPr b="0" i="0" lang="es-ES" sz="2000" u="none" cap="none" strike="noStrike">
                <a:solidFill>
                  <a:srgbClr val="000000"/>
                </a:solidFill>
                <a:latin typeface="Tahoma"/>
                <a:ea typeface="Tahoma"/>
                <a:cs typeface="Tahoma"/>
                <a:sym typeface="Tahoma"/>
              </a:rPr>
              <a:t>activado al enviar un formulario o al reiniciarlo</a:t>
            </a:r>
            <a:endParaRPr b="1" i="0" sz="2000" u="none" cap="none" strike="noStrike">
              <a:solidFill>
                <a:srgbClr val="000000"/>
              </a:solidFill>
              <a:latin typeface="Tahoma"/>
              <a:ea typeface="Tahoma"/>
              <a:cs typeface="Tahoma"/>
              <a:sym typeface="Tahoma"/>
            </a:endParaRPr>
          </a:p>
          <a:p>
            <a:pPr indent="-212725" lvl="1" marL="1082675" marR="0" rtl="0" algn="just">
              <a:spcBef>
                <a:spcPts val="500"/>
              </a:spcBef>
              <a:spcAft>
                <a:spcPts val="0"/>
              </a:spcAft>
              <a:buClr>
                <a:schemeClr val="lt1"/>
              </a:buClr>
              <a:buSzPts val="2000"/>
              <a:buFont typeface="Arial"/>
              <a:buNone/>
            </a:pPr>
            <a:r>
              <a:t/>
            </a:r>
            <a:endParaRPr b="0" i="0" sz="2000" u="none" cap="none" strike="noStrike">
              <a:solidFill>
                <a:srgbClr val="000000"/>
              </a:solidFill>
              <a:latin typeface="Tahoma"/>
              <a:ea typeface="Tahoma"/>
              <a:cs typeface="Tahoma"/>
              <a:sym typeface="Tahoma"/>
            </a:endParaRPr>
          </a:p>
          <a:p>
            <a:pPr indent="-339725" lvl="1" marL="1082675" marR="0" rtl="0" algn="just">
              <a:spcBef>
                <a:spcPts val="500"/>
              </a:spcBef>
              <a:spcAft>
                <a:spcPts val="0"/>
              </a:spcAft>
              <a:buClr>
                <a:srgbClr val="000000"/>
              </a:buClr>
              <a:buSzPts val="2000"/>
              <a:buFont typeface="Arial"/>
              <a:buChar char="•"/>
            </a:pPr>
            <a:r>
              <a:rPr b="1" i="0" lang="es-ES" sz="2000" u="none" cap="none" strike="noStrike">
                <a:solidFill>
                  <a:srgbClr val="000000"/>
                </a:solidFill>
                <a:latin typeface="Tahoma"/>
                <a:ea typeface="Tahoma"/>
                <a:cs typeface="Tahoma"/>
                <a:sym typeface="Tahoma"/>
              </a:rPr>
              <a:t>onFocus / onBlur: </a:t>
            </a:r>
            <a:r>
              <a:rPr b="0" i="0" lang="es-ES" sz="2000" u="none" cap="none" strike="noStrike">
                <a:solidFill>
                  <a:srgbClr val="000000"/>
                </a:solidFill>
                <a:latin typeface="Tahoma"/>
                <a:ea typeface="Tahoma"/>
                <a:cs typeface="Tahoma"/>
                <a:sym typeface="Tahoma"/>
              </a:rPr>
              <a:t>producido al tener el elemento el foco de la aplicación (seleccinado por el ratón), y al perderlo</a:t>
            </a:r>
            <a:endParaRPr/>
          </a:p>
          <a:p>
            <a:pPr indent="-212725" lvl="1" marL="1082675" marR="0" rtl="0" algn="just">
              <a:spcBef>
                <a:spcPts val="500"/>
              </a:spcBef>
              <a:spcAft>
                <a:spcPts val="0"/>
              </a:spcAft>
              <a:buClr>
                <a:schemeClr val="lt1"/>
              </a:buClr>
              <a:buSzPts val="2000"/>
              <a:buFont typeface="Arial"/>
              <a:buNone/>
            </a:pPr>
            <a:r>
              <a:t/>
            </a:r>
            <a:endParaRPr b="0" i="0" sz="2000" u="none" cap="none" strike="noStrike">
              <a:solidFill>
                <a:srgbClr val="000000"/>
              </a:solidFill>
              <a:latin typeface="Tahoma"/>
              <a:ea typeface="Tahoma"/>
              <a:cs typeface="Tahoma"/>
              <a:sym typeface="Tahoma"/>
            </a:endParaRPr>
          </a:p>
          <a:p>
            <a:pPr indent="-212725" lvl="1" marL="1082675" marR="0" rtl="0" algn="just">
              <a:spcBef>
                <a:spcPts val="500"/>
              </a:spcBef>
              <a:spcAft>
                <a:spcPts val="0"/>
              </a:spcAft>
              <a:buClr>
                <a:schemeClr val="lt1"/>
              </a:buClr>
              <a:buSzPts val="2000"/>
              <a:buFont typeface="Arial"/>
              <a:buNone/>
            </a:pPr>
            <a:r>
              <a:t/>
            </a:r>
            <a:endParaRPr b="0" i="0" sz="2000" u="none" cap="none" strike="noStrike">
              <a:solidFill>
                <a:srgbClr val="000000"/>
              </a:solidFill>
              <a:latin typeface="Tahoma"/>
              <a:ea typeface="Tahoma"/>
              <a:cs typeface="Tahoma"/>
              <a:sym typeface="Tahoma"/>
            </a:endParaRPr>
          </a:p>
          <a:p>
            <a:pPr indent="-212725" lvl="1" marL="1082675" marR="0" rtl="0" algn="just">
              <a:spcBef>
                <a:spcPts val="500"/>
              </a:spcBef>
              <a:spcAft>
                <a:spcPts val="0"/>
              </a:spcAft>
              <a:buClr>
                <a:schemeClr val="lt1"/>
              </a:buClr>
              <a:buSzPts val="2000"/>
              <a:buFont typeface="Arial"/>
              <a:buNone/>
            </a:pPr>
            <a:r>
              <a:t/>
            </a:r>
            <a:endParaRPr b="0" i="0" sz="2000" u="none" cap="none" strike="noStrike">
              <a:solidFill>
                <a:srgbClr val="000000"/>
              </a:solidFill>
              <a:latin typeface="Tahoma"/>
              <a:ea typeface="Tahoma"/>
              <a:cs typeface="Tahoma"/>
              <a:sym typeface="Tahoma"/>
            </a:endParaRPr>
          </a:p>
        </p:txBody>
      </p:sp>
      <p:sp>
        <p:nvSpPr>
          <p:cNvPr id="767" name="Google Shape;767;p71"/>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b="1" lang="es-ES" sz="3600">
                <a:solidFill>
                  <a:srgbClr val="000000"/>
                </a:solidFill>
                <a:latin typeface="Calibri"/>
                <a:ea typeface="Calibri"/>
                <a:cs typeface="Calibri"/>
                <a:sym typeface="Calibri"/>
              </a:rPr>
              <a:t>Javascript</a:t>
            </a:r>
            <a:endParaRPr b="1" sz="3600">
              <a:solidFill>
                <a:srgbClr val="000000"/>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72"/>
          <p:cNvSpPr txBox="1"/>
          <p:nvPr/>
        </p:nvSpPr>
        <p:spPr>
          <a:xfrm>
            <a:off x="457200" y="1600200"/>
            <a:ext cx="8229600" cy="4924425"/>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2200">
                <a:solidFill>
                  <a:srgbClr val="000000"/>
                </a:solidFill>
                <a:latin typeface="Tahoma"/>
                <a:ea typeface="Tahoma"/>
                <a:cs typeface="Tahoma"/>
                <a:sym typeface="Tahoma"/>
              </a:rPr>
              <a:t>La variable </a:t>
            </a:r>
            <a:r>
              <a:rPr b="1" lang="es-ES" sz="2200">
                <a:solidFill>
                  <a:srgbClr val="000000"/>
                </a:solidFill>
                <a:latin typeface="Tahoma"/>
                <a:ea typeface="Tahoma"/>
                <a:cs typeface="Tahoma"/>
                <a:sym typeface="Tahoma"/>
              </a:rPr>
              <a:t>this</a:t>
            </a:r>
            <a:r>
              <a:rPr lang="es-ES" sz="2200">
                <a:solidFill>
                  <a:srgbClr val="000000"/>
                </a:solidFill>
                <a:latin typeface="Tahoma"/>
                <a:ea typeface="Tahoma"/>
                <a:cs typeface="Tahoma"/>
                <a:sym typeface="Tahoma"/>
              </a:rPr>
              <a:t>, hace referencia al elemento XHTML que ha provocado el evento.</a:t>
            </a:r>
            <a:endParaRPr/>
          </a:p>
          <a:p>
            <a:pPr indent="0" lvl="0" marL="0" marR="0" rtl="0" algn="just">
              <a:spcBef>
                <a:spcPts val="500"/>
              </a:spcBef>
              <a:spcAft>
                <a:spcPts val="0"/>
              </a:spcAft>
              <a:buNone/>
            </a:pPr>
            <a:r>
              <a:rPr b="1" lang="es-ES" sz="2000">
                <a:solidFill>
                  <a:srgbClr val="000000"/>
                </a:solidFill>
                <a:latin typeface="Tahoma"/>
                <a:ea typeface="Tahoma"/>
                <a:cs typeface="Tahoma"/>
                <a:sym typeface="Tahoma"/>
              </a:rPr>
              <a:t>Ejemplo: </a:t>
            </a:r>
            <a:r>
              <a:rPr lang="es-ES" sz="2000">
                <a:solidFill>
                  <a:srgbClr val="000000"/>
                </a:solidFill>
                <a:latin typeface="Tahoma"/>
                <a:ea typeface="Tahoma"/>
                <a:cs typeface="Tahoma"/>
                <a:sym typeface="Tahoma"/>
              </a:rPr>
              <a:t>modificar el color de los bordes</a:t>
            </a:r>
            <a:endParaRPr sz="2000">
              <a:solidFill>
                <a:srgbClr val="000000"/>
              </a:solidFill>
              <a:latin typeface="Tahoma"/>
              <a:ea typeface="Tahoma"/>
              <a:cs typeface="Tahoma"/>
              <a:sym typeface="Tahoma"/>
            </a:endParaRPr>
          </a:p>
          <a:p>
            <a:pPr indent="0" lvl="0" marL="0" marR="0" rtl="0" algn="just">
              <a:spcBef>
                <a:spcPts val="500"/>
              </a:spcBef>
              <a:spcAft>
                <a:spcPts val="0"/>
              </a:spcAft>
              <a:buNone/>
            </a:pPr>
            <a:r>
              <a:t/>
            </a:r>
            <a:endParaRPr sz="1500">
              <a:solidFill>
                <a:srgbClr val="000000"/>
              </a:solidFill>
              <a:latin typeface="Tahoma"/>
              <a:ea typeface="Tahoma"/>
              <a:cs typeface="Tahoma"/>
              <a:sym typeface="Tahoma"/>
            </a:endParaRPr>
          </a:p>
          <a:p>
            <a:pPr indent="0" lvl="0" marL="0" marR="0" rtl="0" algn="just">
              <a:spcBef>
                <a:spcPts val="500"/>
              </a:spcBef>
              <a:spcAft>
                <a:spcPts val="0"/>
              </a:spcAft>
              <a:buNone/>
            </a:pPr>
            <a:r>
              <a:rPr lang="es-ES" sz="1400">
                <a:solidFill>
                  <a:srgbClr val="000000"/>
                </a:solidFill>
                <a:latin typeface="Tahoma"/>
                <a:ea typeface="Tahoma"/>
                <a:cs typeface="Tahoma"/>
                <a:sym typeface="Tahoma"/>
              </a:rPr>
              <a:t>&lt;div id="contenidos" style="width:150px; height:60px; border:thin solid silver"</a:t>
            </a:r>
            <a:endParaRPr/>
          </a:p>
          <a:p>
            <a:pPr indent="0" lvl="0" marL="0" marR="0" rtl="0" algn="just">
              <a:spcBef>
                <a:spcPts val="500"/>
              </a:spcBef>
              <a:spcAft>
                <a:spcPts val="0"/>
              </a:spcAft>
              <a:buNone/>
            </a:pPr>
            <a:r>
              <a:rPr lang="es-ES" sz="1400">
                <a:solidFill>
                  <a:srgbClr val="000000"/>
                </a:solidFill>
                <a:latin typeface="Tahoma"/>
                <a:ea typeface="Tahoma"/>
                <a:cs typeface="Tahoma"/>
                <a:sym typeface="Tahoma"/>
              </a:rPr>
              <a:t>onmouseover="</a:t>
            </a:r>
            <a:r>
              <a:rPr b="1" lang="es-ES" sz="1400">
                <a:solidFill>
                  <a:srgbClr val="000000"/>
                </a:solidFill>
                <a:latin typeface="Tahoma"/>
                <a:ea typeface="Tahoma"/>
                <a:cs typeface="Tahoma"/>
                <a:sym typeface="Tahoma"/>
              </a:rPr>
              <a:t>document.getElementById('contenidos').</a:t>
            </a:r>
            <a:r>
              <a:rPr lang="es-ES" sz="1400">
                <a:solidFill>
                  <a:srgbClr val="000000"/>
                </a:solidFill>
                <a:latin typeface="Tahoma"/>
                <a:ea typeface="Tahoma"/>
                <a:cs typeface="Tahoma"/>
                <a:sym typeface="Tahoma"/>
              </a:rPr>
              <a:t>style.borderColor='black';"</a:t>
            </a:r>
            <a:endParaRPr/>
          </a:p>
          <a:p>
            <a:pPr indent="0" lvl="0" marL="0" marR="0" rtl="0" algn="just">
              <a:spcBef>
                <a:spcPts val="500"/>
              </a:spcBef>
              <a:spcAft>
                <a:spcPts val="0"/>
              </a:spcAft>
              <a:buNone/>
            </a:pPr>
            <a:r>
              <a:rPr lang="es-ES" sz="1400">
                <a:solidFill>
                  <a:srgbClr val="000000"/>
                </a:solidFill>
                <a:latin typeface="Tahoma"/>
                <a:ea typeface="Tahoma"/>
                <a:cs typeface="Tahoma"/>
                <a:sym typeface="Tahoma"/>
              </a:rPr>
              <a:t>onmouseout="</a:t>
            </a:r>
            <a:r>
              <a:rPr b="1" lang="es-ES" sz="1400">
                <a:solidFill>
                  <a:srgbClr val="000000"/>
                </a:solidFill>
                <a:latin typeface="Tahoma"/>
                <a:ea typeface="Tahoma"/>
                <a:cs typeface="Tahoma"/>
                <a:sym typeface="Tahoma"/>
              </a:rPr>
              <a:t>document.getElementById('contenidos').</a:t>
            </a:r>
            <a:r>
              <a:rPr lang="es-ES" sz="1400">
                <a:solidFill>
                  <a:srgbClr val="000000"/>
                </a:solidFill>
                <a:latin typeface="Tahoma"/>
                <a:ea typeface="Tahoma"/>
                <a:cs typeface="Tahoma"/>
                <a:sym typeface="Tahoma"/>
              </a:rPr>
              <a:t>style.borderColor='silver';&gt;</a:t>
            </a:r>
            <a:endParaRPr sz="1400">
              <a:solidFill>
                <a:srgbClr val="000000"/>
              </a:solidFill>
              <a:latin typeface="Tahoma"/>
              <a:ea typeface="Tahoma"/>
              <a:cs typeface="Tahoma"/>
              <a:sym typeface="Tahoma"/>
            </a:endParaRPr>
          </a:p>
          <a:p>
            <a:pPr indent="0" lvl="0" marL="0" marR="0" rtl="0" algn="just">
              <a:spcBef>
                <a:spcPts val="500"/>
              </a:spcBef>
              <a:spcAft>
                <a:spcPts val="0"/>
              </a:spcAft>
              <a:buNone/>
            </a:pPr>
            <a:r>
              <a:rPr lang="es-ES" sz="1400">
                <a:solidFill>
                  <a:srgbClr val="000000"/>
                </a:solidFill>
                <a:latin typeface="Tahoma"/>
                <a:ea typeface="Tahoma"/>
                <a:cs typeface="Tahoma"/>
                <a:sym typeface="Tahoma"/>
              </a:rPr>
              <a:t>	Sección de contenidos...</a:t>
            </a:r>
            <a:endParaRPr/>
          </a:p>
          <a:p>
            <a:pPr indent="0" lvl="0" marL="0" marR="0" rtl="0" algn="just">
              <a:spcBef>
                <a:spcPts val="500"/>
              </a:spcBef>
              <a:spcAft>
                <a:spcPts val="0"/>
              </a:spcAft>
              <a:buNone/>
            </a:pPr>
            <a:r>
              <a:rPr lang="es-ES" sz="1400">
                <a:solidFill>
                  <a:srgbClr val="000000"/>
                </a:solidFill>
                <a:latin typeface="Tahoma"/>
                <a:ea typeface="Tahoma"/>
                <a:cs typeface="Tahoma"/>
                <a:sym typeface="Tahoma"/>
              </a:rPr>
              <a:t>&lt;/div&gt;</a:t>
            </a:r>
            <a:endParaRPr/>
          </a:p>
          <a:p>
            <a:pPr indent="0" lvl="0" marL="0" marR="0" rtl="0" algn="just">
              <a:spcBef>
                <a:spcPts val="500"/>
              </a:spcBef>
              <a:spcAft>
                <a:spcPts val="0"/>
              </a:spcAft>
              <a:buNone/>
            </a:pPr>
            <a:r>
              <a:t/>
            </a:r>
            <a:endParaRPr sz="1500">
              <a:solidFill>
                <a:srgbClr val="000000"/>
              </a:solidFill>
              <a:latin typeface="Tahoma"/>
              <a:ea typeface="Tahoma"/>
              <a:cs typeface="Tahoma"/>
              <a:sym typeface="Tahoma"/>
            </a:endParaRPr>
          </a:p>
          <a:p>
            <a:pPr indent="0" lvl="0" marL="0" marR="0" rtl="0" algn="just">
              <a:spcBef>
                <a:spcPts val="500"/>
              </a:spcBef>
              <a:spcAft>
                <a:spcPts val="0"/>
              </a:spcAft>
              <a:buNone/>
            </a:pPr>
            <a:r>
              <a:rPr lang="es-ES" sz="1400">
                <a:solidFill>
                  <a:srgbClr val="000000"/>
                </a:solidFill>
                <a:latin typeface="Tahoma"/>
                <a:ea typeface="Tahoma"/>
                <a:cs typeface="Tahoma"/>
                <a:sym typeface="Tahoma"/>
              </a:rPr>
              <a:t>&lt;div id="contenidos" style="width:150px; height:60px; border:thin solid silver"</a:t>
            </a:r>
            <a:endParaRPr/>
          </a:p>
          <a:p>
            <a:pPr indent="0" lvl="0" marL="0" marR="0" rtl="0" algn="just">
              <a:spcBef>
                <a:spcPts val="500"/>
              </a:spcBef>
              <a:spcAft>
                <a:spcPts val="0"/>
              </a:spcAft>
              <a:buNone/>
            </a:pPr>
            <a:r>
              <a:rPr lang="es-ES" sz="1400">
                <a:solidFill>
                  <a:srgbClr val="000000"/>
                </a:solidFill>
                <a:latin typeface="Tahoma"/>
                <a:ea typeface="Tahoma"/>
                <a:cs typeface="Tahoma"/>
                <a:sym typeface="Tahoma"/>
              </a:rPr>
              <a:t>onmouseover="</a:t>
            </a:r>
            <a:r>
              <a:rPr b="1" lang="es-ES" sz="1400">
                <a:solidFill>
                  <a:srgbClr val="000000"/>
                </a:solidFill>
                <a:latin typeface="Tahoma"/>
                <a:ea typeface="Tahoma"/>
                <a:cs typeface="Tahoma"/>
                <a:sym typeface="Tahoma"/>
              </a:rPr>
              <a:t>this</a:t>
            </a:r>
            <a:r>
              <a:rPr lang="es-ES" sz="1400">
                <a:solidFill>
                  <a:srgbClr val="000000"/>
                </a:solidFill>
                <a:latin typeface="Tahoma"/>
                <a:ea typeface="Tahoma"/>
                <a:cs typeface="Tahoma"/>
                <a:sym typeface="Tahoma"/>
              </a:rPr>
              <a:t>.style.borderColor='black';"</a:t>
            </a:r>
            <a:endParaRPr/>
          </a:p>
          <a:p>
            <a:pPr indent="0" lvl="0" marL="0" marR="0" rtl="0" algn="just">
              <a:spcBef>
                <a:spcPts val="500"/>
              </a:spcBef>
              <a:spcAft>
                <a:spcPts val="0"/>
              </a:spcAft>
              <a:buNone/>
            </a:pPr>
            <a:r>
              <a:rPr lang="es-ES" sz="1400">
                <a:solidFill>
                  <a:srgbClr val="000000"/>
                </a:solidFill>
                <a:latin typeface="Tahoma"/>
                <a:ea typeface="Tahoma"/>
                <a:cs typeface="Tahoma"/>
                <a:sym typeface="Tahoma"/>
              </a:rPr>
              <a:t>onmouseout="</a:t>
            </a:r>
            <a:r>
              <a:rPr b="1" lang="es-ES" sz="1400">
                <a:solidFill>
                  <a:srgbClr val="000000"/>
                </a:solidFill>
                <a:latin typeface="Tahoma"/>
                <a:ea typeface="Tahoma"/>
                <a:cs typeface="Tahoma"/>
                <a:sym typeface="Tahoma"/>
              </a:rPr>
              <a:t>this</a:t>
            </a:r>
            <a:r>
              <a:rPr lang="es-ES" sz="1400">
                <a:solidFill>
                  <a:srgbClr val="000000"/>
                </a:solidFill>
                <a:latin typeface="Tahoma"/>
                <a:ea typeface="Tahoma"/>
                <a:cs typeface="Tahoma"/>
                <a:sym typeface="Tahoma"/>
              </a:rPr>
              <a:t>.style.borderColor='silver';"&gt;</a:t>
            </a:r>
            <a:endParaRPr/>
          </a:p>
          <a:p>
            <a:pPr indent="0" lvl="0" marL="0" marR="0" rtl="0" algn="just">
              <a:spcBef>
                <a:spcPts val="500"/>
              </a:spcBef>
              <a:spcAft>
                <a:spcPts val="0"/>
              </a:spcAft>
              <a:buNone/>
            </a:pPr>
            <a:r>
              <a:rPr lang="es-ES" sz="1400">
                <a:solidFill>
                  <a:srgbClr val="000000"/>
                </a:solidFill>
                <a:latin typeface="Tahoma"/>
                <a:ea typeface="Tahoma"/>
                <a:cs typeface="Tahoma"/>
                <a:sym typeface="Tahoma"/>
              </a:rPr>
              <a:t>Sección de contenidos...</a:t>
            </a:r>
            <a:endParaRPr/>
          </a:p>
          <a:p>
            <a:pPr indent="0" lvl="0" marL="0" marR="0" rtl="0" algn="just">
              <a:spcBef>
                <a:spcPts val="500"/>
              </a:spcBef>
              <a:spcAft>
                <a:spcPts val="0"/>
              </a:spcAft>
              <a:buNone/>
            </a:pPr>
            <a:r>
              <a:rPr lang="es-ES" sz="1400">
                <a:solidFill>
                  <a:srgbClr val="000000"/>
                </a:solidFill>
                <a:latin typeface="Tahoma"/>
                <a:ea typeface="Tahoma"/>
                <a:cs typeface="Tahoma"/>
                <a:sym typeface="Tahoma"/>
              </a:rPr>
              <a:t>&lt;/div&gt;</a:t>
            </a:r>
            <a:endParaRPr sz="1400">
              <a:solidFill>
                <a:srgbClr val="000000"/>
              </a:solidFill>
              <a:latin typeface="Tahoma"/>
              <a:ea typeface="Tahoma"/>
              <a:cs typeface="Tahoma"/>
              <a:sym typeface="Tahoma"/>
            </a:endParaRPr>
          </a:p>
        </p:txBody>
      </p:sp>
      <p:sp>
        <p:nvSpPr>
          <p:cNvPr id="776" name="Google Shape;776;p72"/>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b="1" lang="es-ES" sz="3600">
                <a:solidFill>
                  <a:srgbClr val="000000"/>
                </a:solidFill>
                <a:latin typeface="Calibri"/>
                <a:ea typeface="Calibri"/>
                <a:cs typeface="Calibri"/>
                <a:sym typeface="Calibri"/>
              </a:rPr>
              <a:t>Javascript</a:t>
            </a:r>
            <a:endParaRPr b="1" sz="3600">
              <a:solidFill>
                <a:srgbClr val="000000"/>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73"/>
          <p:cNvSpPr txBox="1"/>
          <p:nvPr/>
        </p:nvSpPr>
        <p:spPr>
          <a:xfrm>
            <a:off x="457200" y="1600200"/>
            <a:ext cx="8229600" cy="5792788"/>
          </a:xfrm>
          <a:prstGeom prst="rect">
            <a:avLst/>
          </a:prstGeom>
          <a:noFill/>
          <a:ln>
            <a:noFill/>
          </a:ln>
        </p:spPr>
        <p:txBody>
          <a:bodyPr anchorCtr="0" anchor="t" bIns="46800" lIns="90000" spcFirstLastPara="1" rIns="90000" wrap="square" tIns="46800">
            <a:noAutofit/>
          </a:bodyPr>
          <a:lstStyle/>
          <a:p>
            <a:pPr indent="-457200" lvl="0" marL="457200" marR="0" rtl="0" algn="just">
              <a:spcBef>
                <a:spcPts val="0"/>
              </a:spcBef>
              <a:spcAft>
                <a:spcPts val="0"/>
              </a:spcAft>
              <a:buClr>
                <a:srgbClr val="000000"/>
              </a:buClr>
              <a:buSzPts val="2000"/>
              <a:buFont typeface="Calibri"/>
              <a:buAutoNum type="arabicPeriod"/>
            </a:pPr>
            <a:r>
              <a:rPr lang="es-ES" sz="2000">
                <a:solidFill>
                  <a:srgbClr val="000000"/>
                </a:solidFill>
                <a:latin typeface="Tahoma"/>
                <a:ea typeface="Tahoma"/>
                <a:cs typeface="Tahoma"/>
                <a:sym typeface="Tahoma"/>
              </a:rPr>
              <a:t>Modificad un formulario de manera que, antes de enviarse, aparezca un </a:t>
            </a:r>
            <a:r>
              <a:rPr b="1" lang="es-ES" sz="2000">
                <a:solidFill>
                  <a:srgbClr val="000000"/>
                </a:solidFill>
                <a:latin typeface="Tahoma"/>
                <a:ea typeface="Tahoma"/>
                <a:cs typeface="Tahoma"/>
                <a:sym typeface="Tahoma"/>
              </a:rPr>
              <a:t>alert</a:t>
            </a:r>
            <a:r>
              <a:rPr lang="es-ES" sz="2000">
                <a:solidFill>
                  <a:srgbClr val="000000"/>
                </a:solidFill>
                <a:latin typeface="Tahoma"/>
                <a:ea typeface="Tahoma"/>
                <a:cs typeface="Tahoma"/>
                <a:sym typeface="Tahoma"/>
              </a:rPr>
              <a:t> advirtiendo al usuario sobre la acción.</a:t>
            </a:r>
            <a:endParaRPr/>
          </a:p>
          <a:p>
            <a:pPr indent="-330200" lvl="0" marL="457200"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a:p>
            <a:pPr indent="-457200" lvl="0" marL="457200" marR="0" rtl="0" algn="just">
              <a:spcBef>
                <a:spcPts val="500"/>
              </a:spcBef>
              <a:spcAft>
                <a:spcPts val="0"/>
              </a:spcAft>
              <a:buClr>
                <a:srgbClr val="000000"/>
              </a:buClr>
              <a:buSzPts val="2000"/>
              <a:buFont typeface="Calibri"/>
              <a:buAutoNum type="arabicPeriod"/>
            </a:pPr>
            <a:r>
              <a:rPr lang="es-ES" sz="2000">
                <a:solidFill>
                  <a:srgbClr val="000000"/>
                </a:solidFill>
                <a:latin typeface="Tahoma"/>
                <a:ea typeface="Tahoma"/>
                <a:cs typeface="Tahoma"/>
                <a:sym typeface="Tahoma"/>
              </a:rPr>
              <a:t>Cread otra página en la que, al pasar por encima de una imagen, se muestre un </a:t>
            </a:r>
            <a:r>
              <a:rPr b="1" lang="es-ES" sz="2000">
                <a:solidFill>
                  <a:srgbClr val="000000"/>
                </a:solidFill>
                <a:latin typeface="Tahoma"/>
                <a:ea typeface="Tahoma"/>
                <a:cs typeface="Tahoma"/>
                <a:sym typeface="Tahoma"/>
              </a:rPr>
              <a:t>alert</a:t>
            </a:r>
            <a:r>
              <a:rPr lang="es-ES" sz="2000">
                <a:solidFill>
                  <a:srgbClr val="000000"/>
                </a:solidFill>
                <a:latin typeface="Tahoma"/>
                <a:ea typeface="Tahoma"/>
                <a:cs typeface="Tahoma"/>
                <a:sym typeface="Tahoma"/>
              </a:rPr>
              <a:t> advirtiendo que está prohibida su copia.</a:t>
            </a:r>
            <a:endParaRPr/>
          </a:p>
          <a:p>
            <a:pPr indent="-342900" lvl="0" marL="457200" marR="0" rtl="0" algn="just">
              <a:spcBef>
                <a:spcPts val="500"/>
              </a:spcBef>
              <a:spcAft>
                <a:spcPts val="0"/>
              </a:spcAft>
              <a:buClr>
                <a:schemeClr val="dk1"/>
              </a:buClr>
              <a:buSzPts val="1800"/>
              <a:buFont typeface="Calibri"/>
              <a:buNone/>
            </a:pPr>
            <a:r>
              <a:t/>
            </a:r>
            <a:endParaRPr sz="1800">
              <a:solidFill>
                <a:srgbClr val="000000"/>
              </a:solidFill>
              <a:latin typeface="Tahoma"/>
              <a:ea typeface="Tahoma"/>
              <a:cs typeface="Tahoma"/>
              <a:sym typeface="Tahoma"/>
            </a:endParaRPr>
          </a:p>
          <a:p>
            <a:pPr indent="-457200" lvl="0" marL="457200" marR="0" rtl="0" algn="just">
              <a:spcBef>
                <a:spcPts val="500"/>
              </a:spcBef>
              <a:spcAft>
                <a:spcPts val="0"/>
              </a:spcAft>
              <a:buClr>
                <a:srgbClr val="000000"/>
              </a:buClr>
              <a:buSzPts val="2000"/>
              <a:buFont typeface="Calibri"/>
              <a:buAutoNum type="arabicPeriod"/>
            </a:pPr>
            <a:r>
              <a:rPr lang="es-ES" sz="2000">
                <a:solidFill>
                  <a:srgbClr val="000000"/>
                </a:solidFill>
                <a:latin typeface="Tahoma"/>
                <a:ea typeface="Tahoma"/>
                <a:cs typeface="Tahoma"/>
                <a:sym typeface="Tahoma"/>
              </a:rPr>
              <a:t>Modificad un formulario con campos de texto, y añadid a algunos de ellos </a:t>
            </a:r>
            <a:r>
              <a:rPr b="1" lang="es-ES" sz="2000">
                <a:solidFill>
                  <a:srgbClr val="000000"/>
                </a:solidFill>
                <a:latin typeface="Tahoma"/>
                <a:ea typeface="Tahoma"/>
                <a:cs typeface="Tahoma"/>
                <a:sym typeface="Tahoma"/>
              </a:rPr>
              <a:t>alerts</a:t>
            </a:r>
            <a:r>
              <a:rPr lang="es-ES" sz="2000">
                <a:solidFill>
                  <a:srgbClr val="000000"/>
                </a:solidFill>
                <a:latin typeface="Tahoma"/>
                <a:ea typeface="Tahoma"/>
                <a:cs typeface="Tahoma"/>
                <a:sym typeface="Tahoma"/>
              </a:rPr>
              <a:t> cuando se </a:t>
            </a:r>
            <a:r>
              <a:rPr b="1" lang="es-ES" sz="2000">
                <a:solidFill>
                  <a:srgbClr val="000000"/>
                </a:solidFill>
                <a:latin typeface="Tahoma"/>
                <a:ea typeface="Tahoma"/>
                <a:cs typeface="Tahoma"/>
                <a:sym typeface="Tahoma"/>
              </a:rPr>
              <a:t>cambie</a:t>
            </a:r>
            <a:r>
              <a:rPr lang="es-ES" sz="2000">
                <a:solidFill>
                  <a:srgbClr val="000000"/>
                </a:solidFill>
                <a:latin typeface="Tahoma"/>
                <a:ea typeface="Tahoma"/>
                <a:cs typeface="Tahoma"/>
                <a:sym typeface="Tahoma"/>
              </a:rPr>
              <a:t> su contenido, y para cuando</a:t>
            </a:r>
            <a:r>
              <a:rPr b="1" lang="es-ES" sz="2000">
                <a:solidFill>
                  <a:srgbClr val="000000"/>
                </a:solidFill>
                <a:latin typeface="Tahoma"/>
                <a:ea typeface="Tahoma"/>
                <a:cs typeface="Tahoma"/>
                <a:sym typeface="Tahoma"/>
              </a:rPr>
              <a:t> pierdan el foco</a:t>
            </a:r>
            <a:r>
              <a:rPr lang="es-ES" sz="2000">
                <a:solidFill>
                  <a:srgbClr val="000000"/>
                </a:solidFill>
                <a:latin typeface="Tahoma"/>
                <a:ea typeface="Tahoma"/>
                <a:cs typeface="Tahoma"/>
                <a:sym typeface="Tahoma"/>
              </a:rPr>
              <a:t>.</a:t>
            </a:r>
            <a:endParaRPr/>
          </a:p>
          <a:p>
            <a:pPr indent="0" lvl="0" marL="0" marR="0" rtl="0" algn="just">
              <a:spcBef>
                <a:spcPts val="500"/>
              </a:spcBef>
              <a:spcAft>
                <a:spcPts val="0"/>
              </a:spcAft>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1800"/>
              <a:buFont typeface="Arial"/>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1800"/>
              <a:buFont typeface="Arial"/>
              <a:buNone/>
            </a:pPr>
            <a:r>
              <a:t/>
            </a:r>
            <a:endParaRPr sz="1800">
              <a:solidFill>
                <a:srgbClr val="000000"/>
              </a:solidFill>
              <a:latin typeface="Tahoma"/>
              <a:ea typeface="Tahoma"/>
              <a:cs typeface="Tahoma"/>
              <a:sym typeface="Tahoma"/>
            </a:endParaRPr>
          </a:p>
          <a:p>
            <a:pPr indent="-339725" lvl="0" marL="339725" marR="0" rtl="0" algn="just">
              <a:spcBef>
                <a:spcPts val="600"/>
              </a:spcBef>
              <a:spcAft>
                <a:spcPts val="0"/>
              </a:spcAft>
              <a:buClr>
                <a:schemeClr val="dk1"/>
              </a:buClr>
              <a:buSzPts val="1800"/>
              <a:buFont typeface="Calibri"/>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p:txBody>
      </p:sp>
      <p:sp>
        <p:nvSpPr>
          <p:cNvPr id="785" name="Google Shape;785;p73"/>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Ejercicios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74"/>
          <p:cNvSpPr txBox="1"/>
          <p:nvPr/>
        </p:nvSpPr>
        <p:spPr>
          <a:xfrm>
            <a:off x="457200" y="1600200"/>
            <a:ext cx="8229600" cy="5792788"/>
          </a:xfrm>
          <a:prstGeom prst="rect">
            <a:avLst/>
          </a:prstGeom>
          <a:noFill/>
          <a:ln>
            <a:noFill/>
          </a:ln>
        </p:spPr>
        <p:txBody>
          <a:bodyPr anchorCtr="0" anchor="t" bIns="46800" lIns="90000" spcFirstLastPara="1" rIns="90000" wrap="square" tIns="46800">
            <a:noAutofit/>
          </a:bodyPr>
          <a:lstStyle/>
          <a:p>
            <a:pPr indent="-457200" lvl="0" marL="457200" marR="0" rtl="0" algn="just">
              <a:spcBef>
                <a:spcPts val="0"/>
              </a:spcBef>
              <a:spcAft>
                <a:spcPts val="0"/>
              </a:spcAft>
              <a:buClr>
                <a:srgbClr val="000000"/>
              </a:buClr>
              <a:buSzPts val="2000"/>
              <a:buFont typeface="Arial"/>
              <a:buChar char="•"/>
            </a:pPr>
            <a:r>
              <a:rPr lang="es-ES" sz="2000">
                <a:solidFill>
                  <a:srgbClr val="000000"/>
                </a:solidFill>
                <a:latin typeface="Tahoma"/>
                <a:ea typeface="Tahoma"/>
                <a:cs typeface="Tahoma"/>
                <a:sym typeface="Tahoma"/>
              </a:rPr>
              <a:t>Añadid un botón al formulario que ponga todos los campos de texto </a:t>
            </a:r>
            <a:r>
              <a:rPr b="1" lang="es-ES" sz="2000">
                <a:solidFill>
                  <a:srgbClr val="000000"/>
                </a:solidFill>
                <a:latin typeface="Tahoma"/>
                <a:ea typeface="Tahoma"/>
                <a:cs typeface="Tahoma"/>
                <a:sym typeface="Tahoma"/>
              </a:rPr>
              <a:t>de color rojo</a:t>
            </a:r>
            <a:r>
              <a:rPr lang="es-ES" sz="2000">
                <a:solidFill>
                  <a:srgbClr val="000000"/>
                </a:solidFill>
                <a:latin typeface="Tahoma"/>
                <a:ea typeface="Tahoma"/>
                <a:cs typeface="Tahoma"/>
                <a:sym typeface="Tahoma"/>
              </a:rPr>
              <a:t>. </a:t>
            </a:r>
            <a:endParaRPr/>
          </a:p>
          <a:p>
            <a:pPr indent="-330200" lvl="0" marL="457200" marR="0" rtl="0" algn="just">
              <a:spcBef>
                <a:spcPts val="500"/>
              </a:spcBef>
              <a:spcAft>
                <a:spcPts val="0"/>
              </a:spcAft>
              <a:buClr>
                <a:schemeClr val="dk1"/>
              </a:buClr>
              <a:buSzPts val="2000"/>
              <a:buFont typeface="Arial"/>
              <a:buNone/>
            </a:pPr>
            <a:r>
              <a:t/>
            </a:r>
            <a:endParaRPr sz="2000">
              <a:solidFill>
                <a:srgbClr val="000000"/>
              </a:solidFill>
              <a:latin typeface="Tahoma"/>
              <a:ea typeface="Tahoma"/>
              <a:cs typeface="Tahoma"/>
              <a:sym typeface="Tahoma"/>
            </a:endParaRPr>
          </a:p>
          <a:p>
            <a:pPr indent="-457200" lvl="1" marL="1200150" marR="0" rtl="0" algn="just">
              <a:spcBef>
                <a:spcPts val="500"/>
              </a:spcBef>
              <a:spcAft>
                <a:spcPts val="0"/>
              </a:spcAft>
              <a:buClr>
                <a:srgbClr val="000000"/>
              </a:buClr>
              <a:buSzPts val="1800"/>
              <a:buFont typeface="Arial"/>
              <a:buChar char="•"/>
            </a:pPr>
            <a:r>
              <a:rPr b="0" i="0" lang="es-ES" sz="1800" u="none" cap="none" strike="noStrike">
                <a:solidFill>
                  <a:srgbClr val="000000"/>
                </a:solidFill>
                <a:latin typeface="Tahoma"/>
                <a:ea typeface="Tahoma"/>
                <a:cs typeface="Tahoma"/>
                <a:sym typeface="Tahoma"/>
              </a:rPr>
              <a:t>Para modificar el estilo de un campo:</a:t>
            </a:r>
            <a:endParaRPr/>
          </a:p>
          <a:p>
            <a:pPr indent="-355600" lvl="1" marL="1200150" marR="0" rtl="0" algn="just">
              <a:spcBef>
                <a:spcPts val="50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a:p>
            <a:pPr indent="0" lvl="2" marL="914400" marR="0" rtl="0" algn="just">
              <a:spcBef>
                <a:spcPts val="500"/>
              </a:spcBef>
              <a:spcAft>
                <a:spcPts val="0"/>
              </a:spcAft>
              <a:buNone/>
            </a:pPr>
            <a:r>
              <a:rPr b="1" i="1" lang="es-ES" sz="1800" u="none" cap="none" strike="noStrike">
                <a:solidFill>
                  <a:srgbClr val="000000"/>
                </a:solidFill>
                <a:latin typeface="Tahoma"/>
                <a:ea typeface="Tahoma"/>
                <a:cs typeface="Tahoma"/>
                <a:sym typeface="Tahoma"/>
              </a:rPr>
              <a:t>document.n_form.n_campo.className=‘nombre_estilo’;</a:t>
            </a:r>
            <a:r>
              <a:rPr b="0" i="0" lang="es-ES" sz="2000" u="none" cap="none" strike="noStrike">
                <a:solidFill>
                  <a:srgbClr val="000000"/>
                </a:solidFill>
                <a:latin typeface="Tahoma"/>
                <a:ea typeface="Tahoma"/>
                <a:cs typeface="Tahoma"/>
                <a:sym typeface="Tahoma"/>
              </a:rPr>
              <a:t> </a:t>
            </a:r>
            <a:endParaRPr b="0" i="0" sz="2000" u="none" cap="none" strike="noStrike">
              <a:solidFill>
                <a:srgbClr val="000000"/>
              </a:solidFill>
              <a:latin typeface="Tahoma"/>
              <a:ea typeface="Tahoma"/>
              <a:cs typeface="Tahoma"/>
              <a:sym typeface="Tahoma"/>
            </a:endParaRPr>
          </a:p>
          <a:p>
            <a:pPr indent="0" lvl="2" marL="914400" marR="0" rtl="0" algn="just">
              <a:spcBef>
                <a:spcPts val="500"/>
              </a:spcBef>
              <a:spcAft>
                <a:spcPts val="0"/>
              </a:spcAft>
              <a:buNone/>
            </a:pPr>
            <a:r>
              <a:rPr b="1" i="1" lang="es-ES" sz="1800" u="none" cap="none" strike="noStrike">
                <a:solidFill>
                  <a:srgbClr val="000000"/>
                </a:solidFill>
                <a:latin typeface="Tahoma"/>
                <a:ea typeface="Tahoma"/>
                <a:cs typeface="Tahoma"/>
                <a:sym typeface="Tahoma"/>
              </a:rPr>
              <a:t>document.getElementById(“n_campo").className=‘nombre_estilo’;</a:t>
            </a:r>
            <a:r>
              <a:rPr b="0" i="0" lang="es-ES" sz="2000" u="none" cap="none" strike="noStrike">
                <a:solidFill>
                  <a:srgbClr val="000000"/>
                </a:solidFill>
                <a:latin typeface="Tahoma"/>
                <a:ea typeface="Tahoma"/>
                <a:cs typeface="Tahoma"/>
                <a:sym typeface="Tahoma"/>
              </a:rPr>
              <a:t> </a:t>
            </a:r>
            <a:endParaRPr/>
          </a:p>
          <a:p>
            <a:pPr indent="0" lvl="2" marL="914400" marR="0" rtl="0" algn="just">
              <a:spcBef>
                <a:spcPts val="500"/>
              </a:spcBef>
              <a:spcAft>
                <a:spcPts val="0"/>
              </a:spcAft>
              <a:buNone/>
            </a:pPr>
            <a:r>
              <a:t/>
            </a:r>
            <a:endParaRPr b="1" i="1" sz="1800" u="none" cap="none" strike="noStrike">
              <a:solidFill>
                <a:srgbClr val="000000"/>
              </a:solidFill>
              <a:latin typeface="Tahoma"/>
              <a:ea typeface="Tahoma"/>
              <a:cs typeface="Tahoma"/>
              <a:sym typeface="Tahoma"/>
            </a:endParaRPr>
          </a:p>
          <a:p>
            <a:pPr indent="0" lvl="0" marL="0" marR="0" rtl="0" algn="just">
              <a:spcBef>
                <a:spcPts val="500"/>
              </a:spcBef>
              <a:spcAft>
                <a:spcPts val="0"/>
              </a:spcAft>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1800"/>
              <a:buFont typeface="Arial"/>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1800"/>
              <a:buFont typeface="Arial"/>
              <a:buNone/>
            </a:pPr>
            <a:r>
              <a:t/>
            </a:r>
            <a:endParaRPr sz="1800">
              <a:solidFill>
                <a:srgbClr val="000000"/>
              </a:solidFill>
              <a:latin typeface="Tahoma"/>
              <a:ea typeface="Tahoma"/>
              <a:cs typeface="Tahoma"/>
              <a:sym typeface="Tahoma"/>
            </a:endParaRPr>
          </a:p>
          <a:p>
            <a:pPr indent="-339725" lvl="0" marL="339725" marR="0" rtl="0" algn="just">
              <a:spcBef>
                <a:spcPts val="600"/>
              </a:spcBef>
              <a:spcAft>
                <a:spcPts val="0"/>
              </a:spcAft>
              <a:buClr>
                <a:schemeClr val="dk1"/>
              </a:buClr>
              <a:buSzPts val="1800"/>
              <a:buFont typeface="Calibri"/>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p:txBody>
      </p:sp>
      <p:sp>
        <p:nvSpPr>
          <p:cNvPr id="794" name="Google Shape;794;p74"/>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Ejercicios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75"/>
          <p:cNvSpPr txBox="1"/>
          <p:nvPr/>
        </p:nvSpPr>
        <p:spPr>
          <a:xfrm>
            <a:off x="457200" y="1600200"/>
            <a:ext cx="8229600" cy="5792788"/>
          </a:xfrm>
          <a:prstGeom prst="rect">
            <a:avLst/>
          </a:prstGeom>
          <a:noFill/>
          <a:ln>
            <a:noFill/>
          </a:ln>
        </p:spPr>
        <p:txBody>
          <a:bodyPr anchorCtr="0" anchor="t" bIns="46800" lIns="90000" spcFirstLastPara="1" rIns="90000" wrap="square" tIns="46800">
            <a:noAutofit/>
          </a:bodyPr>
          <a:lstStyle/>
          <a:p>
            <a:pPr indent="-457200" lvl="0" marL="457200" marR="0" rtl="0" algn="just">
              <a:spcBef>
                <a:spcPts val="0"/>
              </a:spcBef>
              <a:spcAft>
                <a:spcPts val="0"/>
              </a:spcAft>
              <a:buClr>
                <a:srgbClr val="000000"/>
              </a:buClr>
              <a:buSzPts val="2000"/>
              <a:buFont typeface="Arial"/>
              <a:buChar char="•"/>
            </a:pPr>
            <a:r>
              <a:rPr lang="es-ES" sz="2000">
                <a:solidFill>
                  <a:srgbClr val="000000"/>
                </a:solidFill>
                <a:latin typeface="Tahoma"/>
                <a:ea typeface="Tahoma"/>
                <a:cs typeface="Tahoma"/>
                <a:sym typeface="Tahoma"/>
              </a:rPr>
              <a:t>Esta vez, haced que el formulario compruebe si el campo «Nombre» está rellenado. Si está vacío, que muestre una advertencia y </a:t>
            </a:r>
            <a:r>
              <a:rPr b="1" lang="es-ES" sz="2000">
                <a:solidFill>
                  <a:srgbClr val="000000"/>
                </a:solidFill>
                <a:latin typeface="Tahoma"/>
                <a:ea typeface="Tahoma"/>
                <a:cs typeface="Tahoma"/>
                <a:sym typeface="Tahoma"/>
              </a:rPr>
              <a:t>ponga el cursor sobre él</a:t>
            </a:r>
            <a:r>
              <a:rPr lang="es-ES" sz="2000">
                <a:solidFill>
                  <a:srgbClr val="000000"/>
                </a:solidFill>
                <a:latin typeface="Tahoma"/>
                <a:ea typeface="Tahoma"/>
                <a:cs typeface="Tahoma"/>
                <a:sym typeface="Tahoma"/>
              </a:rPr>
              <a:t>, en caso contrario, que envíe el formulario.</a:t>
            </a:r>
            <a:endParaRPr/>
          </a:p>
          <a:p>
            <a:pPr indent="-342900" lvl="1" marL="1200150" marR="0" rtl="0" algn="just">
              <a:spcBef>
                <a:spcPts val="500"/>
              </a:spcBef>
              <a:spcAft>
                <a:spcPts val="0"/>
              </a:spcAft>
              <a:buClr>
                <a:schemeClr val="dk1"/>
              </a:buClr>
              <a:buSzPts val="1800"/>
              <a:buFont typeface="Arial"/>
              <a:buNone/>
            </a:pPr>
            <a:r>
              <a:t/>
            </a:r>
            <a:endParaRPr b="0" i="0" sz="1800" u="none" cap="none" strike="noStrike">
              <a:solidFill>
                <a:srgbClr val="000000"/>
              </a:solidFill>
              <a:latin typeface="Tahoma"/>
              <a:ea typeface="Tahoma"/>
              <a:cs typeface="Tahoma"/>
              <a:sym typeface="Tahoma"/>
            </a:endParaRPr>
          </a:p>
          <a:p>
            <a:pPr indent="-457200" lvl="1" marL="1200150" marR="0" rtl="0" algn="just">
              <a:spcBef>
                <a:spcPts val="500"/>
              </a:spcBef>
              <a:spcAft>
                <a:spcPts val="0"/>
              </a:spcAft>
              <a:buClr>
                <a:srgbClr val="000000"/>
              </a:buClr>
              <a:buSzPts val="1800"/>
              <a:buFont typeface="Arial"/>
              <a:buChar char="•"/>
            </a:pPr>
            <a:r>
              <a:rPr b="0" i="0" lang="es-ES" sz="1800" u="none" cap="none" strike="noStrike">
                <a:solidFill>
                  <a:srgbClr val="000000"/>
                </a:solidFill>
                <a:latin typeface="Tahoma"/>
                <a:ea typeface="Tahoma"/>
                <a:cs typeface="Tahoma"/>
                <a:sym typeface="Tahoma"/>
              </a:rPr>
              <a:t>La función para obtener el valor de un campo de texto:</a:t>
            </a:r>
            <a:endParaRPr b="0" i="0" sz="1800" u="none" cap="none" strike="noStrike">
              <a:solidFill>
                <a:srgbClr val="000000"/>
              </a:solidFill>
              <a:latin typeface="Tahoma"/>
              <a:ea typeface="Tahoma"/>
              <a:cs typeface="Tahoma"/>
              <a:sym typeface="Tahoma"/>
            </a:endParaRPr>
          </a:p>
          <a:p>
            <a:pPr indent="-342900" lvl="1" marL="1200150" marR="0" rtl="0" algn="just">
              <a:spcBef>
                <a:spcPts val="500"/>
              </a:spcBef>
              <a:spcAft>
                <a:spcPts val="0"/>
              </a:spcAft>
              <a:buClr>
                <a:schemeClr val="dk1"/>
              </a:buClr>
              <a:buSzPts val="1800"/>
              <a:buFont typeface="Arial"/>
              <a:buNone/>
            </a:pPr>
            <a:r>
              <a:t/>
            </a:r>
            <a:endParaRPr b="0" i="0" sz="1800" u="none" cap="none" strike="noStrike">
              <a:solidFill>
                <a:srgbClr val="000000"/>
              </a:solidFill>
              <a:latin typeface="Tahoma"/>
              <a:ea typeface="Tahoma"/>
              <a:cs typeface="Tahoma"/>
              <a:sym typeface="Tahoma"/>
            </a:endParaRPr>
          </a:p>
          <a:p>
            <a:pPr indent="0" lvl="1" marL="742950" marR="0" rtl="0" algn="just">
              <a:spcBef>
                <a:spcPts val="500"/>
              </a:spcBef>
              <a:spcAft>
                <a:spcPts val="0"/>
              </a:spcAft>
              <a:buNone/>
            </a:pPr>
            <a:r>
              <a:rPr b="1" i="1" lang="es-ES" sz="1800" u="none" cap="none" strike="noStrike">
                <a:solidFill>
                  <a:srgbClr val="000000"/>
                </a:solidFill>
                <a:latin typeface="Tahoma"/>
                <a:ea typeface="Tahoma"/>
                <a:cs typeface="Tahoma"/>
                <a:sym typeface="Tahoma"/>
              </a:rPr>
              <a:t>document.getElementById(“n_campo").value</a:t>
            </a:r>
            <a:endParaRPr b="1" i="1" sz="1800" u="none" cap="none" strike="noStrike">
              <a:solidFill>
                <a:srgbClr val="000000"/>
              </a:solidFill>
              <a:latin typeface="Tahoma"/>
              <a:ea typeface="Tahoma"/>
              <a:cs typeface="Tahoma"/>
              <a:sym typeface="Tahoma"/>
            </a:endParaRPr>
          </a:p>
          <a:p>
            <a:pPr indent="0" lvl="0" marL="0" marR="0" rtl="0" algn="just">
              <a:spcBef>
                <a:spcPts val="500"/>
              </a:spcBef>
              <a:spcAft>
                <a:spcPts val="0"/>
              </a:spcAft>
              <a:buNone/>
            </a:pPr>
            <a:r>
              <a:t/>
            </a:r>
            <a:endParaRPr sz="2000">
              <a:solidFill>
                <a:srgbClr val="000000"/>
              </a:solidFill>
              <a:latin typeface="Tahoma"/>
              <a:ea typeface="Tahoma"/>
              <a:cs typeface="Tahoma"/>
              <a:sym typeface="Tahoma"/>
            </a:endParaRPr>
          </a:p>
          <a:p>
            <a:pPr indent="-457200" lvl="1" marL="1200150" marR="0" rtl="0" algn="just">
              <a:spcBef>
                <a:spcPts val="500"/>
              </a:spcBef>
              <a:spcAft>
                <a:spcPts val="0"/>
              </a:spcAft>
              <a:buClr>
                <a:srgbClr val="000000"/>
              </a:buClr>
              <a:buSzPts val="1800"/>
              <a:buFont typeface="Arial"/>
              <a:buChar char="•"/>
            </a:pPr>
            <a:r>
              <a:rPr b="0" i="0" lang="es-ES" sz="1800" u="none" cap="none" strike="noStrike">
                <a:solidFill>
                  <a:srgbClr val="000000"/>
                </a:solidFill>
                <a:latin typeface="Tahoma"/>
                <a:ea typeface="Tahoma"/>
                <a:cs typeface="Tahoma"/>
                <a:sym typeface="Tahoma"/>
              </a:rPr>
              <a:t>La función para que un campo obtenga el foco es:</a:t>
            </a:r>
            <a:endParaRPr/>
          </a:p>
          <a:p>
            <a:pPr indent="0" lvl="1" marL="742950" marR="0" rtl="0" algn="just">
              <a:spcBef>
                <a:spcPts val="500"/>
              </a:spcBef>
              <a:spcAft>
                <a:spcPts val="0"/>
              </a:spcAft>
              <a:buNone/>
            </a:pPr>
            <a:r>
              <a:t/>
            </a:r>
            <a:endParaRPr b="1" i="1" sz="1800" u="none" cap="none" strike="noStrike">
              <a:solidFill>
                <a:srgbClr val="000000"/>
              </a:solidFill>
              <a:latin typeface="Tahoma"/>
              <a:ea typeface="Tahoma"/>
              <a:cs typeface="Tahoma"/>
              <a:sym typeface="Tahoma"/>
            </a:endParaRPr>
          </a:p>
          <a:p>
            <a:pPr indent="0" lvl="1" marL="742950" marR="0" rtl="0" algn="just">
              <a:spcBef>
                <a:spcPts val="500"/>
              </a:spcBef>
              <a:spcAft>
                <a:spcPts val="0"/>
              </a:spcAft>
              <a:buNone/>
            </a:pPr>
            <a:r>
              <a:rPr b="1" i="1" lang="es-ES" sz="1800" u="none" cap="none" strike="noStrike">
                <a:solidFill>
                  <a:srgbClr val="000000"/>
                </a:solidFill>
                <a:latin typeface="Tahoma"/>
                <a:ea typeface="Tahoma"/>
                <a:cs typeface="Tahoma"/>
                <a:sym typeface="Tahoma"/>
              </a:rPr>
              <a:t>document.nombre_formulario.nombre_campo.focus();</a:t>
            </a:r>
            <a:r>
              <a:rPr b="0" i="0" lang="es-ES" sz="2000" u="none" cap="none" strike="noStrike">
                <a:solidFill>
                  <a:srgbClr val="000000"/>
                </a:solidFill>
                <a:latin typeface="Tahoma"/>
                <a:ea typeface="Tahoma"/>
                <a:cs typeface="Tahoma"/>
                <a:sym typeface="Tahoma"/>
              </a:rPr>
              <a:t> </a:t>
            </a:r>
            <a:endParaRPr b="1" i="1" sz="1800" u="none" cap="none" strike="noStrike">
              <a:solidFill>
                <a:srgbClr val="000000"/>
              </a:solidFill>
              <a:latin typeface="Tahoma"/>
              <a:ea typeface="Tahoma"/>
              <a:cs typeface="Tahoma"/>
              <a:sym typeface="Tahoma"/>
            </a:endParaRPr>
          </a:p>
          <a:p>
            <a:pPr indent="0" lvl="0" marL="0" marR="0" rtl="0" algn="just">
              <a:spcBef>
                <a:spcPts val="500"/>
              </a:spcBef>
              <a:spcAft>
                <a:spcPts val="0"/>
              </a:spcAft>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1800"/>
              <a:buFont typeface="Arial"/>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1800"/>
              <a:buFont typeface="Arial"/>
              <a:buNone/>
            </a:pPr>
            <a:r>
              <a:t/>
            </a:r>
            <a:endParaRPr sz="1800">
              <a:solidFill>
                <a:srgbClr val="000000"/>
              </a:solidFill>
              <a:latin typeface="Tahoma"/>
              <a:ea typeface="Tahoma"/>
              <a:cs typeface="Tahoma"/>
              <a:sym typeface="Tahoma"/>
            </a:endParaRPr>
          </a:p>
          <a:p>
            <a:pPr indent="-339725" lvl="0" marL="339725" marR="0" rtl="0" algn="just">
              <a:spcBef>
                <a:spcPts val="600"/>
              </a:spcBef>
              <a:spcAft>
                <a:spcPts val="0"/>
              </a:spcAft>
              <a:buClr>
                <a:schemeClr val="dk1"/>
              </a:buClr>
              <a:buSzPts val="1800"/>
              <a:buFont typeface="Calibri"/>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p:txBody>
      </p:sp>
      <p:sp>
        <p:nvSpPr>
          <p:cNvPr id="803" name="Google Shape;803;p75"/>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Ejercicios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76"/>
          <p:cNvSpPr txBox="1"/>
          <p:nvPr/>
        </p:nvSpPr>
        <p:spPr>
          <a:xfrm>
            <a:off x="457200" y="1600200"/>
            <a:ext cx="8229600" cy="5792788"/>
          </a:xfrm>
          <a:prstGeom prst="rect">
            <a:avLst/>
          </a:prstGeom>
          <a:noFill/>
          <a:ln>
            <a:noFill/>
          </a:ln>
        </p:spPr>
        <p:txBody>
          <a:bodyPr anchorCtr="0" anchor="t" bIns="46800" lIns="90000" spcFirstLastPara="1" rIns="90000" wrap="square" tIns="46800">
            <a:noAutofit/>
          </a:bodyPr>
          <a:lstStyle/>
          <a:p>
            <a:pPr indent="-457200" lvl="0" marL="457200" marR="0" rtl="0" algn="just">
              <a:spcBef>
                <a:spcPts val="0"/>
              </a:spcBef>
              <a:spcAft>
                <a:spcPts val="0"/>
              </a:spcAft>
              <a:buClr>
                <a:srgbClr val="000000"/>
              </a:buClr>
              <a:buSzPts val="2000"/>
              <a:buFont typeface="Arial"/>
              <a:buChar char="•"/>
            </a:pPr>
            <a:r>
              <a:rPr lang="es-ES" sz="2000">
                <a:solidFill>
                  <a:srgbClr val="000000"/>
                </a:solidFill>
                <a:latin typeface="Tahoma"/>
                <a:ea typeface="Tahoma"/>
                <a:cs typeface="Tahoma"/>
                <a:sym typeface="Tahoma"/>
              </a:rPr>
              <a:t>Cread un </a:t>
            </a:r>
            <a:r>
              <a:rPr b="1" lang="es-ES" sz="2000">
                <a:solidFill>
                  <a:srgbClr val="000000"/>
                </a:solidFill>
                <a:latin typeface="Tahoma"/>
                <a:ea typeface="Tahoma"/>
                <a:cs typeface="Tahoma"/>
                <a:sym typeface="Tahoma"/>
              </a:rPr>
              <a:t>nuevo campo para la edad</a:t>
            </a:r>
            <a:r>
              <a:rPr lang="es-ES" sz="2000">
                <a:solidFill>
                  <a:srgbClr val="000000"/>
                </a:solidFill>
                <a:latin typeface="Tahoma"/>
                <a:ea typeface="Tahoma"/>
                <a:cs typeface="Tahoma"/>
                <a:sym typeface="Tahoma"/>
              </a:rPr>
              <a:t>, y añadid una función que </a:t>
            </a:r>
            <a:r>
              <a:rPr b="1" lang="es-ES" sz="2000">
                <a:solidFill>
                  <a:srgbClr val="000000"/>
                </a:solidFill>
                <a:latin typeface="Tahoma"/>
                <a:ea typeface="Tahoma"/>
                <a:cs typeface="Tahoma"/>
                <a:sym typeface="Tahoma"/>
              </a:rPr>
              <a:t> </a:t>
            </a:r>
            <a:r>
              <a:rPr lang="es-ES" sz="2000">
                <a:solidFill>
                  <a:srgbClr val="000000"/>
                </a:solidFill>
                <a:latin typeface="Tahoma"/>
                <a:ea typeface="Tahoma"/>
                <a:cs typeface="Tahoma"/>
                <a:sym typeface="Tahoma"/>
              </a:rPr>
              <a:t>compruebe que se escribe un </a:t>
            </a:r>
            <a:r>
              <a:rPr b="1" lang="es-ES" sz="2000">
                <a:solidFill>
                  <a:srgbClr val="000000"/>
                </a:solidFill>
                <a:latin typeface="Tahoma"/>
                <a:ea typeface="Tahoma"/>
                <a:cs typeface="Tahoma"/>
                <a:sym typeface="Tahoma"/>
              </a:rPr>
              <a:t>número</a:t>
            </a:r>
            <a:r>
              <a:rPr lang="es-ES" sz="2000">
                <a:solidFill>
                  <a:srgbClr val="000000"/>
                </a:solidFill>
                <a:latin typeface="Tahoma"/>
                <a:ea typeface="Tahoma"/>
                <a:cs typeface="Tahoma"/>
                <a:sym typeface="Tahoma"/>
              </a:rPr>
              <a:t> en ese campo cada vez que se modifique su valor. </a:t>
            </a:r>
            <a:endParaRPr/>
          </a:p>
          <a:p>
            <a:pPr indent="-457200" lvl="0" marL="457200" marR="0" rtl="0" algn="just">
              <a:spcBef>
                <a:spcPts val="500"/>
              </a:spcBef>
              <a:spcAft>
                <a:spcPts val="0"/>
              </a:spcAft>
              <a:buClr>
                <a:srgbClr val="000000"/>
              </a:buClr>
              <a:buSzPts val="2000"/>
              <a:buFont typeface="Arial"/>
              <a:buChar char="•"/>
            </a:pPr>
            <a:r>
              <a:rPr lang="es-ES" sz="2000">
                <a:solidFill>
                  <a:srgbClr val="000000"/>
                </a:solidFill>
                <a:latin typeface="Tahoma"/>
                <a:ea typeface="Tahoma"/>
                <a:cs typeface="Tahoma"/>
                <a:sym typeface="Tahoma"/>
              </a:rPr>
              <a:t>En caso contrario, </a:t>
            </a:r>
            <a:r>
              <a:rPr b="1" lang="es-ES" sz="2000">
                <a:solidFill>
                  <a:srgbClr val="000000"/>
                </a:solidFill>
                <a:latin typeface="Tahoma"/>
                <a:ea typeface="Tahoma"/>
                <a:cs typeface="Tahoma"/>
                <a:sym typeface="Tahoma"/>
              </a:rPr>
              <a:t>se borrará el contenido del campo, se pondrá en rojo</a:t>
            </a:r>
            <a:r>
              <a:rPr lang="es-ES" sz="2000">
                <a:solidFill>
                  <a:srgbClr val="000000"/>
                </a:solidFill>
                <a:latin typeface="Tahoma"/>
                <a:ea typeface="Tahoma"/>
                <a:cs typeface="Tahoma"/>
                <a:sym typeface="Tahoma"/>
              </a:rPr>
              <a:t>, </a:t>
            </a:r>
            <a:r>
              <a:rPr b="1" lang="es-ES" sz="2000">
                <a:solidFill>
                  <a:srgbClr val="000000"/>
                </a:solidFill>
                <a:latin typeface="Tahoma"/>
                <a:ea typeface="Tahoma"/>
                <a:cs typeface="Tahoma"/>
                <a:sym typeface="Tahoma"/>
              </a:rPr>
              <a:t>y el cursor se situará sobre él</a:t>
            </a:r>
            <a:r>
              <a:rPr lang="es-ES" sz="2000">
                <a:solidFill>
                  <a:srgbClr val="000000"/>
                </a:solidFill>
                <a:latin typeface="Tahoma"/>
                <a:ea typeface="Tahoma"/>
                <a:cs typeface="Tahoma"/>
                <a:sym typeface="Tahoma"/>
              </a:rPr>
              <a:t>. Cuando se haya escrito un valor correcto de nuevo, se volverá al color normal.</a:t>
            </a:r>
            <a:endParaRPr/>
          </a:p>
          <a:p>
            <a:pPr indent="-330200" lvl="0" marL="457200" marR="0" rtl="0" algn="just">
              <a:spcBef>
                <a:spcPts val="500"/>
              </a:spcBef>
              <a:spcAft>
                <a:spcPts val="0"/>
              </a:spcAft>
              <a:buClr>
                <a:schemeClr val="dk1"/>
              </a:buClr>
              <a:buSzPts val="2000"/>
              <a:buFont typeface="Arial"/>
              <a:buNone/>
            </a:pPr>
            <a:r>
              <a:t/>
            </a:r>
            <a:endParaRPr sz="2000">
              <a:solidFill>
                <a:srgbClr val="000000"/>
              </a:solidFill>
              <a:latin typeface="Tahoma"/>
              <a:ea typeface="Tahoma"/>
              <a:cs typeface="Tahoma"/>
              <a:sym typeface="Tahoma"/>
            </a:endParaRPr>
          </a:p>
          <a:p>
            <a:pPr indent="-457200" lvl="1" marL="1200150" marR="0" rtl="0" algn="just">
              <a:spcBef>
                <a:spcPts val="500"/>
              </a:spcBef>
              <a:spcAft>
                <a:spcPts val="0"/>
              </a:spcAft>
              <a:buClr>
                <a:srgbClr val="000000"/>
              </a:buClr>
              <a:buSzPts val="1800"/>
              <a:buFont typeface="Arial"/>
              <a:buChar char="•"/>
            </a:pPr>
            <a:r>
              <a:rPr b="0" i="0" lang="es-ES" sz="1800" u="none" cap="none" strike="noStrike">
                <a:solidFill>
                  <a:srgbClr val="000000"/>
                </a:solidFill>
                <a:latin typeface="Tahoma"/>
                <a:ea typeface="Tahoma"/>
                <a:cs typeface="Tahoma"/>
                <a:sym typeface="Tahoma"/>
              </a:rPr>
              <a:t>Para comprobar que una cadena es no numérica, usamos la función </a:t>
            </a:r>
            <a:r>
              <a:rPr b="1" i="0" lang="es-ES" sz="1800" u="none" cap="none" strike="noStrike">
                <a:solidFill>
                  <a:srgbClr val="000000"/>
                </a:solidFill>
                <a:latin typeface="Tahoma"/>
                <a:ea typeface="Tahoma"/>
                <a:cs typeface="Tahoma"/>
                <a:sym typeface="Tahoma"/>
              </a:rPr>
              <a:t>isNaN</a:t>
            </a:r>
            <a:r>
              <a:rPr b="0" i="0" lang="es-ES" sz="1800" u="none" cap="none" strike="noStrike">
                <a:solidFill>
                  <a:srgbClr val="000000"/>
                </a:solidFill>
                <a:latin typeface="Tahoma"/>
                <a:ea typeface="Tahoma"/>
                <a:cs typeface="Tahoma"/>
                <a:sym typeface="Tahoma"/>
              </a:rPr>
              <a:t>. Esta función devuelve un booleano, es decir, </a:t>
            </a:r>
            <a:r>
              <a:rPr b="1" i="0" lang="es-ES" sz="1800" u="none" cap="none" strike="noStrike">
                <a:solidFill>
                  <a:srgbClr val="000000"/>
                </a:solidFill>
                <a:latin typeface="Tahoma"/>
                <a:ea typeface="Tahoma"/>
                <a:cs typeface="Tahoma"/>
                <a:sym typeface="Tahoma"/>
              </a:rPr>
              <a:t>true </a:t>
            </a:r>
            <a:r>
              <a:rPr b="0" i="0" lang="es-ES" sz="1800" u="none" cap="none" strike="noStrike">
                <a:solidFill>
                  <a:srgbClr val="000000"/>
                </a:solidFill>
                <a:latin typeface="Tahoma"/>
                <a:ea typeface="Tahoma"/>
                <a:cs typeface="Tahoma"/>
                <a:sym typeface="Tahoma"/>
              </a:rPr>
              <a:t>o </a:t>
            </a:r>
            <a:r>
              <a:rPr b="1" i="0" lang="es-ES" sz="1800" u="none" cap="none" strike="noStrike">
                <a:solidFill>
                  <a:srgbClr val="000000"/>
                </a:solidFill>
                <a:latin typeface="Tahoma"/>
                <a:ea typeface="Tahoma"/>
                <a:cs typeface="Tahoma"/>
                <a:sym typeface="Tahoma"/>
              </a:rPr>
              <a:t>false</a:t>
            </a:r>
            <a:r>
              <a:rPr b="0" i="0" lang="es-ES" sz="1800" u="none" cap="none" strike="noStrike">
                <a:solidFill>
                  <a:srgbClr val="000000"/>
                </a:solidFill>
                <a:latin typeface="Tahoma"/>
                <a:ea typeface="Tahoma"/>
                <a:cs typeface="Tahoma"/>
                <a:sym typeface="Tahoma"/>
              </a:rPr>
              <a:t>, y por tanto podemos utilizarla como condición en un </a:t>
            </a:r>
            <a:r>
              <a:rPr b="0" i="1" lang="es-ES" sz="1800" u="none" cap="none" strike="noStrike">
                <a:solidFill>
                  <a:srgbClr val="000000"/>
                </a:solidFill>
                <a:latin typeface="Tahoma"/>
                <a:ea typeface="Tahoma"/>
                <a:cs typeface="Tahoma"/>
                <a:sym typeface="Tahoma"/>
              </a:rPr>
              <a:t>if</a:t>
            </a:r>
            <a:r>
              <a:rPr b="0" i="0" lang="es-ES" sz="1800" u="none" cap="none" strike="noStrike">
                <a:solidFill>
                  <a:srgbClr val="000000"/>
                </a:solidFill>
                <a:latin typeface="Tahoma"/>
                <a:ea typeface="Tahoma"/>
                <a:cs typeface="Tahoma"/>
                <a:sym typeface="Tahoma"/>
              </a:rPr>
              <a:t> o un </a:t>
            </a:r>
            <a:r>
              <a:rPr b="0" i="1" lang="es-ES" sz="1800" u="none" cap="none" strike="noStrike">
                <a:solidFill>
                  <a:srgbClr val="000000"/>
                </a:solidFill>
                <a:latin typeface="Tahoma"/>
                <a:ea typeface="Tahoma"/>
                <a:cs typeface="Tahoma"/>
                <a:sym typeface="Tahoma"/>
              </a:rPr>
              <a:t>while</a:t>
            </a:r>
            <a:r>
              <a:rPr b="0" i="0" lang="es-ES" sz="1800" u="none" cap="none" strike="noStrike">
                <a:solidFill>
                  <a:srgbClr val="000000"/>
                </a:solidFill>
                <a:latin typeface="Tahoma"/>
                <a:ea typeface="Tahoma"/>
                <a:cs typeface="Tahoma"/>
                <a:sym typeface="Tahoma"/>
              </a:rPr>
              <a:t>:</a:t>
            </a:r>
            <a:endParaRPr/>
          </a:p>
          <a:p>
            <a:pPr indent="-355600" lvl="1" marL="1200150" marR="0" rtl="0" algn="just">
              <a:spcBef>
                <a:spcPts val="50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a:p>
            <a:pPr indent="0" lvl="2" marL="914400" marR="0" rtl="0" algn="just">
              <a:spcBef>
                <a:spcPts val="500"/>
              </a:spcBef>
              <a:spcAft>
                <a:spcPts val="0"/>
              </a:spcAft>
              <a:buNone/>
            </a:pPr>
            <a:r>
              <a:rPr b="1" i="1" lang="es-ES" sz="1800" u="none" cap="none" strike="noStrike">
                <a:solidFill>
                  <a:srgbClr val="000000"/>
                </a:solidFill>
                <a:latin typeface="Tahoma"/>
                <a:ea typeface="Tahoma"/>
                <a:cs typeface="Tahoma"/>
                <a:sym typeface="Tahoma"/>
              </a:rPr>
              <a:t>isNaN(‘cadena_de_texto’);</a:t>
            </a:r>
            <a:endParaRPr/>
          </a:p>
          <a:p>
            <a:pPr indent="0" lvl="2" marL="914400" marR="0" rtl="0" algn="just">
              <a:spcBef>
                <a:spcPts val="500"/>
              </a:spcBef>
              <a:spcAft>
                <a:spcPts val="0"/>
              </a:spcAft>
              <a:buNone/>
            </a:pPr>
            <a:r>
              <a:t/>
            </a:r>
            <a:endParaRPr b="1" i="1" sz="1800" u="none" cap="none" strike="noStrike">
              <a:solidFill>
                <a:srgbClr val="000000"/>
              </a:solidFill>
              <a:latin typeface="Tahoma"/>
              <a:ea typeface="Tahoma"/>
              <a:cs typeface="Tahoma"/>
              <a:sym typeface="Tahoma"/>
            </a:endParaRPr>
          </a:p>
          <a:p>
            <a:pPr indent="0" lvl="0" marL="0" marR="0" rtl="0" algn="just">
              <a:spcBef>
                <a:spcPts val="500"/>
              </a:spcBef>
              <a:spcAft>
                <a:spcPts val="0"/>
              </a:spcAft>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1800"/>
              <a:buFont typeface="Arial"/>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1800"/>
              <a:buFont typeface="Arial"/>
              <a:buNone/>
            </a:pPr>
            <a:r>
              <a:t/>
            </a:r>
            <a:endParaRPr sz="1800">
              <a:solidFill>
                <a:srgbClr val="000000"/>
              </a:solidFill>
              <a:latin typeface="Tahoma"/>
              <a:ea typeface="Tahoma"/>
              <a:cs typeface="Tahoma"/>
              <a:sym typeface="Tahoma"/>
            </a:endParaRPr>
          </a:p>
          <a:p>
            <a:pPr indent="-339725" lvl="0" marL="339725" marR="0" rtl="0" algn="just">
              <a:spcBef>
                <a:spcPts val="600"/>
              </a:spcBef>
              <a:spcAft>
                <a:spcPts val="0"/>
              </a:spcAft>
              <a:buClr>
                <a:schemeClr val="dk1"/>
              </a:buClr>
              <a:buSzPts val="1800"/>
              <a:buFont typeface="Calibri"/>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p:txBody>
      </p:sp>
      <p:sp>
        <p:nvSpPr>
          <p:cNvPr id="812" name="Google Shape;812;p76"/>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Ejercicios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77"/>
          <p:cNvSpPr txBox="1"/>
          <p:nvPr/>
        </p:nvSpPr>
        <p:spPr>
          <a:xfrm>
            <a:off x="457200" y="1600200"/>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1800">
                <a:solidFill>
                  <a:srgbClr val="000000"/>
                </a:solidFill>
                <a:latin typeface="Tahoma"/>
                <a:ea typeface="Tahoma"/>
                <a:cs typeface="Tahoma"/>
                <a:sym typeface="Tahoma"/>
              </a:rPr>
              <a:t>El objeto </a:t>
            </a:r>
            <a:r>
              <a:rPr b="1" lang="es-ES" sz="1800">
                <a:solidFill>
                  <a:srgbClr val="000000"/>
                </a:solidFill>
                <a:latin typeface="Tahoma"/>
                <a:ea typeface="Tahoma"/>
                <a:cs typeface="Tahoma"/>
                <a:sym typeface="Tahoma"/>
              </a:rPr>
              <a:t>document </a:t>
            </a:r>
            <a:r>
              <a:rPr lang="es-ES" sz="1800">
                <a:solidFill>
                  <a:srgbClr val="000000"/>
                </a:solidFill>
                <a:latin typeface="Tahoma"/>
                <a:ea typeface="Tahoma"/>
                <a:cs typeface="Tahoma"/>
                <a:sym typeface="Tahoma"/>
              </a:rPr>
              <a:t>permite acceder directamente a cualquier formulario mediante su atributo </a:t>
            </a:r>
            <a:r>
              <a:rPr b="1" lang="es-ES" sz="1800">
                <a:solidFill>
                  <a:srgbClr val="000000"/>
                </a:solidFill>
                <a:latin typeface="Tahoma"/>
                <a:ea typeface="Tahoma"/>
                <a:cs typeface="Tahoma"/>
                <a:sym typeface="Tahoma"/>
              </a:rPr>
              <a:t>name</a:t>
            </a:r>
            <a:r>
              <a:rPr lang="es-ES" sz="1800">
                <a:solidFill>
                  <a:srgbClr val="000000"/>
                </a:solidFill>
                <a:latin typeface="Tahoma"/>
                <a:ea typeface="Tahoma"/>
                <a:cs typeface="Tahoma"/>
                <a:sym typeface="Tahoma"/>
              </a:rPr>
              <a:t>:</a:t>
            </a:r>
            <a:endParaRPr/>
          </a:p>
          <a:p>
            <a:pPr indent="0" lvl="0" marL="0" marR="0" rtl="0" algn="just">
              <a:spcBef>
                <a:spcPts val="500"/>
              </a:spcBef>
              <a:spcAft>
                <a:spcPts val="0"/>
              </a:spcAft>
              <a:buNone/>
            </a:pPr>
            <a:r>
              <a:t/>
            </a:r>
            <a:endParaRPr sz="1800">
              <a:solidFill>
                <a:srgbClr val="000000"/>
              </a:solidFill>
              <a:latin typeface="Tahoma"/>
              <a:ea typeface="Tahoma"/>
              <a:cs typeface="Tahoma"/>
              <a:sym typeface="Tahoma"/>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var formularioPrincipal = document.formulario;</a:t>
            </a:r>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var formularioSecundario = document.otro_formulario;</a:t>
            </a:r>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 </a:t>
            </a:r>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&lt;form </a:t>
            </a:r>
            <a:r>
              <a:rPr b="1" lang="es-ES" sz="1800">
                <a:solidFill>
                  <a:srgbClr val="000000"/>
                </a:solidFill>
                <a:latin typeface="Tahoma"/>
                <a:ea typeface="Tahoma"/>
                <a:cs typeface="Tahoma"/>
                <a:sym typeface="Tahoma"/>
              </a:rPr>
              <a:t>name="formulario" </a:t>
            </a:r>
            <a:r>
              <a:rPr lang="es-ES" sz="1800">
                <a:solidFill>
                  <a:srgbClr val="000000"/>
                </a:solidFill>
                <a:latin typeface="Tahoma"/>
                <a:ea typeface="Tahoma"/>
                <a:cs typeface="Tahoma"/>
                <a:sym typeface="Tahoma"/>
              </a:rPr>
              <a:t>&gt;</a:t>
            </a:r>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  ...</a:t>
            </a:r>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&lt;/form&gt;</a:t>
            </a:r>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 </a:t>
            </a:r>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&lt;form </a:t>
            </a:r>
            <a:r>
              <a:rPr b="1" lang="es-ES" sz="1800">
                <a:solidFill>
                  <a:srgbClr val="000000"/>
                </a:solidFill>
                <a:latin typeface="Tahoma"/>
                <a:ea typeface="Tahoma"/>
                <a:cs typeface="Tahoma"/>
                <a:sym typeface="Tahoma"/>
              </a:rPr>
              <a:t>name="otro_formulario" </a:t>
            </a:r>
            <a:r>
              <a:rPr lang="es-ES" sz="1800">
                <a:solidFill>
                  <a:srgbClr val="000000"/>
                </a:solidFill>
                <a:latin typeface="Tahoma"/>
                <a:ea typeface="Tahoma"/>
                <a:cs typeface="Tahoma"/>
                <a:sym typeface="Tahoma"/>
              </a:rPr>
              <a:t>&gt;</a:t>
            </a:r>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  ...</a:t>
            </a:r>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&lt;/form&gt;</a:t>
            </a:r>
            <a:endParaRPr/>
          </a:p>
          <a:p>
            <a:pPr indent="-339725" lvl="0" marL="339725" marR="0" rtl="0" algn="just">
              <a:spcBef>
                <a:spcPts val="500"/>
              </a:spcBef>
              <a:spcAft>
                <a:spcPts val="0"/>
              </a:spcAft>
              <a:buClr>
                <a:schemeClr val="dk1"/>
              </a:buClr>
              <a:buSzPts val="2200"/>
              <a:buFont typeface="Arial"/>
              <a:buNone/>
            </a:pPr>
            <a:r>
              <a:t/>
            </a:r>
            <a:endParaRPr sz="2200">
              <a:solidFill>
                <a:srgbClr val="000000"/>
              </a:solidFill>
              <a:latin typeface="Tahoma"/>
              <a:ea typeface="Tahoma"/>
              <a:cs typeface="Tahoma"/>
              <a:sym typeface="Tahoma"/>
            </a:endParaRPr>
          </a:p>
          <a:p>
            <a:pPr indent="-339725" lvl="0" marL="339725" marR="0" rtl="0" algn="just">
              <a:spcBef>
                <a:spcPts val="600"/>
              </a:spcBef>
              <a:spcAft>
                <a:spcPts val="0"/>
              </a:spcAft>
              <a:buClr>
                <a:schemeClr val="dk1"/>
              </a:buClr>
              <a:buSzPts val="1800"/>
              <a:buFont typeface="Calibri"/>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p:txBody>
      </p:sp>
      <p:sp>
        <p:nvSpPr>
          <p:cNvPr id="821" name="Google Shape;821;p77"/>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Formularios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78"/>
          <p:cNvSpPr txBox="1"/>
          <p:nvPr/>
        </p:nvSpPr>
        <p:spPr>
          <a:xfrm>
            <a:off x="457200" y="1600200"/>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1800">
                <a:solidFill>
                  <a:srgbClr val="000000"/>
                </a:solidFill>
                <a:latin typeface="Tahoma"/>
                <a:ea typeface="Tahoma"/>
                <a:cs typeface="Tahoma"/>
                <a:sym typeface="Tahoma"/>
              </a:rPr>
              <a:t>Los elementos de los formularios también se pueden acceder directamente mediante su atributo name:</a:t>
            </a:r>
            <a:endParaRPr sz="1800">
              <a:solidFill>
                <a:srgbClr val="000000"/>
              </a:solidFill>
              <a:latin typeface="Tahoma"/>
              <a:ea typeface="Tahoma"/>
              <a:cs typeface="Tahoma"/>
              <a:sym typeface="Tahoma"/>
            </a:endParaRPr>
          </a:p>
          <a:p>
            <a:pPr indent="0" lvl="1" marL="457200" marR="0" rtl="0" algn="just">
              <a:spcBef>
                <a:spcPts val="500"/>
              </a:spcBef>
              <a:spcAft>
                <a:spcPts val="0"/>
              </a:spcAft>
              <a:buNone/>
            </a:pPr>
            <a:r>
              <a:rPr b="0" i="0" lang="es-ES" sz="1400" u="none" cap="none" strike="noStrike">
                <a:solidFill>
                  <a:srgbClr val="000000"/>
                </a:solidFill>
                <a:latin typeface="Courier New"/>
                <a:ea typeface="Courier New"/>
                <a:cs typeface="Courier New"/>
                <a:sym typeface="Courier New"/>
              </a:rPr>
              <a:t>var formularioPrincipal = document.formulario;</a:t>
            </a:r>
            <a:endParaRPr/>
          </a:p>
          <a:p>
            <a:pPr indent="0" lvl="1" marL="457200" marR="0" rtl="0" algn="just">
              <a:spcBef>
                <a:spcPts val="500"/>
              </a:spcBef>
              <a:spcAft>
                <a:spcPts val="0"/>
              </a:spcAft>
              <a:buNone/>
            </a:pPr>
            <a:r>
              <a:rPr b="0" i="0" lang="es-ES" sz="1400" u="none" cap="none" strike="noStrike">
                <a:solidFill>
                  <a:srgbClr val="000000"/>
                </a:solidFill>
                <a:latin typeface="Courier New"/>
                <a:ea typeface="Courier New"/>
                <a:cs typeface="Courier New"/>
                <a:sym typeface="Courier New"/>
              </a:rPr>
              <a:t>var primerElemento = document.</a:t>
            </a:r>
            <a:r>
              <a:rPr b="1" i="0" lang="es-ES" sz="1400" u="none" cap="none" strike="noStrike">
                <a:solidFill>
                  <a:srgbClr val="000000"/>
                </a:solidFill>
                <a:latin typeface="Courier New"/>
                <a:ea typeface="Courier New"/>
                <a:cs typeface="Courier New"/>
                <a:sym typeface="Courier New"/>
              </a:rPr>
              <a:t>formulario</a:t>
            </a:r>
            <a:r>
              <a:rPr b="0" i="0" lang="es-ES" sz="1400" u="none" cap="none" strike="noStrike">
                <a:solidFill>
                  <a:srgbClr val="000000"/>
                </a:solidFill>
                <a:latin typeface="Courier New"/>
                <a:ea typeface="Courier New"/>
                <a:cs typeface="Courier New"/>
                <a:sym typeface="Courier New"/>
              </a:rPr>
              <a:t>.</a:t>
            </a:r>
            <a:r>
              <a:rPr b="1" i="0" lang="es-ES" sz="1400" u="none" cap="none" strike="noStrike">
                <a:solidFill>
                  <a:srgbClr val="000000"/>
                </a:solidFill>
                <a:latin typeface="Courier New"/>
                <a:ea typeface="Courier New"/>
                <a:cs typeface="Courier New"/>
                <a:sym typeface="Courier New"/>
              </a:rPr>
              <a:t>elemento</a:t>
            </a:r>
            <a:r>
              <a:rPr b="0" i="0" lang="es-ES" sz="1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Courier New"/>
              <a:ea typeface="Courier New"/>
              <a:cs typeface="Courier New"/>
              <a:sym typeface="Courier New"/>
            </a:endParaRPr>
          </a:p>
          <a:p>
            <a:pPr indent="0" lvl="1" marL="457200" marR="0" rtl="0" algn="just">
              <a:spcBef>
                <a:spcPts val="500"/>
              </a:spcBef>
              <a:spcAft>
                <a:spcPts val="0"/>
              </a:spcAft>
              <a:buNone/>
            </a:pPr>
            <a:r>
              <a:rPr b="0" i="0" lang="es-ES" sz="1400" u="none" cap="none" strike="noStrike">
                <a:solidFill>
                  <a:srgbClr val="000000"/>
                </a:solidFill>
                <a:latin typeface="Courier New"/>
                <a:ea typeface="Courier New"/>
                <a:cs typeface="Courier New"/>
                <a:sym typeface="Courier New"/>
              </a:rPr>
              <a:t>&lt;form </a:t>
            </a:r>
            <a:r>
              <a:rPr b="1" i="0" lang="es-ES" sz="1400" u="none" cap="none" strike="noStrike">
                <a:solidFill>
                  <a:srgbClr val="000000"/>
                </a:solidFill>
                <a:latin typeface="Courier New"/>
                <a:ea typeface="Courier New"/>
                <a:cs typeface="Courier New"/>
                <a:sym typeface="Courier New"/>
              </a:rPr>
              <a:t>name="formulario"</a:t>
            </a:r>
            <a:r>
              <a:rPr b="0" i="0" lang="es-ES" sz="1400" u="none" cap="none" strike="noStrike">
                <a:solidFill>
                  <a:srgbClr val="000000"/>
                </a:solidFill>
                <a:latin typeface="Courier New"/>
                <a:ea typeface="Courier New"/>
                <a:cs typeface="Courier New"/>
                <a:sym typeface="Courier New"/>
              </a:rPr>
              <a:t>&gt;</a:t>
            </a:r>
            <a:endParaRPr/>
          </a:p>
          <a:p>
            <a:pPr indent="0" lvl="1" marL="457200" marR="0" rtl="0" algn="just">
              <a:spcBef>
                <a:spcPts val="500"/>
              </a:spcBef>
              <a:spcAft>
                <a:spcPts val="0"/>
              </a:spcAft>
              <a:buNone/>
            </a:pPr>
            <a:r>
              <a:rPr b="0" i="0" lang="es-ES" sz="1400" u="none" cap="none" strike="noStrike">
                <a:solidFill>
                  <a:srgbClr val="000000"/>
                </a:solidFill>
                <a:latin typeface="Courier New"/>
                <a:ea typeface="Courier New"/>
                <a:cs typeface="Courier New"/>
                <a:sym typeface="Courier New"/>
              </a:rPr>
              <a:t>  &lt;input type="text" </a:t>
            </a:r>
            <a:r>
              <a:rPr b="1" i="0" lang="es-ES" sz="1400" u="none" cap="none" strike="noStrike">
                <a:solidFill>
                  <a:srgbClr val="000000"/>
                </a:solidFill>
                <a:latin typeface="Courier New"/>
                <a:ea typeface="Courier New"/>
                <a:cs typeface="Courier New"/>
                <a:sym typeface="Courier New"/>
              </a:rPr>
              <a:t>name="elemento" </a:t>
            </a:r>
            <a:r>
              <a:rPr b="0" i="0" lang="es-ES" sz="1400" u="none" cap="none" strike="noStrike">
                <a:solidFill>
                  <a:srgbClr val="000000"/>
                </a:solidFill>
                <a:latin typeface="Courier New"/>
                <a:ea typeface="Courier New"/>
                <a:cs typeface="Courier New"/>
                <a:sym typeface="Courier New"/>
              </a:rPr>
              <a:t>/&gt;</a:t>
            </a:r>
            <a:endParaRPr/>
          </a:p>
          <a:p>
            <a:pPr indent="0" lvl="1" marL="457200" marR="0" rtl="0" algn="just">
              <a:spcBef>
                <a:spcPts val="500"/>
              </a:spcBef>
              <a:spcAft>
                <a:spcPts val="0"/>
              </a:spcAft>
              <a:buNone/>
            </a:pPr>
            <a:r>
              <a:rPr b="0" i="0" lang="es-ES" sz="1400" u="none" cap="none" strike="noStrike">
                <a:solidFill>
                  <a:srgbClr val="000000"/>
                </a:solidFill>
                <a:latin typeface="Courier New"/>
                <a:ea typeface="Courier New"/>
                <a:cs typeface="Courier New"/>
                <a:sym typeface="Courier New"/>
              </a:rPr>
              <a:t>&lt;/form&gt;</a:t>
            </a:r>
            <a:endParaRPr b="0" i="0" sz="1400" u="none" cap="none" strike="noStrike">
              <a:solidFill>
                <a:srgbClr val="000000"/>
              </a:solidFill>
              <a:latin typeface="Courier New"/>
              <a:ea typeface="Courier New"/>
              <a:cs typeface="Courier New"/>
              <a:sym typeface="Courier New"/>
            </a:endParaRPr>
          </a:p>
          <a:p>
            <a:pPr indent="0" lvl="0" marL="0" marR="0" rtl="0" algn="just">
              <a:spcBef>
                <a:spcPts val="600"/>
              </a:spcBef>
              <a:spcAft>
                <a:spcPts val="0"/>
              </a:spcAft>
              <a:buNone/>
            </a:pPr>
            <a:r>
              <a:t/>
            </a:r>
            <a:endParaRPr sz="1800">
              <a:solidFill>
                <a:srgbClr val="000000"/>
              </a:solidFill>
              <a:latin typeface="Tahoma"/>
              <a:ea typeface="Tahoma"/>
              <a:cs typeface="Tahoma"/>
              <a:sym typeface="Tahoma"/>
            </a:endParaRPr>
          </a:p>
          <a:p>
            <a:pPr indent="0" lvl="0" marL="0" marR="0" rtl="0" algn="just">
              <a:spcBef>
                <a:spcPts val="600"/>
              </a:spcBef>
              <a:spcAft>
                <a:spcPts val="0"/>
              </a:spcAft>
              <a:buNone/>
            </a:pPr>
            <a:r>
              <a:rPr lang="es-ES" sz="1800">
                <a:solidFill>
                  <a:srgbClr val="000000"/>
                </a:solidFill>
                <a:latin typeface="Tahoma"/>
                <a:ea typeface="Tahoma"/>
                <a:cs typeface="Tahoma"/>
                <a:sym typeface="Tahoma"/>
              </a:rPr>
              <a:t>También se puede acceder a los formularios y a sus elementos utilizando las funciones DOM de acceso directo a los nodos</a:t>
            </a:r>
            <a:endParaRPr/>
          </a:p>
          <a:p>
            <a:pPr indent="-339725" lvl="2" marL="914400" marR="0" rtl="0" algn="just">
              <a:spcBef>
                <a:spcPts val="500"/>
              </a:spcBef>
              <a:spcAft>
                <a:spcPts val="0"/>
              </a:spcAft>
              <a:buNone/>
            </a:pPr>
            <a:r>
              <a:rPr b="0" i="0" lang="es-ES" sz="1400" u="none" cap="none" strike="noStrike">
                <a:solidFill>
                  <a:srgbClr val="000000"/>
                </a:solidFill>
                <a:latin typeface="Courier New"/>
                <a:ea typeface="Courier New"/>
                <a:cs typeface="Courier New"/>
                <a:sym typeface="Courier New"/>
              </a:rPr>
              <a:t>var formularioPrincipal = document.getElementById("formulario");</a:t>
            </a:r>
            <a:endParaRPr/>
          </a:p>
          <a:p>
            <a:pPr indent="-339725" lvl="2" marL="914400" marR="0" rtl="0" algn="just">
              <a:spcBef>
                <a:spcPts val="500"/>
              </a:spcBef>
              <a:spcAft>
                <a:spcPts val="0"/>
              </a:spcAft>
              <a:buNone/>
            </a:pPr>
            <a:r>
              <a:rPr b="0" i="0" lang="es-ES" sz="1400" u="none" cap="none" strike="noStrike">
                <a:solidFill>
                  <a:srgbClr val="000000"/>
                </a:solidFill>
                <a:latin typeface="Courier New"/>
                <a:ea typeface="Courier New"/>
                <a:cs typeface="Courier New"/>
                <a:sym typeface="Courier New"/>
              </a:rPr>
              <a:t>var primerElemento = document.getElementById("elemento");</a:t>
            </a:r>
            <a:endParaRPr/>
          </a:p>
          <a:p>
            <a:pPr indent="-339725" lvl="2" marL="914400" marR="0" rtl="0" algn="just">
              <a:spcBef>
                <a:spcPts val="500"/>
              </a:spcBef>
              <a:spcAft>
                <a:spcPts val="0"/>
              </a:spcAft>
              <a:buNone/>
            </a:pPr>
            <a:r>
              <a:rPr b="0" i="0" lang="es-ES" sz="1400" u="none" cap="none" strike="noStrike">
                <a:solidFill>
                  <a:srgbClr val="000000"/>
                </a:solidFill>
                <a:latin typeface="Courier New"/>
                <a:ea typeface="Courier New"/>
                <a:cs typeface="Courier New"/>
                <a:sym typeface="Courier New"/>
              </a:rPr>
              <a:t>&lt;form name="formulario" id="formulario" &gt;</a:t>
            </a:r>
            <a:endParaRPr/>
          </a:p>
          <a:p>
            <a:pPr indent="-339725" lvl="2" marL="914400" marR="0" rtl="0" algn="just">
              <a:spcBef>
                <a:spcPts val="500"/>
              </a:spcBef>
              <a:spcAft>
                <a:spcPts val="0"/>
              </a:spcAft>
              <a:buNone/>
            </a:pPr>
            <a:r>
              <a:rPr b="0" i="0" lang="es-ES" sz="1400" u="none" cap="none" strike="noStrike">
                <a:solidFill>
                  <a:srgbClr val="000000"/>
                </a:solidFill>
                <a:latin typeface="Courier New"/>
                <a:ea typeface="Courier New"/>
                <a:cs typeface="Courier New"/>
                <a:sym typeface="Courier New"/>
              </a:rPr>
              <a:t>  &lt;input type="text" name="elemento" id="elemento" /&gt;</a:t>
            </a:r>
            <a:endParaRPr/>
          </a:p>
          <a:p>
            <a:pPr indent="-339725" lvl="2" marL="914400" marR="0" rtl="0" algn="just">
              <a:spcBef>
                <a:spcPts val="500"/>
              </a:spcBef>
              <a:spcAft>
                <a:spcPts val="0"/>
              </a:spcAft>
              <a:buNone/>
            </a:pPr>
            <a:r>
              <a:rPr b="0" i="0" lang="es-ES" sz="1400" u="none" cap="none" strike="noStrike">
                <a:solidFill>
                  <a:srgbClr val="000000"/>
                </a:solidFill>
                <a:latin typeface="Courier New"/>
                <a:ea typeface="Courier New"/>
                <a:cs typeface="Courier New"/>
                <a:sym typeface="Courier New"/>
              </a:rPr>
              <a:t>&lt;/form&gt;</a:t>
            </a:r>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p:txBody>
      </p:sp>
      <p:sp>
        <p:nvSpPr>
          <p:cNvPr id="830" name="Google Shape;830;p78"/>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Formularios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nvSpPr>
        <p:spPr>
          <a:xfrm>
            <a:off x="478864" y="1469838"/>
            <a:ext cx="8229600" cy="5285904"/>
          </a:xfrm>
          <a:prstGeom prst="rect">
            <a:avLst/>
          </a:prstGeom>
          <a:noFill/>
          <a:ln>
            <a:noFill/>
          </a:ln>
        </p:spPr>
        <p:txBody>
          <a:bodyPr anchorCtr="0" anchor="t" bIns="46800" lIns="90000" spcFirstLastPara="1" rIns="90000" wrap="square" tIns="46800">
            <a:noAutofit/>
          </a:bodyPr>
          <a:lstStyle/>
          <a:p>
            <a:pPr indent="-339725" lvl="0" marL="339725" marR="0" rtl="0" algn="just">
              <a:spcBef>
                <a:spcPts val="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p:txBody>
      </p:sp>
      <p:sp>
        <p:nvSpPr>
          <p:cNvPr id="154" name="Google Shape;154;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155" name="Google Shape;155;p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s-ES"/>
              <a:t>Variables</a:t>
            </a:r>
            <a:endParaRPr/>
          </a:p>
          <a:p>
            <a:pPr indent="0" lvl="0" marL="0" rtl="0" algn="just">
              <a:lnSpc>
                <a:spcPct val="90000"/>
              </a:lnSpc>
              <a:spcBef>
                <a:spcPts val="1000"/>
              </a:spcBef>
              <a:spcAft>
                <a:spcPts val="0"/>
              </a:spcAft>
              <a:buClr>
                <a:schemeClr val="dk1"/>
              </a:buClr>
              <a:buSzPts val="2700"/>
              <a:buNone/>
            </a:pPr>
            <a:r>
              <a:rPr lang="es-ES" sz="2700"/>
              <a:t>La palabra reservada </a:t>
            </a:r>
            <a:r>
              <a:rPr b="1" lang="es-ES" sz="2700"/>
              <a:t>var</a:t>
            </a:r>
            <a:r>
              <a:rPr lang="es-ES" sz="2700"/>
              <a:t> solamente se debe indicar al definir por primera vez la variable, lo que se denomina </a:t>
            </a:r>
            <a:r>
              <a:rPr b="1" lang="es-ES" sz="2700"/>
              <a:t>declarar </a:t>
            </a:r>
            <a:r>
              <a:rPr lang="es-ES" sz="2700"/>
              <a:t>una variable.</a:t>
            </a:r>
            <a:endParaRPr/>
          </a:p>
          <a:p>
            <a:pPr indent="0" lvl="0" marL="0" rtl="0" algn="l">
              <a:lnSpc>
                <a:spcPct val="90000"/>
              </a:lnSpc>
              <a:spcBef>
                <a:spcPts val="1000"/>
              </a:spcBef>
              <a:spcAft>
                <a:spcPts val="0"/>
              </a:spcAft>
              <a:buClr>
                <a:schemeClr val="dk1"/>
              </a:buClr>
              <a:buSzPts val="2700"/>
              <a:buNone/>
            </a:pPr>
            <a:r>
              <a:rPr lang="es-ES" sz="2700"/>
              <a:t>Si cuando se declara una variable se le asigna también un valor, se dice que la variable ha sido </a:t>
            </a:r>
            <a:r>
              <a:rPr b="1" lang="es-ES" sz="2700"/>
              <a:t>inicializada</a:t>
            </a:r>
            <a:r>
              <a:rPr lang="es-ES" sz="2700"/>
              <a:t>.</a:t>
            </a:r>
            <a:endParaRPr/>
          </a:p>
          <a:p>
            <a:pPr indent="0" lvl="2" marL="800100" rtl="0" algn="l">
              <a:lnSpc>
                <a:spcPct val="90000"/>
              </a:lnSpc>
              <a:spcBef>
                <a:spcPts val="500"/>
              </a:spcBef>
              <a:spcAft>
                <a:spcPts val="0"/>
              </a:spcAft>
              <a:buClr>
                <a:schemeClr val="dk1"/>
              </a:buClr>
              <a:buSzPts val="2000"/>
              <a:buNone/>
            </a:pPr>
            <a:r>
              <a:rPr lang="es-ES">
                <a:latin typeface="Courier New"/>
                <a:ea typeface="Courier New"/>
                <a:cs typeface="Courier New"/>
                <a:sym typeface="Courier New"/>
              </a:rPr>
              <a:t>var numero_1 = 3;</a:t>
            </a:r>
            <a:endParaRPr/>
          </a:p>
          <a:p>
            <a:pPr indent="0" lvl="2" marL="800100" rtl="0" algn="l">
              <a:lnSpc>
                <a:spcPct val="90000"/>
              </a:lnSpc>
              <a:spcBef>
                <a:spcPts val="500"/>
              </a:spcBef>
              <a:spcAft>
                <a:spcPts val="0"/>
              </a:spcAft>
              <a:buClr>
                <a:schemeClr val="dk1"/>
              </a:buClr>
              <a:buSzPts val="2000"/>
              <a:buNone/>
            </a:pPr>
            <a:r>
              <a:rPr lang="es-ES">
                <a:latin typeface="Courier New"/>
                <a:ea typeface="Courier New"/>
                <a:cs typeface="Courier New"/>
                <a:sym typeface="Courier New"/>
              </a:rPr>
              <a:t>var numero_2 = 1;</a:t>
            </a:r>
            <a:endParaRPr/>
          </a:p>
          <a:p>
            <a:pPr indent="0" lvl="2" marL="800100" rtl="0" algn="l">
              <a:lnSpc>
                <a:spcPct val="90000"/>
              </a:lnSpc>
              <a:spcBef>
                <a:spcPts val="500"/>
              </a:spcBef>
              <a:spcAft>
                <a:spcPts val="0"/>
              </a:spcAft>
              <a:buClr>
                <a:schemeClr val="dk1"/>
              </a:buClr>
              <a:buSzPts val="2000"/>
              <a:buNone/>
            </a:pPr>
            <a:r>
              <a:rPr lang="es-ES">
                <a:latin typeface="Courier New"/>
                <a:ea typeface="Courier New"/>
                <a:cs typeface="Courier New"/>
                <a:sym typeface="Courier New"/>
              </a:rPr>
              <a:t>var resultado = numero_1 + numero_2;</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79"/>
          <p:cNvSpPr txBox="1"/>
          <p:nvPr/>
        </p:nvSpPr>
        <p:spPr>
          <a:xfrm>
            <a:off x="457200" y="1430381"/>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2200">
                <a:solidFill>
                  <a:srgbClr val="000000"/>
                </a:solidFill>
                <a:latin typeface="Tahoma"/>
                <a:ea typeface="Tahoma"/>
                <a:cs typeface="Tahoma"/>
                <a:sym typeface="Tahoma"/>
              </a:rPr>
              <a:t>Las propiedades de los elementos de un formulario:</a:t>
            </a:r>
            <a:endParaRPr/>
          </a:p>
          <a:p>
            <a:pPr indent="-342900" lvl="0" marL="342900" marR="0" rtl="0" algn="just">
              <a:spcBef>
                <a:spcPts val="500"/>
              </a:spcBef>
              <a:spcAft>
                <a:spcPts val="0"/>
              </a:spcAft>
              <a:buClr>
                <a:srgbClr val="000000"/>
              </a:buClr>
              <a:buSzPts val="2000"/>
              <a:buFont typeface="Arial"/>
              <a:buChar char="•"/>
            </a:pPr>
            <a:r>
              <a:rPr b="1" lang="es-ES" sz="2000">
                <a:solidFill>
                  <a:srgbClr val="000000"/>
                </a:solidFill>
                <a:latin typeface="Tahoma"/>
                <a:ea typeface="Tahoma"/>
                <a:cs typeface="Tahoma"/>
                <a:sym typeface="Tahoma"/>
              </a:rPr>
              <a:t>type</a:t>
            </a:r>
            <a:r>
              <a:rPr lang="es-ES" sz="2000">
                <a:solidFill>
                  <a:srgbClr val="000000"/>
                </a:solidFill>
                <a:latin typeface="Tahoma"/>
                <a:ea typeface="Tahoma"/>
                <a:cs typeface="Tahoma"/>
                <a:sym typeface="Tahoma"/>
              </a:rPr>
              <a:t>: indica el tipo de elemento que se trata.</a:t>
            </a:r>
            <a:endParaRPr/>
          </a:p>
          <a:p>
            <a:pPr indent="-215900" lvl="0" marL="342900" marR="0" rtl="0" algn="just">
              <a:spcBef>
                <a:spcPts val="500"/>
              </a:spcBef>
              <a:spcAft>
                <a:spcPts val="0"/>
              </a:spcAft>
              <a:buClr>
                <a:schemeClr val="dk1"/>
              </a:buClr>
              <a:buSzPts val="2000"/>
              <a:buFont typeface="Arial"/>
              <a:buNone/>
            </a:pPr>
            <a:r>
              <a:t/>
            </a:r>
            <a:endParaRPr b="1" sz="2000">
              <a:solidFill>
                <a:srgbClr val="000000"/>
              </a:solidFill>
              <a:latin typeface="Tahoma"/>
              <a:ea typeface="Tahoma"/>
              <a:cs typeface="Tahoma"/>
              <a:sym typeface="Tahoma"/>
            </a:endParaRPr>
          </a:p>
          <a:p>
            <a:pPr indent="-342900" lvl="0" marL="342900" marR="0" rtl="0" algn="just">
              <a:spcBef>
                <a:spcPts val="500"/>
              </a:spcBef>
              <a:spcAft>
                <a:spcPts val="0"/>
              </a:spcAft>
              <a:buClr>
                <a:srgbClr val="000000"/>
              </a:buClr>
              <a:buSzPts val="2000"/>
              <a:buFont typeface="Arial"/>
              <a:buChar char="•"/>
            </a:pPr>
            <a:r>
              <a:rPr b="1" lang="es-ES" sz="2000">
                <a:solidFill>
                  <a:srgbClr val="000000"/>
                </a:solidFill>
                <a:latin typeface="Tahoma"/>
                <a:ea typeface="Tahoma"/>
                <a:cs typeface="Tahoma"/>
                <a:sym typeface="Tahoma"/>
              </a:rPr>
              <a:t>form</a:t>
            </a:r>
            <a:r>
              <a:rPr lang="es-ES" sz="2000">
                <a:solidFill>
                  <a:srgbClr val="000000"/>
                </a:solidFill>
                <a:latin typeface="Tahoma"/>
                <a:ea typeface="Tahoma"/>
                <a:cs typeface="Tahoma"/>
                <a:sym typeface="Tahoma"/>
              </a:rPr>
              <a:t>: es una referencia directa al formulario al que pertenece el elemento. </a:t>
            </a:r>
            <a:r>
              <a:rPr lang="es-ES" sz="1800">
                <a:solidFill>
                  <a:schemeClr val="dk1"/>
                </a:solidFill>
                <a:latin typeface="Courier New"/>
                <a:ea typeface="Courier New"/>
                <a:cs typeface="Courier New"/>
                <a:sym typeface="Courier New"/>
              </a:rPr>
              <a:t>document.getElementById("id_del_elemento").form</a:t>
            </a:r>
            <a:endParaRPr sz="1800">
              <a:solidFill>
                <a:srgbClr val="000000"/>
              </a:solidFill>
              <a:latin typeface="Courier New"/>
              <a:ea typeface="Courier New"/>
              <a:cs typeface="Courier New"/>
              <a:sym typeface="Courier New"/>
            </a:endParaRPr>
          </a:p>
          <a:p>
            <a:pPr indent="-215900" lvl="0" marL="342900" marR="0" rtl="0" algn="just">
              <a:spcBef>
                <a:spcPts val="500"/>
              </a:spcBef>
              <a:spcAft>
                <a:spcPts val="0"/>
              </a:spcAft>
              <a:buClr>
                <a:schemeClr val="dk1"/>
              </a:buClr>
              <a:buSzPts val="2000"/>
              <a:buFont typeface="Arial"/>
              <a:buNone/>
            </a:pPr>
            <a:r>
              <a:t/>
            </a:r>
            <a:endParaRPr b="1" sz="2000">
              <a:solidFill>
                <a:srgbClr val="000000"/>
              </a:solidFill>
              <a:latin typeface="Tahoma"/>
              <a:ea typeface="Tahoma"/>
              <a:cs typeface="Tahoma"/>
              <a:sym typeface="Tahoma"/>
            </a:endParaRPr>
          </a:p>
          <a:p>
            <a:pPr indent="-342900" lvl="0" marL="342900" marR="0" rtl="0" algn="just">
              <a:spcBef>
                <a:spcPts val="500"/>
              </a:spcBef>
              <a:spcAft>
                <a:spcPts val="0"/>
              </a:spcAft>
              <a:buClr>
                <a:srgbClr val="000000"/>
              </a:buClr>
              <a:buSzPts val="2000"/>
              <a:buFont typeface="Arial"/>
              <a:buChar char="•"/>
            </a:pPr>
            <a:r>
              <a:rPr b="1" lang="es-ES" sz="2000">
                <a:solidFill>
                  <a:srgbClr val="000000"/>
                </a:solidFill>
                <a:latin typeface="Tahoma"/>
                <a:ea typeface="Tahoma"/>
                <a:cs typeface="Tahoma"/>
                <a:sym typeface="Tahoma"/>
              </a:rPr>
              <a:t>name</a:t>
            </a:r>
            <a:r>
              <a:rPr lang="es-ES" sz="2000">
                <a:solidFill>
                  <a:srgbClr val="000000"/>
                </a:solidFill>
                <a:latin typeface="Tahoma"/>
                <a:ea typeface="Tahoma"/>
                <a:cs typeface="Tahoma"/>
                <a:sym typeface="Tahoma"/>
              </a:rPr>
              <a:t>: obtiene el valor del atributo name de XHTML. Solamente se puede leer su valor, por lo que no se puede modificar.</a:t>
            </a:r>
            <a:endParaRPr sz="2000">
              <a:solidFill>
                <a:srgbClr val="000000"/>
              </a:solidFill>
              <a:latin typeface="Tahoma"/>
              <a:ea typeface="Tahoma"/>
              <a:cs typeface="Tahoma"/>
              <a:sym typeface="Tahoma"/>
            </a:endParaRPr>
          </a:p>
          <a:p>
            <a:pPr indent="-215900" lvl="0" marL="342900" marR="0" rtl="0" algn="just">
              <a:spcBef>
                <a:spcPts val="500"/>
              </a:spcBef>
              <a:spcAft>
                <a:spcPts val="0"/>
              </a:spcAft>
              <a:buClr>
                <a:schemeClr val="dk1"/>
              </a:buClr>
              <a:buSzPts val="2000"/>
              <a:buFont typeface="Arial"/>
              <a:buNone/>
            </a:pPr>
            <a:r>
              <a:t/>
            </a:r>
            <a:endParaRPr b="1" sz="2000">
              <a:solidFill>
                <a:srgbClr val="000000"/>
              </a:solidFill>
              <a:latin typeface="Tahoma"/>
              <a:ea typeface="Tahoma"/>
              <a:cs typeface="Tahoma"/>
              <a:sym typeface="Tahoma"/>
            </a:endParaRPr>
          </a:p>
          <a:p>
            <a:pPr indent="-342900" lvl="0" marL="342900" marR="0" rtl="0" algn="just">
              <a:spcBef>
                <a:spcPts val="500"/>
              </a:spcBef>
              <a:spcAft>
                <a:spcPts val="0"/>
              </a:spcAft>
              <a:buClr>
                <a:srgbClr val="000000"/>
              </a:buClr>
              <a:buSzPts val="2000"/>
              <a:buFont typeface="Arial"/>
              <a:buChar char="•"/>
            </a:pPr>
            <a:r>
              <a:rPr b="1" lang="es-ES" sz="2000">
                <a:solidFill>
                  <a:srgbClr val="000000"/>
                </a:solidFill>
                <a:latin typeface="Tahoma"/>
                <a:ea typeface="Tahoma"/>
                <a:cs typeface="Tahoma"/>
                <a:sym typeface="Tahoma"/>
              </a:rPr>
              <a:t>value</a:t>
            </a:r>
            <a:r>
              <a:rPr lang="es-ES" sz="2000">
                <a:solidFill>
                  <a:srgbClr val="000000"/>
                </a:solidFill>
                <a:latin typeface="Tahoma"/>
                <a:ea typeface="Tahoma"/>
                <a:cs typeface="Tahoma"/>
                <a:sym typeface="Tahoma"/>
              </a:rPr>
              <a:t>: permite leer y modificar el valor del atributo value de XHTML. Para los campos de texto (&lt;input type="text"&gt; y &lt;textarea&gt;) obtiene el texto que ha escrito el usuario. Para los botones obtiene el texto que se muestra en el botón.</a:t>
            </a:r>
            <a:endParaRPr/>
          </a:p>
        </p:txBody>
      </p:sp>
      <p:sp>
        <p:nvSpPr>
          <p:cNvPr id="839" name="Google Shape;839;p79"/>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Formularios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80"/>
          <p:cNvSpPr txBox="1"/>
          <p:nvPr/>
        </p:nvSpPr>
        <p:spPr>
          <a:xfrm>
            <a:off x="457200" y="1456507"/>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2200">
                <a:solidFill>
                  <a:srgbClr val="000000"/>
                </a:solidFill>
                <a:latin typeface="Tahoma"/>
                <a:ea typeface="Tahoma"/>
                <a:cs typeface="Tahoma"/>
                <a:sym typeface="Tahoma"/>
              </a:rPr>
              <a:t>Los eventos más utilizados en el manejo de los formularios:</a:t>
            </a:r>
            <a:endParaRPr/>
          </a:p>
          <a:p>
            <a:pPr indent="-342900" lvl="0" marL="342900" marR="0" rtl="0" algn="just">
              <a:spcBef>
                <a:spcPts val="500"/>
              </a:spcBef>
              <a:spcAft>
                <a:spcPts val="0"/>
              </a:spcAft>
              <a:buClr>
                <a:schemeClr val="dk1"/>
              </a:buClr>
              <a:buSzPts val="2000"/>
              <a:buFont typeface="Arial"/>
              <a:buChar char="•"/>
            </a:pPr>
            <a:r>
              <a:rPr b="1" lang="es-ES" sz="2000">
                <a:solidFill>
                  <a:schemeClr val="dk1"/>
                </a:solidFill>
                <a:latin typeface="Calibri"/>
                <a:ea typeface="Calibri"/>
                <a:cs typeface="Calibri"/>
                <a:sym typeface="Calibri"/>
              </a:rPr>
              <a:t>onclick</a:t>
            </a:r>
            <a:r>
              <a:rPr lang="es-ES" sz="2000">
                <a:solidFill>
                  <a:schemeClr val="dk1"/>
                </a:solidFill>
                <a:latin typeface="Calibri"/>
                <a:ea typeface="Calibri"/>
                <a:cs typeface="Calibri"/>
                <a:sym typeface="Calibri"/>
              </a:rPr>
              <a:t>: evento que se produce cuando se pincha con el ratón sobre un elemento.</a:t>
            </a:r>
            <a:endParaRPr/>
          </a:p>
          <a:p>
            <a:pPr indent="-222250" lvl="0" marL="342900" marR="0" rtl="0" algn="just">
              <a:spcBef>
                <a:spcPts val="500"/>
              </a:spcBef>
              <a:spcAft>
                <a:spcPts val="0"/>
              </a:spcAft>
              <a:buClr>
                <a:schemeClr val="dk1"/>
              </a:buClr>
              <a:buSzPts val="1900"/>
              <a:buFont typeface="Arial"/>
              <a:buNone/>
            </a:pPr>
            <a:r>
              <a:t/>
            </a:r>
            <a:endParaRPr b="1" sz="1900">
              <a:solidFill>
                <a:schemeClr val="dk1"/>
              </a:solidFill>
              <a:latin typeface="Calibri"/>
              <a:ea typeface="Calibri"/>
              <a:cs typeface="Calibri"/>
              <a:sym typeface="Calibri"/>
            </a:endParaRPr>
          </a:p>
          <a:p>
            <a:pPr indent="-342900" lvl="0" marL="342900" marR="0" rtl="0" algn="just">
              <a:spcBef>
                <a:spcPts val="500"/>
              </a:spcBef>
              <a:spcAft>
                <a:spcPts val="0"/>
              </a:spcAft>
              <a:buClr>
                <a:schemeClr val="dk1"/>
              </a:buClr>
              <a:buSzPts val="2000"/>
              <a:buFont typeface="Arial"/>
              <a:buChar char="•"/>
            </a:pPr>
            <a:r>
              <a:rPr b="1" lang="es-ES" sz="2000">
                <a:solidFill>
                  <a:schemeClr val="dk1"/>
                </a:solidFill>
                <a:latin typeface="Calibri"/>
                <a:ea typeface="Calibri"/>
                <a:cs typeface="Calibri"/>
                <a:sym typeface="Calibri"/>
              </a:rPr>
              <a:t>onchange</a:t>
            </a:r>
            <a:r>
              <a:rPr lang="es-ES" sz="2000">
                <a:solidFill>
                  <a:schemeClr val="dk1"/>
                </a:solidFill>
                <a:latin typeface="Calibri"/>
                <a:ea typeface="Calibri"/>
                <a:cs typeface="Calibri"/>
                <a:sym typeface="Calibri"/>
              </a:rPr>
              <a:t>: evento que se produce cuando el usuario cambia el valor de un elemento de texto (&lt;input type="text"&gt; o &lt;textarea&gt;). También se produce cuando el usuario selecciona una opción en una lista desplegable (&lt;select&gt;).</a:t>
            </a:r>
            <a:endParaRPr/>
          </a:p>
          <a:p>
            <a:pPr indent="-222250" lvl="0" marL="342900" marR="0" rtl="0" algn="l">
              <a:spcBef>
                <a:spcPts val="0"/>
              </a:spcBef>
              <a:spcAft>
                <a:spcPts val="0"/>
              </a:spcAft>
              <a:buClr>
                <a:schemeClr val="dk1"/>
              </a:buClr>
              <a:buSzPts val="1900"/>
              <a:buFont typeface="Arial"/>
              <a:buNone/>
            </a:pPr>
            <a:r>
              <a:t/>
            </a:r>
            <a:endParaRPr b="1" sz="19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b="1" lang="es-ES" sz="2000">
                <a:solidFill>
                  <a:schemeClr val="dk1"/>
                </a:solidFill>
                <a:latin typeface="Calibri"/>
                <a:ea typeface="Calibri"/>
                <a:cs typeface="Calibri"/>
                <a:sym typeface="Calibri"/>
              </a:rPr>
              <a:t>onfocus</a:t>
            </a:r>
            <a:r>
              <a:rPr lang="es-ES" sz="2000">
                <a:solidFill>
                  <a:schemeClr val="dk1"/>
                </a:solidFill>
                <a:latin typeface="Calibri"/>
                <a:ea typeface="Calibri"/>
                <a:cs typeface="Calibri"/>
                <a:sym typeface="Calibri"/>
              </a:rPr>
              <a:t>: evento que se produce cuando el usuario selecciona un elemento del formulario.</a:t>
            </a:r>
            <a:endParaRPr/>
          </a:p>
          <a:p>
            <a:pPr indent="-222250" lvl="0" marL="342900" marR="0" rtl="0" algn="l">
              <a:spcBef>
                <a:spcPts val="0"/>
              </a:spcBef>
              <a:spcAft>
                <a:spcPts val="0"/>
              </a:spcAft>
              <a:buClr>
                <a:schemeClr val="dk1"/>
              </a:buClr>
              <a:buSzPts val="1900"/>
              <a:buFont typeface="Arial"/>
              <a:buNone/>
            </a:pPr>
            <a:r>
              <a:t/>
            </a:r>
            <a:endParaRPr b="1" sz="19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b="1" lang="es-ES" sz="2000">
                <a:solidFill>
                  <a:schemeClr val="dk1"/>
                </a:solidFill>
                <a:latin typeface="Calibri"/>
                <a:ea typeface="Calibri"/>
                <a:cs typeface="Calibri"/>
                <a:sym typeface="Calibri"/>
              </a:rPr>
              <a:t>onblur</a:t>
            </a:r>
            <a:r>
              <a:rPr lang="es-ES" sz="2000">
                <a:solidFill>
                  <a:schemeClr val="dk1"/>
                </a:solidFill>
                <a:latin typeface="Calibri"/>
                <a:ea typeface="Calibri"/>
                <a:cs typeface="Calibri"/>
                <a:sym typeface="Calibri"/>
              </a:rPr>
              <a:t>: evento complementario de onfocus, ya que se produce cuando el usuario ha</a:t>
            </a:r>
            <a:r>
              <a:rPr i="1" lang="es-ES" sz="2000">
                <a:solidFill>
                  <a:schemeClr val="dk1"/>
                </a:solidFill>
                <a:latin typeface="Calibri"/>
                <a:ea typeface="Calibri"/>
                <a:cs typeface="Calibri"/>
                <a:sym typeface="Calibri"/>
              </a:rPr>
              <a:t>deseleccionado</a:t>
            </a:r>
            <a:r>
              <a:rPr lang="es-ES" sz="2000">
                <a:solidFill>
                  <a:schemeClr val="dk1"/>
                </a:solidFill>
                <a:latin typeface="Calibri"/>
                <a:ea typeface="Calibri"/>
                <a:cs typeface="Calibri"/>
                <a:sym typeface="Calibri"/>
              </a:rPr>
              <a:t> un elemento por haber seleccionado otro elemento del formulario. </a:t>
            </a:r>
            <a:endParaRPr/>
          </a:p>
          <a:p>
            <a:pPr indent="0" lvl="0" marL="0" marR="0" rtl="0" algn="just">
              <a:spcBef>
                <a:spcPts val="500"/>
              </a:spcBef>
              <a:spcAft>
                <a:spcPts val="0"/>
              </a:spcAft>
              <a:buNone/>
            </a:pPr>
            <a:r>
              <a:t/>
            </a:r>
            <a:endParaRPr sz="2200">
              <a:solidFill>
                <a:srgbClr val="000000"/>
              </a:solidFill>
              <a:latin typeface="Tahoma"/>
              <a:ea typeface="Tahoma"/>
              <a:cs typeface="Tahoma"/>
              <a:sym typeface="Tahoma"/>
            </a:endParaRPr>
          </a:p>
        </p:txBody>
      </p:sp>
      <p:sp>
        <p:nvSpPr>
          <p:cNvPr id="848" name="Google Shape;848;p80"/>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Formularios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81"/>
          <p:cNvSpPr txBox="1"/>
          <p:nvPr/>
        </p:nvSpPr>
        <p:spPr>
          <a:xfrm>
            <a:off x="457200" y="1600200"/>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2200">
                <a:solidFill>
                  <a:srgbClr val="000000"/>
                </a:solidFill>
                <a:latin typeface="Tahoma"/>
                <a:ea typeface="Tahoma"/>
                <a:cs typeface="Tahoma"/>
                <a:sym typeface="Tahoma"/>
              </a:rPr>
              <a:t>Obtener el valor de los campos de formulario:</a:t>
            </a:r>
            <a:endParaRPr/>
          </a:p>
          <a:p>
            <a:pPr indent="0" lvl="0" marL="0" marR="0" rtl="0" algn="just">
              <a:spcBef>
                <a:spcPts val="500"/>
              </a:spcBef>
              <a:spcAft>
                <a:spcPts val="0"/>
              </a:spcAft>
              <a:buNone/>
            </a:pPr>
            <a:r>
              <a:rPr b="1" lang="es-ES" sz="2000">
                <a:solidFill>
                  <a:srgbClr val="000000"/>
                </a:solidFill>
                <a:latin typeface="Tahoma"/>
                <a:ea typeface="Tahoma"/>
                <a:cs typeface="Tahoma"/>
                <a:sym typeface="Tahoma"/>
              </a:rPr>
              <a:t>Cuadro de texto y textarea</a:t>
            </a:r>
            <a:endParaRPr b="1" sz="2000">
              <a:solidFill>
                <a:srgbClr val="000000"/>
              </a:solidFill>
              <a:latin typeface="Tahoma"/>
              <a:ea typeface="Tahoma"/>
              <a:cs typeface="Tahoma"/>
              <a:sym typeface="Tahoma"/>
            </a:endParaRPr>
          </a:p>
          <a:p>
            <a:pPr indent="0" lvl="0" marL="0" marR="0" rtl="0" algn="just">
              <a:spcBef>
                <a:spcPts val="500"/>
              </a:spcBef>
              <a:spcAft>
                <a:spcPts val="0"/>
              </a:spcAft>
              <a:buNone/>
            </a:pPr>
            <a:r>
              <a:t/>
            </a:r>
            <a:endParaRPr sz="2000">
              <a:solidFill>
                <a:srgbClr val="000000"/>
              </a:solidFill>
              <a:latin typeface="Tahoma"/>
              <a:ea typeface="Tahoma"/>
              <a:cs typeface="Tahoma"/>
              <a:sym typeface="Tahoma"/>
            </a:endParaRPr>
          </a:p>
          <a:p>
            <a:pPr indent="0" lvl="0" marL="0" marR="0" rtl="0" algn="just">
              <a:spcBef>
                <a:spcPts val="500"/>
              </a:spcBef>
              <a:spcAft>
                <a:spcPts val="0"/>
              </a:spcAft>
              <a:buNone/>
            </a:pPr>
            <a:r>
              <a:rPr lang="es-ES" sz="2000">
                <a:solidFill>
                  <a:srgbClr val="000000"/>
                </a:solidFill>
                <a:latin typeface="Tahoma"/>
                <a:ea typeface="Tahoma"/>
                <a:cs typeface="Tahoma"/>
                <a:sym typeface="Tahoma"/>
              </a:rPr>
              <a:t>&lt;input type="text" id="texto" /&gt;</a:t>
            </a:r>
            <a:endParaRPr/>
          </a:p>
          <a:p>
            <a:pPr indent="0" lvl="0" marL="0" marR="0" rtl="0" algn="just">
              <a:spcBef>
                <a:spcPts val="500"/>
              </a:spcBef>
              <a:spcAft>
                <a:spcPts val="0"/>
              </a:spcAft>
              <a:buNone/>
            </a:pPr>
            <a:r>
              <a:rPr lang="es-ES" sz="2000">
                <a:solidFill>
                  <a:srgbClr val="000000"/>
                </a:solidFill>
                <a:latin typeface="Tahoma"/>
                <a:ea typeface="Tahoma"/>
                <a:cs typeface="Tahoma"/>
                <a:sym typeface="Tahoma"/>
              </a:rPr>
              <a:t>var valor = document.getElementById("texto").</a:t>
            </a:r>
            <a:r>
              <a:rPr b="1" lang="es-ES" sz="2000">
                <a:solidFill>
                  <a:srgbClr val="000000"/>
                </a:solidFill>
                <a:latin typeface="Tahoma"/>
                <a:ea typeface="Tahoma"/>
                <a:cs typeface="Tahoma"/>
                <a:sym typeface="Tahoma"/>
              </a:rPr>
              <a:t>value</a:t>
            </a:r>
            <a:r>
              <a:rPr lang="es-ES" sz="2000">
                <a:solidFill>
                  <a:srgbClr val="000000"/>
                </a:solidFill>
                <a:latin typeface="Tahoma"/>
                <a:ea typeface="Tahoma"/>
                <a:cs typeface="Tahoma"/>
                <a:sym typeface="Tahoma"/>
              </a:rPr>
              <a:t>;</a:t>
            </a:r>
            <a:endParaRPr/>
          </a:p>
          <a:p>
            <a:pPr indent="0" lvl="0" marL="0" marR="0" rtl="0" algn="just">
              <a:spcBef>
                <a:spcPts val="500"/>
              </a:spcBef>
              <a:spcAft>
                <a:spcPts val="0"/>
              </a:spcAft>
              <a:buNone/>
            </a:pPr>
            <a:r>
              <a:rPr lang="es-ES" sz="2000">
                <a:solidFill>
                  <a:srgbClr val="000000"/>
                </a:solidFill>
                <a:latin typeface="Tahoma"/>
                <a:ea typeface="Tahoma"/>
                <a:cs typeface="Tahoma"/>
                <a:sym typeface="Tahoma"/>
              </a:rPr>
              <a:t> </a:t>
            </a:r>
            <a:endParaRPr/>
          </a:p>
          <a:p>
            <a:pPr indent="0" lvl="0" marL="0" marR="0" rtl="0" algn="just">
              <a:spcBef>
                <a:spcPts val="500"/>
              </a:spcBef>
              <a:spcAft>
                <a:spcPts val="0"/>
              </a:spcAft>
              <a:buNone/>
            </a:pPr>
            <a:r>
              <a:rPr lang="es-ES" sz="2000">
                <a:solidFill>
                  <a:srgbClr val="000000"/>
                </a:solidFill>
                <a:latin typeface="Tahoma"/>
                <a:ea typeface="Tahoma"/>
                <a:cs typeface="Tahoma"/>
                <a:sym typeface="Tahoma"/>
              </a:rPr>
              <a:t>&lt;textarea id="parrafo"&gt;&lt;/textarea&gt;</a:t>
            </a:r>
            <a:endParaRPr/>
          </a:p>
          <a:p>
            <a:pPr indent="0" lvl="0" marL="0" marR="0" rtl="0" algn="just">
              <a:spcBef>
                <a:spcPts val="500"/>
              </a:spcBef>
              <a:spcAft>
                <a:spcPts val="0"/>
              </a:spcAft>
              <a:buNone/>
            </a:pPr>
            <a:r>
              <a:rPr lang="es-ES" sz="2000">
                <a:solidFill>
                  <a:srgbClr val="000000"/>
                </a:solidFill>
                <a:latin typeface="Tahoma"/>
                <a:ea typeface="Tahoma"/>
                <a:cs typeface="Tahoma"/>
                <a:sym typeface="Tahoma"/>
              </a:rPr>
              <a:t>var valor = document.getElementById("parrafo").</a:t>
            </a:r>
            <a:r>
              <a:rPr b="1" lang="es-ES" sz="2000">
                <a:solidFill>
                  <a:srgbClr val="000000"/>
                </a:solidFill>
                <a:latin typeface="Tahoma"/>
                <a:ea typeface="Tahoma"/>
                <a:cs typeface="Tahoma"/>
                <a:sym typeface="Tahoma"/>
              </a:rPr>
              <a:t>value</a:t>
            </a:r>
            <a:r>
              <a:rPr lang="es-ES" sz="2000">
                <a:solidFill>
                  <a:srgbClr val="000000"/>
                </a:solidFill>
                <a:latin typeface="Tahoma"/>
                <a:ea typeface="Tahoma"/>
                <a:cs typeface="Tahoma"/>
                <a:sym typeface="Tahoma"/>
              </a:rPr>
              <a:t>;</a:t>
            </a:r>
            <a:endParaRPr/>
          </a:p>
        </p:txBody>
      </p:sp>
      <p:sp>
        <p:nvSpPr>
          <p:cNvPr id="857" name="Google Shape;857;p81"/>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Formularios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82"/>
          <p:cNvSpPr txBox="1"/>
          <p:nvPr/>
        </p:nvSpPr>
        <p:spPr>
          <a:xfrm>
            <a:off x="457200" y="1600200"/>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2200">
                <a:solidFill>
                  <a:srgbClr val="000000"/>
                </a:solidFill>
                <a:latin typeface="Tahoma"/>
                <a:ea typeface="Tahoma"/>
                <a:cs typeface="Tahoma"/>
                <a:sym typeface="Tahoma"/>
              </a:rPr>
              <a:t>Obtener el valor de los campos de formulario:</a:t>
            </a:r>
            <a:endParaRPr/>
          </a:p>
          <a:p>
            <a:pPr indent="0" lvl="0" marL="0" marR="0" rtl="0" algn="just">
              <a:spcBef>
                <a:spcPts val="500"/>
              </a:spcBef>
              <a:spcAft>
                <a:spcPts val="0"/>
              </a:spcAft>
              <a:buNone/>
            </a:pPr>
            <a:r>
              <a:rPr b="1" lang="es-ES" sz="2000">
                <a:solidFill>
                  <a:srgbClr val="000000"/>
                </a:solidFill>
                <a:latin typeface="Tahoma"/>
                <a:ea typeface="Tahoma"/>
                <a:cs typeface="Tahoma"/>
                <a:sym typeface="Tahoma"/>
              </a:rPr>
              <a:t>Radiobutton</a:t>
            </a:r>
            <a:endParaRPr b="1" sz="2000">
              <a:solidFill>
                <a:srgbClr val="000000"/>
              </a:solidFill>
              <a:latin typeface="Tahoma"/>
              <a:ea typeface="Tahoma"/>
              <a:cs typeface="Tahoma"/>
              <a:sym typeface="Tahoma"/>
            </a:endParaRPr>
          </a:p>
          <a:p>
            <a:pPr indent="0" lvl="0" marL="0" marR="0" rtl="0" algn="just">
              <a:spcBef>
                <a:spcPts val="500"/>
              </a:spcBef>
              <a:spcAft>
                <a:spcPts val="0"/>
              </a:spcAft>
              <a:buNone/>
            </a:pPr>
            <a:r>
              <a:t/>
            </a:r>
            <a:endParaRPr sz="2000">
              <a:solidFill>
                <a:srgbClr val="000000"/>
              </a:solidFill>
              <a:latin typeface="Tahoma"/>
              <a:ea typeface="Tahoma"/>
              <a:cs typeface="Tahoma"/>
              <a:sym typeface="Tahoma"/>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&lt;input type="radio" value="si" name="pregunta" id="pregunta_si"/&gt; SI</a:t>
            </a:r>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&lt;input type="radio" value="no" name="pregunta" id="pregunta_no"/&gt; NO</a:t>
            </a:r>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&lt;input type="radio" value="nsnc" name="pregunta" id="pregunta_nsnc"/&gt; NS/NC</a:t>
            </a:r>
            <a:endParaRPr/>
          </a:p>
          <a:p>
            <a:pPr indent="0" lvl="0" marL="0" marR="0" rtl="0" algn="just">
              <a:spcBef>
                <a:spcPts val="500"/>
              </a:spcBef>
              <a:spcAft>
                <a:spcPts val="0"/>
              </a:spcAft>
              <a:buNone/>
            </a:pPr>
            <a:r>
              <a:t/>
            </a:r>
            <a:endParaRPr sz="1800">
              <a:solidFill>
                <a:srgbClr val="000000"/>
              </a:solidFill>
              <a:latin typeface="Tahoma"/>
              <a:ea typeface="Tahoma"/>
              <a:cs typeface="Tahoma"/>
              <a:sym typeface="Tahoma"/>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var elementos = document.getElementsByName("pregunta");</a:t>
            </a:r>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 </a:t>
            </a:r>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for(var i=0; i&lt;elementos.length; i++) {</a:t>
            </a:r>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  alert(" Elemento: " + </a:t>
            </a:r>
            <a:r>
              <a:rPr b="1" lang="es-ES" sz="1800">
                <a:solidFill>
                  <a:srgbClr val="000000"/>
                </a:solidFill>
                <a:latin typeface="Tahoma"/>
                <a:ea typeface="Tahoma"/>
                <a:cs typeface="Tahoma"/>
                <a:sym typeface="Tahoma"/>
              </a:rPr>
              <a:t>elementos[i].value </a:t>
            </a:r>
            <a:r>
              <a:rPr lang="es-ES" sz="1800">
                <a:solidFill>
                  <a:srgbClr val="000000"/>
                </a:solidFill>
                <a:latin typeface="Tahoma"/>
                <a:ea typeface="Tahoma"/>
                <a:cs typeface="Tahoma"/>
                <a:sym typeface="Tahoma"/>
              </a:rPr>
              <a:t>+ "\n Seleccionado: " + </a:t>
            </a:r>
            <a:r>
              <a:rPr b="1" lang="es-ES" sz="1800">
                <a:solidFill>
                  <a:srgbClr val="000000"/>
                </a:solidFill>
                <a:latin typeface="Tahoma"/>
                <a:ea typeface="Tahoma"/>
                <a:cs typeface="Tahoma"/>
                <a:sym typeface="Tahoma"/>
              </a:rPr>
              <a:t>elementos[i].checked);</a:t>
            </a:r>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a:t>
            </a:r>
            <a:endParaRPr/>
          </a:p>
        </p:txBody>
      </p:sp>
      <p:sp>
        <p:nvSpPr>
          <p:cNvPr id="866" name="Google Shape;866;p82"/>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Formularios</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83"/>
          <p:cNvSpPr txBox="1"/>
          <p:nvPr/>
        </p:nvSpPr>
        <p:spPr>
          <a:xfrm>
            <a:off x="457200" y="1600200"/>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2200">
                <a:solidFill>
                  <a:srgbClr val="000000"/>
                </a:solidFill>
                <a:latin typeface="Tahoma"/>
                <a:ea typeface="Tahoma"/>
                <a:cs typeface="Tahoma"/>
                <a:sym typeface="Tahoma"/>
              </a:rPr>
              <a:t>Obtener el valor de los campos de formulario:</a:t>
            </a:r>
            <a:endParaRPr/>
          </a:p>
          <a:p>
            <a:pPr indent="0" lvl="0" marL="0" marR="0" rtl="0" algn="just">
              <a:spcBef>
                <a:spcPts val="500"/>
              </a:spcBef>
              <a:spcAft>
                <a:spcPts val="0"/>
              </a:spcAft>
              <a:buNone/>
            </a:pPr>
            <a:r>
              <a:rPr b="1" lang="es-ES" sz="2000">
                <a:solidFill>
                  <a:srgbClr val="000000"/>
                </a:solidFill>
                <a:latin typeface="Tahoma"/>
                <a:ea typeface="Tahoma"/>
                <a:cs typeface="Tahoma"/>
                <a:sym typeface="Tahoma"/>
              </a:rPr>
              <a:t>Checkbox</a:t>
            </a:r>
            <a:endParaRPr b="1" sz="2000">
              <a:solidFill>
                <a:srgbClr val="000000"/>
              </a:solidFill>
              <a:latin typeface="Tahoma"/>
              <a:ea typeface="Tahoma"/>
              <a:cs typeface="Tahoma"/>
              <a:sym typeface="Tahoma"/>
            </a:endParaRPr>
          </a:p>
          <a:p>
            <a:pPr indent="0" lvl="0" marL="0" marR="0" rtl="0" algn="just">
              <a:spcBef>
                <a:spcPts val="500"/>
              </a:spcBef>
              <a:spcAft>
                <a:spcPts val="0"/>
              </a:spcAft>
              <a:buNone/>
            </a:pPr>
            <a:r>
              <a:t/>
            </a:r>
            <a:endParaRPr sz="2000">
              <a:solidFill>
                <a:srgbClr val="000000"/>
              </a:solidFill>
              <a:latin typeface="Tahoma"/>
              <a:ea typeface="Tahoma"/>
              <a:cs typeface="Tahoma"/>
              <a:sym typeface="Tahoma"/>
            </a:endParaRPr>
          </a:p>
          <a:p>
            <a:pPr indent="0" lvl="0" marL="0" marR="0" rtl="0" algn="just">
              <a:spcBef>
                <a:spcPts val="500"/>
              </a:spcBef>
              <a:spcAft>
                <a:spcPts val="0"/>
              </a:spcAft>
              <a:buNone/>
            </a:pPr>
            <a:r>
              <a:rPr lang="es-ES" sz="1600">
                <a:solidFill>
                  <a:srgbClr val="000000"/>
                </a:solidFill>
                <a:latin typeface="Tahoma"/>
                <a:ea typeface="Tahoma"/>
                <a:cs typeface="Tahoma"/>
                <a:sym typeface="Tahoma"/>
              </a:rPr>
              <a:t>&lt;input type="checkbox" value="condiciones" name="condiciones" id="condiciones"/&gt; He leído y acepto las condiciones</a:t>
            </a:r>
            <a:endParaRPr/>
          </a:p>
          <a:p>
            <a:pPr indent="0" lvl="0" marL="0" marR="0" rtl="0" algn="just">
              <a:spcBef>
                <a:spcPts val="500"/>
              </a:spcBef>
              <a:spcAft>
                <a:spcPts val="0"/>
              </a:spcAft>
              <a:buNone/>
            </a:pPr>
            <a:r>
              <a:rPr lang="es-ES" sz="1600">
                <a:solidFill>
                  <a:srgbClr val="000000"/>
                </a:solidFill>
                <a:latin typeface="Tahoma"/>
                <a:ea typeface="Tahoma"/>
                <a:cs typeface="Tahoma"/>
                <a:sym typeface="Tahoma"/>
              </a:rPr>
              <a:t>&lt;input type="checkbox" value="privacidad" name="privacidad" id="privacidad"/&gt; He leído la política de privacidad</a:t>
            </a:r>
            <a:endParaRPr/>
          </a:p>
          <a:p>
            <a:pPr indent="0" lvl="0" marL="0" marR="0" rtl="0" algn="just">
              <a:spcBef>
                <a:spcPts val="500"/>
              </a:spcBef>
              <a:spcAft>
                <a:spcPts val="0"/>
              </a:spcAft>
              <a:buNone/>
            </a:pPr>
            <a:r>
              <a:t/>
            </a:r>
            <a:endParaRPr sz="1600">
              <a:solidFill>
                <a:srgbClr val="000000"/>
              </a:solidFill>
              <a:latin typeface="Tahoma"/>
              <a:ea typeface="Tahoma"/>
              <a:cs typeface="Tahoma"/>
              <a:sym typeface="Tahoma"/>
            </a:endParaRPr>
          </a:p>
          <a:p>
            <a:pPr indent="0" lvl="0" marL="0" marR="0" rtl="0" algn="just">
              <a:spcBef>
                <a:spcPts val="500"/>
              </a:spcBef>
              <a:spcAft>
                <a:spcPts val="0"/>
              </a:spcAft>
              <a:buNone/>
            </a:pPr>
            <a:r>
              <a:rPr lang="es-ES" sz="1600">
                <a:solidFill>
                  <a:srgbClr val="000000"/>
                </a:solidFill>
                <a:latin typeface="Tahoma"/>
                <a:ea typeface="Tahoma"/>
                <a:cs typeface="Tahoma"/>
                <a:sym typeface="Tahoma"/>
              </a:rPr>
              <a:t>var elemento = document.getElementById("condiciones");</a:t>
            </a:r>
            <a:endParaRPr/>
          </a:p>
          <a:p>
            <a:pPr indent="0" lvl="0" marL="0" marR="0" rtl="0" algn="just">
              <a:spcBef>
                <a:spcPts val="500"/>
              </a:spcBef>
              <a:spcAft>
                <a:spcPts val="0"/>
              </a:spcAft>
              <a:buNone/>
            </a:pPr>
            <a:r>
              <a:rPr lang="es-ES" sz="1600">
                <a:solidFill>
                  <a:srgbClr val="000000"/>
                </a:solidFill>
                <a:latin typeface="Tahoma"/>
                <a:ea typeface="Tahoma"/>
                <a:cs typeface="Tahoma"/>
                <a:sym typeface="Tahoma"/>
              </a:rPr>
              <a:t>alert(" Elemento: " + </a:t>
            </a:r>
            <a:r>
              <a:rPr b="1" lang="es-ES" sz="1600">
                <a:solidFill>
                  <a:srgbClr val="000000"/>
                </a:solidFill>
                <a:latin typeface="Tahoma"/>
                <a:ea typeface="Tahoma"/>
                <a:cs typeface="Tahoma"/>
                <a:sym typeface="Tahoma"/>
              </a:rPr>
              <a:t>elemento.value</a:t>
            </a:r>
            <a:r>
              <a:rPr lang="es-ES" sz="1600">
                <a:solidFill>
                  <a:srgbClr val="000000"/>
                </a:solidFill>
                <a:latin typeface="Tahoma"/>
                <a:ea typeface="Tahoma"/>
                <a:cs typeface="Tahoma"/>
                <a:sym typeface="Tahoma"/>
              </a:rPr>
              <a:t> + "\n Seleccionado: " + </a:t>
            </a:r>
            <a:r>
              <a:rPr b="1" lang="es-ES" sz="1600">
                <a:solidFill>
                  <a:srgbClr val="000000"/>
                </a:solidFill>
                <a:latin typeface="Tahoma"/>
                <a:ea typeface="Tahoma"/>
                <a:cs typeface="Tahoma"/>
                <a:sym typeface="Tahoma"/>
              </a:rPr>
              <a:t>elemento.checked</a:t>
            </a:r>
            <a:r>
              <a:rPr lang="es-ES" sz="1600">
                <a:solidFill>
                  <a:srgbClr val="000000"/>
                </a:solidFill>
                <a:latin typeface="Tahoma"/>
                <a:ea typeface="Tahoma"/>
                <a:cs typeface="Tahoma"/>
                <a:sym typeface="Tahoma"/>
              </a:rPr>
              <a:t>);</a:t>
            </a:r>
            <a:endParaRPr/>
          </a:p>
          <a:p>
            <a:pPr indent="0" lvl="0" marL="0" marR="0" rtl="0" algn="just">
              <a:spcBef>
                <a:spcPts val="500"/>
              </a:spcBef>
              <a:spcAft>
                <a:spcPts val="0"/>
              </a:spcAft>
              <a:buNone/>
            </a:pPr>
            <a:r>
              <a:rPr lang="es-ES" sz="1600">
                <a:solidFill>
                  <a:srgbClr val="000000"/>
                </a:solidFill>
                <a:latin typeface="Tahoma"/>
                <a:ea typeface="Tahoma"/>
                <a:cs typeface="Tahoma"/>
                <a:sym typeface="Tahoma"/>
              </a:rPr>
              <a:t> </a:t>
            </a:r>
            <a:endParaRPr/>
          </a:p>
          <a:p>
            <a:pPr indent="0" lvl="0" marL="0" marR="0" rtl="0" algn="just">
              <a:spcBef>
                <a:spcPts val="500"/>
              </a:spcBef>
              <a:spcAft>
                <a:spcPts val="0"/>
              </a:spcAft>
              <a:buNone/>
            </a:pPr>
            <a:r>
              <a:rPr lang="es-ES" sz="1600">
                <a:solidFill>
                  <a:srgbClr val="000000"/>
                </a:solidFill>
                <a:latin typeface="Tahoma"/>
                <a:ea typeface="Tahoma"/>
                <a:cs typeface="Tahoma"/>
                <a:sym typeface="Tahoma"/>
              </a:rPr>
              <a:t>elemento = document.getElementById("privacidad");</a:t>
            </a:r>
            <a:endParaRPr/>
          </a:p>
          <a:p>
            <a:pPr indent="0" lvl="0" marL="0" marR="0" rtl="0" algn="just">
              <a:spcBef>
                <a:spcPts val="500"/>
              </a:spcBef>
              <a:spcAft>
                <a:spcPts val="0"/>
              </a:spcAft>
              <a:buNone/>
            </a:pPr>
            <a:r>
              <a:rPr lang="es-ES" sz="1600">
                <a:solidFill>
                  <a:srgbClr val="000000"/>
                </a:solidFill>
                <a:latin typeface="Tahoma"/>
                <a:ea typeface="Tahoma"/>
                <a:cs typeface="Tahoma"/>
                <a:sym typeface="Tahoma"/>
              </a:rPr>
              <a:t>alert(" Elemento: " + </a:t>
            </a:r>
            <a:r>
              <a:rPr b="1" lang="es-ES" sz="1600">
                <a:solidFill>
                  <a:srgbClr val="000000"/>
                </a:solidFill>
                <a:latin typeface="Tahoma"/>
                <a:ea typeface="Tahoma"/>
                <a:cs typeface="Tahoma"/>
                <a:sym typeface="Tahoma"/>
              </a:rPr>
              <a:t>elemento.value</a:t>
            </a:r>
            <a:r>
              <a:rPr lang="es-ES" sz="1600">
                <a:solidFill>
                  <a:srgbClr val="000000"/>
                </a:solidFill>
                <a:latin typeface="Tahoma"/>
                <a:ea typeface="Tahoma"/>
                <a:cs typeface="Tahoma"/>
                <a:sym typeface="Tahoma"/>
              </a:rPr>
              <a:t> + "\n Seleccionado: " + </a:t>
            </a:r>
            <a:r>
              <a:rPr b="1" lang="es-ES" sz="1600">
                <a:solidFill>
                  <a:srgbClr val="000000"/>
                </a:solidFill>
                <a:latin typeface="Tahoma"/>
                <a:ea typeface="Tahoma"/>
                <a:cs typeface="Tahoma"/>
                <a:sym typeface="Tahoma"/>
              </a:rPr>
              <a:t>elemento.checked</a:t>
            </a:r>
            <a:r>
              <a:rPr lang="es-ES" sz="1600">
                <a:solidFill>
                  <a:srgbClr val="000000"/>
                </a:solidFill>
                <a:latin typeface="Tahoma"/>
                <a:ea typeface="Tahoma"/>
                <a:cs typeface="Tahoma"/>
                <a:sym typeface="Tahoma"/>
              </a:rPr>
              <a:t>);</a:t>
            </a:r>
            <a:endParaRPr/>
          </a:p>
        </p:txBody>
      </p:sp>
      <p:sp>
        <p:nvSpPr>
          <p:cNvPr id="875" name="Google Shape;875;p83"/>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Formularios</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84"/>
          <p:cNvSpPr txBox="1"/>
          <p:nvPr/>
        </p:nvSpPr>
        <p:spPr>
          <a:xfrm>
            <a:off x="457200" y="1508759"/>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2200">
                <a:solidFill>
                  <a:srgbClr val="000000"/>
                </a:solidFill>
                <a:latin typeface="Tahoma"/>
                <a:ea typeface="Tahoma"/>
                <a:cs typeface="Tahoma"/>
                <a:sym typeface="Tahoma"/>
              </a:rPr>
              <a:t>Obtener el valor de los campos de formulario:</a:t>
            </a:r>
            <a:endParaRPr/>
          </a:p>
          <a:p>
            <a:pPr indent="0" lvl="0" marL="0" marR="0" rtl="0" algn="just">
              <a:spcBef>
                <a:spcPts val="500"/>
              </a:spcBef>
              <a:spcAft>
                <a:spcPts val="0"/>
              </a:spcAft>
              <a:buNone/>
            </a:pPr>
            <a:r>
              <a:rPr b="1" lang="es-ES" sz="2000">
                <a:solidFill>
                  <a:srgbClr val="000000"/>
                </a:solidFill>
                <a:latin typeface="Tahoma"/>
                <a:ea typeface="Tahoma"/>
                <a:cs typeface="Tahoma"/>
                <a:sym typeface="Tahoma"/>
              </a:rPr>
              <a:t>Select</a:t>
            </a:r>
            <a:endParaRPr b="1" sz="2000">
              <a:solidFill>
                <a:srgbClr val="000000"/>
              </a:solidFill>
              <a:latin typeface="Tahoma"/>
              <a:ea typeface="Tahoma"/>
              <a:cs typeface="Tahoma"/>
              <a:sym typeface="Tahoma"/>
            </a:endParaRPr>
          </a:p>
          <a:p>
            <a:pPr indent="0" lvl="1" marL="4572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&lt;select id="opciones" name="opciones"&gt;</a:t>
            </a:r>
            <a:endParaRPr/>
          </a:p>
          <a:p>
            <a:pPr indent="0" lvl="1" marL="4572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  &lt;option value=“a"&gt;Primer valor&lt;/option&gt;</a:t>
            </a:r>
            <a:endParaRPr/>
          </a:p>
          <a:p>
            <a:pPr indent="0" lvl="1" marL="4572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  &lt;option value=“b"&gt;Segundo valor&lt;/option&gt;</a:t>
            </a:r>
            <a:endParaRPr/>
          </a:p>
          <a:p>
            <a:pPr indent="0" lvl="1" marL="4572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  &lt;option value=“c"&gt;Tercer valor&lt;/option&gt;</a:t>
            </a:r>
            <a:endParaRPr/>
          </a:p>
          <a:p>
            <a:pPr indent="0" lvl="1" marL="4572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  &lt;option value=“d"&gt;Cuarto valor&lt;/option&gt;</a:t>
            </a:r>
            <a:endParaRPr/>
          </a:p>
          <a:p>
            <a:pPr indent="0" lvl="1" marL="4572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&lt;/select&gt;</a:t>
            </a:r>
            <a:endParaRPr b="0" i="0" sz="1600" u="none" cap="none" strike="noStrike">
              <a:solidFill>
                <a:srgbClr val="000000"/>
              </a:solidFill>
              <a:latin typeface="Tahoma"/>
              <a:ea typeface="Tahoma"/>
              <a:cs typeface="Tahoma"/>
              <a:sym typeface="Tahoma"/>
            </a:endParaRPr>
          </a:p>
          <a:p>
            <a:pPr indent="0" lvl="0" marL="0" marR="0" rtl="0" algn="just">
              <a:spcBef>
                <a:spcPts val="500"/>
              </a:spcBef>
              <a:spcAft>
                <a:spcPts val="0"/>
              </a:spcAft>
              <a:buNone/>
            </a:pPr>
            <a:r>
              <a:t/>
            </a:r>
            <a:endParaRPr b="1" sz="1800">
              <a:solidFill>
                <a:srgbClr val="000000"/>
              </a:solidFill>
              <a:latin typeface="Tahoma"/>
              <a:ea typeface="Tahoma"/>
              <a:cs typeface="Tahoma"/>
              <a:sym typeface="Tahoma"/>
            </a:endParaRPr>
          </a:p>
          <a:p>
            <a:pPr indent="0" lvl="0" marL="0" marR="0" rtl="0" algn="just">
              <a:spcBef>
                <a:spcPts val="500"/>
              </a:spcBef>
              <a:spcAft>
                <a:spcPts val="0"/>
              </a:spcAft>
              <a:buNone/>
            </a:pPr>
            <a:r>
              <a:rPr b="1" lang="es-ES" sz="1800">
                <a:solidFill>
                  <a:srgbClr val="000000"/>
                </a:solidFill>
                <a:latin typeface="Tahoma"/>
                <a:ea typeface="Tahoma"/>
                <a:cs typeface="Tahoma"/>
                <a:sym typeface="Tahoma"/>
              </a:rPr>
              <a:t>options</a:t>
            </a:r>
            <a:r>
              <a:rPr lang="es-ES" sz="1800">
                <a:solidFill>
                  <a:srgbClr val="000000"/>
                </a:solidFill>
                <a:latin typeface="Tahoma"/>
                <a:ea typeface="Tahoma"/>
                <a:cs typeface="Tahoma"/>
                <a:sym typeface="Tahoma"/>
              </a:rPr>
              <a:t>, es un array creado automáticamente por el navegador para cada lista desplegable y que contiene la referencia a todas las opciones de esa lista. </a:t>
            </a:r>
            <a:endParaRPr/>
          </a:p>
          <a:p>
            <a:pPr indent="0" lvl="0" marL="0" marR="0" rtl="0" algn="just">
              <a:spcBef>
                <a:spcPts val="500"/>
              </a:spcBef>
              <a:spcAft>
                <a:spcPts val="0"/>
              </a:spcAft>
              <a:buNone/>
            </a:pPr>
            <a:r>
              <a:t/>
            </a:r>
            <a:endParaRPr b="1" sz="1400">
              <a:solidFill>
                <a:srgbClr val="000000"/>
              </a:solidFill>
              <a:latin typeface="Tahoma"/>
              <a:ea typeface="Tahoma"/>
              <a:cs typeface="Tahoma"/>
              <a:sym typeface="Tahoma"/>
            </a:endParaRPr>
          </a:p>
          <a:p>
            <a:pPr indent="0" lvl="0" marL="0" marR="0" rtl="0" algn="just">
              <a:spcBef>
                <a:spcPts val="500"/>
              </a:spcBef>
              <a:spcAft>
                <a:spcPts val="0"/>
              </a:spcAft>
              <a:buNone/>
            </a:pPr>
            <a:r>
              <a:rPr b="1" lang="es-ES" sz="1800">
                <a:solidFill>
                  <a:srgbClr val="000000"/>
                </a:solidFill>
                <a:latin typeface="Tahoma"/>
                <a:ea typeface="Tahoma"/>
                <a:cs typeface="Tahoma"/>
                <a:sym typeface="Tahoma"/>
              </a:rPr>
              <a:t>selectedIndex</a:t>
            </a:r>
            <a:r>
              <a:rPr lang="es-ES" sz="1800">
                <a:solidFill>
                  <a:srgbClr val="000000"/>
                </a:solidFill>
                <a:latin typeface="Tahoma"/>
                <a:ea typeface="Tahoma"/>
                <a:cs typeface="Tahoma"/>
                <a:sym typeface="Tahoma"/>
              </a:rPr>
              <a:t>, cuando el usuario selecciona una opción, el navegador actualiza automáticamente el valor de esta propiedad, que guarda el índice de la opción seleccionada. El índice hace referencia al array options</a:t>
            </a:r>
            <a:endParaRPr sz="1800">
              <a:solidFill>
                <a:srgbClr val="000000"/>
              </a:solidFill>
              <a:latin typeface="Tahoma"/>
              <a:ea typeface="Tahoma"/>
              <a:cs typeface="Tahoma"/>
              <a:sym typeface="Tahoma"/>
            </a:endParaRPr>
          </a:p>
        </p:txBody>
      </p:sp>
      <p:sp>
        <p:nvSpPr>
          <p:cNvPr id="884" name="Google Shape;884;p84"/>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Formularios</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85"/>
          <p:cNvSpPr txBox="1"/>
          <p:nvPr/>
        </p:nvSpPr>
        <p:spPr>
          <a:xfrm>
            <a:off x="457200" y="1600200"/>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2200">
                <a:solidFill>
                  <a:srgbClr val="000000"/>
                </a:solidFill>
                <a:latin typeface="Tahoma"/>
                <a:ea typeface="Tahoma"/>
                <a:cs typeface="Tahoma"/>
                <a:sym typeface="Tahoma"/>
              </a:rPr>
              <a:t>Obtener el valor de los campos de formulario:</a:t>
            </a:r>
            <a:endParaRPr/>
          </a:p>
          <a:p>
            <a:pPr indent="0" lvl="0" marL="0" marR="0" rtl="0" algn="just">
              <a:spcBef>
                <a:spcPts val="500"/>
              </a:spcBef>
              <a:spcAft>
                <a:spcPts val="0"/>
              </a:spcAft>
              <a:buNone/>
            </a:pPr>
            <a:r>
              <a:rPr b="1" lang="es-ES" sz="2000">
                <a:solidFill>
                  <a:srgbClr val="000000"/>
                </a:solidFill>
                <a:latin typeface="Tahoma"/>
                <a:ea typeface="Tahoma"/>
                <a:cs typeface="Tahoma"/>
                <a:sym typeface="Tahoma"/>
              </a:rPr>
              <a:t>Select</a:t>
            </a:r>
            <a:endParaRPr b="1" sz="2000">
              <a:solidFill>
                <a:srgbClr val="000000"/>
              </a:solidFill>
              <a:latin typeface="Tahoma"/>
              <a:ea typeface="Tahoma"/>
              <a:cs typeface="Tahoma"/>
              <a:sym typeface="Tahoma"/>
            </a:endParaRPr>
          </a:p>
          <a:p>
            <a:pPr indent="0" lvl="1" marL="457200" marR="0" rtl="0" algn="just">
              <a:spcBef>
                <a:spcPts val="500"/>
              </a:spcBef>
              <a:spcAft>
                <a:spcPts val="0"/>
              </a:spcAft>
              <a:buNone/>
            </a:pPr>
            <a:r>
              <a:rPr b="0" i="0" lang="es-ES" sz="1800" u="none" cap="none" strike="noStrike">
                <a:solidFill>
                  <a:srgbClr val="000000"/>
                </a:solidFill>
                <a:latin typeface="Tahoma"/>
                <a:ea typeface="Tahoma"/>
                <a:cs typeface="Tahoma"/>
                <a:sym typeface="Tahoma"/>
              </a:rPr>
              <a:t>// Obtener la referencia a la lista</a:t>
            </a:r>
            <a:endParaRPr/>
          </a:p>
          <a:p>
            <a:pPr indent="0" lvl="1" marL="457200" marR="0" rtl="0" algn="just">
              <a:spcBef>
                <a:spcPts val="500"/>
              </a:spcBef>
              <a:spcAft>
                <a:spcPts val="0"/>
              </a:spcAft>
              <a:buNone/>
            </a:pPr>
            <a:r>
              <a:rPr b="0" i="0" lang="es-ES" sz="1600" u="none" cap="none" strike="noStrike">
                <a:solidFill>
                  <a:srgbClr val="000000"/>
                </a:solidFill>
                <a:latin typeface="Courier New"/>
                <a:ea typeface="Courier New"/>
                <a:cs typeface="Courier New"/>
                <a:sym typeface="Courier New"/>
              </a:rPr>
              <a:t>var lista = document.getElementById("opciones");</a:t>
            </a:r>
            <a:endParaRPr/>
          </a:p>
          <a:p>
            <a:pPr indent="0" lvl="1" marL="457200" marR="0" rtl="0" algn="just">
              <a:spcBef>
                <a:spcPts val="500"/>
              </a:spcBef>
              <a:spcAft>
                <a:spcPts val="0"/>
              </a:spcAft>
              <a:buNone/>
            </a:pPr>
            <a:r>
              <a:rPr b="0" i="0" lang="es-ES" sz="1800" u="none" cap="none" strike="noStrike">
                <a:solidFill>
                  <a:srgbClr val="000000"/>
                </a:solidFill>
                <a:latin typeface="Tahoma"/>
                <a:ea typeface="Tahoma"/>
                <a:cs typeface="Tahoma"/>
                <a:sym typeface="Tahoma"/>
              </a:rPr>
              <a:t> </a:t>
            </a:r>
            <a:endParaRPr/>
          </a:p>
          <a:p>
            <a:pPr indent="0" lvl="1" marL="457200" marR="0" rtl="0" algn="just">
              <a:spcBef>
                <a:spcPts val="500"/>
              </a:spcBef>
              <a:spcAft>
                <a:spcPts val="0"/>
              </a:spcAft>
              <a:buNone/>
            </a:pPr>
            <a:r>
              <a:rPr b="0" i="0" lang="es-ES" sz="1800" u="none" cap="none" strike="noStrike">
                <a:solidFill>
                  <a:srgbClr val="000000"/>
                </a:solidFill>
                <a:latin typeface="Tahoma"/>
                <a:ea typeface="Tahoma"/>
                <a:cs typeface="Tahoma"/>
                <a:sym typeface="Tahoma"/>
              </a:rPr>
              <a:t>// Obtener el índice de la opción que se ha seleccionado</a:t>
            </a:r>
            <a:endParaRPr/>
          </a:p>
          <a:p>
            <a:pPr indent="0" lvl="1" marL="457200" marR="0" rtl="0" algn="just">
              <a:spcBef>
                <a:spcPts val="500"/>
              </a:spcBef>
              <a:spcAft>
                <a:spcPts val="0"/>
              </a:spcAft>
              <a:buNone/>
            </a:pPr>
            <a:r>
              <a:rPr b="0" i="0" lang="es-ES" sz="1600" u="none" cap="none" strike="noStrike">
                <a:solidFill>
                  <a:srgbClr val="000000"/>
                </a:solidFill>
                <a:latin typeface="Courier New"/>
                <a:ea typeface="Courier New"/>
                <a:cs typeface="Courier New"/>
                <a:sym typeface="Courier New"/>
              </a:rPr>
              <a:t>var indiceSeleccionado = lista.</a:t>
            </a:r>
            <a:r>
              <a:rPr b="1" i="0" lang="es-ES" sz="1600" u="none" cap="none" strike="noStrike">
                <a:solidFill>
                  <a:srgbClr val="000000"/>
                </a:solidFill>
                <a:latin typeface="Courier New"/>
                <a:ea typeface="Courier New"/>
                <a:cs typeface="Courier New"/>
                <a:sym typeface="Courier New"/>
              </a:rPr>
              <a:t>selectedIndex</a:t>
            </a:r>
            <a:r>
              <a:rPr b="0" i="0" lang="es-ES" sz="1600" u="none" cap="none" strike="noStrike">
                <a:solidFill>
                  <a:srgbClr val="000000"/>
                </a:solidFill>
                <a:latin typeface="Courier New"/>
                <a:ea typeface="Courier New"/>
                <a:cs typeface="Courier New"/>
                <a:sym typeface="Courier New"/>
              </a:rPr>
              <a:t>;</a:t>
            </a:r>
            <a:endParaRPr/>
          </a:p>
          <a:p>
            <a:pPr indent="0" lvl="1" marL="457200" marR="0" rtl="0" algn="just">
              <a:spcBef>
                <a:spcPts val="500"/>
              </a:spcBef>
              <a:spcAft>
                <a:spcPts val="0"/>
              </a:spcAft>
              <a:buNone/>
            </a:pPr>
            <a:r>
              <a:rPr b="0" i="0" lang="es-ES" sz="1800" u="none" cap="none" strike="noStrike">
                <a:solidFill>
                  <a:srgbClr val="000000"/>
                </a:solidFill>
                <a:latin typeface="Tahoma"/>
                <a:ea typeface="Tahoma"/>
                <a:cs typeface="Tahoma"/>
                <a:sym typeface="Tahoma"/>
              </a:rPr>
              <a:t>// Con el índice y el array "options", obtener la opción seleccionada</a:t>
            </a:r>
            <a:endParaRPr/>
          </a:p>
          <a:p>
            <a:pPr indent="0" lvl="1" marL="457200" marR="0" rtl="0" algn="l">
              <a:spcBef>
                <a:spcPts val="500"/>
              </a:spcBef>
              <a:spcAft>
                <a:spcPts val="0"/>
              </a:spcAft>
              <a:buNone/>
            </a:pPr>
            <a:r>
              <a:rPr b="0" i="0" lang="es-ES" sz="1600" u="none" cap="none" strike="noStrike">
                <a:solidFill>
                  <a:srgbClr val="000000"/>
                </a:solidFill>
                <a:latin typeface="Courier New"/>
                <a:ea typeface="Courier New"/>
                <a:cs typeface="Courier New"/>
                <a:sym typeface="Courier New"/>
              </a:rPr>
              <a:t>var opcionSeleccionada = lista.</a:t>
            </a:r>
            <a:r>
              <a:rPr b="1" i="0" lang="es-ES" sz="1600" u="none" cap="none" strike="noStrike">
                <a:solidFill>
                  <a:srgbClr val="000000"/>
                </a:solidFill>
                <a:latin typeface="Courier New"/>
                <a:ea typeface="Courier New"/>
                <a:cs typeface="Courier New"/>
                <a:sym typeface="Courier New"/>
              </a:rPr>
              <a:t>options[indiceSeleccionado]</a:t>
            </a:r>
            <a:r>
              <a:rPr b="0" i="0" lang="es-ES" sz="1600" u="none" cap="none" strike="noStrike">
                <a:solidFill>
                  <a:srgbClr val="000000"/>
                </a:solidFill>
                <a:latin typeface="Courier New"/>
                <a:ea typeface="Courier New"/>
                <a:cs typeface="Courier New"/>
                <a:sym typeface="Courier New"/>
              </a:rPr>
              <a:t>;</a:t>
            </a:r>
            <a:endParaRPr/>
          </a:p>
          <a:p>
            <a:pPr indent="0" lvl="1" marL="457200" marR="0" rtl="0" algn="just">
              <a:spcBef>
                <a:spcPts val="500"/>
              </a:spcBef>
              <a:spcAft>
                <a:spcPts val="0"/>
              </a:spcAft>
              <a:buNone/>
            </a:pPr>
            <a:r>
              <a:rPr b="0" i="0" lang="es-ES" sz="1800" u="none" cap="none" strike="noStrike">
                <a:solidFill>
                  <a:srgbClr val="000000"/>
                </a:solidFill>
                <a:latin typeface="Tahoma"/>
                <a:ea typeface="Tahoma"/>
                <a:cs typeface="Tahoma"/>
                <a:sym typeface="Tahoma"/>
              </a:rPr>
              <a:t> </a:t>
            </a:r>
            <a:endParaRPr/>
          </a:p>
          <a:p>
            <a:pPr indent="0" lvl="1" marL="457200" marR="0" rtl="0" algn="just">
              <a:spcBef>
                <a:spcPts val="500"/>
              </a:spcBef>
              <a:spcAft>
                <a:spcPts val="0"/>
              </a:spcAft>
              <a:buNone/>
            </a:pPr>
            <a:r>
              <a:rPr b="0" i="0" lang="es-ES" sz="1800" u="none" cap="none" strike="noStrike">
                <a:solidFill>
                  <a:srgbClr val="000000"/>
                </a:solidFill>
                <a:latin typeface="Tahoma"/>
                <a:ea typeface="Tahoma"/>
                <a:cs typeface="Tahoma"/>
                <a:sym typeface="Tahoma"/>
              </a:rPr>
              <a:t>// Obtener el valor y el texto de la opción seleccionada</a:t>
            </a:r>
            <a:endParaRPr/>
          </a:p>
          <a:p>
            <a:pPr indent="0" lvl="1" marL="457200" marR="0" rtl="0" algn="just">
              <a:spcBef>
                <a:spcPts val="500"/>
              </a:spcBef>
              <a:spcAft>
                <a:spcPts val="0"/>
              </a:spcAft>
              <a:buNone/>
            </a:pPr>
            <a:r>
              <a:rPr b="0" i="0" lang="es-ES" sz="1600" u="none" cap="none" strike="noStrike">
                <a:solidFill>
                  <a:srgbClr val="000000"/>
                </a:solidFill>
                <a:latin typeface="Courier New"/>
                <a:ea typeface="Courier New"/>
                <a:cs typeface="Courier New"/>
                <a:sym typeface="Courier New"/>
              </a:rPr>
              <a:t>var textoSeleccionado = opcionSeleccionada.</a:t>
            </a:r>
            <a:r>
              <a:rPr b="1" i="0" lang="es-ES" sz="1600" u="none" cap="none" strike="noStrike">
                <a:solidFill>
                  <a:srgbClr val="000000"/>
                </a:solidFill>
                <a:latin typeface="Courier New"/>
                <a:ea typeface="Courier New"/>
                <a:cs typeface="Courier New"/>
                <a:sym typeface="Courier New"/>
              </a:rPr>
              <a:t>text</a:t>
            </a:r>
            <a:r>
              <a:rPr b="0" i="0" lang="es-ES" sz="1600" u="none" cap="none" strike="noStrike">
                <a:solidFill>
                  <a:srgbClr val="000000"/>
                </a:solidFill>
                <a:latin typeface="Courier New"/>
                <a:ea typeface="Courier New"/>
                <a:cs typeface="Courier New"/>
                <a:sym typeface="Courier New"/>
              </a:rPr>
              <a:t>;</a:t>
            </a:r>
            <a:endParaRPr/>
          </a:p>
          <a:p>
            <a:pPr indent="0" lvl="1" marL="457200" marR="0" rtl="0" algn="just">
              <a:spcBef>
                <a:spcPts val="500"/>
              </a:spcBef>
              <a:spcAft>
                <a:spcPts val="0"/>
              </a:spcAft>
              <a:buNone/>
            </a:pPr>
            <a:r>
              <a:rPr b="0" i="0" lang="es-ES" sz="1600" u="none" cap="none" strike="noStrike">
                <a:solidFill>
                  <a:srgbClr val="000000"/>
                </a:solidFill>
                <a:latin typeface="Courier New"/>
                <a:ea typeface="Courier New"/>
                <a:cs typeface="Courier New"/>
                <a:sym typeface="Courier New"/>
              </a:rPr>
              <a:t>var valorSeleccionado = opcionSeleccionada.</a:t>
            </a:r>
            <a:r>
              <a:rPr b="1" i="0" lang="es-ES" sz="1600" u="none" cap="none" strike="noStrike">
                <a:solidFill>
                  <a:srgbClr val="000000"/>
                </a:solidFill>
                <a:latin typeface="Courier New"/>
                <a:ea typeface="Courier New"/>
                <a:cs typeface="Courier New"/>
                <a:sym typeface="Courier New"/>
              </a:rPr>
              <a:t>value</a:t>
            </a:r>
            <a:r>
              <a:rPr b="0" i="0" lang="es-ES" sz="1600" u="none" cap="none" strike="noStrike">
                <a:solidFill>
                  <a:srgbClr val="000000"/>
                </a:solidFill>
                <a:latin typeface="Courier New"/>
                <a:ea typeface="Courier New"/>
                <a:cs typeface="Courier New"/>
                <a:sym typeface="Courier New"/>
              </a:rPr>
              <a:t>;</a:t>
            </a:r>
            <a:endParaRPr/>
          </a:p>
        </p:txBody>
      </p:sp>
      <p:sp>
        <p:nvSpPr>
          <p:cNvPr id="893" name="Google Shape;893;p85"/>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Formularios</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86"/>
          <p:cNvSpPr txBox="1"/>
          <p:nvPr/>
        </p:nvSpPr>
        <p:spPr>
          <a:xfrm>
            <a:off x="457200" y="1600200"/>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2200">
                <a:solidFill>
                  <a:srgbClr val="000000"/>
                </a:solidFill>
                <a:latin typeface="Tahoma"/>
                <a:ea typeface="Tahoma"/>
                <a:cs typeface="Tahoma"/>
                <a:sym typeface="Tahoma"/>
              </a:rPr>
              <a:t>Establecer el foco en un elemento</a:t>
            </a:r>
            <a:endParaRPr/>
          </a:p>
          <a:p>
            <a:pPr indent="0" lvl="0" marL="0" marR="0" rtl="0" algn="just">
              <a:spcBef>
                <a:spcPts val="500"/>
              </a:spcBef>
              <a:spcAft>
                <a:spcPts val="0"/>
              </a:spcAft>
              <a:buNone/>
            </a:pPr>
            <a:r>
              <a:t/>
            </a:r>
            <a:endParaRPr sz="2200">
              <a:solidFill>
                <a:srgbClr val="000000"/>
              </a:solidFill>
              <a:latin typeface="Tahoma"/>
              <a:ea typeface="Tahoma"/>
              <a:cs typeface="Tahoma"/>
              <a:sym typeface="Tahoma"/>
            </a:endParaRPr>
          </a:p>
          <a:p>
            <a:pPr indent="0" lvl="0" marL="0" marR="0" rtl="0" algn="just">
              <a:spcBef>
                <a:spcPts val="500"/>
              </a:spcBef>
              <a:spcAft>
                <a:spcPts val="0"/>
              </a:spcAft>
              <a:buNone/>
            </a:pPr>
            <a:r>
              <a:rPr lang="es-ES" sz="2000">
                <a:solidFill>
                  <a:srgbClr val="000000"/>
                </a:solidFill>
                <a:latin typeface="Tahoma"/>
                <a:ea typeface="Tahoma"/>
                <a:cs typeface="Tahoma"/>
                <a:sym typeface="Tahoma"/>
              </a:rPr>
              <a:t>Para asignar el foco a un elemento de XHTML, se utiliza la función focus():</a:t>
            </a:r>
            <a:endParaRPr/>
          </a:p>
          <a:p>
            <a:pPr indent="0" lvl="0" marL="0" marR="0" rtl="0" algn="just">
              <a:spcBef>
                <a:spcPts val="500"/>
              </a:spcBef>
              <a:spcAft>
                <a:spcPts val="0"/>
              </a:spcAft>
              <a:buNone/>
            </a:pPr>
            <a:r>
              <a:t/>
            </a:r>
            <a:endParaRPr sz="1800">
              <a:solidFill>
                <a:srgbClr val="000000"/>
              </a:solidFill>
              <a:latin typeface="Tahoma"/>
              <a:ea typeface="Tahoma"/>
              <a:cs typeface="Tahoma"/>
              <a:sym typeface="Tahoma"/>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document.getElementById("primero").focus();</a:t>
            </a:r>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 </a:t>
            </a:r>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&lt;form id="formulario" action="#"&gt;</a:t>
            </a:r>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  &lt;input type="text" id="primero" /&gt;</a:t>
            </a:r>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&lt;/form&gt;</a:t>
            </a:r>
            <a:endParaRPr sz="1800">
              <a:solidFill>
                <a:srgbClr val="000000"/>
              </a:solidFill>
              <a:latin typeface="Tahoma"/>
              <a:ea typeface="Tahoma"/>
              <a:cs typeface="Tahoma"/>
              <a:sym typeface="Tahoma"/>
            </a:endParaRPr>
          </a:p>
        </p:txBody>
      </p:sp>
      <p:sp>
        <p:nvSpPr>
          <p:cNvPr id="902" name="Google Shape;902;p86"/>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Formularios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87"/>
          <p:cNvSpPr txBox="1"/>
          <p:nvPr/>
        </p:nvSpPr>
        <p:spPr>
          <a:xfrm>
            <a:off x="457200" y="1600200"/>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2200">
                <a:solidFill>
                  <a:srgbClr val="000000"/>
                </a:solidFill>
                <a:latin typeface="Tahoma"/>
                <a:ea typeface="Tahoma"/>
                <a:cs typeface="Tahoma"/>
                <a:sym typeface="Tahoma"/>
              </a:rPr>
              <a:t>Validación</a:t>
            </a:r>
            <a:endParaRPr sz="2200">
              <a:solidFill>
                <a:srgbClr val="000000"/>
              </a:solidFill>
              <a:latin typeface="Tahoma"/>
              <a:ea typeface="Tahoma"/>
              <a:cs typeface="Tahoma"/>
              <a:sym typeface="Tahoma"/>
            </a:endParaRPr>
          </a:p>
          <a:p>
            <a:pPr indent="0" lvl="0" marL="0" marR="0" rtl="0" algn="just">
              <a:spcBef>
                <a:spcPts val="500"/>
              </a:spcBef>
              <a:spcAft>
                <a:spcPts val="0"/>
              </a:spcAft>
              <a:buNone/>
            </a:pPr>
            <a:r>
              <a:t/>
            </a:r>
            <a:endParaRPr sz="2000">
              <a:solidFill>
                <a:srgbClr val="000000"/>
              </a:solidFill>
              <a:latin typeface="Tahoma"/>
              <a:ea typeface="Tahoma"/>
              <a:cs typeface="Tahoma"/>
              <a:sym typeface="Tahoma"/>
            </a:endParaRPr>
          </a:p>
          <a:p>
            <a:pPr indent="0" lvl="0" marL="0" marR="0" rtl="0" algn="just">
              <a:spcBef>
                <a:spcPts val="500"/>
              </a:spcBef>
              <a:spcAft>
                <a:spcPts val="0"/>
              </a:spcAft>
              <a:buNone/>
            </a:pPr>
            <a:r>
              <a:rPr lang="es-ES" sz="2000">
                <a:solidFill>
                  <a:srgbClr val="000000"/>
                </a:solidFill>
                <a:latin typeface="Tahoma"/>
                <a:ea typeface="Tahoma"/>
                <a:cs typeface="Tahoma"/>
                <a:sym typeface="Tahoma"/>
              </a:rPr>
              <a:t>Normalmente, la validación de un formulario consiste en llamar a una función de validación cuando el usuario pulsa sobre el botón de envío del formulario. En esta función, se comprueban si los valores que ha introducido el usuario cumplen las restricciones impuestas por la aplicación.</a:t>
            </a:r>
            <a:endParaRPr/>
          </a:p>
          <a:p>
            <a:pPr indent="0" lvl="0" marL="0" marR="0" rtl="0" algn="just">
              <a:spcBef>
                <a:spcPts val="500"/>
              </a:spcBef>
              <a:spcAft>
                <a:spcPts val="0"/>
              </a:spcAft>
              <a:buNone/>
            </a:pPr>
            <a:r>
              <a:t/>
            </a:r>
            <a:endParaRPr sz="2000">
              <a:solidFill>
                <a:srgbClr val="000000"/>
              </a:solidFill>
              <a:latin typeface="Tahoma"/>
              <a:ea typeface="Tahoma"/>
              <a:cs typeface="Tahoma"/>
              <a:sym typeface="Tahoma"/>
            </a:endParaRPr>
          </a:p>
          <a:p>
            <a:pPr indent="0" lvl="0" marL="0" marR="0" rtl="0" algn="just">
              <a:spcBef>
                <a:spcPts val="500"/>
              </a:spcBef>
              <a:spcAft>
                <a:spcPts val="0"/>
              </a:spcAft>
              <a:buNone/>
            </a:pPr>
            <a:r>
              <a:rPr lang="es-ES" sz="1700">
                <a:solidFill>
                  <a:srgbClr val="000000"/>
                </a:solidFill>
                <a:latin typeface="Tahoma"/>
                <a:ea typeface="Tahoma"/>
                <a:cs typeface="Tahoma"/>
                <a:sym typeface="Tahoma"/>
              </a:rPr>
              <a:t>&lt;form action="" method="" id="" name="" </a:t>
            </a:r>
            <a:r>
              <a:rPr b="1" lang="es-ES" sz="1700">
                <a:solidFill>
                  <a:srgbClr val="000000"/>
                </a:solidFill>
                <a:latin typeface="Tahoma"/>
                <a:ea typeface="Tahoma"/>
                <a:cs typeface="Tahoma"/>
                <a:sym typeface="Tahoma"/>
              </a:rPr>
              <a:t>onsubmit="return validacion()"</a:t>
            </a:r>
            <a:r>
              <a:rPr lang="es-ES" sz="1700">
                <a:solidFill>
                  <a:srgbClr val="000000"/>
                </a:solidFill>
                <a:latin typeface="Tahoma"/>
                <a:ea typeface="Tahoma"/>
                <a:cs typeface="Tahoma"/>
                <a:sym typeface="Tahoma"/>
              </a:rPr>
              <a:t>&gt;</a:t>
            </a:r>
            <a:endParaRPr/>
          </a:p>
          <a:p>
            <a:pPr indent="0" lvl="0" marL="0" marR="0" rtl="0" algn="just">
              <a:spcBef>
                <a:spcPts val="500"/>
              </a:spcBef>
              <a:spcAft>
                <a:spcPts val="0"/>
              </a:spcAft>
              <a:buNone/>
            </a:pPr>
            <a:r>
              <a:rPr lang="es-ES" sz="1700">
                <a:solidFill>
                  <a:srgbClr val="000000"/>
                </a:solidFill>
                <a:latin typeface="Tahoma"/>
                <a:ea typeface="Tahoma"/>
                <a:cs typeface="Tahoma"/>
                <a:sym typeface="Tahoma"/>
              </a:rPr>
              <a:t>  ...</a:t>
            </a:r>
            <a:endParaRPr/>
          </a:p>
          <a:p>
            <a:pPr indent="0" lvl="0" marL="0" marR="0" rtl="0" algn="just">
              <a:spcBef>
                <a:spcPts val="500"/>
              </a:spcBef>
              <a:spcAft>
                <a:spcPts val="0"/>
              </a:spcAft>
              <a:buNone/>
            </a:pPr>
            <a:r>
              <a:rPr lang="es-ES" sz="1700">
                <a:solidFill>
                  <a:srgbClr val="000000"/>
                </a:solidFill>
                <a:latin typeface="Tahoma"/>
                <a:ea typeface="Tahoma"/>
                <a:cs typeface="Tahoma"/>
                <a:sym typeface="Tahoma"/>
              </a:rPr>
              <a:t>&lt;input type="sumbit“ value="Enviar" /&gt;</a:t>
            </a:r>
            <a:endParaRPr sz="1700">
              <a:solidFill>
                <a:srgbClr val="000000"/>
              </a:solidFill>
              <a:latin typeface="Tahoma"/>
              <a:ea typeface="Tahoma"/>
              <a:cs typeface="Tahoma"/>
              <a:sym typeface="Tahoma"/>
            </a:endParaRPr>
          </a:p>
          <a:p>
            <a:pPr indent="0" lvl="0" marL="0" marR="0" rtl="0" algn="just">
              <a:spcBef>
                <a:spcPts val="500"/>
              </a:spcBef>
              <a:spcAft>
                <a:spcPts val="0"/>
              </a:spcAft>
              <a:buNone/>
            </a:pPr>
            <a:r>
              <a:rPr lang="es-ES" sz="1700">
                <a:solidFill>
                  <a:srgbClr val="000000"/>
                </a:solidFill>
                <a:latin typeface="Tahoma"/>
                <a:ea typeface="Tahoma"/>
                <a:cs typeface="Tahoma"/>
                <a:sym typeface="Tahoma"/>
              </a:rPr>
              <a:t>&lt;/form&gt;</a:t>
            </a:r>
            <a:endParaRPr sz="1700">
              <a:solidFill>
                <a:srgbClr val="000000"/>
              </a:solidFill>
              <a:latin typeface="Tahoma"/>
              <a:ea typeface="Tahoma"/>
              <a:cs typeface="Tahoma"/>
              <a:sym typeface="Tahoma"/>
            </a:endParaRPr>
          </a:p>
        </p:txBody>
      </p:sp>
      <p:sp>
        <p:nvSpPr>
          <p:cNvPr id="911" name="Google Shape;911;p87"/>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Formularios</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88"/>
          <p:cNvSpPr txBox="1"/>
          <p:nvPr/>
        </p:nvSpPr>
        <p:spPr>
          <a:xfrm>
            <a:off x="457200" y="1271588"/>
            <a:ext cx="8229600" cy="4965724"/>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1200">
                <a:solidFill>
                  <a:srgbClr val="000000"/>
                </a:solidFill>
                <a:latin typeface="Tahoma"/>
                <a:ea typeface="Tahoma"/>
                <a:cs typeface="Tahoma"/>
                <a:sym typeface="Tahoma"/>
              </a:rPr>
              <a:t>function validacion() {</a:t>
            </a:r>
            <a:endParaRPr/>
          </a:p>
          <a:p>
            <a:pPr indent="0" lvl="0" marL="0" marR="0" rtl="0" algn="just">
              <a:spcBef>
                <a:spcPts val="500"/>
              </a:spcBef>
              <a:spcAft>
                <a:spcPts val="0"/>
              </a:spcAft>
              <a:buNone/>
            </a:pPr>
            <a:r>
              <a:rPr lang="es-ES" sz="1200">
                <a:solidFill>
                  <a:srgbClr val="000000"/>
                </a:solidFill>
                <a:latin typeface="Tahoma"/>
                <a:ea typeface="Tahoma"/>
                <a:cs typeface="Tahoma"/>
                <a:sym typeface="Tahoma"/>
              </a:rPr>
              <a:t>  if (</a:t>
            </a:r>
            <a:r>
              <a:rPr b="1" lang="es-ES" sz="1200">
                <a:solidFill>
                  <a:srgbClr val="000000"/>
                </a:solidFill>
                <a:latin typeface="Tahoma"/>
                <a:ea typeface="Tahoma"/>
                <a:cs typeface="Tahoma"/>
                <a:sym typeface="Tahoma"/>
              </a:rPr>
              <a:t>condicion que debe cumplir el primer campo del formulario</a:t>
            </a:r>
            <a:r>
              <a:rPr lang="es-ES" sz="1200">
                <a:solidFill>
                  <a:srgbClr val="000000"/>
                </a:solidFill>
                <a:latin typeface="Tahoma"/>
                <a:ea typeface="Tahoma"/>
                <a:cs typeface="Tahoma"/>
                <a:sym typeface="Tahoma"/>
              </a:rPr>
              <a:t>) {</a:t>
            </a:r>
            <a:endParaRPr/>
          </a:p>
          <a:p>
            <a:pPr indent="0" lvl="0" marL="0" marR="0" rtl="0" algn="just">
              <a:spcBef>
                <a:spcPts val="500"/>
              </a:spcBef>
              <a:spcAft>
                <a:spcPts val="0"/>
              </a:spcAft>
              <a:buNone/>
            </a:pPr>
            <a:r>
              <a:rPr lang="es-ES" sz="1200">
                <a:solidFill>
                  <a:srgbClr val="000000"/>
                </a:solidFill>
                <a:latin typeface="Tahoma"/>
                <a:ea typeface="Tahoma"/>
                <a:cs typeface="Tahoma"/>
                <a:sym typeface="Tahoma"/>
              </a:rPr>
              <a:t>    // Si no se cumple la condicion...</a:t>
            </a:r>
            <a:endParaRPr/>
          </a:p>
          <a:p>
            <a:pPr indent="0" lvl="0" marL="0" marR="0" rtl="0" algn="just">
              <a:spcBef>
                <a:spcPts val="500"/>
              </a:spcBef>
              <a:spcAft>
                <a:spcPts val="0"/>
              </a:spcAft>
              <a:buNone/>
            </a:pPr>
            <a:r>
              <a:rPr lang="es-ES" sz="1200">
                <a:solidFill>
                  <a:srgbClr val="000000"/>
                </a:solidFill>
                <a:latin typeface="Tahoma"/>
                <a:ea typeface="Tahoma"/>
                <a:cs typeface="Tahoma"/>
                <a:sym typeface="Tahoma"/>
              </a:rPr>
              <a:t>    alert('[ERROR] El campo debe tener un valor de...');</a:t>
            </a:r>
            <a:endParaRPr/>
          </a:p>
          <a:p>
            <a:pPr indent="0" lvl="0" marL="0" marR="0" rtl="0" algn="just">
              <a:spcBef>
                <a:spcPts val="500"/>
              </a:spcBef>
              <a:spcAft>
                <a:spcPts val="0"/>
              </a:spcAft>
              <a:buNone/>
            </a:pPr>
            <a:r>
              <a:rPr lang="es-ES" sz="1200">
                <a:solidFill>
                  <a:srgbClr val="000000"/>
                </a:solidFill>
                <a:latin typeface="Tahoma"/>
                <a:ea typeface="Tahoma"/>
                <a:cs typeface="Tahoma"/>
                <a:sym typeface="Tahoma"/>
              </a:rPr>
              <a:t>    </a:t>
            </a:r>
            <a:r>
              <a:rPr b="1" lang="es-ES" sz="1200">
                <a:solidFill>
                  <a:srgbClr val="000000"/>
                </a:solidFill>
                <a:latin typeface="Tahoma"/>
                <a:ea typeface="Tahoma"/>
                <a:cs typeface="Tahoma"/>
                <a:sym typeface="Tahoma"/>
              </a:rPr>
              <a:t>return false</a:t>
            </a:r>
            <a:r>
              <a:rPr lang="es-ES" sz="1200">
                <a:solidFill>
                  <a:srgbClr val="000000"/>
                </a:solidFill>
                <a:latin typeface="Tahoma"/>
                <a:ea typeface="Tahoma"/>
                <a:cs typeface="Tahoma"/>
                <a:sym typeface="Tahoma"/>
              </a:rPr>
              <a:t>;</a:t>
            </a:r>
            <a:endParaRPr/>
          </a:p>
          <a:p>
            <a:pPr indent="0" lvl="0" marL="0" marR="0" rtl="0" algn="just">
              <a:spcBef>
                <a:spcPts val="500"/>
              </a:spcBef>
              <a:spcAft>
                <a:spcPts val="0"/>
              </a:spcAft>
              <a:buNone/>
            </a:pPr>
            <a:r>
              <a:rPr lang="es-ES" sz="1200">
                <a:solidFill>
                  <a:srgbClr val="000000"/>
                </a:solidFill>
                <a:latin typeface="Tahoma"/>
                <a:ea typeface="Tahoma"/>
                <a:cs typeface="Tahoma"/>
                <a:sym typeface="Tahoma"/>
              </a:rPr>
              <a:t>  }</a:t>
            </a:r>
            <a:endParaRPr/>
          </a:p>
          <a:p>
            <a:pPr indent="0" lvl="0" marL="0" marR="0" rtl="0" algn="just">
              <a:spcBef>
                <a:spcPts val="500"/>
              </a:spcBef>
              <a:spcAft>
                <a:spcPts val="0"/>
              </a:spcAft>
              <a:buNone/>
            </a:pPr>
            <a:r>
              <a:rPr lang="es-ES" sz="1200">
                <a:solidFill>
                  <a:srgbClr val="000000"/>
                </a:solidFill>
                <a:latin typeface="Tahoma"/>
                <a:ea typeface="Tahoma"/>
                <a:cs typeface="Tahoma"/>
                <a:sym typeface="Tahoma"/>
              </a:rPr>
              <a:t>  else if (</a:t>
            </a:r>
            <a:r>
              <a:rPr b="1" lang="es-ES" sz="1200">
                <a:solidFill>
                  <a:srgbClr val="000000"/>
                </a:solidFill>
                <a:latin typeface="Tahoma"/>
                <a:ea typeface="Tahoma"/>
                <a:cs typeface="Tahoma"/>
                <a:sym typeface="Tahoma"/>
              </a:rPr>
              <a:t>condicion que debe cumplir el segundo campo del formulario</a:t>
            </a:r>
            <a:r>
              <a:rPr lang="es-ES" sz="1200">
                <a:solidFill>
                  <a:srgbClr val="000000"/>
                </a:solidFill>
                <a:latin typeface="Tahoma"/>
                <a:ea typeface="Tahoma"/>
                <a:cs typeface="Tahoma"/>
                <a:sym typeface="Tahoma"/>
              </a:rPr>
              <a:t>) {</a:t>
            </a:r>
            <a:endParaRPr/>
          </a:p>
          <a:p>
            <a:pPr indent="0" lvl="0" marL="0" marR="0" rtl="0" algn="just">
              <a:spcBef>
                <a:spcPts val="500"/>
              </a:spcBef>
              <a:spcAft>
                <a:spcPts val="0"/>
              </a:spcAft>
              <a:buNone/>
            </a:pPr>
            <a:r>
              <a:rPr lang="es-ES" sz="1200">
                <a:solidFill>
                  <a:srgbClr val="000000"/>
                </a:solidFill>
                <a:latin typeface="Tahoma"/>
                <a:ea typeface="Tahoma"/>
                <a:cs typeface="Tahoma"/>
                <a:sym typeface="Tahoma"/>
              </a:rPr>
              <a:t>    // Si no se cumple la condicion...</a:t>
            </a:r>
            <a:endParaRPr/>
          </a:p>
          <a:p>
            <a:pPr indent="0" lvl="0" marL="0" marR="0" rtl="0" algn="just">
              <a:spcBef>
                <a:spcPts val="500"/>
              </a:spcBef>
              <a:spcAft>
                <a:spcPts val="0"/>
              </a:spcAft>
              <a:buNone/>
            </a:pPr>
            <a:r>
              <a:rPr lang="es-ES" sz="1200">
                <a:solidFill>
                  <a:srgbClr val="000000"/>
                </a:solidFill>
                <a:latin typeface="Tahoma"/>
                <a:ea typeface="Tahoma"/>
                <a:cs typeface="Tahoma"/>
                <a:sym typeface="Tahoma"/>
              </a:rPr>
              <a:t>    alert('[ERROR] El campo debe tener un valor de...');</a:t>
            </a:r>
            <a:endParaRPr/>
          </a:p>
          <a:p>
            <a:pPr indent="0" lvl="0" marL="0" marR="0" rtl="0" algn="just">
              <a:spcBef>
                <a:spcPts val="500"/>
              </a:spcBef>
              <a:spcAft>
                <a:spcPts val="0"/>
              </a:spcAft>
              <a:buNone/>
            </a:pPr>
            <a:r>
              <a:rPr lang="es-ES" sz="1200">
                <a:solidFill>
                  <a:srgbClr val="000000"/>
                </a:solidFill>
                <a:latin typeface="Tahoma"/>
                <a:ea typeface="Tahoma"/>
                <a:cs typeface="Tahoma"/>
                <a:sym typeface="Tahoma"/>
              </a:rPr>
              <a:t>    </a:t>
            </a:r>
            <a:r>
              <a:rPr b="1" lang="es-ES" sz="1200">
                <a:solidFill>
                  <a:srgbClr val="000000"/>
                </a:solidFill>
                <a:latin typeface="Tahoma"/>
                <a:ea typeface="Tahoma"/>
                <a:cs typeface="Tahoma"/>
                <a:sym typeface="Tahoma"/>
              </a:rPr>
              <a:t>return false;</a:t>
            </a:r>
            <a:endParaRPr/>
          </a:p>
          <a:p>
            <a:pPr indent="0" lvl="0" marL="0" marR="0" rtl="0" algn="just">
              <a:spcBef>
                <a:spcPts val="500"/>
              </a:spcBef>
              <a:spcAft>
                <a:spcPts val="0"/>
              </a:spcAft>
              <a:buNone/>
            </a:pPr>
            <a:r>
              <a:rPr lang="es-ES" sz="1200">
                <a:solidFill>
                  <a:srgbClr val="000000"/>
                </a:solidFill>
                <a:latin typeface="Tahoma"/>
                <a:ea typeface="Tahoma"/>
                <a:cs typeface="Tahoma"/>
                <a:sym typeface="Tahoma"/>
              </a:rPr>
              <a:t>  }</a:t>
            </a:r>
            <a:endParaRPr/>
          </a:p>
          <a:p>
            <a:pPr indent="0" lvl="0" marL="0" marR="0" rtl="0" algn="just">
              <a:spcBef>
                <a:spcPts val="500"/>
              </a:spcBef>
              <a:spcAft>
                <a:spcPts val="0"/>
              </a:spcAft>
              <a:buNone/>
            </a:pPr>
            <a:r>
              <a:rPr lang="es-ES" sz="1200">
                <a:solidFill>
                  <a:srgbClr val="000000"/>
                </a:solidFill>
                <a:latin typeface="Tahoma"/>
                <a:ea typeface="Tahoma"/>
                <a:cs typeface="Tahoma"/>
                <a:sym typeface="Tahoma"/>
              </a:rPr>
              <a:t>  ...</a:t>
            </a:r>
            <a:endParaRPr/>
          </a:p>
          <a:p>
            <a:pPr indent="0" lvl="0" marL="0" marR="0" rtl="0" algn="just">
              <a:spcBef>
                <a:spcPts val="500"/>
              </a:spcBef>
              <a:spcAft>
                <a:spcPts val="0"/>
              </a:spcAft>
              <a:buNone/>
            </a:pPr>
            <a:r>
              <a:rPr lang="es-ES" sz="1200">
                <a:solidFill>
                  <a:srgbClr val="000000"/>
                </a:solidFill>
                <a:latin typeface="Tahoma"/>
                <a:ea typeface="Tahoma"/>
                <a:cs typeface="Tahoma"/>
                <a:sym typeface="Tahoma"/>
              </a:rPr>
              <a:t>  else if (</a:t>
            </a:r>
            <a:r>
              <a:rPr b="1" lang="es-ES" sz="1200">
                <a:solidFill>
                  <a:srgbClr val="000000"/>
                </a:solidFill>
                <a:latin typeface="Tahoma"/>
                <a:ea typeface="Tahoma"/>
                <a:cs typeface="Tahoma"/>
                <a:sym typeface="Tahoma"/>
              </a:rPr>
              <a:t>condicion que debe cumplir el último campo del formulario</a:t>
            </a:r>
            <a:r>
              <a:rPr lang="es-ES" sz="1200">
                <a:solidFill>
                  <a:srgbClr val="000000"/>
                </a:solidFill>
                <a:latin typeface="Tahoma"/>
                <a:ea typeface="Tahoma"/>
                <a:cs typeface="Tahoma"/>
                <a:sym typeface="Tahoma"/>
              </a:rPr>
              <a:t>) {</a:t>
            </a:r>
            <a:endParaRPr/>
          </a:p>
          <a:p>
            <a:pPr indent="0" lvl="0" marL="0" marR="0" rtl="0" algn="just">
              <a:spcBef>
                <a:spcPts val="500"/>
              </a:spcBef>
              <a:spcAft>
                <a:spcPts val="0"/>
              </a:spcAft>
              <a:buNone/>
            </a:pPr>
            <a:r>
              <a:rPr lang="es-ES" sz="1200">
                <a:solidFill>
                  <a:srgbClr val="000000"/>
                </a:solidFill>
                <a:latin typeface="Tahoma"/>
                <a:ea typeface="Tahoma"/>
                <a:cs typeface="Tahoma"/>
                <a:sym typeface="Tahoma"/>
              </a:rPr>
              <a:t>    // Si no se cumple la condicion...</a:t>
            </a:r>
            <a:endParaRPr/>
          </a:p>
          <a:p>
            <a:pPr indent="0" lvl="0" marL="0" marR="0" rtl="0" algn="just">
              <a:spcBef>
                <a:spcPts val="500"/>
              </a:spcBef>
              <a:spcAft>
                <a:spcPts val="0"/>
              </a:spcAft>
              <a:buNone/>
            </a:pPr>
            <a:r>
              <a:rPr lang="es-ES" sz="1200">
                <a:solidFill>
                  <a:srgbClr val="000000"/>
                </a:solidFill>
                <a:latin typeface="Tahoma"/>
                <a:ea typeface="Tahoma"/>
                <a:cs typeface="Tahoma"/>
                <a:sym typeface="Tahoma"/>
              </a:rPr>
              <a:t>    alert('[ERROR] El campo debe tener un valor de...');</a:t>
            </a:r>
            <a:endParaRPr/>
          </a:p>
          <a:p>
            <a:pPr indent="0" lvl="0" marL="0" marR="0" rtl="0" algn="just">
              <a:spcBef>
                <a:spcPts val="500"/>
              </a:spcBef>
              <a:spcAft>
                <a:spcPts val="0"/>
              </a:spcAft>
              <a:buNone/>
            </a:pPr>
            <a:r>
              <a:rPr lang="es-ES" sz="1200">
                <a:solidFill>
                  <a:srgbClr val="000000"/>
                </a:solidFill>
                <a:latin typeface="Tahoma"/>
                <a:ea typeface="Tahoma"/>
                <a:cs typeface="Tahoma"/>
                <a:sym typeface="Tahoma"/>
              </a:rPr>
              <a:t>    </a:t>
            </a:r>
            <a:r>
              <a:rPr b="1" lang="es-ES" sz="1200">
                <a:solidFill>
                  <a:srgbClr val="000000"/>
                </a:solidFill>
                <a:latin typeface="Tahoma"/>
                <a:ea typeface="Tahoma"/>
                <a:cs typeface="Tahoma"/>
                <a:sym typeface="Tahoma"/>
              </a:rPr>
              <a:t>return false;</a:t>
            </a:r>
            <a:endParaRPr/>
          </a:p>
          <a:p>
            <a:pPr indent="0" lvl="0" marL="0" marR="0" rtl="0" algn="just">
              <a:spcBef>
                <a:spcPts val="500"/>
              </a:spcBef>
              <a:spcAft>
                <a:spcPts val="0"/>
              </a:spcAft>
              <a:buNone/>
            </a:pPr>
            <a:r>
              <a:rPr lang="es-ES" sz="1200">
                <a:solidFill>
                  <a:srgbClr val="000000"/>
                </a:solidFill>
                <a:latin typeface="Tahoma"/>
                <a:ea typeface="Tahoma"/>
                <a:cs typeface="Tahoma"/>
                <a:sym typeface="Tahoma"/>
              </a:rPr>
              <a:t>  }</a:t>
            </a:r>
            <a:endParaRPr/>
          </a:p>
          <a:p>
            <a:pPr indent="0" lvl="0" marL="0" marR="0" rtl="0" algn="just">
              <a:spcBef>
                <a:spcPts val="500"/>
              </a:spcBef>
              <a:spcAft>
                <a:spcPts val="0"/>
              </a:spcAft>
              <a:buNone/>
            </a:pPr>
            <a:r>
              <a:rPr lang="es-ES" sz="100">
                <a:solidFill>
                  <a:srgbClr val="000000"/>
                </a:solidFill>
                <a:latin typeface="Tahoma"/>
                <a:ea typeface="Tahoma"/>
                <a:cs typeface="Tahoma"/>
                <a:sym typeface="Tahoma"/>
              </a:rPr>
              <a:t> </a:t>
            </a:r>
            <a:endParaRPr/>
          </a:p>
          <a:p>
            <a:pPr indent="0" lvl="0" marL="0" marR="0" rtl="0" algn="just">
              <a:spcBef>
                <a:spcPts val="500"/>
              </a:spcBef>
              <a:spcAft>
                <a:spcPts val="0"/>
              </a:spcAft>
              <a:buNone/>
            </a:pPr>
            <a:r>
              <a:rPr b="1" lang="es-ES" sz="1200">
                <a:solidFill>
                  <a:srgbClr val="525252"/>
                </a:solidFill>
                <a:latin typeface="Tahoma"/>
                <a:ea typeface="Tahoma"/>
                <a:cs typeface="Tahoma"/>
                <a:sym typeface="Tahoma"/>
              </a:rPr>
              <a:t>  // Si el script ha llegado a este punto, todas las condiciones</a:t>
            </a:r>
            <a:endParaRPr/>
          </a:p>
          <a:p>
            <a:pPr indent="0" lvl="0" marL="0" marR="0" rtl="0" algn="just">
              <a:spcBef>
                <a:spcPts val="500"/>
              </a:spcBef>
              <a:spcAft>
                <a:spcPts val="0"/>
              </a:spcAft>
              <a:buNone/>
            </a:pPr>
            <a:r>
              <a:rPr b="1" lang="es-ES" sz="1200">
                <a:solidFill>
                  <a:srgbClr val="525252"/>
                </a:solidFill>
                <a:latin typeface="Tahoma"/>
                <a:ea typeface="Tahoma"/>
                <a:cs typeface="Tahoma"/>
                <a:sym typeface="Tahoma"/>
              </a:rPr>
              <a:t>  // se han cumplido, por lo que se devuelve el valor true</a:t>
            </a:r>
            <a:endParaRPr/>
          </a:p>
          <a:p>
            <a:pPr indent="0" lvl="0" marL="0" marR="0" rtl="0" algn="just">
              <a:spcBef>
                <a:spcPts val="500"/>
              </a:spcBef>
              <a:spcAft>
                <a:spcPts val="0"/>
              </a:spcAft>
              <a:buNone/>
            </a:pPr>
            <a:r>
              <a:rPr lang="es-ES" sz="1200">
                <a:solidFill>
                  <a:srgbClr val="000000"/>
                </a:solidFill>
                <a:latin typeface="Tahoma"/>
                <a:ea typeface="Tahoma"/>
                <a:cs typeface="Tahoma"/>
                <a:sym typeface="Tahoma"/>
              </a:rPr>
              <a:t>  </a:t>
            </a:r>
            <a:r>
              <a:rPr b="1" lang="es-ES" sz="1200">
                <a:solidFill>
                  <a:srgbClr val="000000"/>
                </a:solidFill>
                <a:latin typeface="Tahoma"/>
                <a:ea typeface="Tahoma"/>
                <a:cs typeface="Tahoma"/>
                <a:sym typeface="Tahoma"/>
              </a:rPr>
              <a:t>return true;</a:t>
            </a:r>
            <a:endParaRPr/>
          </a:p>
          <a:p>
            <a:pPr indent="0" lvl="0" marL="0" marR="0" rtl="0" algn="just">
              <a:spcBef>
                <a:spcPts val="500"/>
              </a:spcBef>
              <a:spcAft>
                <a:spcPts val="0"/>
              </a:spcAft>
              <a:buNone/>
            </a:pPr>
            <a:r>
              <a:rPr lang="es-ES" sz="1200">
                <a:solidFill>
                  <a:srgbClr val="000000"/>
                </a:solidFill>
                <a:latin typeface="Tahoma"/>
                <a:ea typeface="Tahoma"/>
                <a:cs typeface="Tahoma"/>
                <a:sym typeface="Tahoma"/>
              </a:rPr>
              <a:t>}</a:t>
            </a:r>
            <a:endParaRPr sz="1200">
              <a:solidFill>
                <a:srgbClr val="000000"/>
              </a:solidFill>
              <a:latin typeface="Tahoma"/>
              <a:ea typeface="Tahoma"/>
              <a:cs typeface="Tahoma"/>
              <a:sym typeface="Tahoma"/>
            </a:endParaRPr>
          </a:p>
        </p:txBody>
      </p:sp>
      <p:sp>
        <p:nvSpPr>
          <p:cNvPr id="920" name="Google Shape;920;p88"/>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Formularios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9"/>
          <p:cNvSpPr txBox="1"/>
          <p:nvPr/>
        </p:nvSpPr>
        <p:spPr>
          <a:xfrm>
            <a:off x="478864" y="1469838"/>
            <a:ext cx="8229600" cy="5285904"/>
          </a:xfrm>
          <a:prstGeom prst="rect">
            <a:avLst/>
          </a:prstGeom>
          <a:noFill/>
          <a:ln>
            <a:noFill/>
          </a:ln>
        </p:spPr>
        <p:txBody>
          <a:bodyPr anchorCtr="0" anchor="t" bIns="46800" lIns="90000" spcFirstLastPara="1" rIns="90000" wrap="square" tIns="46800">
            <a:noAutofit/>
          </a:bodyPr>
          <a:lstStyle/>
          <a:p>
            <a:pPr indent="-339725" lvl="0" marL="339725" marR="0" rtl="0" algn="just">
              <a:spcBef>
                <a:spcPts val="0"/>
              </a:spcBef>
              <a:spcAft>
                <a:spcPts val="0"/>
              </a:spcAft>
              <a:buClr>
                <a:schemeClr val="lt1"/>
              </a:buClr>
              <a:buSzPts val="2000"/>
              <a:buFont typeface="Arial"/>
              <a:buNone/>
            </a:pPr>
            <a:r>
              <a:t/>
            </a:r>
            <a:endParaRPr sz="2000">
              <a:solidFill>
                <a:srgbClr val="000000"/>
              </a:solidFill>
              <a:latin typeface="Tahoma"/>
              <a:ea typeface="Tahoma"/>
              <a:cs typeface="Tahoma"/>
              <a:sym typeface="Tahoma"/>
            </a:endParaRPr>
          </a:p>
        </p:txBody>
      </p:sp>
      <p:sp>
        <p:nvSpPr>
          <p:cNvPr id="164" name="Google Shape;164;p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Calibri"/>
              <a:buNone/>
            </a:pPr>
            <a:r>
              <a:rPr b="1" lang="es-ES">
                <a:solidFill>
                  <a:srgbClr val="000000"/>
                </a:solidFill>
              </a:rPr>
              <a:t>Programación básica</a:t>
            </a:r>
            <a:endParaRPr/>
          </a:p>
        </p:txBody>
      </p:sp>
      <p:sp>
        <p:nvSpPr>
          <p:cNvPr id="165" name="Google Shape;165;p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s-ES"/>
              <a:t>El nombre de una variable también se conoce como </a:t>
            </a:r>
            <a:r>
              <a:rPr b="1" lang="es-ES"/>
              <a:t>identificador </a:t>
            </a:r>
            <a:r>
              <a:rPr lang="es-ES"/>
              <a:t>y debe cumplir:</a:t>
            </a:r>
            <a:endParaRPr/>
          </a:p>
          <a:p>
            <a:pPr indent="-228600" lvl="1" marL="685800" rtl="0" algn="l">
              <a:lnSpc>
                <a:spcPct val="90000"/>
              </a:lnSpc>
              <a:spcBef>
                <a:spcPts val="500"/>
              </a:spcBef>
              <a:spcAft>
                <a:spcPts val="0"/>
              </a:spcAft>
              <a:buClr>
                <a:schemeClr val="dk1"/>
              </a:buClr>
              <a:buSzPts val="2400"/>
              <a:buChar char="•"/>
            </a:pPr>
            <a:r>
              <a:rPr lang="es-ES"/>
              <a:t>Sólo puede estar formado por letras, números y los símbolos $ (dólar) y _ (guión bajo).</a:t>
            </a:r>
            <a:endParaRPr/>
          </a:p>
          <a:p>
            <a:pPr indent="-76200" lvl="1" marL="685800" rtl="0" algn="l">
              <a:lnSpc>
                <a:spcPct val="90000"/>
              </a:lnSpc>
              <a:spcBef>
                <a:spcPts val="500"/>
              </a:spcBef>
              <a:spcAft>
                <a:spcPts val="0"/>
              </a:spcAft>
              <a:buClr>
                <a:schemeClr val="dk1"/>
              </a:buClr>
              <a:buSzPts val="2400"/>
              <a:buNone/>
            </a:pPr>
            <a:r>
              <a:t/>
            </a:r>
            <a:endParaRPr/>
          </a:p>
          <a:p>
            <a:pPr indent="-228600" lvl="1" marL="685800" rtl="0" algn="l">
              <a:lnSpc>
                <a:spcPct val="90000"/>
              </a:lnSpc>
              <a:spcBef>
                <a:spcPts val="500"/>
              </a:spcBef>
              <a:spcAft>
                <a:spcPts val="0"/>
              </a:spcAft>
              <a:buClr>
                <a:schemeClr val="dk1"/>
              </a:buClr>
              <a:buSzPts val="2400"/>
              <a:buChar char="•"/>
            </a:pPr>
            <a:r>
              <a:rPr lang="es-ES"/>
              <a:t>El primer carácter no puede ser un número.</a:t>
            </a:r>
            <a:endParaRPr/>
          </a:p>
          <a:p>
            <a:pPr indent="0" lvl="2" marL="800100" rtl="0" algn="l">
              <a:lnSpc>
                <a:spcPct val="90000"/>
              </a:lnSpc>
              <a:spcBef>
                <a:spcPts val="500"/>
              </a:spcBef>
              <a:spcAft>
                <a:spcPts val="0"/>
              </a:spcAft>
              <a:buClr>
                <a:schemeClr val="dk1"/>
              </a:buClr>
              <a:buSzPts val="1800"/>
              <a:buNone/>
            </a:pPr>
            <a:r>
              <a:rPr lang="es-ES" sz="1800">
                <a:latin typeface="Courier New"/>
                <a:ea typeface="Courier New"/>
                <a:cs typeface="Courier New"/>
                <a:sym typeface="Courier New"/>
              </a:rPr>
              <a:t>var $numero1;</a:t>
            </a:r>
            <a:endParaRPr/>
          </a:p>
          <a:p>
            <a:pPr indent="0" lvl="2" marL="800100" rtl="0" algn="l">
              <a:lnSpc>
                <a:spcPct val="90000"/>
              </a:lnSpc>
              <a:spcBef>
                <a:spcPts val="500"/>
              </a:spcBef>
              <a:spcAft>
                <a:spcPts val="0"/>
              </a:spcAft>
              <a:buClr>
                <a:schemeClr val="dk1"/>
              </a:buClr>
              <a:buSzPts val="1800"/>
              <a:buNone/>
            </a:pPr>
            <a:r>
              <a:rPr lang="es-ES" sz="1800">
                <a:latin typeface="Courier New"/>
                <a:ea typeface="Courier New"/>
                <a:cs typeface="Courier New"/>
                <a:sym typeface="Courier New"/>
              </a:rPr>
              <a:t>var _$letra;</a:t>
            </a:r>
            <a:endParaRPr/>
          </a:p>
          <a:p>
            <a:pPr indent="0" lvl="2" marL="800100" rtl="0" algn="l">
              <a:lnSpc>
                <a:spcPct val="90000"/>
              </a:lnSpc>
              <a:spcBef>
                <a:spcPts val="500"/>
              </a:spcBef>
              <a:spcAft>
                <a:spcPts val="0"/>
              </a:spcAft>
              <a:buClr>
                <a:schemeClr val="dk1"/>
              </a:buClr>
              <a:buSzPts val="1800"/>
              <a:buNone/>
            </a:pPr>
            <a:r>
              <a:rPr lang="es-ES" sz="1800">
                <a:latin typeface="Courier New"/>
                <a:ea typeface="Courier New"/>
                <a:cs typeface="Courier New"/>
                <a:sym typeface="Courier New"/>
              </a:rPr>
              <a:t>var $$$otroNumero;</a:t>
            </a:r>
            <a:endParaRPr/>
          </a:p>
          <a:p>
            <a:pPr indent="0" lvl="2" marL="800100" rtl="0" algn="l">
              <a:lnSpc>
                <a:spcPct val="90000"/>
              </a:lnSpc>
              <a:spcBef>
                <a:spcPts val="500"/>
              </a:spcBef>
              <a:spcAft>
                <a:spcPts val="0"/>
              </a:spcAft>
              <a:buClr>
                <a:schemeClr val="dk1"/>
              </a:buClr>
              <a:buSzPts val="1800"/>
              <a:buNone/>
            </a:pPr>
            <a:r>
              <a:rPr lang="es-ES" sz="1800">
                <a:latin typeface="Courier New"/>
                <a:ea typeface="Courier New"/>
                <a:cs typeface="Courier New"/>
                <a:sym typeface="Courier New"/>
              </a:rPr>
              <a:t>var $_a__$4;	</a:t>
            </a:r>
            <a:endParaRPr/>
          </a:p>
          <a:p>
            <a:pPr indent="0" lvl="2" marL="800100" rtl="0" algn="l">
              <a:lnSpc>
                <a:spcPct val="90000"/>
              </a:lnSpc>
              <a:spcBef>
                <a:spcPts val="500"/>
              </a:spcBef>
              <a:spcAft>
                <a:spcPts val="0"/>
              </a:spcAft>
              <a:buClr>
                <a:srgbClr val="FF0000"/>
              </a:buClr>
              <a:buSzPts val="1800"/>
              <a:buNone/>
            </a:pPr>
            <a:r>
              <a:rPr lang="es-ES" sz="1800">
                <a:solidFill>
                  <a:srgbClr val="FF0000"/>
                </a:solidFill>
                <a:latin typeface="Courier New"/>
                <a:ea typeface="Courier New"/>
                <a:cs typeface="Courier New"/>
                <a:sym typeface="Courier New"/>
              </a:rPr>
              <a:t>var 1numero; 	</a:t>
            </a:r>
            <a:r>
              <a:rPr i="1" lang="es-ES" sz="1800">
                <a:solidFill>
                  <a:srgbClr val="FF0000"/>
                </a:solidFill>
                <a:latin typeface="Courier New"/>
                <a:ea typeface="Courier New"/>
                <a:cs typeface="Courier New"/>
                <a:sym typeface="Courier New"/>
              </a:rPr>
              <a:t>// Empieza por un número </a:t>
            </a:r>
            <a:endParaRPr i="1" sz="1800">
              <a:solidFill>
                <a:srgbClr val="FF0000"/>
              </a:solidFill>
              <a:latin typeface="Courier New"/>
              <a:ea typeface="Courier New"/>
              <a:cs typeface="Courier New"/>
              <a:sym typeface="Courier New"/>
            </a:endParaRPr>
          </a:p>
          <a:p>
            <a:pPr indent="0" lvl="2" marL="800100" rtl="0" algn="l">
              <a:lnSpc>
                <a:spcPct val="90000"/>
              </a:lnSpc>
              <a:spcBef>
                <a:spcPts val="500"/>
              </a:spcBef>
              <a:spcAft>
                <a:spcPts val="0"/>
              </a:spcAft>
              <a:buClr>
                <a:srgbClr val="FF0000"/>
              </a:buClr>
              <a:buSzPts val="1800"/>
              <a:buNone/>
            </a:pPr>
            <a:r>
              <a:rPr lang="es-ES" sz="1800">
                <a:solidFill>
                  <a:srgbClr val="FF0000"/>
                </a:solidFill>
                <a:latin typeface="Courier New"/>
                <a:ea typeface="Courier New"/>
                <a:cs typeface="Courier New"/>
                <a:sym typeface="Courier New"/>
              </a:rPr>
              <a:t>var numero;1_123; </a:t>
            </a:r>
            <a:r>
              <a:rPr i="1" lang="es-ES" sz="1800">
                <a:solidFill>
                  <a:srgbClr val="FF0000"/>
                </a:solidFill>
                <a:latin typeface="Courier New"/>
                <a:ea typeface="Courier New"/>
                <a:cs typeface="Courier New"/>
                <a:sym typeface="Courier New"/>
              </a:rPr>
              <a:t>// Contiene un carácter ";"</a:t>
            </a:r>
            <a:endParaRPr sz="1800">
              <a:solidFill>
                <a:srgbClr val="FF0000"/>
              </a:solidFill>
              <a:latin typeface="Courier New"/>
              <a:ea typeface="Courier New"/>
              <a:cs typeface="Courier New"/>
              <a:sym typeface="Courier New"/>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89"/>
          <p:cNvSpPr txBox="1"/>
          <p:nvPr/>
        </p:nvSpPr>
        <p:spPr>
          <a:xfrm>
            <a:off x="457200" y="1561011"/>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2200">
                <a:solidFill>
                  <a:srgbClr val="000000"/>
                </a:solidFill>
                <a:latin typeface="Tahoma"/>
                <a:ea typeface="Tahoma"/>
                <a:cs typeface="Tahoma"/>
                <a:sym typeface="Tahoma"/>
              </a:rPr>
              <a:t>Validar un campo de texto obligatorio</a:t>
            </a:r>
            <a:endParaRPr/>
          </a:p>
          <a:p>
            <a:pPr indent="0" lvl="0" marL="0" marR="0" rtl="0" algn="just">
              <a:spcBef>
                <a:spcPts val="500"/>
              </a:spcBef>
              <a:spcAft>
                <a:spcPts val="0"/>
              </a:spcAft>
              <a:buNone/>
            </a:pPr>
            <a:r>
              <a:t/>
            </a:r>
            <a:endParaRPr sz="2000">
              <a:solidFill>
                <a:srgbClr val="000000"/>
              </a:solidFill>
              <a:latin typeface="Tahoma"/>
              <a:ea typeface="Tahoma"/>
              <a:cs typeface="Tahoma"/>
              <a:sym typeface="Tahoma"/>
            </a:endParaRPr>
          </a:p>
          <a:p>
            <a:pPr indent="0" lvl="0" marL="0" marR="0" rtl="0" algn="just">
              <a:spcBef>
                <a:spcPts val="500"/>
              </a:spcBef>
              <a:spcAft>
                <a:spcPts val="0"/>
              </a:spcAft>
              <a:buNone/>
            </a:pPr>
            <a:r>
              <a:rPr lang="es-ES" sz="2000">
                <a:solidFill>
                  <a:srgbClr val="000000"/>
                </a:solidFill>
                <a:latin typeface="Tahoma"/>
                <a:ea typeface="Tahoma"/>
                <a:cs typeface="Tahoma"/>
                <a:sym typeface="Tahoma"/>
              </a:rPr>
              <a:t>Se trata de forzar al usuario a introducir un valor en un cuadro de texto o textarea en los que sea obligatorio.</a:t>
            </a:r>
            <a:endParaRPr sz="2000">
              <a:solidFill>
                <a:srgbClr val="000000"/>
              </a:solidFill>
              <a:latin typeface="Tahoma"/>
              <a:ea typeface="Tahoma"/>
              <a:cs typeface="Tahoma"/>
              <a:sym typeface="Tahoma"/>
            </a:endParaRPr>
          </a:p>
          <a:p>
            <a:pPr indent="0" lvl="0" marL="0" marR="0" rtl="0" algn="just">
              <a:spcBef>
                <a:spcPts val="500"/>
              </a:spcBef>
              <a:spcAft>
                <a:spcPts val="0"/>
              </a:spcAft>
              <a:buNone/>
            </a:pPr>
            <a:r>
              <a:t/>
            </a:r>
            <a:endParaRPr sz="2000">
              <a:solidFill>
                <a:srgbClr val="000000"/>
              </a:solidFill>
              <a:latin typeface="Tahoma"/>
              <a:ea typeface="Tahoma"/>
              <a:cs typeface="Tahoma"/>
              <a:sym typeface="Tahoma"/>
            </a:endParaRPr>
          </a:p>
          <a:p>
            <a:pPr indent="0" lvl="2" marL="914400" marR="0" rtl="0" algn="just">
              <a:spcBef>
                <a:spcPts val="500"/>
              </a:spcBef>
              <a:spcAft>
                <a:spcPts val="0"/>
              </a:spcAft>
              <a:buNone/>
            </a:pPr>
            <a:r>
              <a:rPr b="0" i="0" lang="es-ES" sz="1700" u="none" cap="none" strike="noStrike">
                <a:solidFill>
                  <a:srgbClr val="000000"/>
                </a:solidFill>
                <a:latin typeface="Tahoma"/>
                <a:ea typeface="Tahoma"/>
                <a:cs typeface="Tahoma"/>
                <a:sym typeface="Tahoma"/>
              </a:rPr>
              <a:t>valor = document.getElementById("campo").value;</a:t>
            </a:r>
            <a:endParaRPr/>
          </a:p>
          <a:p>
            <a:pPr indent="0" lvl="2" marL="914400" marR="0" rtl="0" algn="just">
              <a:spcBef>
                <a:spcPts val="500"/>
              </a:spcBef>
              <a:spcAft>
                <a:spcPts val="0"/>
              </a:spcAft>
              <a:buNone/>
            </a:pPr>
            <a:r>
              <a:rPr b="0" i="0" lang="es-ES" sz="1700" u="none" cap="none" strike="noStrike">
                <a:solidFill>
                  <a:srgbClr val="000000"/>
                </a:solidFill>
                <a:latin typeface="Tahoma"/>
                <a:ea typeface="Tahoma"/>
                <a:cs typeface="Tahoma"/>
                <a:sym typeface="Tahoma"/>
              </a:rPr>
              <a:t>if (valor.length == 0 || /^\s+$/.test(valor) ) {</a:t>
            </a:r>
            <a:endParaRPr/>
          </a:p>
          <a:p>
            <a:pPr indent="0" lvl="2" marL="914400" marR="0" rtl="0" algn="just">
              <a:spcBef>
                <a:spcPts val="500"/>
              </a:spcBef>
              <a:spcAft>
                <a:spcPts val="0"/>
              </a:spcAft>
              <a:buNone/>
            </a:pPr>
            <a:r>
              <a:rPr b="0" i="0" lang="es-ES" sz="1700" u="none" cap="none" strike="noStrike">
                <a:solidFill>
                  <a:srgbClr val="000000"/>
                </a:solidFill>
                <a:latin typeface="Tahoma"/>
                <a:ea typeface="Tahoma"/>
                <a:cs typeface="Tahoma"/>
                <a:sym typeface="Tahoma"/>
              </a:rPr>
              <a:t>  return false;</a:t>
            </a:r>
            <a:endParaRPr/>
          </a:p>
          <a:p>
            <a:pPr indent="0" lvl="2" marL="914400" marR="0" rtl="0" algn="just">
              <a:spcBef>
                <a:spcPts val="500"/>
              </a:spcBef>
              <a:spcAft>
                <a:spcPts val="0"/>
              </a:spcAft>
              <a:buNone/>
            </a:pPr>
            <a:r>
              <a:rPr b="0" i="0" lang="es-ES" sz="1700" u="none" cap="none" strike="noStrike">
                <a:solidFill>
                  <a:srgbClr val="000000"/>
                </a:solidFill>
                <a:latin typeface="Tahoma"/>
                <a:ea typeface="Tahoma"/>
                <a:cs typeface="Tahoma"/>
                <a:sym typeface="Tahoma"/>
              </a:rPr>
              <a:t>}</a:t>
            </a:r>
            <a:endParaRPr/>
          </a:p>
          <a:p>
            <a:pPr indent="0" lvl="0" marL="0" marR="0" rtl="0" algn="just">
              <a:spcBef>
                <a:spcPts val="500"/>
              </a:spcBef>
              <a:spcAft>
                <a:spcPts val="0"/>
              </a:spcAft>
              <a:buNone/>
            </a:pPr>
            <a:r>
              <a:t/>
            </a:r>
            <a:endParaRPr sz="1700">
              <a:solidFill>
                <a:srgbClr val="000000"/>
              </a:solidFill>
              <a:latin typeface="Tahoma"/>
              <a:ea typeface="Tahoma"/>
              <a:cs typeface="Tahoma"/>
              <a:sym typeface="Tahoma"/>
            </a:endParaRPr>
          </a:p>
          <a:p>
            <a:pPr indent="-285750" lvl="0" marL="285750" marR="0" rtl="0" algn="just">
              <a:spcBef>
                <a:spcPts val="500"/>
              </a:spcBef>
              <a:spcAft>
                <a:spcPts val="0"/>
              </a:spcAft>
              <a:buClr>
                <a:srgbClr val="000000"/>
              </a:buClr>
              <a:buSzPts val="1700"/>
              <a:buFont typeface="Arial"/>
              <a:buChar char="•"/>
            </a:pPr>
            <a:r>
              <a:rPr lang="es-ES" sz="1700">
                <a:solidFill>
                  <a:srgbClr val="000000"/>
                </a:solidFill>
                <a:latin typeface="Tahoma"/>
                <a:ea typeface="Tahoma"/>
                <a:cs typeface="Tahoma"/>
                <a:sym typeface="Tahoma"/>
              </a:rPr>
              <a:t>La condición </a:t>
            </a:r>
            <a:r>
              <a:rPr b="1" lang="es-ES" sz="1700">
                <a:solidFill>
                  <a:srgbClr val="000000"/>
                </a:solidFill>
                <a:latin typeface="Tahoma"/>
                <a:ea typeface="Tahoma"/>
                <a:cs typeface="Tahoma"/>
                <a:sym typeface="Tahoma"/>
              </a:rPr>
              <a:t>valor.length == 0  </a:t>
            </a:r>
            <a:r>
              <a:rPr lang="es-ES" sz="1700">
                <a:solidFill>
                  <a:srgbClr val="000000"/>
                </a:solidFill>
                <a:latin typeface="Tahoma"/>
                <a:ea typeface="Tahoma"/>
                <a:cs typeface="Tahoma"/>
                <a:sym typeface="Tahoma"/>
              </a:rPr>
              <a:t>obliga a que el texto introducido tenga una longitud superior a cero caracteres, esto es, que no sea un texto vacío</a:t>
            </a:r>
            <a:endParaRPr sz="1700">
              <a:solidFill>
                <a:srgbClr val="000000"/>
              </a:solidFill>
              <a:latin typeface="Tahoma"/>
              <a:ea typeface="Tahoma"/>
              <a:cs typeface="Tahoma"/>
              <a:sym typeface="Tahoma"/>
            </a:endParaRPr>
          </a:p>
          <a:p>
            <a:pPr indent="-285750" lvl="0" marL="285750" marR="0" rtl="0" algn="just">
              <a:spcBef>
                <a:spcPts val="500"/>
              </a:spcBef>
              <a:spcAft>
                <a:spcPts val="0"/>
              </a:spcAft>
              <a:buClr>
                <a:srgbClr val="000000"/>
              </a:buClr>
              <a:buSzPts val="1700"/>
              <a:buFont typeface="Arial"/>
              <a:buChar char="•"/>
            </a:pPr>
            <a:r>
              <a:rPr lang="es-ES" sz="1700">
                <a:solidFill>
                  <a:srgbClr val="000000"/>
                </a:solidFill>
                <a:latin typeface="Tahoma"/>
                <a:ea typeface="Tahoma"/>
                <a:cs typeface="Tahoma"/>
                <a:sym typeface="Tahoma"/>
              </a:rPr>
              <a:t>La condición </a:t>
            </a:r>
            <a:r>
              <a:rPr b="1" lang="es-ES" sz="1700">
                <a:solidFill>
                  <a:srgbClr val="000000"/>
                </a:solidFill>
                <a:latin typeface="Tahoma"/>
                <a:ea typeface="Tahoma"/>
                <a:cs typeface="Tahoma"/>
                <a:sym typeface="Tahoma"/>
              </a:rPr>
              <a:t>(/^\s+$/.test(valor))</a:t>
            </a:r>
            <a:r>
              <a:rPr lang="es-ES" sz="1700">
                <a:solidFill>
                  <a:srgbClr val="000000"/>
                </a:solidFill>
                <a:latin typeface="Tahoma"/>
                <a:ea typeface="Tahoma"/>
                <a:cs typeface="Tahoma"/>
                <a:sym typeface="Tahoma"/>
              </a:rPr>
              <a:t> (expresión regular) obliga a que el valor introducido por el usuario no sólo esté formado por espacios en blanco.</a:t>
            </a:r>
            <a:endParaRPr/>
          </a:p>
        </p:txBody>
      </p:sp>
      <p:sp>
        <p:nvSpPr>
          <p:cNvPr id="929" name="Google Shape;929;p89"/>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Formularios</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90"/>
          <p:cNvSpPr txBox="1"/>
          <p:nvPr/>
        </p:nvSpPr>
        <p:spPr>
          <a:xfrm>
            <a:off x="457200" y="1600200"/>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2200">
                <a:solidFill>
                  <a:srgbClr val="000000"/>
                </a:solidFill>
                <a:latin typeface="Tahoma"/>
                <a:ea typeface="Tahoma"/>
                <a:cs typeface="Tahoma"/>
                <a:sym typeface="Tahoma"/>
              </a:rPr>
              <a:t>Validar un campo de texto con valores numéricos</a:t>
            </a:r>
            <a:endParaRPr/>
          </a:p>
          <a:p>
            <a:pPr indent="0" lvl="0" marL="0" marR="0" rtl="0" algn="just">
              <a:spcBef>
                <a:spcPts val="500"/>
              </a:spcBef>
              <a:spcAft>
                <a:spcPts val="0"/>
              </a:spcAft>
              <a:buNone/>
            </a:pPr>
            <a:r>
              <a:t/>
            </a:r>
            <a:endParaRPr sz="2000">
              <a:solidFill>
                <a:srgbClr val="000000"/>
              </a:solidFill>
              <a:latin typeface="Tahoma"/>
              <a:ea typeface="Tahoma"/>
              <a:cs typeface="Tahoma"/>
              <a:sym typeface="Tahoma"/>
            </a:endParaRPr>
          </a:p>
          <a:p>
            <a:pPr indent="0" lvl="0" marL="0" marR="0" rtl="0" algn="just">
              <a:spcBef>
                <a:spcPts val="500"/>
              </a:spcBef>
              <a:spcAft>
                <a:spcPts val="0"/>
              </a:spcAft>
              <a:buNone/>
            </a:pPr>
            <a:r>
              <a:rPr lang="es-ES" sz="2000">
                <a:solidFill>
                  <a:srgbClr val="000000"/>
                </a:solidFill>
                <a:latin typeface="Tahoma"/>
                <a:ea typeface="Tahoma"/>
                <a:cs typeface="Tahoma"/>
                <a:sym typeface="Tahoma"/>
              </a:rPr>
              <a:t>Se trata de obligar al usuario a introducir un valor numérico en un cuadro de texto.</a:t>
            </a:r>
            <a:endParaRPr sz="2000">
              <a:solidFill>
                <a:srgbClr val="000000"/>
              </a:solidFill>
              <a:latin typeface="Tahoma"/>
              <a:ea typeface="Tahoma"/>
              <a:cs typeface="Tahoma"/>
              <a:sym typeface="Tahoma"/>
            </a:endParaRPr>
          </a:p>
          <a:p>
            <a:pPr indent="0" lvl="2" marL="914400" marR="0" rtl="0" algn="just">
              <a:spcBef>
                <a:spcPts val="500"/>
              </a:spcBef>
              <a:spcAft>
                <a:spcPts val="0"/>
              </a:spcAft>
              <a:buNone/>
            </a:pPr>
            <a:r>
              <a:rPr b="0" i="0" lang="es-ES" sz="1700" u="none" cap="none" strike="noStrike">
                <a:solidFill>
                  <a:srgbClr val="000000"/>
                </a:solidFill>
                <a:latin typeface="Tahoma"/>
                <a:ea typeface="Tahoma"/>
                <a:cs typeface="Tahoma"/>
                <a:sym typeface="Tahoma"/>
              </a:rPr>
              <a:t>valor = document.getElementById("campo").value;</a:t>
            </a:r>
            <a:endParaRPr/>
          </a:p>
          <a:p>
            <a:pPr indent="0" lvl="2" marL="914400" marR="0" rtl="0" algn="just">
              <a:spcBef>
                <a:spcPts val="500"/>
              </a:spcBef>
              <a:spcAft>
                <a:spcPts val="0"/>
              </a:spcAft>
              <a:buNone/>
            </a:pPr>
            <a:r>
              <a:rPr b="0" i="0" lang="es-ES" sz="1700" u="none" cap="none" strike="noStrike">
                <a:solidFill>
                  <a:srgbClr val="000000"/>
                </a:solidFill>
                <a:latin typeface="Tahoma"/>
                <a:ea typeface="Tahoma"/>
                <a:cs typeface="Tahoma"/>
                <a:sym typeface="Tahoma"/>
              </a:rPr>
              <a:t>if( isNaN(valor) ) {</a:t>
            </a:r>
            <a:endParaRPr/>
          </a:p>
          <a:p>
            <a:pPr indent="0" lvl="2" marL="914400" marR="0" rtl="0" algn="just">
              <a:spcBef>
                <a:spcPts val="500"/>
              </a:spcBef>
              <a:spcAft>
                <a:spcPts val="0"/>
              </a:spcAft>
              <a:buNone/>
            </a:pPr>
            <a:r>
              <a:rPr b="0" i="0" lang="es-ES" sz="1700" u="none" cap="none" strike="noStrike">
                <a:solidFill>
                  <a:srgbClr val="000000"/>
                </a:solidFill>
                <a:latin typeface="Tahoma"/>
                <a:ea typeface="Tahoma"/>
                <a:cs typeface="Tahoma"/>
                <a:sym typeface="Tahoma"/>
              </a:rPr>
              <a:t>  return false;</a:t>
            </a:r>
            <a:endParaRPr/>
          </a:p>
          <a:p>
            <a:pPr indent="0" lvl="2" marL="914400" marR="0" rtl="0" algn="just">
              <a:spcBef>
                <a:spcPts val="500"/>
              </a:spcBef>
              <a:spcAft>
                <a:spcPts val="0"/>
              </a:spcAft>
              <a:buNone/>
            </a:pPr>
            <a:r>
              <a:rPr b="0" i="0" lang="es-ES" sz="1700" u="none" cap="none" strike="noStrike">
                <a:solidFill>
                  <a:srgbClr val="000000"/>
                </a:solidFill>
                <a:latin typeface="Tahoma"/>
                <a:ea typeface="Tahoma"/>
                <a:cs typeface="Tahoma"/>
                <a:sym typeface="Tahoma"/>
              </a:rPr>
              <a:t>}</a:t>
            </a:r>
            <a:endParaRPr/>
          </a:p>
          <a:p>
            <a:pPr indent="0" lvl="2" marL="914400" marR="0" rtl="0" algn="just">
              <a:spcBef>
                <a:spcPts val="500"/>
              </a:spcBef>
              <a:spcAft>
                <a:spcPts val="0"/>
              </a:spcAft>
              <a:buNone/>
            </a:pPr>
            <a:r>
              <a:rPr b="1" i="0" lang="es-ES" sz="1400" u="none" cap="none" strike="noStrike">
                <a:solidFill>
                  <a:srgbClr val="000000"/>
                </a:solidFill>
                <a:latin typeface="Tahoma"/>
                <a:ea typeface="Tahoma"/>
                <a:cs typeface="Tahoma"/>
                <a:sym typeface="Tahoma"/>
              </a:rPr>
              <a:t>Ejemplos</a:t>
            </a:r>
            <a:r>
              <a:rPr b="0" i="0" lang="es-ES" sz="1400" u="none" cap="none" strike="noStrike">
                <a:solidFill>
                  <a:srgbClr val="000000"/>
                </a:solidFill>
                <a:latin typeface="Tahoma"/>
                <a:ea typeface="Tahoma"/>
                <a:cs typeface="Tahoma"/>
                <a:sym typeface="Tahoma"/>
              </a:rPr>
              <a:t>:</a:t>
            </a:r>
            <a:endParaRPr/>
          </a:p>
          <a:p>
            <a:pPr indent="0" lvl="2" marL="914400" marR="0" rtl="0" algn="just">
              <a:spcBef>
                <a:spcPts val="500"/>
              </a:spcBef>
              <a:spcAft>
                <a:spcPts val="0"/>
              </a:spcAft>
              <a:buNone/>
            </a:pPr>
            <a:r>
              <a:rPr b="0" i="0" lang="es-ES" sz="1400" u="none" cap="none" strike="noStrike">
                <a:solidFill>
                  <a:srgbClr val="000000"/>
                </a:solidFill>
                <a:latin typeface="Tahoma"/>
                <a:ea typeface="Tahoma"/>
                <a:cs typeface="Tahoma"/>
                <a:sym typeface="Tahoma"/>
              </a:rPr>
              <a:t>isNaN(3);          // false</a:t>
            </a:r>
            <a:endParaRPr/>
          </a:p>
          <a:p>
            <a:pPr indent="0" lvl="2" marL="914400" marR="0" rtl="0" algn="just">
              <a:spcBef>
                <a:spcPts val="500"/>
              </a:spcBef>
              <a:spcAft>
                <a:spcPts val="0"/>
              </a:spcAft>
              <a:buNone/>
            </a:pPr>
            <a:r>
              <a:rPr b="0" i="0" lang="es-ES" sz="1400" u="none" cap="none" strike="noStrike">
                <a:solidFill>
                  <a:srgbClr val="000000"/>
                </a:solidFill>
                <a:latin typeface="Tahoma"/>
                <a:ea typeface="Tahoma"/>
                <a:cs typeface="Tahoma"/>
                <a:sym typeface="Tahoma"/>
              </a:rPr>
              <a:t>isNaN(3.3545);     // false</a:t>
            </a:r>
            <a:endParaRPr/>
          </a:p>
          <a:p>
            <a:pPr indent="0" lvl="2" marL="914400" marR="0" rtl="0" algn="just">
              <a:spcBef>
                <a:spcPts val="500"/>
              </a:spcBef>
              <a:spcAft>
                <a:spcPts val="0"/>
              </a:spcAft>
              <a:buNone/>
            </a:pPr>
            <a:r>
              <a:rPr b="0" i="0" lang="es-ES" sz="1400" u="none" cap="none" strike="noStrike">
                <a:solidFill>
                  <a:srgbClr val="000000"/>
                </a:solidFill>
                <a:latin typeface="Tahoma"/>
                <a:ea typeface="Tahoma"/>
                <a:cs typeface="Tahoma"/>
                <a:sym typeface="Tahoma"/>
              </a:rPr>
              <a:t>isNaN(+23.2);      // false</a:t>
            </a:r>
            <a:endParaRPr/>
          </a:p>
          <a:p>
            <a:pPr indent="0" lvl="2" marL="914400" marR="0" rtl="0" algn="just">
              <a:spcBef>
                <a:spcPts val="500"/>
              </a:spcBef>
              <a:spcAft>
                <a:spcPts val="0"/>
              </a:spcAft>
              <a:buNone/>
            </a:pPr>
            <a:r>
              <a:rPr b="0" i="0" lang="es-ES" sz="1400" u="none" cap="none" strike="noStrike">
                <a:solidFill>
                  <a:srgbClr val="000000"/>
                </a:solidFill>
                <a:latin typeface="Tahoma"/>
                <a:ea typeface="Tahoma"/>
                <a:cs typeface="Tahoma"/>
                <a:sym typeface="Tahoma"/>
              </a:rPr>
              <a:t>isNaN("-23.2");    // false</a:t>
            </a:r>
            <a:endParaRPr/>
          </a:p>
          <a:p>
            <a:pPr indent="0" lvl="2" marL="914400" marR="0" rtl="0" algn="just">
              <a:spcBef>
                <a:spcPts val="500"/>
              </a:spcBef>
              <a:spcAft>
                <a:spcPts val="0"/>
              </a:spcAft>
              <a:buNone/>
            </a:pPr>
            <a:r>
              <a:rPr b="0" i="0" lang="es-ES" sz="1400" u="none" cap="none" strike="noStrike">
                <a:solidFill>
                  <a:srgbClr val="000000"/>
                </a:solidFill>
                <a:latin typeface="Tahoma"/>
                <a:ea typeface="Tahoma"/>
                <a:cs typeface="Tahoma"/>
                <a:sym typeface="Tahoma"/>
              </a:rPr>
              <a:t>isNaN("23a");      // true</a:t>
            </a:r>
            <a:endParaRPr/>
          </a:p>
          <a:p>
            <a:pPr indent="0" lvl="2" marL="914400" marR="0" rtl="0" algn="just">
              <a:spcBef>
                <a:spcPts val="500"/>
              </a:spcBef>
              <a:spcAft>
                <a:spcPts val="0"/>
              </a:spcAft>
              <a:buNone/>
            </a:pPr>
            <a:r>
              <a:rPr b="0" i="0" lang="es-ES" sz="1400" u="none" cap="none" strike="noStrike">
                <a:solidFill>
                  <a:srgbClr val="000000"/>
                </a:solidFill>
                <a:latin typeface="Tahoma"/>
                <a:ea typeface="Tahoma"/>
                <a:cs typeface="Tahoma"/>
                <a:sym typeface="Tahoma"/>
              </a:rPr>
              <a:t>isNaN("23.43.54"); // true</a:t>
            </a:r>
            <a:endParaRPr/>
          </a:p>
        </p:txBody>
      </p:sp>
      <p:sp>
        <p:nvSpPr>
          <p:cNvPr id="938" name="Google Shape;938;p90"/>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Formularios</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91"/>
          <p:cNvSpPr txBox="1"/>
          <p:nvPr/>
        </p:nvSpPr>
        <p:spPr>
          <a:xfrm>
            <a:off x="457200" y="1600200"/>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2200">
                <a:solidFill>
                  <a:srgbClr val="000000"/>
                </a:solidFill>
                <a:latin typeface="Tahoma"/>
                <a:ea typeface="Tahoma"/>
                <a:cs typeface="Tahoma"/>
                <a:sym typeface="Tahoma"/>
              </a:rPr>
              <a:t>Validar que se ha seleccionado una opción de una lista</a:t>
            </a:r>
            <a:endParaRPr sz="2000">
              <a:solidFill>
                <a:srgbClr val="000000"/>
              </a:solidFill>
              <a:latin typeface="Tahoma"/>
              <a:ea typeface="Tahoma"/>
              <a:cs typeface="Tahoma"/>
              <a:sym typeface="Tahoma"/>
            </a:endParaRPr>
          </a:p>
          <a:p>
            <a:pPr indent="0" lvl="0" marL="0" marR="0" rtl="0" algn="just">
              <a:spcBef>
                <a:spcPts val="500"/>
              </a:spcBef>
              <a:spcAft>
                <a:spcPts val="0"/>
              </a:spcAft>
              <a:buNone/>
            </a:pPr>
            <a:r>
              <a:t/>
            </a:r>
            <a:endParaRPr sz="2000">
              <a:solidFill>
                <a:srgbClr val="000000"/>
              </a:solidFill>
              <a:latin typeface="Tahoma"/>
              <a:ea typeface="Tahoma"/>
              <a:cs typeface="Tahoma"/>
              <a:sym typeface="Tahoma"/>
            </a:endParaRPr>
          </a:p>
          <a:p>
            <a:pPr indent="0" lvl="0" marL="0" marR="0" rtl="0" algn="just">
              <a:spcBef>
                <a:spcPts val="500"/>
              </a:spcBef>
              <a:spcAft>
                <a:spcPts val="0"/>
              </a:spcAft>
              <a:buNone/>
            </a:pPr>
            <a:r>
              <a:rPr lang="es-ES" sz="2000">
                <a:solidFill>
                  <a:srgbClr val="000000"/>
                </a:solidFill>
                <a:latin typeface="Tahoma"/>
                <a:ea typeface="Tahoma"/>
                <a:cs typeface="Tahoma"/>
                <a:sym typeface="Tahoma"/>
              </a:rPr>
              <a:t>Se trata de obligar al usuario a seleccionar un elemento de una lista desplegable.</a:t>
            </a:r>
            <a:endParaRPr/>
          </a:p>
          <a:p>
            <a:pPr indent="0" lvl="2" marL="914400" marR="0" rtl="0" algn="just">
              <a:spcBef>
                <a:spcPts val="500"/>
              </a:spcBef>
              <a:spcAft>
                <a:spcPts val="0"/>
              </a:spcAft>
              <a:buNone/>
            </a:pPr>
            <a:r>
              <a:rPr b="0" i="0" lang="es-ES" sz="1700" u="none" cap="none" strike="noStrike">
                <a:solidFill>
                  <a:srgbClr val="000000"/>
                </a:solidFill>
                <a:latin typeface="Tahoma"/>
                <a:ea typeface="Tahoma"/>
                <a:cs typeface="Tahoma"/>
                <a:sym typeface="Tahoma"/>
              </a:rPr>
              <a:t>indice = document.getElementById("opciones").selectedIndex;</a:t>
            </a:r>
            <a:endParaRPr/>
          </a:p>
          <a:p>
            <a:pPr indent="0" lvl="2" marL="914400" marR="0" rtl="0" algn="just">
              <a:spcBef>
                <a:spcPts val="500"/>
              </a:spcBef>
              <a:spcAft>
                <a:spcPts val="0"/>
              </a:spcAft>
              <a:buNone/>
            </a:pPr>
            <a:r>
              <a:rPr b="0" i="0" lang="es-ES" sz="1700" u="none" cap="none" strike="noStrike">
                <a:solidFill>
                  <a:srgbClr val="000000"/>
                </a:solidFill>
                <a:latin typeface="Tahoma"/>
                <a:ea typeface="Tahoma"/>
                <a:cs typeface="Tahoma"/>
                <a:sym typeface="Tahoma"/>
              </a:rPr>
              <a:t>if( indice == 0 ) {</a:t>
            </a:r>
            <a:endParaRPr/>
          </a:p>
          <a:p>
            <a:pPr indent="0" lvl="2" marL="914400" marR="0" rtl="0" algn="just">
              <a:spcBef>
                <a:spcPts val="500"/>
              </a:spcBef>
              <a:spcAft>
                <a:spcPts val="0"/>
              </a:spcAft>
              <a:buNone/>
            </a:pPr>
            <a:r>
              <a:rPr b="0" i="0" lang="es-ES" sz="1700" u="none" cap="none" strike="noStrike">
                <a:solidFill>
                  <a:srgbClr val="000000"/>
                </a:solidFill>
                <a:latin typeface="Tahoma"/>
                <a:ea typeface="Tahoma"/>
                <a:cs typeface="Tahoma"/>
                <a:sym typeface="Tahoma"/>
              </a:rPr>
              <a:t>  return false;</a:t>
            </a:r>
            <a:endParaRPr/>
          </a:p>
          <a:p>
            <a:pPr indent="0" lvl="2" marL="914400" marR="0" rtl="0" algn="just">
              <a:spcBef>
                <a:spcPts val="500"/>
              </a:spcBef>
              <a:spcAft>
                <a:spcPts val="0"/>
              </a:spcAft>
              <a:buNone/>
            </a:pPr>
            <a:r>
              <a:rPr b="0" i="0" lang="es-ES" sz="1700" u="none" cap="none" strike="noStrike">
                <a:solidFill>
                  <a:srgbClr val="000000"/>
                </a:solidFill>
                <a:latin typeface="Tahoma"/>
                <a:ea typeface="Tahoma"/>
                <a:cs typeface="Tahoma"/>
                <a:sym typeface="Tahoma"/>
              </a:rPr>
              <a:t>}</a:t>
            </a:r>
            <a:endParaRPr/>
          </a:p>
          <a:p>
            <a:pPr indent="0" lvl="2" marL="914400" marR="0" rtl="0" algn="just">
              <a:spcBef>
                <a:spcPts val="500"/>
              </a:spcBef>
              <a:spcAft>
                <a:spcPts val="0"/>
              </a:spcAft>
              <a:buNone/>
            </a:pPr>
            <a:r>
              <a:rPr b="0" i="0" lang="es-ES" sz="1000" u="none" cap="none" strike="noStrike">
                <a:solidFill>
                  <a:srgbClr val="000000"/>
                </a:solidFill>
                <a:latin typeface="Tahoma"/>
                <a:ea typeface="Tahoma"/>
                <a:cs typeface="Tahoma"/>
                <a:sym typeface="Tahoma"/>
              </a:rPr>
              <a:t> </a:t>
            </a:r>
            <a:endParaRPr/>
          </a:p>
          <a:p>
            <a:pPr indent="0" lvl="2" marL="914400" marR="0" rtl="0" algn="just">
              <a:spcBef>
                <a:spcPts val="500"/>
              </a:spcBef>
              <a:spcAft>
                <a:spcPts val="0"/>
              </a:spcAft>
              <a:buNone/>
            </a:pPr>
            <a:r>
              <a:rPr b="0" i="0" lang="es-ES" sz="1700" u="none" cap="none" strike="noStrike">
                <a:solidFill>
                  <a:srgbClr val="000000"/>
                </a:solidFill>
                <a:latin typeface="Tahoma"/>
                <a:ea typeface="Tahoma"/>
                <a:cs typeface="Tahoma"/>
                <a:sym typeface="Tahoma"/>
              </a:rPr>
              <a:t>&lt;select id="opciones" name="opciones"&gt;</a:t>
            </a:r>
            <a:endParaRPr/>
          </a:p>
          <a:p>
            <a:pPr indent="0" lvl="2" marL="914400" marR="0" rtl="0" algn="just">
              <a:spcBef>
                <a:spcPts val="500"/>
              </a:spcBef>
              <a:spcAft>
                <a:spcPts val="0"/>
              </a:spcAft>
              <a:buNone/>
            </a:pPr>
            <a:r>
              <a:rPr b="0" i="0" lang="es-ES" sz="1700" u="none" cap="none" strike="noStrike">
                <a:solidFill>
                  <a:srgbClr val="000000"/>
                </a:solidFill>
                <a:latin typeface="Tahoma"/>
                <a:ea typeface="Tahoma"/>
                <a:cs typeface="Tahoma"/>
                <a:sym typeface="Tahoma"/>
              </a:rPr>
              <a:t>  &lt;option value=""&gt;- Selecciona un valor -&lt;/option&gt;</a:t>
            </a:r>
            <a:endParaRPr/>
          </a:p>
          <a:p>
            <a:pPr indent="0" lvl="2" marL="914400" marR="0" rtl="0" algn="just">
              <a:spcBef>
                <a:spcPts val="500"/>
              </a:spcBef>
              <a:spcAft>
                <a:spcPts val="0"/>
              </a:spcAft>
              <a:buNone/>
            </a:pPr>
            <a:r>
              <a:rPr b="0" i="0" lang="es-ES" sz="1700" u="none" cap="none" strike="noStrike">
                <a:solidFill>
                  <a:srgbClr val="000000"/>
                </a:solidFill>
                <a:latin typeface="Tahoma"/>
                <a:ea typeface="Tahoma"/>
                <a:cs typeface="Tahoma"/>
                <a:sym typeface="Tahoma"/>
              </a:rPr>
              <a:t>  &lt;option value="1"&gt;Primer valor&lt;/option&gt;</a:t>
            </a:r>
            <a:endParaRPr/>
          </a:p>
          <a:p>
            <a:pPr indent="0" lvl="2" marL="914400" marR="0" rtl="0" algn="just">
              <a:spcBef>
                <a:spcPts val="500"/>
              </a:spcBef>
              <a:spcAft>
                <a:spcPts val="0"/>
              </a:spcAft>
              <a:buNone/>
            </a:pPr>
            <a:r>
              <a:rPr b="0" i="0" lang="es-ES" sz="1700" u="none" cap="none" strike="noStrike">
                <a:solidFill>
                  <a:srgbClr val="000000"/>
                </a:solidFill>
                <a:latin typeface="Tahoma"/>
                <a:ea typeface="Tahoma"/>
                <a:cs typeface="Tahoma"/>
                <a:sym typeface="Tahoma"/>
              </a:rPr>
              <a:t>  &lt;option value="2"&gt;Segundo valor&lt;/option&gt;</a:t>
            </a:r>
            <a:endParaRPr/>
          </a:p>
          <a:p>
            <a:pPr indent="0" lvl="2" marL="914400" marR="0" rtl="0" algn="just">
              <a:spcBef>
                <a:spcPts val="500"/>
              </a:spcBef>
              <a:spcAft>
                <a:spcPts val="0"/>
              </a:spcAft>
              <a:buNone/>
            </a:pPr>
            <a:r>
              <a:rPr b="0" i="0" lang="es-ES" sz="1700" u="none" cap="none" strike="noStrike">
                <a:solidFill>
                  <a:srgbClr val="000000"/>
                </a:solidFill>
                <a:latin typeface="Tahoma"/>
                <a:ea typeface="Tahoma"/>
                <a:cs typeface="Tahoma"/>
                <a:sym typeface="Tahoma"/>
              </a:rPr>
              <a:t>&lt;/select&gt;</a:t>
            </a:r>
            <a:endParaRPr/>
          </a:p>
        </p:txBody>
      </p:sp>
      <p:sp>
        <p:nvSpPr>
          <p:cNvPr id="947" name="Google Shape;947;p91"/>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Formularios</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92"/>
          <p:cNvSpPr txBox="1"/>
          <p:nvPr/>
        </p:nvSpPr>
        <p:spPr>
          <a:xfrm>
            <a:off x="457200" y="1600200"/>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2200">
                <a:solidFill>
                  <a:srgbClr val="000000"/>
                </a:solidFill>
                <a:latin typeface="Tahoma"/>
                <a:ea typeface="Tahoma"/>
                <a:cs typeface="Tahoma"/>
                <a:sym typeface="Tahoma"/>
              </a:rPr>
              <a:t>Validar una dirección de email</a:t>
            </a:r>
            <a:endParaRPr/>
          </a:p>
          <a:p>
            <a:pPr indent="0" lvl="0" marL="0" marR="0" rtl="0" algn="just">
              <a:spcBef>
                <a:spcPts val="500"/>
              </a:spcBef>
              <a:spcAft>
                <a:spcPts val="0"/>
              </a:spcAft>
              <a:buNone/>
            </a:pPr>
            <a:r>
              <a:t/>
            </a:r>
            <a:endParaRPr sz="2000">
              <a:solidFill>
                <a:srgbClr val="000000"/>
              </a:solidFill>
              <a:latin typeface="Tahoma"/>
              <a:ea typeface="Tahoma"/>
              <a:cs typeface="Tahoma"/>
              <a:sym typeface="Tahoma"/>
            </a:endParaRPr>
          </a:p>
          <a:p>
            <a:pPr indent="0" lvl="0" marL="0" marR="0" rtl="0" algn="just">
              <a:spcBef>
                <a:spcPts val="500"/>
              </a:spcBef>
              <a:spcAft>
                <a:spcPts val="0"/>
              </a:spcAft>
              <a:buNone/>
            </a:pPr>
            <a:r>
              <a:rPr lang="es-ES" sz="2000">
                <a:solidFill>
                  <a:srgbClr val="000000"/>
                </a:solidFill>
                <a:latin typeface="Tahoma"/>
                <a:ea typeface="Tahoma"/>
                <a:cs typeface="Tahoma"/>
                <a:sym typeface="Tahoma"/>
              </a:rPr>
              <a:t>Se trata de obligar al usuario a introducir una dirección de email con un formato válido. Por tanto, lo que se comprueba es que la dirección parezca válida, ya que no se comprueba si se trata de una cuenta de correo electrónico real y operativa.</a:t>
            </a:r>
            <a:endParaRPr/>
          </a:p>
          <a:p>
            <a:pPr indent="0" lvl="0" marL="0" marR="0" rtl="0" algn="just">
              <a:spcBef>
                <a:spcPts val="500"/>
              </a:spcBef>
              <a:spcAft>
                <a:spcPts val="0"/>
              </a:spcAft>
              <a:buNone/>
            </a:pPr>
            <a:r>
              <a:t/>
            </a:r>
            <a:endParaRPr sz="2000">
              <a:solidFill>
                <a:srgbClr val="000000"/>
              </a:solidFill>
              <a:latin typeface="Tahoma"/>
              <a:ea typeface="Tahoma"/>
              <a:cs typeface="Tahoma"/>
              <a:sym typeface="Tahoma"/>
            </a:endParaRPr>
          </a:p>
          <a:p>
            <a:pPr indent="0" lvl="1" marL="457200" marR="0" rtl="0" algn="just">
              <a:spcBef>
                <a:spcPts val="500"/>
              </a:spcBef>
              <a:spcAft>
                <a:spcPts val="0"/>
              </a:spcAft>
              <a:buNone/>
            </a:pPr>
            <a:r>
              <a:rPr b="0" i="0" lang="es-ES" sz="1700" u="none" cap="none" strike="noStrike">
                <a:solidFill>
                  <a:srgbClr val="000000"/>
                </a:solidFill>
                <a:latin typeface="Tahoma"/>
                <a:ea typeface="Tahoma"/>
                <a:cs typeface="Tahoma"/>
                <a:sym typeface="Tahoma"/>
              </a:rPr>
              <a:t>valor = document.getElementById("campo").value;</a:t>
            </a:r>
            <a:endParaRPr/>
          </a:p>
          <a:p>
            <a:pPr indent="0" lvl="1" marL="457200" marR="0" rtl="0" algn="just">
              <a:spcBef>
                <a:spcPts val="500"/>
              </a:spcBef>
              <a:spcAft>
                <a:spcPts val="0"/>
              </a:spcAft>
              <a:buNone/>
            </a:pPr>
            <a:r>
              <a:rPr b="0" i="0" lang="es-ES" sz="1700" u="none" cap="none" strike="noStrike">
                <a:solidFill>
                  <a:srgbClr val="000000"/>
                </a:solidFill>
                <a:latin typeface="Tahoma"/>
                <a:ea typeface="Tahoma"/>
                <a:cs typeface="Tahoma"/>
                <a:sym typeface="Tahoma"/>
              </a:rPr>
              <a:t>if( !</a:t>
            </a:r>
            <a:r>
              <a:rPr b="1" i="0" lang="es-ES" sz="1700" u="none" cap="none" strike="noStrike">
                <a:solidFill>
                  <a:srgbClr val="000000"/>
                </a:solidFill>
                <a:latin typeface="Tahoma"/>
                <a:ea typeface="Tahoma"/>
                <a:cs typeface="Tahoma"/>
                <a:sym typeface="Tahoma"/>
              </a:rPr>
              <a:t>(/^([\da-z_\.-]+)@([\da-z\.-]+)\.([a-z\.]{2,6})$/</a:t>
            </a:r>
            <a:r>
              <a:rPr b="0" i="0" lang="es-ES" sz="1700" u="none" cap="none" strike="noStrike">
                <a:solidFill>
                  <a:srgbClr val="000000"/>
                </a:solidFill>
                <a:latin typeface="Tahoma"/>
                <a:ea typeface="Tahoma"/>
                <a:cs typeface="Tahoma"/>
                <a:sym typeface="Tahoma"/>
              </a:rPr>
              <a:t>.test(valor)) ) {</a:t>
            </a:r>
            <a:endParaRPr/>
          </a:p>
          <a:p>
            <a:pPr indent="0" lvl="1" marL="457200" marR="0" rtl="0" algn="just">
              <a:spcBef>
                <a:spcPts val="500"/>
              </a:spcBef>
              <a:spcAft>
                <a:spcPts val="0"/>
              </a:spcAft>
              <a:buNone/>
            </a:pPr>
            <a:r>
              <a:rPr b="0" i="0" lang="es-ES" sz="1700" u="none" cap="none" strike="noStrike">
                <a:solidFill>
                  <a:srgbClr val="000000"/>
                </a:solidFill>
                <a:latin typeface="Tahoma"/>
                <a:ea typeface="Tahoma"/>
                <a:cs typeface="Tahoma"/>
                <a:sym typeface="Tahoma"/>
              </a:rPr>
              <a:t>  return false;</a:t>
            </a:r>
            <a:endParaRPr/>
          </a:p>
          <a:p>
            <a:pPr indent="0" lvl="1" marL="457200" marR="0" rtl="0" algn="just">
              <a:spcBef>
                <a:spcPts val="500"/>
              </a:spcBef>
              <a:spcAft>
                <a:spcPts val="0"/>
              </a:spcAft>
              <a:buNone/>
            </a:pPr>
            <a:r>
              <a:rPr b="0" i="0" lang="es-ES" sz="1700" u="none" cap="none" strike="noStrike">
                <a:solidFill>
                  <a:srgbClr val="000000"/>
                </a:solidFill>
                <a:latin typeface="Tahoma"/>
                <a:ea typeface="Tahoma"/>
                <a:cs typeface="Tahoma"/>
                <a:sym typeface="Tahoma"/>
              </a:rPr>
              <a:t>}</a:t>
            </a:r>
            <a:endParaRPr/>
          </a:p>
        </p:txBody>
      </p:sp>
      <p:sp>
        <p:nvSpPr>
          <p:cNvPr id="956" name="Google Shape;956;p92"/>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Formularios</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93"/>
          <p:cNvSpPr txBox="1"/>
          <p:nvPr/>
        </p:nvSpPr>
        <p:spPr>
          <a:xfrm>
            <a:off x="457200" y="1600200"/>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2200">
                <a:solidFill>
                  <a:srgbClr val="000000"/>
                </a:solidFill>
                <a:latin typeface="Tahoma"/>
                <a:ea typeface="Tahoma"/>
                <a:cs typeface="Tahoma"/>
                <a:sym typeface="Tahoma"/>
              </a:rPr>
              <a:t>Validar un DNI</a:t>
            </a:r>
            <a:endParaRPr sz="2200">
              <a:solidFill>
                <a:srgbClr val="000000"/>
              </a:solidFill>
              <a:latin typeface="Tahoma"/>
              <a:ea typeface="Tahoma"/>
              <a:cs typeface="Tahoma"/>
              <a:sym typeface="Tahoma"/>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Se trata de comprobar que el número proporcionado por el usuario se corresponde con un número válido de Documento Nacional de Identidad o DNI. </a:t>
            </a:r>
            <a:endParaRPr sz="100">
              <a:solidFill>
                <a:srgbClr val="000000"/>
              </a:solidFill>
              <a:latin typeface="Tahoma"/>
              <a:ea typeface="Tahoma"/>
              <a:cs typeface="Tahoma"/>
              <a:sym typeface="Tahoma"/>
            </a:endParaRPr>
          </a:p>
          <a:p>
            <a:pPr indent="0" lvl="1" marL="457200" marR="0" rtl="0" algn="just">
              <a:spcBef>
                <a:spcPts val="500"/>
              </a:spcBef>
              <a:spcAft>
                <a:spcPts val="0"/>
              </a:spcAft>
              <a:buNone/>
            </a:pPr>
            <a:r>
              <a:rPr b="0" i="0" lang="es-ES" sz="1500" u="none" cap="none" strike="noStrike">
                <a:solidFill>
                  <a:srgbClr val="000000"/>
                </a:solidFill>
                <a:latin typeface="Tahoma"/>
                <a:ea typeface="Tahoma"/>
                <a:cs typeface="Tahoma"/>
                <a:sym typeface="Tahoma"/>
              </a:rPr>
              <a:t>valor = document.getElementById("campo").value;</a:t>
            </a:r>
            <a:endParaRPr/>
          </a:p>
          <a:p>
            <a:pPr indent="0" lvl="1" marL="457200" marR="0" rtl="0" algn="just">
              <a:spcBef>
                <a:spcPts val="500"/>
              </a:spcBef>
              <a:spcAft>
                <a:spcPts val="0"/>
              </a:spcAft>
              <a:buNone/>
            </a:pPr>
            <a:r>
              <a:rPr b="0" i="0" lang="es-ES" sz="1500" u="none" cap="none" strike="noStrike">
                <a:solidFill>
                  <a:srgbClr val="000000"/>
                </a:solidFill>
                <a:latin typeface="Tahoma"/>
                <a:ea typeface="Tahoma"/>
                <a:cs typeface="Tahoma"/>
                <a:sym typeface="Tahoma"/>
              </a:rPr>
              <a:t>var letras = ['T', 'R', 'W', 'A', 'G', 'M', 'Y', 'F', 'P', 'D', 'X', 'B', 'N', 'J', 'Z', 'S', 'Q', 'V', 'H', 'L', 'C', 'K', 'E', 'T'];</a:t>
            </a:r>
            <a:endParaRPr/>
          </a:p>
          <a:p>
            <a:pPr indent="0" lvl="1" marL="457200" marR="0" rtl="0" algn="just">
              <a:spcBef>
                <a:spcPts val="500"/>
              </a:spcBef>
              <a:spcAft>
                <a:spcPts val="0"/>
              </a:spcAft>
              <a:buNone/>
            </a:pPr>
            <a:r>
              <a:t/>
            </a:r>
            <a:endParaRPr b="0" i="0" sz="100" u="none" cap="none" strike="noStrike">
              <a:solidFill>
                <a:srgbClr val="000000"/>
              </a:solidFill>
              <a:latin typeface="Tahoma"/>
              <a:ea typeface="Tahoma"/>
              <a:cs typeface="Tahoma"/>
              <a:sym typeface="Tahoma"/>
            </a:endParaRPr>
          </a:p>
          <a:p>
            <a:pPr indent="0" lvl="1" marL="457200" marR="0" rtl="0" algn="just">
              <a:spcBef>
                <a:spcPts val="500"/>
              </a:spcBef>
              <a:spcAft>
                <a:spcPts val="0"/>
              </a:spcAft>
              <a:buNone/>
            </a:pPr>
            <a:r>
              <a:rPr b="0" i="0" lang="es-ES" sz="1500" u="none" cap="none" strike="noStrike">
                <a:solidFill>
                  <a:srgbClr val="000000"/>
                </a:solidFill>
                <a:latin typeface="Tahoma"/>
                <a:ea typeface="Tahoma"/>
                <a:cs typeface="Tahoma"/>
                <a:sym typeface="Tahoma"/>
              </a:rPr>
              <a:t>if( !(</a:t>
            </a:r>
            <a:r>
              <a:rPr b="1" i="0" lang="es-ES" sz="1500" u="none" cap="none" strike="noStrike">
                <a:solidFill>
                  <a:srgbClr val="000000"/>
                </a:solidFill>
                <a:latin typeface="Tahoma"/>
                <a:ea typeface="Tahoma"/>
                <a:cs typeface="Tahoma"/>
                <a:sym typeface="Tahoma"/>
              </a:rPr>
              <a:t>/^\d{8}[A-Z]$/.</a:t>
            </a:r>
            <a:r>
              <a:rPr b="0" i="0" lang="es-ES" sz="1500" u="none" cap="none" strike="noStrike">
                <a:solidFill>
                  <a:srgbClr val="000000"/>
                </a:solidFill>
                <a:latin typeface="Tahoma"/>
                <a:ea typeface="Tahoma"/>
                <a:cs typeface="Tahoma"/>
                <a:sym typeface="Tahoma"/>
              </a:rPr>
              <a:t>test(valor)) ) {</a:t>
            </a:r>
            <a:endParaRPr/>
          </a:p>
          <a:p>
            <a:pPr indent="0" lvl="1" marL="457200" marR="0" rtl="0" algn="just">
              <a:spcBef>
                <a:spcPts val="500"/>
              </a:spcBef>
              <a:spcAft>
                <a:spcPts val="0"/>
              </a:spcAft>
              <a:buNone/>
            </a:pPr>
            <a:r>
              <a:rPr b="0" i="0" lang="es-ES" sz="1500" u="none" cap="none" strike="noStrike">
                <a:solidFill>
                  <a:srgbClr val="000000"/>
                </a:solidFill>
                <a:latin typeface="Tahoma"/>
                <a:ea typeface="Tahoma"/>
                <a:cs typeface="Tahoma"/>
                <a:sym typeface="Tahoma"/>
              </a:rPr>
              <a:t>  return false;</a:t>
            </a:r>
            <a:endParaRPr/>
          </a:p>
          <a:p>
            <a:pPr indent="0" lvl="1" marL="457200" marR="0" rtl="0" algn="just">
              <a:spcBef>
                <a:spcPts val="500"/>
              </a:spcBef>
              <a:spcAft>
                <a:spcPts val="0"/>
              </a:spcAft>
              <a:buNone/>
            </a:pPr>
            <a:r>
              <a:rPr b="0" i="0" lang="es-ES" sz="1500" u="none" cap="none" strike="noStrike">
                <a:solidFill>
                  <a:srgbClr val="000000"/>
                </a:solidFill>
                <a:latin typeface="Tahoma"/>
                <a:ea typeface="Tahoma"/>
                <a:cs typeface="Tahoma"/>
                <a:sym typeface="Tahoma"/>
              </a:rPr>
              <a:t>}</a:t>
            </a:r>
            <a:endParaRPr/>
          </a:p>
          <a:p>
            <a:pPr indent="0" lvl="1" marL="457200" marR="0" rtl="0" algn="just">
              <a:spcBef>
                <a:spcPts val="500"/>
              </a:spcBef>
              <a:spcAft>
                <a:spcPts val="0"/>
              </a:spcAft>
              <a:buNone/>
            </a:pPr>
            <a:r>
              <a:rPr b="0" i="0" lang="es-ES" sz="100" u="none" cap="none" strike="noStrike">
                <a:solidFill>
                  <a:srgbClr val="000000"/>
                </a:solidFill>
                <a:latin typeface="Tahoma"/>
                <a:ea typeface="Tahoma"/>
                <a:cs typeface="Tahoma"/>
                <a:sym typeface="Tahoma"/>
              </a:rPr>
              <a:t> </a:t>
            </a:r>
            <a:endParaRPr/>
          </a:p>
          <a:p>
            <a:pPr indent="0" lvl="1" marL="457200" marR="0" rtl="0" algn="just">
              <a:spcBef>
                <a:spcPts val="500"/>
              </a:spcBef>
              <a:spcAft>
                <a:spcPts val="0"/>
              </a:spcAft>
              <a:buNone/>
            </a:pPr>
            <a:r>
              <a:rPr b="0" i="0" lang="es-ES" sz="1500" u="none" cap="none" strike="noStrike">
                <a:solidFill>
                  <a:srgbClr val="000000"/>
                </a:solidFill>
                <a:latin typeface="Tahoma"/>
                <a:ea typeface="Tahoma"/>
                <a:cs typeface="Tahoma"/>
                <a:sym typeface="Tahoma"/>
              </a:rPr>
              <a:t>if(</a:t>
            </a:r>
            <a:r>
              <a:rPr b="1" i="0" lang="es-ES" sz="1500" u="none" cap="none" strike="noStrike">
                <a:solidFill>
                  <a:srgbClr val="000000"/>
                </a:solidFill>
                <a:latin typeface="Tahoma"/>
                <a:ea typeface="Tahoma"/>
                <a:cs typeface="Tahoma"/>
                <a:sym typeface="Tahoma"/>
              </a:rPr>
              <a:t>valor.charAt(8) != letras[(valor.substring(0, 8))%23]</a:t>
            </a:r>
            <a:r>
              <a:rPr b="0" i="0" lang="es-ES" sz="1500" u="none" cap="none" strike="noStrike">
                <a:solidFill>
                  <a:srgbClr val="000000"/>
                </a:solidFill>
                <a:latin typeface="Tahoma"/>
                <a:ea typeface="Tahoma"/>
                <a:cs typeface="Tahoma"/>
                <a:sym typeface="Tahoma"/>
              </a:rPr>
              <a:t>) {</a:t>
            </a:r>
            <a:endParaRPr/>
          </a:p>
          <a:p>
            <a:pPr indent="0" lvl="1" marL="457200" marR="0" rtl="0" algn="just">
              <a:spcBef>
                <a:spcPts val="500"/>
              </a:spcBef>
              <a:spcAft>
                <a:spcPts val="0"/>
              </a:spcAft>
              <a:buNone/>
            </a:pPr>
            <a:r>
              <a:rPr b="0" i="0" lang="es-ES" sz="1500" u="none" cap="none" strike="noStrike">
                <a:solidFill>
                  <a:srgbClr val="000000"/>
                </a:solidFill>
                <a:latin typeface="Tahoma"/>
                <a:ea typeface="Tahoma"/>
                <a:cs typeface="Tahoma"/>
                <a:sym typeface="Tahoma"/>
              </a:rPr>
              <a:t>  return false;</a:t>
            </a:r>
            <a:endParaRPr/>
          </a:p>
          <a:p>
            <a:pPr indent="0" lvl="1" marL="457200" marR="0" rtl="0" algn="just">
              <a:spcBef>
                <a:spcPts val="500"/>
              </a:spcBef>
              <a:spcAft>
                <a:spcPts val="0"/>
              </a:spcAft>
              <a:buNone/>
            </a:pPr>
            <a:r>
              <a:rPr b="0" i="0" lang="es-ES" sz="1500" u="none" cap="none" strike="noStrike">
                <a:solidFill>
                  <a:srgbClr val="000000"/>
                </a:solidFill>
                <a:latin typeface="Tahoma"/>
                <a:ea typeface="Tahoma"/>
                <a:cs typeface="Tahoma"/>
                <a:sym typeface="Tahoma"/>
              </a:rPr>
              <a:t>}</a:t>
            </a:r>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La validación no sólo debe comprobar que el número esté formado por ocho cifras y una letra, sino que también es necesario comprobar que la letra indicada es correcta para el número introducido.</a:t>
            </a:r>
            <a:endParaRPr/>
          </a:p>
          <a:p>
            <a:pPr indent="0" lvl="0" marL="0" marR="0" rtl="0" algn="just">
              <a:spcBef>
                <a:spcPts val="500"/>
              </a:spcBef>
              <a:spcAft>
                <a:spcPts val="0"/>
              </a:spcAft>
              <a:buNone/>
            </a:pPr>
            <a:r>
              <a:t/>
            </a:r>
            <a:endParaRPr sz="1500">
              <a:solidFill>
                <a:srgbClr val="000000"/>
              </a:solidFill>
              <a:latin typeface="Tahoma"/>
              <a:ea typeface="Tahoma"/>
              <a:cs typeface="Tahoma"/>
              <a:sym typeface="Tahoma"/>
            </a:endParaRPr>
          </a:p>
        </p:txBody>
      </p:sp>
      <p:sp>
        <p:nvSpPr>
          <p:cNvPr id="965" name="Google Shape;965;p93"/>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Formularios</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94"/>
          <p:cNvSpPr txBox="1"/>
          <p:nvPr/>
        </p:nvSpPr>
        <p:spPr>
          <a:xfrm>
            <a:off x="457200" y="1600200"/>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2200">
                <a:solidFill>
                  <a:srgbClr val="000000"/>
                </a:solidFill>
                <a:latin typeface="Tahoma"/>
                <a:ea typeface="Tahoma"/>
                <a:cs typeface="Tahoma"/>
                <a:sym typeface="Tahoma"/>
              </a:rPr>
              <a:t>Validar un número de teléfono</a:t>
            </a:r>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 </a:t>
            </a:r>
            <a:endParaRPr sz="100">
              <a:solidFill>
                <a:srgbClr val="000000"/>
              </a:solidFill>
              <a:latin typeface="Tahoma"/>
              <a:ea typeface="Tahoma"/>
              <a:cs typeface="Tahoma"/>
              <a:sym typeface="Tahoma"/>
            </a:endParaRPr>
          </a:p>
          <a:p>
            <a:pPr indent="0" lvl="1" marL="457200" marR="0" rtl="0" algn="just">
              <a:spcBef>
                <a:spcPts val="500"/>
              </a:spcBef>
              <a:spcAft>
                <a:spcPts val="0"/>
              </a:spcAft>
              <a:buNone/>
            </a:pPr>
            <a:r>
              <a:rPr b="0" i="0" lang="es-ES" sz="1700" u="none" cap="none" strike="noStrike">
                <a:solidFill>
                  <a:srgbClr val="000000"/>
                </a:solidFill>
                <a:latin typeface="Tahoma"/>
                <a:ea typeface="Tahoma"/>
                <a:cs typeface="Tahoma"/>
                <a:sym typeface="Tahoma"/>
              </a:rPr>
              <a:t>valor = document.getElementById("campo").value;</a:t>
            </a:r>
            <a:endParaRPr/>
          </a:p>
          <a:p>
            <a:pPr indent="0" lvl="1" marL="457200" marR="0" rtl="0" algn="just">
              <a:spcBef>
                <a:spcPts val="500"/>
              </a:spcBef>
              <a:spcAft>
                <a:spcPts val="0"/>
              </a:spcAft>
              <a:buNone/>
            </a:pPr>
            <a:r>
              <a:rPr b="0" i="0" lang="es-ES" sz="1700" u="none" cap="none" strike="noStrike">
                <a:solidFill>
                  <a:srgbClr val="000000"/>
                </a:solidFill>
                <a:latin typeface="Tahoma"/>
                <a:ea typeface="Tahoma"/>
                <a:cs typeface="Tahoma"/>
                <a:sym typeface="Tahoma"/>
              </a:rPr>
              <a:t>if( !(/^\d{9}$/.test(valor)) ) {</a:t>
            </a:r>
            <a:endParaRPr/>
          </a:p>
          <a:p>
            <a:pPr indent="0" lvl="1" marL="457200" marR="0" rtl="0" algn="just">
              <a:spcBef>
                <a:spcPts val="500"/>
              </a:spcBef>
              <a:spcAft>
                <a:spcPts val="0"/>
              </a:spcAft>
              <a:buNone/>
            </a:pPr>
            <a:r>
              <a:rPr b="0" i="0" lang="es-ES" sz="1700" u="none" cap="none" strike="noStrike">
                <a:solidFill>
                  <a:srgbClr val="000000"/>
                </a:solidFill>
                <a:latin typeface="Tahoma"/>
                <a:ea typeface="Tahoma"/>
                <a:cs typeface="Tahoma"/>
                <a:sym typeface="Tahoma"/>
              </a:rPr>
              <a:t>  return false;</a:t>
            </a:r>
            <a:endParaRPr/>
          </a:p>
          <a:p>
            <a:pPr indent="0" lvl="1" marL="457200" marR="0" rtl="0" algn="just">
              <a:spcBef>
                <a:spcPts val="500"/>
              </a:spcBef>
              <a:spcAft>
                <a:spcPts val="0"/>
              </a:spcAft>
              <a:buNone/>
            </a:pPr>
            <a:r>
              <a:rPr b="0" i="0" lang="es-ES" sz="1700" u="none" cap="none" strike="noStrike">
                <a:solidFill>
                  <a:srgbClr val="000000"/>
                </a:solidFill>
                <a:latin typeface="Tahoma"/>
                <a:ea typeface="Tahoma"/>
                <a:cs typeface="Tahoma"/>
                <a:sym typeface="Tahoma"/>
              </a:rPr>
              <a:t>}</a:t>
            </a:r>
            <a:endParaRPr/>
          </a:p>
          <a:p>
            <a:pPr indent="0" lvl="1" marL="457200" marR="0" rtl="0" algn="just">
              <a:spcBef>
                <a:spcPts val="500"/>
              </a:spcBef>
              <a:spcAft>
                <a:spcPts val="0"/>
              </a:spcAft>
              <a:buNone/>
            </a:pPr>
            <a:r>
              <a:t/>
            </a:r>
            <a:endParaRPr b="0" i="0" sz="1700" u="none" cap="none" strike="noStrike">
              <a:solidFill>
                <a:srgbClr val="000000"/>
              </a:solidFill>
              <a:latin typeface="Tahoma"/>
              <a:ea typeface="Tahoma"/>
              <a:cs typeface="Tahoma"/>
              <a:sym typeface="Tahoma"/>
            </a:endParaRPr>
          </a:p>
          <a:p>
            <a:pPr indent="0" lvl="0" marL="0" marR="0" rtl="0" algn="just">
              <a:spcBef>
                <a:spcPts val="500"/>
              </a:spcBef>
              <a:spcAft>
                <a:spcPts val="0"/>
              </a:spcAft>
              <a:buNone/>
            </a:pPr>
            <a:r>
              <a:rPr lang="es-ES" sz="1800">
                <a:solidFill>
                  <a:srgbClr val="000000"/>
                </a:solidFill>
                <a:latin typeface="Tahoma"/>
                <a:ea typeface="Tahoma"/>
                <a:cs typeface="Tahoma"/>
                <a:sym typeface="Tahoma"/>
              </a:rPr>
              <a:t>La condición </a:t>
            </a:r>
            <a:r>
              <a:rPr b="1" lang="es-ES" sz="1800">
                <a:solidFill>
                  <a:srgbClr val="000000"/>
                </a:solidFill>
                <a:latin typeface="Tahoma"/>
                <a:ea typeface="Tahoma"/>
                <a:cs typeface="Tahoma"/>
                <a:sym typeface="Tahoma"/>
              </a:rPr>
              <a:t>/^\d{9}$/ </a:t>
            </a:r>
            <a:r>
              <a:rPr lang="es-ES" sz="1800">
                <a:solidFill>
                  <a:srgbClr val="000000"/>
                </a:solidFill>
                <a:latin typeface="Tahoma"/>
                <a:ea typeface="Tahoma"/>
                <a:cs typeface="Tahoma"/>
                <a:sym typeface="Tahoma"/>
              </a:rPr>
              <a:t>se basa en el uso de expresiones regulares, que comprueban si el valor indicado es una sucesión de nueve números consecutivos.</a:t>
            </a:r>
            <a:endParaRPr sz="1500">
              <a:solidFill>
                <a:srgbClr val="000000"/>
              </a:solidFill>
              <a:latin typeface="Tahoma"/>
              <a:ea typeface="Tahoma"/>
              <a:cs typeface="Tahoma"/>
              <a:sym typeface="Tahoma"/>
            </a:endParaRPr>
          </a:p>
        </p:txBody>
      </p:sp>
      <p:sp>
        <p:nvSpPr>
          <p:cNvPr id="974" name="Google Shape;974;p94"/>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Formularios</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95"/>
          <p:cNvSpPr txBox="1"/>
          <p:nvPr/>
        </p:nvSpPr>
        <p:spPr>
          <a:xfrm>
            <a:off x="457200" y="1600200"/>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2200">
                <a:solidFill>
                  <a:srgbClr val="000000"/>
                </a:solidFill>
                <a:latin typeface="Tahoma"/>
                <a:ea typeface="Tahoma"/>
                <a:cs typeface="Tahoma"/>
                <a:sym typeface="Tahoma"/>
              </a:rPr>
              <a:t>Validar un número de teléfono</a:t>
            </a:r>
            <a:endParaRPr/>
          </a:p>
          <a:p>
            <a:pPr indent="0" lvl="0" marL="0" marR="0" rtl="0" algn="just">
              <a:spcBef>
                <a:spcPts val="500"/>
              </a:spcBef>
              <a:spcAft>
                <a:spcPts val="0"/>
              </a:spcAft>
              <a:buNone/>
            </a:pPr>
            <a:r>
              <a:rPr lang="es-ES" sz="2000">
                <a:solidFill>
                  <a:srgbClr val="000000"/>
                </a:solidFill>
                <a:latin typeface="Tahoma"/>
                <a:ea typeface="Tahoma"/>
                <a:cs typeface="Tahoma"/>
                <a:sym typeface="Tahoma"/>
              </a:rPr>
              <a:t>Expresiones regulares que se pueden utilizar para otros formatos de número de teléfono.</a:t>
            </a:r>
            <a:endParaRPr sz="2000">
              <a:solidFill>
                <a:srgbClr val="000000"/>
              </a:solidFill>
              <a:latin typeface="Tahoma"/>
              <a:ea typeface="Tahoma"/>
              <a:cs typeface="Tahoma"/>
              <a:sym typeface="Tahoma"/>
            </a:endParaRPr>
          </a:p>
        </p:txBody>
      </p:sp>
      <p:sp>
        <p:nvSpPr>
          <p:cNvPr id="983" name="Google Shape;983;p95"/>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Formularios</a:t>
            </a:r>
            <a:endParaRPr/>
          </a:p>
        </p:txBody>
      </p:sp>
      <p:pic>
        <p:nvPicPr>
          <p:cNvPr id="984" name="Google Shape;984;p95"/>
          <p:cNvPicPr preferRelativeResize="0"/>
          <p:nvPr/>
        </p:nvPicPr>
        <p:blipFill rotWithShape="1">
          <a:blip r:embed="rId3">
            <a:alphaModFix/>
          </a:blip>
          <a:srcRect b="0" l="0" r="0" t="0"/>
          <a:stretch/>
        </p:blipFill>
        <p:spPr>
          <a:xfrm>
            <a:off x="1233487" y="2722587"/>
            <a:ext cx="6677025" cy="3514725"/>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96"/>
          <p:cNvSpPr txBox="1"/>
          <p:nvPr/>
        </p:nvSpPr>
        <p:spPr>
          <a:xfrm>
            <a:off x="457200" y="1600200"/>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2200">
                <a:solidFill>
                  <a:srgbClr val="000000"/>
                </a:solidFill>
                <a:latin typeface="Tahoma"/>
                <a:ea typeface="Tahoma"/>
                <a:cs typeface="Tahoma"/>
                <a:sym typeface="Tahoma"/>
              </a:rPr>
              <a:t>Validar que un checkbox ha sido seleccionado</a:t>
            </a:r>
            <a:endParaRPr/>
          </a:p>
          <a:p>
            <a:pPr indent="0" lvl="0" marL="0" marR="0" rtl="0" algn="just">
              <a:spcBef>
                <a:spcPts val="500"/>
              </a:spcBef>
              <a:spcAft>
                <a:spcPts val="0"/>
              </a:spcAft>
              <a:buNone/>
            </a:pPr>
            <a:r>
              <a:t/>
            </a:r>
            <a:endParaRPr sz="2000">
              <a:solidFill>
                <a:srgbClr val="000000"/>
              </a:solidFill>
              <a:latin typeface="Tahoma"/>
              <a:ea typeface="Tahoma"/>
              <a:cs typeface="Tahoma"/>
              <a:sym typeface="Tahoma"/>
            </a:endParaRPr>
          </a:p>
          <a:p>
            <a:pPr indent="0" lvl="0" marL="0" marR="0" rtl="0" algn="just">
              <a:spcBef>
                <a:spcPts val="500"/>
              </a:spcBef>
              <a:spcAft>
                <a:spcPts val="0"/>
              </a:spcAft>
              <a:buNone/>
            </a:pPr>
            <a:r>
              <a:rPr lang="es-ES" sz="2000">
                <a:solidFill>
                  <a:srgbClr val="000000"/>
                </a:solidFill>
                <a:latin typeface="Tahoma"/>
                <a:ea typeface="Tahoma"/>
                <a:cs typeface="Tahoma"/>
                <a:sym typeface="Tahoma"/>
              </a:rPr>
              <a:t>Si un elemento de tipo checkbox se debe seleccionar de forma obligatoria, JavaScript permite comprobarlo de forma muy sencilla:</a:t>
            </a:r>
            <a:endParaRPr/>
          </a:p>
          <a:p>
            <a:pPr indent="0" lvl="0" marL="0" marR="0" rtl="0" algn="just">
              <a:spcBef>
                <a:spcPts val="500"/>
              </a:spcBef>
              <a:spcAft>
                <a:spcPts val="0"/>
              </a:spcAft>
              <a:buNone/>
            </a:pPr>
            <a:r>
              <a:t/>
            </a:r>
            <a:endParaRPr sz="2000">
              <a:solidFill>
                <a:srgbClr val="000000"/>
              </a:solidFill>
              <a:latin typeface="Tahoma"/>
              <a:ea typeface="Tahoma"/>
              <a:cs typeface="Tahoma"/>
              <a:sym typeface="Tahoma"/>
            </a:endParaRPr>
          </a:p>
          <a:p>
            <a:pPr indent="0" lvl="2" marL="914400" marR="0" rtl="0" algn="just">
              <a:spcBef>
                <a:spcPts val="500"/>
              </a:spcBef>
              <a:spcAft>
                <a:spcPts val="0"/>
              </a:spcAft>
              <a:buNone/>
            </a:pPr>
            <a:r>
              <a:rPr b="0" i="0" lang="es-ES" sz="1800" u="none" cap="none" strike="noStrike">
                <a:solidFill>
                  <a:srgbClr val="000000"/>
                </a:solidFill>
                <a:latin typeface="Tahoma"/>
                <a:ea typeface="Tahoma"/>
                <a:cs typeface="Tahoma"/>
                <a:sym typeface="Tahoma"/>
              </a:rPr>
              <a:t>elemento = document.getElementById("campo");</a:t>
            </a:r>
            <a:endParaRPr/>
          </a:p>
          <a:p>
            <a:pPr indent="0" lvl="2" marL="914400" marR="0" rtl="0" algn="just">
              <a:spcBef>
                <a:spcPts val="500"/>
              </a:spcBef>
              <a:spcAft>
                <a:spcPts val="0"/>
              </a:spcAft>
              <a:buNone/>
            </a:pPr>
            <a:r>
              <a:rPr b="0" i="0" lang="es-ES" sz="1800" u="none" cap="none" strike="noStrike">
                <a:solidFill>
                  <a:srgbClr val="000000"/>
                </a:solidFill>
                <a:latin typeface="Tahoma"/>
                <a:ea typeface="Tahoma"/>
                <a:cs typeface="Tahoma"/>
                <a:sym typeface="Tahoma"/>
              </a:rPr>
              <a:t>if( !elemento.checked ) {</a:t>
            </a:r>
            <a:endParaRPr/>
          </a:p>
          <a:p>
            <a:pPr indent="0" lvl="2" marL="914400" marR="0" rtl="0" algn="just">
              <a:spcBef>
                <a:spcPts val="500"/>
              </a:spcBef>
              <a:spcAft>
                <a:spcPts val="0"/>
              </a:spcAft>
              <a:buNone/>
            </a:pPr>
            <a:r>
              <a:rPr b="0" i="0" lang="es-ES" sz="1800" u="none" cap="none" strike="noStrike">
                <a:solidFill>
                  <a:srgbClr val="000000"/>
                </a:solidFill>
                <a:latin typeface="Tahoma"/>
                <a:ea typeface="Tahoma"/>
                <a:cs typeface="Tahoma"/>
                <a:sym typeface="Tahoma"/>
              </a:rPr>
              <a:t>  return false;</a:t>
            </a:r>
            <a:endParaRPr/>
          </a:p>
          <a:p>
            <a:pPr indent="0" lvl="2" marL="914400" marR="0" rtl="0" algn="just">
              <a:spcBef>
                <a:spcPts val="500"/>
              </a:spcBef>
              <a:spcAft>
                <a:spcPts val="0"/>
              </a:spcAft>
              <a:buNone/>
            </a:pPr>
            <a:r>
              <a:rPr b="0" i="0" lang="es-ES" sz="1800" u="none" cap="none" strike="noStrike">
                <a:solidFill>
                  <a:srgbClr val="000000"/>
                </a:solidFill>
                <a:latin typeface="Tahoma"/>
                <a:ea typeface="Tahoma"/>
                <a:cs typeface="Tahoma"/>
                <a:sym typeface="Tahoma"/>
              </a:rPr>
              <a:t>}</a:t>
            </a:r>
            <a:endParaRPr/>
          </a:p>
          <a:p>
            <a:pPr indent="0" lvl="0" marL="0" marR="0" rtl="0" algn="just">
              <a:spcBef>
                <a:spcPts val="500"/>
              </a:spcBef>
              <a:spcAft>
                <a:spcPts val="0"/>
              </a:spcAft>
              <a:buNone/>
            </a:pPr>
            <a:r>
              <a:t/>
            </a:r>
            <a:endParaRPr sz="2000">
              <a:solidFill>
                <a:srgbClr val="000000"/>
              </a:solidFill>
              <a:latin typeface="Tahoma"/>
              <a:ea typeface="Tahoma"/>
              <a:cs typeface="Tahoma"/>
              <a:sym typeface="Tahoma"/>
            </a:endParaRPr>
          </a:p>
          <a:p>
            <a:pPr indent="0" lvl="0" marL="0" marR="0" rtl="0" algn="just">
              <a:spcBef>
                <a:spcPts val="500"/>
              </a:spcBef>
              <a:spcAft>
                <a:spcPts val="0"/>
              </a:spcAft>
              <a:buNone/>
            </a:pPr>
            <a:r>
              <a:rPr lang="es-ES" sz="2000">
                <a:solidFill>
                  <a:srgbClr val="000000"/>
                </a:solidFill>
                <a:latin typeface="Tahoma"/>
                <a:ea typeface="Tahoma"/>
                <a:cs typeface="Tahoma"/>
                <a:sym typeface="Tahoma"/>
              </a:rPr>
              <a:t>Si se trata de comprobar que todos los checkbox del formulario han sido seleccionados, es más fácil utilizar un bucle</a:t>
            </a:r>
            <a:endParaRPr/>
          </a:p>
          <a:p>
            <a:pPr indent="0" lvl="0" marL="0" marR="0" rtl="0" algn="just">
              <a:spcBef>
                <a:spcPts val="500"/>
              </a:spcBef>
              <a:spcAft>
                <a:spcPts val="0"/>
              </a:spcAft>
              <a:buNone/>
            </a:pPr>
            <a:r>
              <a:t/>
            </a:r>
            <a:endParaRPr sz="2200">
              <a:solidFill>
                <a:srgbClr val="000000"/>
              </a:solidFill>
              <a:latin typeface="Tahoma"/>
              <a:ea typeface="Tahoma"/>
              <a:cs typeface="Tahoma"/>
              <a:sym typeface="Tahoma"/>
            </a:endParaRPr>
          </a:p>
        </p:txBody>
      </p:sp>
      <p:sp>
        <p:nvSpPr>
          <p:cNvPr id="993" name="Google Shape;993;p96"/>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Formularios</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97"/>
          <p:cNvSpPr txBox="1"/>
          <p:nvPr/>
        </p:nvSpPr>
        <p:spPr>
          <a:xfrm>
            <a:off x="457200" y="1600200"/>
            <a:ext cx="8229600" cy="4637112"/>
          </a:xfrm>
          <a:prstGeom prst="rect">
            <a:avLst/>
          </a:prstGeom>
          <a:noFill/>
          <a:ln>
            <a:noFill/>
          </a:ln>
        </p:spPr>
        <p:txBody>
          <a:bodyPr anchorCtr="0" anchor="t" bIns="46800" lIns="90000" spcFirstLastPara="1" rIns="90000" wrap="square" tIns="46800">
            <a:noAutofit/>
          </a:bodyPr>
          <a:lstStyle/>
          <a:p>
            <a:pPr indent="0" lvl="0" marL="0" marR="0" rtl="0" algn="just">
              <a:spcBef>
                <a:spcPts val="0"/>
              </a:spcBef>
              <a:spcAft>
                <a:spcPts val="0"/>
              </a:spcAft>
              <a:buNone/>
            </a:pPr>
            <a:r>
              <a:rPr lang="es-ES" sz="2200">
                <a:solidFill>
                  <a:srgbClr val="000000"/>
                </a:solidFill>
                <a:latin typeface="Tahoma"/>
                <a:ea typeface="Tahoma"/>
                <a:cs typeface="Tahoma"/>
                <a:sym typeface="Tahoma"/>
              </a:rPr>
              <a:t>Validar que un radiobutton ha sido seleccionado</a:t>
            </a:r>
            <a:endParaRPr/>
          </a:p>
          <a:p>
            <a:pPr indent="0" lvl="0" marL="0" marR="0" rtl="0" algn="just">
              <a:spcBef>
                <a:spcPts val="500"/>
              </a:spcBef>
              <a:spcAft>
                <a:spcPts val="0"/>
              </a:spcAft>
              <a:buNone/>
            </a:pPr>
            <a:r>
              <a:rPr lang="es-ES" sz="2000">
                <a:solidFill>
                  <a:srgbClr val="000000"/>
                </a:solidFill>
                <a:latin typeface="Tahoma"/>
                <a:ea typeface="Tahoma"/>
                <a:cs typeface="Tahoma"/>
                <a:sym typeface="Tahoma"/>
              </a:rPr>
              <a:t>La comprobación que se realiza es que el usuario haya seleccionado algún radiobutton de los que forman un determinado grupo.</a:t>
            </a:r>
            <a:endParaRPr/>
          </a:p>
          <a:p>
            <a:pPr indent="0" lvl="2" marL="9144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opciones = document.getElementsByName("opciones");</a:t>
            </a:r>
            <a:endParaRPr/>
          </a:p>
          <a:p>
            <a:pPr indent="0" lvl="2" marL="914400" marR="0" rtl="0" algn="just">
              <a:spcBef>
                <a:spcPts val="500"/>
              </a:spcBef>
              <a:spcAft>
                <a:spcPts val="0"/>
              </a:spcAft>
              <a:buNone/>
            </a:pPr>
            <a:r>
              <a:t/>
            </a:r>
            <a:endParaRPr b="0" i="0" sz="100" u="none" cap="none" strike="noStrike">
              <a:solidFill>
                <a:srgbClr val="000000"/>
              </a:solidFill>
              <a:latin typeface="Tahoma"/>
              <a:ea typeface="Tahoma"/>
              <a:cs typeface="Tahoma"/>
              <a:sym typeface="Tahoma"/>
            </a:endParaRPr>
          </a:p>
          <a:p>
            <a:pPr indent="0" lvl="2" marL="9144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var seleccionado = false;</a:t>
            </a:r>
            <a:endParaRPr/>
          </a:p>
          <a:p>
            <a:pPr indent="0" lvl="2" marL="9144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for(var i=0; i&lt;opciones.length; i++) {    </a:t>
            </a:r>
            <a:endParaRPr/>
          </a:p>
          <a:p>
            <a:pPr indent="0" lvl="2" marL="9144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  if(opciones[i].checked) {</a:t>
            </a:r>
            <a:endParaRPr/>
          </a:p>
          <a:p>
            <a:pPr indent="0" lvl="2" marL="9144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    seleccionado = true;</a:t>
            </a:r>
            <a:endParaRPr/>
          </a:p>
          <a:p>
            <a:pPr indent="0" lvl="2" marL="9144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    break;</a:t>
            </a:r>
            <a:endParaRPr/>
          </a:p>
          <a:p>
            <a:pPr indent="0" lvl="2" marL="9144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  }</a:t>
            </a:r>
            <a:endParaRPr/>
          </a:p>
          <a:p>
            <a:pPr indent="0" lvl="2" marL="9144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a:t>
            </a:r>
            <a:endParaRPr/>
          </a:p>
          <a:p>
            <a:pPr indent="0" lvl="2" marL="914400" marR="0" rtl="0" algn="just">
              <a:spcBef>
                <a:spcPts val="500"/>
              </a:spcBef>
              <a:spcAft>
                <a:spcPts val="0"/>
              </a:spcAft>
              <a:buNone/>
            </a:pPr>
            <a:r>
              <a:rPr b="0" i="0" lang="es-ES" sz="100" u="none" cap="none" strike="noStrike">
                <a:solidFill>
                  <a:srgbClr val="000000"/>
                </a:solidFill>
                <a:latin typeface="Tahoma"/>
                <a:ea typeface="Tahoma"/>
                <a:cs typeface="Tahoma"/>
                <a:sym typeface="Tahoma"/>
              </a:rPr>
              <a:t> </a:t>
            </a:r>
            <a:endParaRPr/>
          </a:p>
          <a:p>
            <a:pPr indent="0" lvl="2" marL="9144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if(!seleccionado) {</a:t>
            </a:r>
            <a:endParaRPr/>
          </a:p>
          <a:p>
            <a:pPr indent="0" lvl="2" marL="9144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  return false;</a:t>
            </a:r>
            <a:endParaRPr/>
          </a:p>
          <a:p>
            <a:pPr indent="0" lvl="2" marL="914400" marR="0" rtl="0" algn="just">
              <a:spcBef>
                <a:spcPts val="500"/>
              </a:spcBef>
              <a:spcAft>
                <a:spcPts val="0"/>
              </a:spcAft>
              <a:buNone/>
            </a:pPr>
            <a:r>
              <a:rPr b="0" i="0" lang="es-ES" sz="1600" u="none" cap="none" strike="noStrike">
                <a:solidFill>
                  <a:srgbClr val="000000"/>
                </a:solidFill>
                <a:latin typeface="Tahoma"/>
                <a:ea typeface="Tahoma"/>
                <a:cs typeface="Tahoma"/>
                <a:sym typeface="Tahoma"/>
              </a:rPr>
              <a:t>}</a:t>
            </a:r>
            <a:endParaRPr b="0" i="0" sz="1600" u="none" cap="none" strike="noStrike">
              <a:solidFill>
                <a:srgbClr val="000000"/>
              </a:solidFill>
              <a:latin typeface="Tahoma"/>
              <a:ea typeface="Tahoma"/>
              <a:cs typeface="Tahoma"/>
              <a:sym typeface="Tahoma"/>
            </a:endParaRPr>
          </a:p>
          <a:p>
            <a:pPr indent="0" lvl="0" marL="0" marR="0" rtl="0" algn="just">
              <a:spcBef>
                <a:spcPts val="500"/>
              </a:spcBef>
              <a:spcAft>
                <a:spcPts val="0"/>
              </a:spcAft>
              <a:buNone/>
            </a:pPr>
            <a:r>
              <a:t/>
            </a:r>
            <a:endParaRPr sz="2200">
              <a:solidFill>
                <a:srgbClr val="000000"/>
              </a:solidFill>
              <a:latin typeface="Tahoma"/>
              <a:ea typeface="Tahoma"/>
              <a:cs typeface="Tahoma"/>
              <a:sym typeface="Tahoma"/>
            </a:endParaRPr>
          </a:p>
        </p:txBody>
      </p:sp>
      <p:sp>
        <p:nvSpPr>
          <p:cNvPr id="1002" name="Google Shape;1002;p97"/>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Formularios</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98"/>
          <p:cNvSpPr txBox="1"/>
          <p:nvPr/>
        </p:nvSpPr>
        <p:spPr>
          <a:xfrm>
            <a:off x="457200" y="1600200"/>
            <a:ext cx="8229600" cy="5792788"/>
          </a:xfrm>
          <a:prstGeom prst="rect">
            <a:avLst/>
          </a:prstGeom>
          <a:noFill/>
          <a:ln>
            <a:noFill/>
          </a:ln>
        </p:spPr>
        <p:txBody>
          <a:bodyPr anchorCtr="0" anchor="t" bIns="46800" lIns="90000" spcFirstLastPara="1" rIns="90000" wrap="square" tIns="46800">
            <a:noAutofit/>
          </a:bodyPr>
          <a:lstStyle/>
          <a:p>
            <a:pPr indent="-457200" lvl="0" marL="457200" marR="0" rtl="0" algn="just">
              <a:spcBef>
                <a:spcPts val="0"/>
              </a:spcBef>
              <a:spcAft>
                <a:spcPts val="0"/>
              </a:spcAft>
              <a:buClr>
                <a:srgbClr val="000000"/>
              </a:buClr>
              <a:buSzPts val="2000"/>
              <a:buFont typeface="Arial"/>
              <a:buChar char="•"/>
            </a:pPr>
            <a:r>
              <a:rPr lang="es-ES" sz="2000">
                <a:solidFill>
                  <a:srgbClr val="000000"/>
                </a:solidFill>
                <a:latin typeface="Tahoma"/>
                <a:ea typeface="Tahoma"/>
                <a:cs typeface="Tahoma"/>
                <a:sym typeface="Tahoma"/>
              </a:rPr>
              <a:t>Finalmente, cread una función Javascript que compruebe </a:t>
            </a:r>
            <a:r>
              <a:rPr b="1" lang="es-ES" sz="2000">
                <a:solidFill>
                  <a:srgbClr val="000000"/>
                </a:solidFill>
                <a:latin typeface="Tahoma"/>
                <a:ea typeface="Tahoma"/>
                <a:cs typeface="Tahoma"/>
                <a:sym typeface="Tahoma"/>
              </a:rPr>
              <a:t>todos los campos del formulario</a:t>
            </a:r>
            <a:r>
              <a:rPr lang="es-ES" sz="2000">
                <a:solidFill>
                  <a:srgbClr val="000000"/>
                </a:solidFill>
                <a:latin typeface="Tahoma"/>
                <a:ea typeface="Tahoma"/>
                <a:cs typeface="Tahoma"/>
                <a:sym typeface="Tahoma"/>
              </a:rPr>
              <a:t>, a excepción del de comentarios, que será opcional. </a:t>
            </a:r>
            <a:endParaRPr/>
          </a:p>
          <a:p>
            <a:pPr indent="-330200" lvl="0" marL="457200" marR="0" rtl="0" algn="just">
              <a:spcBef>
                <a:spcPts val="500"/>
              </a:spcBef>
              <a:spcAft>
                <a:spcPts val="0"/>
              </a:spcAft>
              <a:buClr>
                <a:schemeClr val="dk1"/>
              </a:buClr>
              <a:buSzPts val="2000"/>
              <a:buFont typeface="Arial"/>
              <a:buNone/>
            </a:pPr>
            <a:r>
              <a:t/>
            </a:r>
            <a:endParaRPr sz="2000">
              <a:solidFill>
                <a:srgbClr val="000000"/>
              </a:solidFill>
              <a:latin typeface="Tahoma"/>
              <a:ea typeface="Tahoma"/>
              <a:cs typeface="Tahoma"/>
              <a:sym typeface="Tahoma"/>
            </a:endParaRPr>
          </a:p>
          <a:p>
            <a:pPr indent="-457200" lvl="0" marL="457200" marR="0" rtl="0" algn="just">
              <a:spcBef>
                <a:spcPts val="500"/>
              </a:spcBef>
              <a:spcAft>
                <a:spcPts val="0"/>
              </a:spcAft>
              <a:buClr>
                <a:srgbClr val="000000"/>
              </a:buClr>
              <a:buSzPts val="2000"/>
              <a:buFont typeface="Arial"/>
              <a:buChar char="•"/>
            </a:pPr>
            <a:r>
              <a:rPr lang="es-ES" sz="2000">
                <a:solidFill>
                  <a:srgbClr val="000000"/>
                </a:solidFill>
                <a:latin typeface="Tahoma"/>
                <a:ea typeface="Tahoma"/>
                <a:cs typeface="Tahoma"/>
                <a:sym typeface="Tahoma"/>
              </a:rPr>
              <a:t>Si encuentra un campo vacío, </a:t>
            </a:r>
            <a:r>
              <a:rPr b="1" lang="es-ES" sz="2000">
                <a:solidFill>
                  <a:srgbClr val="000000"/>
                </a:solidFill>
                <a:latin typeface="Tahoma"/>
                <a:ea typeface="Tahoma"/>
                <a:cs typeface="Tahoma"/>
                <a:sym typeface="Tahoma"/>
              </a:rPr>
              <a:t>mostrará un mensaje de alerta, pondrá el campo en rojo y situará el cursor sobre él. </a:t>
            </a:r>
            <a:r>
              <a:rPr lang="es-ES" sz="2000">
                <a:solidFill>
                  <a:srgbClr val="000000"/>
                </a:solidFill>
                <a:latin typeface="Tahoma"/>
                <a:ea typeface="Tahoma"/>
                <a:cs typeface="Tahoma"/>
                <a:sym typeface="Tahoma"/>
              </a:rPr>
              <a:t>En caso contrario, lo pondrá al color normal y comprobará el siguiente.</a:t>
            </a:r>
            <a:endParaRPr/>
          </a:p>
          <a:p>
            <a:pPr indent="-330200" lvl="0" marL="457200" marR="0" rtl="0" algn="just">
              <a:spcBef>
                <a:spcPts val="500"/>
              </a:spcBef>
              <a:spcAft>
                <a:spcPts val="0"/>
              </a:spcAft>
              <a:buClr>
                <a:schemeClr val="dk1"/>
              </a:buClr>
              <a:buSzPts val="2000"/>
              <a:buFont typeface="Arial"/>
              <a:buNone/>
            </a:pPr>
            <a:r>
              <a:t/>
            </a:r>
            <a:endParaRPr sz="2000">
              <a:solidFill>
                <a:srgbClr val="000000"/>
              </a:solidFill>
              <a:latin typeface="Tahoma"/>
              <a:ea typeface="Tahoma"/>
              <a:cs typeface="Tahoma"/>
              <a:sym typeface="Tahoma"/>
            </a:endParaRPr>
          </a:p>
          <a:p>
            <a:pPr indent="-457200" lvl="0" marL="457200" marR="0" rtl="0" algn="just">
              <a:spcBef>
                <a:spcPts val="500"/>
              </a:spcBef>
              <a:spcAft>
                <a:spcPts val="0"/>
              </a:spcAft>
              <a:buClr>
                <a:srgbClr val="000000"/>
              </a:buClr>
              <a:buSzPts val="2000"/>
              <a:buFont typeface="Arial"/>
              <a:buChar char="•"/>
            </a:pPr>
            <a:r>
              <a:rPr lang="es-ES" sz="2000">
                <a:solidFill>
                  <a:srgbClr val="000000"/>
                </a:solidFill>
                <a:latin typeface="Tahoma"/>
                <a:ea typeface="Tahoma"/>
                <a:cs typeface="Tahoma"/>
                <a:sym typeface="Tahoma"/>
              </a:rPr>
              <a:t>Cuando todos hayan sido comprobados, se enviará finalmente el formulario. </a:t>
            </a:r>
            <a:endParaRPr sz="1600">
              <a:solidFill>
                <a:srgbClr val="000000"/>
              </a:solidFill>
              <a:latin typeface="Tahoma"/>
              <a:ea typeface="Tahoma"/>
              <a:cs typeface="Tahoma"/>
              <a:sym typeface="Tahoma"/>
            </a:endParaRPr>
          </a:p>
          <a:p>
            <a:pPr indent="0" lvl="2" marL="914400" marR="0" rtl="0" algn="just">
              <a:spcBef>
                <a:spcPts val="500"/>
              </a:spcBef>
              <a:spcAft>
                <a:spcPts val="0"/>
              </a:spcAft>
              <a:buNone/>
            </a:pPr>
            <a:r>
              <a:t/>
            </a:r>
            <a:endParaRPr b="1" i="1" sz="1800" u="none" cap="none" strike="noStrike">
              <a:solidFill>
                <a:srgbClr val="000000"/>
              </a:solidFill>
              <a:latin typeface="Tahoma"/>
              <a:ea typeface="Tahoma"/>
              <a:cs typeface="Tahoma"/>
              <a:sym typeface="Tahoma"/>
            </a:endParaRPr>
          </a:p>
          <a:p>
            <a:pPr indent="0" lvl="0" marL="0" marR="0" rtl="0" algn="just">
              <a:spcBef>
                <a:spcPts val="500"/>
              </a:spcBef>
              <a:spcAft>
                <a:spcPts val="0"/>
              </a:spcAft>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1800"/>
              <a:buFont typeface="Arial"/>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1800"/>
              <a:buFont typeface="Arial"/>
              <a:buNone/>
            </a:pPr>
            <a:r>
              <a:t/>
            </a:r>
            <a:endParaRPr sz="1800">
              <a:solidFill>
                <a:srgbClr val="000000"/>
              </a:solidFill>
              <a:latin typeface="Tahoma"/>
              <a:ea typeface="Tahoma"/>
              <a:cs typeface="Tahoma"/>
              <a:sym typeface="Tahoma"/>
            </a:endParaRPr>
          </a:p>
          <a:p>
            <a:pPr indent="-339725" lvl="0" marL="339725" marR="0" rtl="0" algn="just">
              <a:spcBef>
                <a:spcPts val="600"/>
              </a:spcBef>
              <a:spcAft>
                <a:spcPts val="0"/>
              </a:spcAft>
              <a:buClr>
                <a:schemeClr val="dk1"/>
              </a:buClr>
              <a:buSzPts val="1800"/>
              <a:buFont typeface="Calibri"/>
              <a:buNone/>
            </a:pPr>
            <a:r>
              <a:t/>
            </a:r>
            <a:endParaRPr sz="18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a:p>
            <a:pPr indent="-339725" lvl="0" marL="339725" marR="0" rtl="0" algn="just">
              <a:spcBef>
                <a:spcPts val="500"/>
              </a:spcBef>
              <a:spcAft>
                <a:spcPts val="0"/>
              </a:spcAft>
              <a:buClr>
                <a:schemeClr val="dk1"/>
              </a:buClr>
              <a:buSzPts val="2000"/>
              <a:buFont typeface="Calibri"/>
              <a:buNone/>
            </a:pPr>
            <a:r>
              <a:t/>
            </a:r>
            <a:endParaRPr sz="2000">
              <a:solidFill>
                <a:srgbClr val="000000"/>
              </a:solidFill>
              <a:latin typeface="Tahoma"/>
              <a:ea typeface="Tahoma"/>
              <a:cs typeface="Tahoma"/>
              <a:sym typeface="Tahoma"/>
            </a:endParaRPr>
          </a:p>
        </p:txBody>
      </p:sp>
      <p:sp>
        <p:nvSpPr>
          <p:cNvPr id="1011" name="Google Shape;1011;p98"/>
          <p:cNvSpPr txBox="1"/>
          <p:nvPr/>
        </p:nvSpPr>
        <p:spPr>
          <a:xfrm>
            <a:off x="457200" y="628650"/>
            <a:ext cx="8229600" cy="642938"/>
          </a:xfrm>
          <a:prstGeom prst="rect">
            <a:avLst/>
          </a:prstGeom>
          <a:noFill/>
          <a:ln>
            <a:noFill/>
          </a:ln>
        </p:spPr>
        <p:txBody>
          <a:bodyPr anchorCtr="0" anchor="t" bIns="46800" lIns="90000" spcFirstLastPara="1" rIns="90000" wrap="square" tIns="46800">
            <a:spAutoFit/>
          </a:bodyPr>
          <a:lstStyle/>
          <a:p>
            <a:pPr indent="0" lvl="0" marL="0" marR="0" rtl="0" algn="ctr">
              <a:spcBef>
                <a:spcPts val="0"/>
              </a:spcBef>
              <a:spcAft>
                <a:spcPts val="0"/>
              </a:spcAft>
              <a:buNone/>
            </a:pPr>
            <a:r>
              <a:rPr lang="es-ES" sz="3600">
                <a:solidFill>
                  <a:srgbClr val="000000"/>
                </a:solidFill>
                <a:latin typeface="Calibri"/>
                <a:ea typeface="Calibri"/>
                <a:cs typeface="Calibri"/>
                <a:sym typeface="Calibri"/>
              </a:rPr>
              <a:t>Ejercicios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2019-02-05T09:24:42Z</dcterms:created>
  <dc:creator>Ikram Bghiel</dc:creator>
</cp:coreProperties>
</file>