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74" r:id="rId5"/>
    <p:sldId id="308" r:id="rId6"/>
    <p:sldId id="309" r:id="rId7"/>
    <p:sldId id="310" r:id="rId8"/>
    <p:sldId id="312" r:id="rId9"/>
    <p:sldId id="311" r:id="rId10"/>
    <p:sldId id="317" r:id="rId11"/>
    <p:sldId id="318" r:id="rId12"/>
    <p:sldId id="321" r:id="rId13"/>
    <p:sldId id="319" r:id="rId14"/>
    <p:sldId id="320" r:id="rId15"/>
    <p:sldId id="330" r:id="rId16"/>
    <p:sldId id="313" r:id="rId17"/>
    <p:sldId id="315" r:id="rId18"/>
    <p:sldId id="314" r:id="rId19"/>
    <p:sldId id="322" r:id="rId20"/>
    <p:sldId id="323" r:id="rId21"/>
    <p:sldId id="324" r:id="rId22"/>
    <p:sldId id="327" r:id="rId23"/>
    <p:sldId id="328" r:id="rId24"/>
    <p:sldId id="329" r:id="rId25"/>
    <p:sldId id="326" r:id="rId26"/>
    <p:sldId id="316" r:id="rId27"/>
    <p:sldId id="32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6LmY0hnaovAX8Zx96n-IRVmB3emVwKoQpKfwxVQzY30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One way </a:t>
            </a:r>
            <a:r>
              <a:rPr lang="en-US" sz="4000" dirty="0" err="1">
                <a:solidFill>
                  <a:schemeClr val="tx1"/>
                </a:solidFill>
              </a:rPr>
              <a:t>anova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54B8-EDDB-E648-AE81-783903EA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A55F-0CDE-E230-25BB-EB544553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Units- </a:t>
            </a:r>
            <a:r>
              <a:rPr lang="en-US" dirty="0"/>
              <a:t>what are your observations? Humans, plants, individuals, states, companies, etc.</a:t>
            </a:r>
            <a:endParaRPr lang="en-US" b="1" dirty="0"/>
          </a:p>
          <a:p>
            <a:r>
              <a:rPr lang="en-US" b="1" dirty="0"/>
              <a:t>Balanced designs: </a:t>
            </a:r>
            <a:r>
              <a:rPr lang="en-US" dirty="0"/>
              <a:t>do all groups (treatments) have same number of observations</a:t>
            </a:r>
          </a:p>
          <a:p>
            <a:pPr lvl="1"/>
            <a:r>
              <a:rPr lang="en-US" dirty="0"/>
              <a:t>Unbalanced if not</a:t>
            </a:r>
          </a:p>
          <a:p>
            <a:r>
              <a:rPr lang="en-US" dirty="0"/>
              <a:t>Explanatory factor- condition that determine groups</a:t>
            </a:r>
          </a:p>
          <a:p>
            <a:pPr lvl="1"/>
            <a:r>
              <a:rPr lang="en-US" dirty="0"/>
              <a:t>Example: are you given a placebo or medication</a:t>
            </a:r>
          </a:p>
          <a:p>
            <a:r>
              <a:rPr lang="en-US" dirty="0"/>
              <a:t>Levels- different groups</a:t>
            </a:r>
          </a:p>
          <a:p>
            <a:r>
              <a:rPr lang="en-US" dirty="0"/>
              <a:t>Response/DV- outcome you measure </a:t>
            </a:r>
            <a:r>
              <a:rPr lang="en-US" b="1" dirty="0"/>
              <a:t>after</a:t>
            </a:r>
            <a:r>
              <a:rPr lang="en-US" dirty="0"/>
              <a:t> treatment</a:t>
            </a:r>
          </a:p>
        </p:txBody>
      </p:sp>
    </p:spTree>
    <p:extLst>
      <p:ext uri="{BB962C8B-B14F-4D97-AF65-F5344CB8AC3E}">
        <p14:creationId xmlns:p14="http://schemas.microsoft.com/office/powerpoint/2010/main" val="255811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157E-9B09-733F-C869-37EC05CA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small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FA7D-92BC-2E56-5F3B-98414CEB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design a study to test the relationship between hydration and exam test scores. I randomly assign 90 smith students to three groups (30 per group): 1 group is given a bottle of water during the exam, one a cup of coffee, and one group nothing. I have the groups come in to take the exam at 9 am, 11 am, and 1 pm respectively and collect data on their final score for the exam (a scale from 0-100).</a:t>
            </a:r>
          </a:p>
          <a:p>
            <a:r>
              <a:rPr lang="en-US" dirty="0"/>
              <a:t>In groups</a:t>
            </a:r>
          </a:p>
          <a:p>
            <a:pPr lvl="1"/>
            <a:r>
              <a:rPr lang="en-US" dirty="0"/>
              <a:t>Is this experimental or observational?</a:t>
            </a:r>
          </a:p>
          <a:p>
            <a:pPr lvl="2"/>
            <a:r>
              <a:rPr lang="en-US" dirty="0"/>
              <a:t>If not experimental, what would have to change to make it experimental?</a:t>
            </a:r>
          </a:p>
          <a:p>
            <a:pPr lvl="1"/>
            <a:r>
              <a:rPr lang="en-US" dirty="0"/>
              <a:t>If experimental, is it balanced? What is the treatment? How many levels are there?</a:t>
            </a:r>
          </a:p>
          <a:p>
            <a:pPr lvl="1"/>
            <a:r>
              <a:rPr lang="en-US" dirty="0"/>
              <a:t>Are there confounding factors? </a:t>
            </a:r>
          </a:p>
          <a:p>
            <a:pPr lvl="2"/>
            <a:r>
              <a:rPr lang="en-US" dirty="0"/>
              <a:t>If so, what should we change about the design?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54C5-CC6C-EE3C-A6C5-A531361F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small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C788-557D-A0AF-1667-A1F4CF46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design a study to understand test whether a new energy supplement is working as expected. I randomly sample responses from customers to ask them their self-reported energy levels, and then randomly sample from people who have not taken the supplement to ask the same. I compare self-reported levels of energy and find that those taking the supplement report significantly higher levels of energy. </a:t>
            </a:r>
          </a:p>
          <a:p>
            <a:r>
              <a:rPr lang="en-US" dirty="0"/>
              <a:t>In groups</a:t>
            </a:r>
          </a:p>
          <a:p>
            <a:pPr lvl="1"/>
            <a:r>
              <a:rPr lang="en-US" dirty="0"/>
              <a:t>Is this experimental or observational?</a:t>
            </a:r>
          </a:p>
          <a:p>
            <a:pPr lvl="2"/>
            <a:r>
              <a:rPr lang="en-US" dirty="0"/>
              <a:t>If not experimental, what would have to change to make it experimental?</a:t>
            </a:r>
          </a:p>
          <a:p>
            <a:pPr lvl="1"/>
            <a:r>
              <a:rPr lang="en-US" dirty="0"/>
              <a:t>If experimental, is it balanced? What is the treatment? How many levels are there?</a:t>
            </a:r>
          </a:p>
          <a:p>
            <a:pPr lvl="1"/>
            <a:r>
              <a:rPr lang="en-US" dirty="0"/>
              <a:t>Are there confounding factors? </a:t>
            </a:r>
          </a:p>
          <a:p>
            <a:pPr lvl="2"/>
            <a:r>
              <a:rPr lang="en-US" dirty="0"/>
              <a:t>If so, what should we change about the design?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3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56B8-673E-2F67-BB50-9B929CE7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Often, we have more than 2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1E682-8B00-098C-3D3F-AFC405721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Does the source of protein (beef, chicken, pork) affect the mean weight gain in baby rats?</a:t>
                </a:r>
              </a:p>
              <a:p>
                <a:pPr marL="0" indent="0">
                  <a:buNone/>
                </a:pPr>
                <a:r>
                  <a:rPr lang="en-US" dirty="0"/>
                  <a:t>Data: 30 cases with Protein = “Hi” in </a:t>
                </a:r>
                <a:r>
                  <a:rPr lang="en-US" dirty="0" err="1"/>
                  <a:t>FatRats</a:t>
                </a:r>
                <a:r>
                  <a:rPr lang="en-US" dirty="0"/>
                  <a:t> (with 10 rats assigned to each protein source)’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mtClean="0"/>
                        <m:t>At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least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differs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significantly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overal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DV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1E682-8B00-098C-3D3F-AFC405721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08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EF11-84AF-5D39-6BA5-7F523FC1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9601-4D9E-4E4F-08E2-B208E3E6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differences in group means across multiple groups</a:t>
            </a:r>
          </a:p>
          <a:p>
            <a:pPr lvl="1"/>
            <a:r>
              <a:rPr lang="en-US" dirty="0"/>
              <a:t>Do groups all have the same mean?</a:t>
            </a:r>
          </a:p>
          <a:p>
            <a:pPr lvl="2"/>
            <a:r>
              <a:rPr lang="en-US" dirty="0"/>
              <a:t>If yes- then experimental factor has no explanatory power</a:t>
            </a:r>
          </a:p>
          <a:p>
            <a:r>
              <a:rPr lang="en-US" dirty="0"/>
              <a:t>Incorporates </a:t>
            </a:r>
          </a:p>
          <a:p>
            <a:pPr lvl="1"/>
            <a:r>
              <a:rPr lang="en-US" dirty="0"/>
              <a:t>Variability within group </a:t>
            </a:r>
          </a:p>
          <a:p>
            <a:pPr lvl="1"/>
            <a:r>
              <a:rPr lang="en-US" dirty="0"/>
              <a:t>Variation between groups</a:t>
            </a:r>
          </a:p>
          <a:p>
            <a:r>
              <a:rPr lang="en-US" dirty="0"/>
              <a:t>One-way Anova</a:t>
            </a:r>
          </a:p>
          <a:p>
            <a:pPr lvl="1"/>
            <a:r>
              <a:rPr lang="en-US" dirty="0"/>
              <a:t>Single factor/IV</a:t>
            </a:r>
          </a:p>
          <a:p>
            <a:r>
              <a:rPr lang="en-US" dirty="0"/>
              <a:t>Works the same way for experimental or observational data- question of what we can conclude </a:t>
            </a:r>
          </a:p>
        </p:txBody>
      </p:sp>
    </p:spTree>
    <p:extLst>
      <p:ext uri="{BB962C8B-B14F-4D97-AF65-F5344CB8AC3E}">
        <p14:creationId xmlns:p14="http://schemas.microsoft.com/office/powerpoint/2010/main" val="202395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D6AC-D441-E5E0-8C20-B9092BD6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A0966-1094-2A8B-8951-F6432963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013" y="1732088"/>
            <a:ext cx="8051209" cy="45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9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6E7C-C07E-4EEE-BB09-15C07C4D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of Anova visualized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1FCE2-3E35-A8D0-A211-0312A3A0C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11" y="2604655"/>
            <a:ext cx="5265822" cy="3146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D3F907-2050-8D11-B01B-F573029A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818" y="2475345"/>
            <a:ext cx="5988841" cy="34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1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E58D-78E3-E88C-580B-C1119C10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8676F-BFE5-8CCF-E522-D6EABFF38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712" y="2126721"/>
            <a:ext cx="8792532" cy="18665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2561A-B0E0-5B58-5A86-A7FF900862AD}"/>
              </a:ext>
            </a:extLst>
          </p:cNvPr>
          <p:cNvSpPr txBox="1"/>
          <p:nvPr/>
        </p:nvSpPr>
        <p:spPr>
          <a:xfrm>
            <a:off x="1080655" y="4341091"/>
            <a:ext cx="9661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to the model if the treatment effect is insignificant?</a:t>
            </a:r>
          </a:p>
          <a:p>
            <a:endParaRPr lang="en-US" dirty="0"/>
          </a:p>
          <a:p>
            <a:r>
              <a:rPr lang="en-US" dirty="0"/>
              <a:t>In other words</a:t>
            </a:r>
          </a:p>
          <a:p>
            <a:endParaRPr lang="en-US" dirty="0"/>
          </a:p>
          <a:p>
            <a:r>
              <a:rPr lang="en-US" dirty="0"/>
              <a:t>	DV=grand average + treatment effect + error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9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5179-B3AF-5086-F80E-9D1FB454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49870E-739A-F158-E8E8-77F970EAA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890876"/>
                <a:ext cx="11029615" cy="243934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Goal- calculate F-statistic=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𝑆𝑞𝑢𝑎𝑟𝑒𝑠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𝐵𝑒𝑡𝑤𝑒𝑒𝑛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𝐺𝑟𝑜𝑢𝑝𝑠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𝑆𝑞𝑢𝑎𝑟𝑒𝑠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𝐸𝑟𝑟𝑜𝑟𝑠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𝑔𝑟𝑜𝑢𝑝𝑠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Ratio of average variation between groups compared to the within groups</a:t>
                </a:r>
              </a:p>
              <a:p>
                <a:r>
                  <a:rPr lang="en-US" sz="2400" dirty="0"/>
                  <a:t>Values&gt;1 more variation between groups</a:t>
                </a:r>
              </a:p>
              <a:p>
                <a:pPr lvl="1"/>
                <a:r>
                  <a:rPr lang="en-US" sz="2100" dirty="0"/>
                  <a:t>Larger the F statistic, more likely to reject the null hypothesis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49870E-739A-F158-E8E8-77F970EAA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890876"/>
                <a:ext cx="11029615" cy="2439341"/>
              </a:xfrm>
              <a:blipFill>
                <a:blip r:embed="rId2"/>
                <a:stretch>
                  <a:fillRect l="-552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78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F247-6927-5990-ADA4-0FAC28E3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F-statistic </a:t>
            </a:r>
          </a:p>
        </p:txBody>
      </p:sp>
      <p:pic>
        <p:nvPicPr>
          <p:cNvPr id="2050" name="Picture 2" descr="Why do we use a one-tailed test F-test in analysis of variance (ANOVA)? -  Cross Validated">
            <a:extLst>
              <a:ext uri="{FF2B5EF4-FFF2-40B4-BE49-F238E27FC236}">
                <a16:creationId xmlns:a16="http://schemas.microsoft.com/office/drawing/2014/main" id="{53D2E4B9-050F-EC3E-634D-1D43959B9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61" y="1046480"/>
            <a:ext cx="7500608" cy="523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1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85D9-5D7C-BE24-6200-F6A2F896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8F76-1DC1-FB4C-3851-4423576D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or registration issues?</a:t>
            </a:r>
          </a:p>
          <a:p>
            <a:r>
              <a:rPr lang="en-US" dirty="0"/>
              <a:t>Don’t forget CITI training and HW 1c</a:t>
            </a:r>
          </a:p>
          <a:p>
            <a:r>
              <a:rPr lang="en-US" dirty="0"/>
              <a:t>If you were registered in the course later, extension for HW 1a</a:t>
            </a:r>
          </a:p>
        </p:txBody>
      </p:sp>
    </p:spTree>
    <p:extLst>
      <p:ext uri="{BB962C8B-B14F-4D97-AF65-F5344CB8AC3E}">
        <p14:creationId xmlns:p14="http://schemas.microsoft.com/office/powerpoint/2010/main" val="316304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D21-1305-26DF-BD3C-7FFA46A5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group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E7D62-220A-0CC8-647F-EE8B39426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Total Between group variation=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sample size of group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: mean of group j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 global mean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f-statistic, we want mean variation, need to divide by degrees of Freedom</a:t>
                </a:r>
              </a:p>
              <a:p>
                <a:pPr lvl="1"/>
                <a:r>
                  <a:rPr lang="en-US" dirty="0"/>
                  <a:t>Number of groups-1</a:t>
                </a:r>
              </a:p>
              <a:p>
                <a:r>
                  <a:rPr lang="en-US" dirty="0"/>
                  <a:t>In less “</a:t>
                </a:r>
                <a:r>
                  <a:rPr lang="en-US" dirty="0" err="1"/>
                  <a:t>mathy</a:t>
                </a:r>
                <a:r>
                  <a:rPr lang="en-US" dirty="0"/>
                  <a:t>” terms- to what extent do groups means vary on average from the global mean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E7D62-220A-0CC8-647F-EE8B39426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t="-10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407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E8B2-1516-45A6-34DB-2713FA49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group variation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C87B9-ACF4-6893-1725-21460AAB2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Total within group variation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= each observation within a group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mean of the group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f-statistic, we want mean variation, need to divide by degrees of Freedom</a:t>
                </a:r>
              </a:p>
              <a:p>
                <a:pPr lvl="1"/>
                <a:r>
                  <a:rPr lang="en-US" dirty="0"/>
                  <a:t>Number of observations-number of groups</a:t>
                </a:r>
              </a:p>
              <a:p>
                <a:r>
                  <a:rPr lang="en-US" dirty="0"/>
                  <a:t>In less “</a:t>
                </a:r>
                <a:r>
                  <a:rPr lang="en-US" dirty="0" err="1"/>
                  <a:t>mathy</a:t>
                </a:r>
                <a:r>
                  <a:rPr lang="en-US" dirty="0"/>
                  <a:t>” terms- to what extent do observations vary from their group means on average?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C87B9-ACF4-6893-1725-21460AAB2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t="-1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215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CFA8-6242-1ACA-008D-C39D9D60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visualized- we can calculate manually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A004-87A5-6B62-1C1F-966B90E1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192E1-22CE-0E99-1738-753F5B51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883403"/>
            <a:ext cx="11029616" cy="21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7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7F4F-104A-5FE7-2608-C094B21D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our example on Rat weight gain</a:t>
            </a:r>
            <a:br>
              <a:rPr lang="en-US" dirty="0"/>
            </a:br>
            <a:r>
              <a:rPr lang="en-US" dirty="0"/>
              <a:t>what do we conclude?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26F0E-997D-45EF-50E5-6423AD0CD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1695" y="2927069"/>
            <a:ext cx="6964463" cy="148965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DF158C-F758-AD46-5D1A-D66D62AD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58821"/>
            <a:ext cx="5387042" cy="307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12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A0E7-065C-2425-AB13-A00B4887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Work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49C9-28F1-4261-7C0E-9544F1A6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Homework 1c</a:t>
            </a:r>
          </a:p>
        </p:txBody>
      </p:sp>
    </p:spTree>
    <p:extLst>
      <p:ext uri="{BB962C8B-B14F-4D97-AF65-F5344CB8AC3E}">
        <p14:creationId xmlns:p14="http://schemas.microsoft.com/office/powerpoint/2010/main" val="283819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5BC5-4964-3A6A-04AA-954168EF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4450-89EA-252A-8471-228A65D1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we want to compare groups</a:t>
            </a:r>
          </a:p>
          <a:p>
            <a:r>
              <a:rPr lang="en-US" dirty="0"/>
              <a:t>2 questions</a:t>
            </a:r>
          </a:p>
          <a:p>
            <a:pPr lvl="1"/>
            <a:r>
              <a:rPr lang="en-US" dirty="0"/>
              <a:t>Is difference statistically significant?</a:t>
            </a:r>
          </a:p>
          <a:p>
            <a:pPr lvl="1"/>
            <a:r>
              <a:rPr lang="en-US" dirty="0"/>
              <a:t>Is the difference large?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3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AFCC-EB6E-A88B-DABC-3D41B6BA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608DB-1CB9-10FB-B87E-621DA1466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Example: Does mean active pulse rate differ between women and men?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would we test this?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608DB-1CB9-10FB-B87E-621DA1466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99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0E8A-7692-515B-9BD0-A96EFEFE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598F8-3740-B2AA-5DC0-B5B03B99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973" y="947736"/>
            <a:ext cx="7417181" cy="56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0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31FA-B6FC-2BED-61D3-5FB21AAA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F26EE-50BB-AE34-BD2C-E93082052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415" y="2022764"/>
            <a:ext cx="12340301" cy="3343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443FA-D89D-9464-9B7A-E9B57FDF2F67}"/>
              </a:ext>
            </a:extLst>
          </p:cNvPr>
          <p:cNvSpPr txBox="1"/>
          <p:nvPr/>
        </p:nvSpPr>
        <p:spPr>
          <a:xfrm>
            <a:off x="930415" y="5786512"/>
            <a:ext cx="107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we conclude? </a:t>
            </a:r>
          </a:p>
        </p:txBody>
      </p:sp>
    </p:spTree>
    <p:extLst>
      <p:ext uri="{BB962C8B-B14F-4D97-AF65-F5344CB8AC3E}">
        <p14:creationId xmlns:p14="http://schemas.microsoft.com/office/powerpoint/2010/main" val="145462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7A23-4F5A-D056-14D0-FC98E3C0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35" y="2479198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Can we make causal claims about the relationship between Sex and Pulse rate after exercise?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353954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C827-7CDA-7609-0E6C-56320733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an experiment or observational?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DD3E-8645-A4F4-618A-2DE3DC84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“assign” a treatment</a:t>
            </a:r>
          </a:p>
          <a:p>
            <a:pPr lvl="1"/>
            <a:r>
              <a:rPr lang="en-US" dirty="0"/>
              <a:t>Can it be randomly assigned</a:t>
            </a:r>
          </a:p>
          <a:p>
            <a:r>
              <a:rPr lang="en-US" dirty="0"/>
              <a:t>Do units come in with condition?</a:t>
            </a:r>
          </a:p>
          <a:p>
            <a:pPr lvl="1"/>
            <a:r>
              <a:rPr lang="en-US" dirty="0"/>
              <a:t>Example- collecting data on those diagnosed with depression</a:t>
            </a:r>
          </a:p>
          <a:p>
            <a:r>
              <a:rPr lang="en-US" dirty="0"/>
              <a:t>Important for conclusions</a:t>
            </a:r>
          </a:p>
          <a:p>
            <a:pPr lvl="1"/>
            <a:r>
              <a:rPr lang="en-US" dirty="0"/>
              <a:t>Does the sample of eligible people reflect the overall population?</a:t>
            </a:r>
          </a:p>
          <a:p>
            <a:pPr lvl="2"/>
            <a:r>
              <a:rPr lang="en-US" dirty="0"/>
              <a:t>Internal vs external validity</a:t>
            </a:r>
          </a:p>
          <a:p>
            <a:r>
              <a:rPr lang="en-US" dirty="0"/>
              <a:t>Confounding factors- factors that may be influencing relationship between IV and DV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8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179-8573-C871-4197-4A3AA243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does not equal causation!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77D7-ABFC-A310-B560-2D0D6DCB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 small groups- fill out google slide</a:t>
            </a:r>
            <a:endParaRPr lang="en-US" dirty="0"/>
          </a:p>
          <a:p>
            <a:r>
              <a:rPr lang="en-US" dirty="0"/>
              <a:t>Theory matters!</a:t>
            </a:r>
          </a:p>
        </p:txBody>
      </p:sp>
    </p:spTree>
    <p:extLst>
      <p:ext uri="{BB962C8B-B14F-4D97-AF65-F5344CB8AC3E}">
        <p14:creationId xmlns:p14="http://schemas.microsoft.com/office/powerpoint/2010/main" val="39467213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Animal magnetism</Template>
  <TotalTime>1257</TotalTime>
  <Words>879</Words>
  <Application>Microsoft Office PowerPoint</Application>
  <PresentationFormat>Widescreen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Franklin Gothic Book</vt:lpstr>
      <vt:lpstr>Franklin Gothic Demi</vt:lpstr>
      <vt:lpstr>Wingdings 2</vt:lpstr>
      <vt:lpstr>DividendVTI</vt:lpstr>
      <vt:lpstr>One way anova</vt:lpstr>
      <vt:lpstr>Announcements</vt:lpstr>
      <vt:lpstr>motivation</vt:lpstr>
      <vt:lpstr>example</vt:lpstr>
      <vt:lpstr>Plot Data</vt:lpstr>
      <vt:lpstr>T-test</vt:lpstr>
      <vt:lpstr>Can we make causal claims about the relationship between Sex and Pulse rate after exercise? Why or why not?</vt:lpstr>
      <vt:lpstr>Is it an experiment or observational? </vt:lpstr>
      <vt:lpstr>Correlation does not equal causation! </vt:lpstr>
      <vt:lpstr>terms</vt:lpstr>
      <vt:lpstr>In small groups</vt:lpstr>
      <vt:lpstr>IN small groups</vt:lpstr>
      <vt:lpstr>Often, we have more than 2 groups</vt:lpstr>
      <vt:lpstr>Anova</vt:lpstr>
      <vt:lpstr>Plot the data</vt:lpstr>
      <vt:lpstr>Logic of Anova visualized</vt:lpstr>
      <vt:lpstr>One-way Anova model</vt:lpstr>
      <vt:lpstr>ANOVA</vt:lpstr>
      <vt:lpstr>F-statistic </vt:lpstr>
      <vt:lpstr>Between group Variance</vt:lpstr>
      <vt:lpstr>Within group variation </vt:lpstr>
      <vt:lpstr>Pieces visualized- we can calculate manually in R </vt:lpstr>
      <vt:lpstr>Back to our example on Rat weight gain what do we conclude? </vt:lpstr>
      <vt:lpstr>Time for Work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way anova</dc:title>
  <dc:creator>lacom</dc:creator>
  <cp:lastModifiedBy>lacom</cp:lastModifiedBy>
  <cp:revision>40</cp:revision>
  <dcterms:created xsi:type="dcterms:W3CDTF">2023-01-27T15:29:04Z</dcterms:created>
  <dcterms:modified xsi:type="dcterms:W3CDTF">2023-01-31T14:23:02Z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