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30"/>
  </p:notesMasterIdLst>
  <p:sldIdLst>
    <p:sldId id="257" r:id="rId5"/>
    <p:sldId id="337" r:id="rId6"/>
    <p:sldId id="261" r:id="rId7"/>
    <p:sldId id="276" r:id="rId8"/>
    <p:sldId id="277" r:id="rId9"/>
    <p:sldId id="315" r:id="rId10"/>
    <p:sldId id="262" r:id="rId11"/>
    <p:sldId id="272" r:id="rId12"/>
    <p:sldId id="314" r:id="rId13"/>
    <p:sldId id="263" r:id="rId14"/>
    <p:sldId id="278" r:id="rId15"/>
    <p:sldId id="281" r:id="rId16"/>
    <p:sldId id="338" r:id="rId17"/>
    <p:sldId id="317" r:id="rId18"/>
    <p:sldId id="316" r:id="rId19"/>
    <p:sldId id="318" r:id="rId20"/>
    <p:sldId id="319" r:id="rId21"/>
    <p:sldId id="322" r:id="rId22"/>
    <p:sldId id="339" r:id="rId23"/>
    <p:sldId id="320" r:id="rId24"/>
    <p:sldId id="321" r:id="rId25"/>
    <p:sldId id="323" r:id="rId26"/>
    <p:sldId id="329" r:id="rId27"/>
    <p:sldId id="325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9BAD4-217A-4457-99A5-1DFDC006141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C6F4C-1793-4CB4-8375-FF28CE4D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about children, dogs, others. Not a problem, just please mute your microphone so it doesn’t distract the class. </a:t>
            </a:r>
          </a:p>
          <a:p>
            <a:r>
              <a:rPr lang="en-US" dirty="0"/>
              <a:t>I’m not holding it against you if you mute your camera, but if you are comfortable I greatly appreciate cameras on. Let’s me know what you are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6565-231B-4208-AC92-59FA2ACF2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Word Cloud- What do you see as most important goal of modeling?
https://www.polleverywhere.com/free_text_polls/1JykVBVoSV9TKYm8kOKsp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C6F4C-1793-4CB4-8375-FF28CE4DE4D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6523B-7F60-E7E5-256E-1C21BDF9FD4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combe129.github.io/SDS290/syllabu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Week 1- Intro and What Is a Statistical Model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SDS 290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Scott </a:t>
            </a:r>
            <a:r>
              <a:rPr lang="en-US" dirty="0" err="1">
                <a:solidFill>
                  <a:schemeClr val="tx1"/>
                </a:solidFill>
              </a:rPr>
              <a:t>LaCombe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water, river, outdoor, train&#10;&#10;Description automatically generated">
            <a:extLst>
              <a:ext uri="{FF2B5EF4-FFF2-40B4-BE49-F238E27FC236}">
                <a16:creationId xmlns:a16="http://schemas.microsoft.com/office/drawing/2014/main" id="{CD4A0066-B34C-4859-AD97-1F1D2981DD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06" b="166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6F0C5B-C99D-447E-9379-98D50832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Syllabus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7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4E4D-4E6A-4A91-BE7F-F8E979C9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126E-D8ED-4079-93C7-85994CCF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with periodic group discussion/prompts</a:t>
            </a:r>
          </a:p>
          <a:p>
            <a:r>
              <a:rPr lang="en-US" dirty="0"/>
              <a:t>Weekly(</a:t>
            </a:r>
            <a:r>
              <a:rPr lang="en-US" dirty="0" err="1"/>
              <a:t>ish</a:t>
            </a:r>
            <a:r>
              <a:rPr lang="en-US" dirty="0"/>
              <a:t>) homework assignments, due Fridays at 11:59 PM</a:t>
            </a:r>
          </a:p>
          <a:p>
            <a:r>
              <a:rPr lang="en-US" dirty="0"/>
              <a:t>Periodic R labs to build programming skills</a:t>
            </a:r>
          </a:p>
          <a:p>
            <a:r>
              <a:rPr lang="en-US" dirty="0"/>
              <a:t>2 exams</a:t>
            </a:r>
          </a:p>
          <a:p>
            <a:r>
              <a:rPr lang="en-US" dirty="0"/>
              <a:t>2 mini projects- will talk about more next week</a:t>
            </a:r>
          </a:p>
          <a:p>
            <a:pPr lvl="1"/>
            <a:r>
              <a:rPr lang="en-US" dirty="0"/>
              <a:t>1 mini project solo</a:t>
            </a:r>
          </a:p>
          <a:p>
            <a:pPr lvl="1"/>
            <a:r>
              <a:rPr lang="en-US" dirty="0"/>
              <a:t>1 in groups of 3</a:t>
            </a:r>
          </a:p>
          <a:p>
            <a:pPr lvl="1"/>
            <a:r>
              <a:rPr lang="en-US" dirty="0"/>
              <a:t>Design and implement survey </a:t>
            </a:r>
          </a:p>
        </p:txBody>
      </p:sp>
    </p:spTree>
    <p:extLst>
      <p:ext uri="{BB962C8B-B14F-4D97-AF65-F5344CB8AC3E}">
        <p14:creationId xmlns:p14="http://schemas.microsoft.com/office/powerpoint/2010/main" val="34632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CE10-A51F-4CDA-A807-EE3C36F76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8F378-5AA3-4C24-9F5C-84EF6B17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endParaRPr lang="en-US" sz="28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36A3C-CB9A-476D-912B-4EDFE417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42" r="7850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0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7290-ECD4-E21C-2951-A77E004C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 with content…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DBD1-00E8-E55D-4C7F-A05704B7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tomorrow- Fill out introductory survey</a:t>
            </a:r>
          </a:p>
          <a:p>
            <a:r>
              <a:rPr lang="en-US" dirty="0"/>
              <a:t>For next Friday</a:t>
            </a:r>
          </a:p>
          <a:p>
            <a:pPr lvl="1"/>
            <a:r>
              <a:rPr lang="en-US" dirty="0"/>
              <a:t>CITI training</a:t>
            </a:r>
          </a:p>
          <a:p>
            <a:pPr lvl="1"/>
            <a:r>
              <a:rPr lang="en-US" dirty="0"/>
              <a:t>Intro to R lab</a:t>
            </a:r>
          </a:p>
          <a:p>
            <a:r>
              <a:rPr lang="en-US" dirty="0"/>
              <a:t>Don’t put off! Citi training takes a bit of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0F9A-6926-49FA-B0CC-F8745686F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statistical model?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C783A-CBBD-4BEB-8CFD-659B1FB6E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27D3-D67D-4127-85D1-46001A22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face today- so much data!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FD45A6-FBC3-2096-7FCD-38AEACE1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3164" y="2103120"/>
            <a:ext cx="4705927" cy="3818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4AEE2-4AC0-7FBA-AE20-0A14D945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2" y="2103120"/>
            <a:ext cx="5235670" cy="33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CECE-4FF1-4B83-A334-4DEBD48D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Our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BF7E-6241-4141-B98D-D6C4112B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US" dirty="0"/>
              <a:t>With so much info, how to separate out the signal from the noise?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Our approach- Modeling</a:t>
            </a:r>
          </a:p>
          <a:p>
            <a:pPr lvl="1"/>
            <a:r>
              <a:rPr lang="en-US" dirty="0"/>
              <a:t>Simplification of complex processes to use data to better understand the world around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models are wrong, some are better than others</a:t>
            </a:r>
          </a:p>
          <a:p>
            <a:pPr lvl="2"/>
            <a:r>
              <a:rPr lang="en-US" dirty="0"/>
              <a:t>World is complex, shouldn’t forget that</a:t>
            </a:r>
          </a:p>
          <a:p>
            <a:pPr lvl="2"/>
            <a:r>
              <a:rPr lang="en-US" dirty="0"/>
              <a:t>Uncertainty is central</a:t>
            </a:r>
          </a:p>
        </p:txBody>
      </p:sp>
      <p:pic>
        <p:nvPicPr>
          <p:cNvPr id="2050" name="Picture 2" descr="National Forecast Hospital with Reported Data Ensemble-2022-01-17">
            <a:extLst>
              <a:ext uri="{FF2B5EF4-FFF2-40B4-BE49-F238E27FC236}">
                <a16:creationId xmlns:a16="http://schemas.microsoft.com/office/drawing/2014/main" id="{685571B2-91CB-4385-BF6D-BFC09957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0290" y="1528565"/>
            <a:ext cx="3949606" cy="368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1ADD-0BB8-4F5F-94D2-D8A44312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A4F1-074C-4265-9F79-35D92F87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Evaluating a treatment</a:t>
            </a:r>
          </a:p>
          <a:p>
            <a:r>
              <a:rPr lang="en-US" dirty="0"/>
              <a:t>Testing a theory</a:t>
            </a:r>
          </a:p>
          <a:p>
            <a:r>
              <a:rPr lang="en-US" dirty="0"/>
              <a:t>Summarizing a pattern</a:t>
            </a:r>
          </a:p>
          <a:p>
            <a:r>
              <a:rPr lang="en-US" dirty="0"/>
              <a:t>Improving a process</a:t>
            </a:r>
          </a:p>
          <a:p>
            <a:r>
              <a:rPr lang="en-US" dirty="0"/>
              <a:t>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6787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8151-8174-4094-ACEF-DA47A00E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14019"/>
            <a:ext cx="10058400" cy="1371600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should</a:t>
            </a:r>
            <a:r>
              <a:rPr lang="en-US" dirty="0"/>
              <a:t> our goal be?- small groups</a:t>
            </a:r>
          </a:p>
        </p:txBody>
      </p:sp>
      <p:pic>
        <p:nvPicPr>
          <p:cNvPr id="3074" name="Picture 2" descr="Just because you can, doesn&amp;#39;t mean you should – Jenn Burke">
            <a:extLst>
              <a:ext uri="{FF2B5EF4-FFF2-40B4-BE49-F238E27FC236}">
                <a16:creationId xmlns:a16="http://schemas.microsoft.com/office/drawing/2014/main" id="{D737CA1B-BEAF-453C-9BE0-D6D1983D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28888"/>
            <a:ext cx="5905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8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8FC80-DE6E-F2E5-2AF9-7FC88AC41D6F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7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017E-9E92-199D-FAC2-4705AB35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89F3-EBE1-2A61-AF37-7EA2466F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CITI training set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F452-3983-4776-BB1D-56B1F58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53CE-3EDC-45DA-8AC2-B4D6C7A5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</a:t>
            </a:r>
            <a:r>
              <a:rPr lang="en-US" dirty="0" err="1"/>
              <a:t>model+error</a:t>
            </a:r>
            <a:endParaRPr lang="en-US" dirty="0"/>
          </a:p>
          <a:p>
            <a:r>
              <a:rPr lang="en-US" dirty="0"/>
              <a:t>Y</a:t>
            </a:r>
          </a:p>
          <a:p>
            <a:pPr lvl="1"/>
            <a:r>
              <a:rPr lang="en-US" dirty="0"/>
              <a:t>Dependent variable, response variable, outcome </a:t>
            </a:r>
          </a:p>
          <a:p>
            <a:pPr lvl="1"/>
            <a:r>
              <a:rPr lang="en-US" dirty="0"/>
              <a:t>Thing we are trying to explain/model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Explanatory variables, independent variables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Residuals, difference between predicted and observed</a:t>
            </a:r>
          </a:p>
        </p:txBody>
      </p:sp>
    </p:spTree>
    <p:extLst>
      <p:ext uri="{BB962C8B-B14F-4D97-AF65-F5344CB8AC3E}">
        <p14:creationId xmlns:p14="http://schemas.microsoft.com/office/powerpoint/2010/main" val="254949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0CA8-9B86-4F74-B323-57269DA7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E2DA-9B52-4373-BB15-F9A502E1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vs Population</a:t>
            </a:r>
          </a:p>
          <a:p>
            <a:r>
              <a:rPr lang="en-US" sz="2400" dirty="0"/>
              <a:t>Statistic vs Parameter</a:t>
            </a:r>
          </a:p>
          <a:p>
            <a:r>
              <a:rPr lang="en-US" sz="2400" dirty="0"/>
              <a:t>Inference</a:t>
            </a:r>
          </a:p>
          <a:p>
            <a:pPr lvl="1"/>
            <a:r>
              <a:rPr lang="en-US" sz="2000" dirty="0"/>
              <a:t>Parameter estimate</a:t>
            </a:r>
          </a:p>
          <a:p>
            <a:pPr lvl="1"/>
            <a:r>
              <a:rPr lang="en-US" sz="2000" dirty="0"/>
              <a:t>Causal inference</a:t>
            </a:r>
          </a:p>
          <a:p>
            <a:pPr lvl="2"/>
            <a:r>
              <a:rPr lang="en-US" sz="1900" dirty="0"/>
              <a:t>Role of experimentation vs observation </a:t>
            </a:r>
          </a:p>
          <a:p>
            <a:r>
              <a:rPr lang="en-US" sz="24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303841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7431D-CE7F-4283-9E21-9CA808C2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01917BEA-10DD-45FC-9072-6E2FDEDD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477581" cy="38541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of analysis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variables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Quantitative/continuous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Categorical</a:t>
            </a:r>
          </a:p>
          <a:p>
            <a:pPr lvl="2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Ordinal vs nominal</a:t>
            </a:r>
          </a:p>
          <a:p>
            <a:pPr lvl="1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098" name="Picture 2" descr="Python | Pandas Dataframe.sample() - GeeksforGeeks">
            <a:extLst>
              <a:ext uri="{FF2B5EF4-FFF2-40B4-BE49-F238E27FC236}">
                <a16:creationId xmlns:a16="http://schemas.microsoft.com/office/drawing/2014/main" id="{30CD0CD7-FA2B-47BE-82A0-8BFA11E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422" y="1651829"/>
            <a:ext cx="7237877" cy="35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71E5-D438-4F28-BCBC-A572F475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variables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F89-DFBD-4DE0-9A3F-A10ECED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Income (in dollars)</a:t>
            </a:r>
          </a:p>
          <a:p>
            <a:r>
              <a:rPr lang="en-US" dirty="0"/>
              <a:t>left-handed/non-left handed</a:t>
            </a:r>
          </a:p>
          <a:p>
            <a:r>
              <a:rPr lang="en-US" dirty="0"/>
              <a:t>Voter turnout</a:t>
            </a:r>
          </a:p>
          <a:p>
            <a:r>
              <a:rPr lang="en-US" dirty="0"/>
              <a:t>Letter grade in a course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235-A494-41EF-893A-6794EB7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Process- 4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BBC-D354-4229-ADB2-5632F30C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form for the model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Assess the Model</a:t>
            </a:r>
          </a:p>
          <a:p>
            <a:r>
              <a:rPr lang="en-US" dirty="0"/>
              <a:t>Address research question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Theory comes first</a:t>
            </a:r>
          </a:p>
        </p:txBody>
      </p:sp>
    </p:spTree>
    <p:extLst>
      <p:ext uri="{BB962C8B-B14F-4D97-AF65-F5344CB8AC3E}">
        <p14:creationId xmlns:p14="http://schemas.microsoft.com/office/powerpoint/2010/main" val="405200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C8A5-FCB5-4CAA-A974-8CCA2A6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BA91-5A9E-4A1E-89A0-782513D1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- Analysis of Variance</a:t>
            </a:r>
          </a:p>
          <a:p>
            <a:pPr lvl="1"/>
            <a:r>
              <a:rPr lang="en-US" dirty="0"/>
              <a:t>Response variable Quantitative</a:t>
            </a:r>
          </a:p>
          <a:p>
            <a:pPr lvl="1"/>
            <a:r>
              <a:rPr lang="en-US" dirty="0"/>
              <a:t>Explanatory variable typically categorical</a:t>
            </a:r>
          </a:p>
          <a:p>
            <a:pPr lvl="1"/>
            <a:r>
              <a:rPr lang="en-US" dirty="0"/>
              <a:t>Fundamentals of experimentation</a:t>
            </a:r>
          </a:p>
          <a:p>
            <a:r>
              <a:rPr lang="en-US" dirty="0"/>
              <a:t>Later in semester- Causal inference with observational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7CC-136C-42EF-BFD5-03112D48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 Little 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DBF9F-6C9B-4905-A550-15989D36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r="428"/>
          <a:stretch/>
        </p:blipFill>
        <p:spPr bwMode="auto">
          <a:xfrm>
            <a:off x="20" y="10"/>
            <a:ext cx="45800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B26-5E7C-48EE-B2F9-5F83AE7D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/>
              <a:t>Joint GOV/SDS Position</a:t>
            </a:r>
          </a:p>
          <a:p>
            <a:pPr marL="0" indent="0">
              <a:buNone/>
            </a:pPr>
            <a:r>
              <a:rPr lang="en-US" cap="all" spc="200" dirty="0"/>
              <a:t>Graduate from University of Iowa </a:t>
            </a:r>
          </a:p>
          <a:p>
            <a:pPr marL="0" indent="0">
              <a:buNone/>
            </a:pPr>
            <a:r>
              <a:rPr lang="en-US" cap="all" spc="200" dirty="0"/>
              <a:t>Originally From Kansas City, Mo</a:t>
            </a:r>
          </a:p>
          <a:p>
            <a:pPr marL="0" indent="0">
              <a:buNone/>
            </a:pPr>
            <a:r>
              <a:rPr lang="en-US" cap="all" spc="200" dirty="0"/>
              <a:t>I focus on State Politics and networks of public policies</a:t>
            </a:r>
          </a:p>
          <a:p>
            <a:pPr marL="0" indent="0">
              <a:buNone/>
            </a:pPr>
            <a:endParaRPr lang="en-US" cap="all" spc="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72D4E-51C4-45A0-BA01-A419308DAD9C}"/>
              </a:ext>
            </a:extLst>
          </p:cNvPr>
          <p:cNvSpPr txBox="1"/>
          <p:nvPr/>
        </p:nvSpPr>
        <p:spPr>
          <a:xfrm>
            <a:off x="20" y="6172201"/>
            <a:ext cx="4580077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Teaching Assistant: Gollum LaCombe</a:t>
            </a:r>
          </a:p>
        </p:txBody>
      </p:sp>
    </p:spTree>
    <p:extLst>
      <p:ext uri="{BB962C8B-B14F-4D97-AF65-F5344CB8AC3E}">
        <p14:creationId xmlns:p14="http://schemas.microsoft.com/office/powerpoint/2010/main" val="131628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B0E1-54BE-41F6-987E-846843D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782F-134E-4563-AF0F-9BF34180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Year at Smith</a:t>
            </a:r>
          </a:p>
          <a:p>
            <a:r>
              <a:rPr lang="en-US" dirty="0"/>
              <a:t>Most recent show/movie you’ve been obsessed with</a:t>
            </a:r>
          </a:p>
        </p:txBody>
      </p:sp>
    </p:spTree>
    <p:extLst>
      <p:ext uri="{BB962C8B-B14F-4D97-AF65-F5344CB8AC3E}">
        <p14:creationId xmlns:p14="http://schemas.microsoft.com/office/powerpoint/2010/main" val="3783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045-9810-45F2-BA1C-5CB7208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1461-795B-4105-8FEB-20D8CFC7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fundamentals of experimentation and observational research</a:t>
            </a:r>
          </a:p>
          <a:p>
            <a:r>
              <a:rPr lang="en-US" dirty="0"/>
              <a:t>Learn about how to design and implement survey experiments</a:t>
            </a:r>
          </a:p>
          <a:p>
            <a:r>
              <a:rPr lang="en-US" dirty="0"/>
              <a:t>Implementing ANOVAs and similar models</a:t>
            </a:r>
          </a:p>
          <a:p>
            <a:r>
              <a:rPr lang="en-US" dirty="0"/>
              <a:t>Use software and data to answer real world questions about the world around us</a:t>
            </a:r>
          </a:p>
        </p:txBody>
      </p:sp>
    </p:spTree>
    <p:extLst>
      <p:ext uri="{BB962C8B-B14F-4D97-AF65-F5344CB8AC3E}">
        <p14:creationId xmlns:p14="http://schemas.microsoft.com/office/powerpoint/2010/main" val="20192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427-E024-4055-BCB7-0DEED03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 on R and Stats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5090-8E68-489E-9EEA-12D977D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Assumption- you’ve taken an introductory stats class</a:t>
            </a:r>
          </a:p>
          <a:p>
            <a:pPr lvl="1"/>
            <a:r>
              <a:rPr lang="en-US" sz="1800" dirty="0"/>
              <a:t>Demonstrate familiarity with descriptive statistics, normal/t distribution, hypothesis testing, p-values, and confidence intervals</a:t>
            </a:r>
          </a:p>
          <a:p>
            <a:r>
              <a:rPr lang="en-US" sz="2000" dirty="0"/>
              <a:t>We will be using R extensively in this class</a:t>
            </a:r>
          </a:p>
          <a:p>
            <a:pPr lvl="1"/>
            <a:r>
              <a:rPr lang="en-US" sz="1800" dirty="0"/>
              <a:t>Will start slow, but quickly build</a:t>
            </a:r>
          </a:p>
          <a:p>
            <a:pPr lvl="1"/>
            <a:r>
              <a:rPr lang="en-US" sz="1800" dirty="0"/>
              <a:t>If you are unfamiliar with R, I </a:t>
            </a:r>
            <a:r>
              <a:rPr lang="en-US" sz="1800" b="1" dirty="0"/>
              <a:t>strongly suggest</a:t>
            </a:r>
            <a:r>
              <a:rPr lang="en-US" sz="1800" dirty="0"/>
              <a:t> working through first 4 chapters of </a:t>
            </a:r>
            <a:r>
              <a:rPr lang="en-US" sz="1800" dirty="0" err="1"/>
              <a:t>ModernDive</a:t>
            </a:r>
            <a:r>
              <a:rPr lang="en-US" sz="1800" dirty="0"/>
              <a:t> (see syllabus)</a:t>
            </a:r>
          </a:p>
          <a:p>
            <a:r>
              <a:rPr lang="en-US" sz="2000" dirty="0"/>
              <a:t>Talk with me, go to stats Tas</a:t>
            </a:r>
          </a:p>
          <a:p>
            <a:r>
              <a:rPr lang="en-US" sz="2000" dirty="0"/>
              <a:t>SDS 100</a:t>
            </a:r>
          </a:p>
        </p:txBody>
      </p:sp>
    </p:spTree>
    <p:extLst>
      <p:ext uri="{BB962C8B-B14F-4D97-AF65-F5344CB8AC3E}">
        <p14:creationId xmlns:p14="http://schemas.microsoft.com/office/powerpoint/2010/main" val="13818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BF79-3C1D-49F2-A7CC-E1FD3055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838568"/>
            <a:ext cx="8556739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Tips for Learning this semester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EF06D6-5A9A-4D03-86E2-58D4F713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9063954" cy="318966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Office hours: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Mondays: 2-3, Wednesdays 11-12 (Mondays and Wednesdays appointment slots), Thursdays 4:15-5:15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Complete readings before class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Use office hours and t</a:t>
            </a:r>
            <a:r>
              <a:rPr lang="en-US" sz="1800" dirty="0"/>
              <a:t>utors</a:t>
            </a:r>
          </a:p>
          <a:p>
            <a:r>
              <a:rPr lang="en-US" dirty="0"/>
              <a:t>Post on slack</a:t>
            </a:r>
          </a:p>
          <a:p>
            <a:pPr lvl="1"/>
            <a:r>
              <a:rPr lang="en-US" dirty="0"/>
              <a:t>If you have a question, someone else probably does too</a:t>
            </a:r>
          </a:p>
          <a:p>
            <a:pPr lvl="1"/>
            <a:r>
              <a:rPr lang="en-US" dirty="0"/>
              <a:t>Also counts toward participation</a:t>
            </a:r>
          </a:p>
          <a:p>
            <a:r>
              <a:rPr lang="en-US" dirty="0"/>
              <a:t>Keep me in the loop if you are struggling inside/outside class</a:t>
            </a:r>
          </a:p>
          <a:p>
            <a:pPr lvl="1"/>
            <a:r>
              <a:rPr lang="en-US" dirty="0"/>
              <a:t>Much easier to give extensions </a:t>
            </a:r>
            <a:r>
              <a:rPr lang="en-US" b="1" dirty="0"/>
              <a:t>before</a:t>
            </a:r>
            <a:r>
              <a:rPr lang="en-US" dirty="0"/>
              <a:t> due date than after</a:t>
            </a:r>
          </a:p>
        </p:txBody>
      </p:sp>
    </p:spTree>
    <p:extLst>
      <p:ext uri="{BB962C8B-B14F-4D97-AF65-F5344CB8AC3E}">
        <p14:creationId xmlns:p14="http://schemas.microsoft.com/office/powerpoint/2010/main" val="221076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D5F-BA84-4618-92EC-C15814E1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Chanel &amp; Moodle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227807-3931-4B38-8883-692D722F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54" y="2244436"/>
            <a:ext cx="8799473" cy="38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5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039-02E9-4415-9BED-863BDE4D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course Delivery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549-6EA7-4BEF-A079-3852F9E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record lectures, no remote option</a:t>
            </a:r>
          </a:p>
          <a:p>
            <a:pPr lvl="1"/>
            <a:r>
              <a:rPr lang="en-US" dirty="0"/>
              <a:t>Welcome to “zoom-in” classmate</a:t>
            </a:r>
          </a:p>
          <a:p>
            <a:r>
              <a:rPr lang="en-US" dirty="0"/>
              <a:t>Participation and attendance contribute to course participation grade</a:t>
            </a:r>
          </a:p>
          <a:p>
            <a:pPr lvl="1"/>
            <a:r>
              <a:rPr lang="en-US" dirty="0"/>
              <a:t>If you can’t make it to class, email post something on slack. </a:t>
            </a:r>
          </a:p>
          <a:p>
            <a:pPr lvl="1"/>
            <a:r>
              <a:rPr lang="en-US" dirty="0"/>
              <a:t>1 “free” absence, no need to contact </a:t>
            </a:r>
          </a:p>
          <a:p>
            <a:pPr lvl="1"/>
            <a:endParaRPr lang="en-US" dirty="0"/>
          </a:p>
          <a:p>
            <a:r>
              <a:rPr lang="en-US" dirty="0"/>
              <a:t>In person R labs are critical to your learning</a:t>
            </a:r>
          </a:p>
          <a:p>
            <a:r>
              <a:rPr lang="en-US" dirty="0"/>
              <a:t>I’m trying to be as flexible as possible, extending the same to you</a:t>
            </a:r>
          </a:p>
        </p:txBody>
      </p:sp>
    </p:spTree>
    <p:extLst>
      <p:ext uri="{BB962C8B-B14F-4D97-AF65-F5344CB8AC3E}">
        <p14:creationId xmlns:p14="http://schemas.microsoft.com/office/powerpoint/2010/main" val="152316219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9ad8f67-487b-4919-9a03-8a357b4c7f0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71af3243-3dd4-4a8d-8c0d-dd76da1f02a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16c05727-aa75-4e4a-9b5f-8a80a1165891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{6E1C31DE-9C15-476E-8A5D-CF9091A0265A}tf56410444_win32</Template>
  <TotalTime>1810</TotalTime>
  <Words>801</Words>
  <Application>Microsoft Office PowerPoint</Application>
  <PresentationFormat>Widescreen</PresentationFormat>
  <Paragraphs>140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Avenir Next LT Pro</vt:lpstr>
      <vt:lpstr>Avenir Next LT Pro Light</vt:lpstr>
      <vt:lpstr>Calibri</vt:lpstr>
      <vt:lpstr>Garamond</vt:lpstr>
      <vt:lpstr>Times New Roman</vt:lpstr>
      <vt:lpstr>SavonVTI</vt:lpstr>
      <vt:lpstr>Week 1- Intro and What Is a Statistical Model </vt:lpstr>
      <vt:lpstr>Todays Plan</vt:lpstr>
      <vt:lpstr>A Little About Me</vt:lpstr>
      <vt:lpstr>Introductions (in small groups)</vt:lpstr>
      <vt:lpstr>Goals of this course</vt:lpstr>
      <vt:lpstr>Quick note on R and Stats Background</vt:lpstr>
      <vt:lpstr>Tips for Learning this semester</vt:lpstr>
      <vt:lpstr>Slack Chanel &amp; Moodle</vt:lpstr>
      <vt:lpstr>A note on course Delivery and Participation</vt:lpstr>
      <vt:lpstr>Syllabus Walkthrough</vt:lpstr>
      <vt:lpstr>Basic Structure of Course</vt:lpstr>
      <vt:lpstr>Questions?</vt:lpstr>
      <vt:lpstr>Before we get started with content…</vt:lpstr>
      <vt:lpstr>What is a statistical model?</vt:lpstr>
      <vt:lpstr>Problem we face today- so much data!</vt:lpstr>
      <vt:lpstr>Our goal</vt:lpstr>
      <vt:lpstr>Goal of modeling</vt:lpstr>
      <vt:lpstr>What should our goal be?- small groups</vt:lpstr>
      <vt:lpstr>PowerPoint Presentation</vt:lpstr>
      <vt:lpstr>Model basics</vt:lpstr>
      <vt:lpstr>Other important terms</vt:lpstr>
      <vt:lpstr>Data</vt:lpstr>
      <vt:lpstr>What types of variables are these?</vt:lpstr>
      <vt:lpstr>Modeling Process- 4 steps</vt:lpstr>
      <vt:lpstr>Our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lacom</dc:creator>
  <cp:lastModifiedBy>lacom</cp:lastModifiedBy>
  <cp:revision>48</cp:revision>
  <dcterms:created xsi:type="dcterms:W3CDTF">2022-01-19T16:10:27Z</dcterms:created>
  <dcterms:modified xsi:type="dcterms:W3CDTF">2023-01-26T15:15:35Z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