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1" r:id="rId2"/>
    <p:sldId id="346" r:id="rId3"/>
    <p:sldId id="350" r:id="rId4"/>
    <p:sldId id="347" r:id="rId5"/>
    <p:sldId id="351" r:id="rId6"/>
    <p:sldId id="354" r:id="rId7"/>
    <p:sldId id="353" r:id="rId8"/>
    <p:sldId id="360" r:id="rId9"/>
    <p:sldId id="355" r:id="rId10"/>
    <p:sldId id="359" r:id="rId11"/>
    <p:sldId id="434" r:id="rId12"/>
    <p:sldId id="361" r:id="rId13"/>
    <p:sldId id="362" r:id="rId14"/>
    <p:sldId id="363" r:id="rId15"/>
    <p:sldId id="36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56" autoAdjust="0"/>
    <p:restoredTop sz="97565" autoAdjust="0"/>
  </p:normalViewPr>
  <p:slideViewPr>
    <p:cSldViewPr>
      <p:cViewPr varScale="1">
        <p:scale>
          <a:sx n="73" d="100"/>
          <a:sy n="73" d="100"/>
        </p:scale>
        <p:origin x="2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7A7771-3E88-44A3-ACBB-D1E42390F914}" type="datetimeFigureOut">
              <a:rPr lang="en-US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1F1F80-5B72-4D69-9C23-5A5277715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9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ftist_tre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https://en.wikipedia.org/wiki/Leftist_tree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6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9FCD8-1762-43B4-A2FE-5BD8742B4D26}" type="datetime1">
              <a:rPr lang="en-US" altLang="ko-KR" smtClean="0"/>
              <a:t>11/30/2018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0790-7BF6-4FBA-97DF-4D3A903808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62F94-7E70-454F-A12E-162253ACD1C9}" type="datetime1">
              <a:rPr lang="en-US" altLang="ko-KR" smtClean="0"/>
              <a:t>11/30/2018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EB7-AFD5-40A4-BD12-7039F3066297}" type="datetime1">
              <a:rPr lang="en-US" altLang="ko-KR" smtClean="0"/>
              <a:t>11/30/2018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B476ED-4D39-4472-A768-B4A43B67E912}" type="datetime1">
              <a:rPr lang="en-US" altLang="ko-KR" smtClean="0"/>
              <a:t>11/30/2018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D48BFD-B7F8-4E63-B349-639491928C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en/3/35/Min-height-biased-leftist-tree-initialization-part1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772400" cy="1470025"/>
          </a:xfrm>
        </p:spPr>
        <p:txBody>
          <a:bodyPr/>
          <a:lstStyle/>
          <a:p>
            <a:r>
              <a:rPr lang="en-US" altLang="ko-KR" sz="2800" dirty="0"/>
              <a:t>ITEC423002 </a:t>
            </a:r>
            <a:r>
              <a:rPr lang="ko-KR" altLang="en-US" dirty="0"/>
              <a:t>자료구조프로그래밍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19200"/>
          </a:xfrm>
        </p:spPr>
        <p:txBody>
          <a:bodyPr/>
          <a:lstStyle/>
          <a:p>
            <a:r>
              <a:rPr lang="ko-KR" altLang="en-US"/>
              <a:t>이성기 교수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0E9EF-4305-453B-86A9-EA31AAB2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30790-7BF6-4FBA-97DF-4D3A9038089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3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#5 </a:t>
            </a:r>
            <a:r>
              <a:rPr lang="en-US" altLang="ko-KR" sz="2800" dirty="0">
                <a:ea typeface="굴림" panose="020B0600000101010101" pitchFamily="50" charset="-127"/>
              </a:rPr>
              <a:t>2018.10.26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50925"/>
            <a:ext cx="7391400" cy="5121275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min leftist tree</a:t>
            </a:r>
            <a:r>
              <a:rPr lang="ko-KR" altLang="en-US" sz="2000" dirty="0">
                <a:ea typeface="굴림" pitchFamily="50" charset="-127"/>
              </a:rPr>
              <a:t> 합병</a:t>
            </a:r>
            <a:r>
              <a:rPr lang="en-US" altLang="ko-KR" sz="2000" dirty="0">
                <a:ea typeface="굴림" pitchFamily="50" charset="-127"/>
              </a:rPr>
              <a:t>(meld) </a:t>
            </a:r>
            <a:r>
              <a:rPr lang="ko-KR" altLang="en-US" sz="2000" dirty="0">
                <a:ea typeface="굴림" pitchFamily="50" charset="-127"/>
              </a:rPr>
              <a:t>하기</a:t>
            </a:r>
            <a:endParaRPr lang="en-US" altLang="ko-KR" sz="2000" dirty="0"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 leftist 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입력 파일에서 순서대로 주어짐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첫째와 두번째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leftist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합병하여 마지막 순서에 삽입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이와 같은 과정을 반복하여 마지막에 하나의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 leftist tree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생성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Input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 leftist 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개수와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순서대로 주어짐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9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      4 8 10 9 1 3 5 6 11</a:t>
            </a:r>
            <a:endParaRPr lang="en-US" altLang="ko-KR" sz="1400" dirty="0"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Output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새로운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 leftist 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가 생성될 때마다 모든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 leftist tree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 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root node,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둘째줄에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level 2 nodes, …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식으로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1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      3 9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      – – 10</a:t>
            </a:r>
            <a:endParaRPr lang="en-US" altLang="ko-KR" sz="14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CE9212-7CEB-46D8-B77A-D40B33A5E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3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File:Min-height-biased-leftist-tree-initialization-part1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63884"/>
            <a:ext cx="385762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0" y="1524000"/>
            <a:ext cx="313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The first two trees in the queue are 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placed back into the queue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BE525F9-811D-4BD4-985B-47531A032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#5 </a:t>
            </a:r>
            <a:r>
              <a:rPr lang="en-US" altLang="ko-KR" sz="2800" dirty="0">
                <a:ea typeface="굴림" panose="020B0600000101010101" pitchFamily="50" charset="-127"/>
              </a:rPr>
              <a:t>2018.10.26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FF898-1B20-4E72-85E0-9FD40F65EAA4}"/>
              </a:ext>
            </a:extLst>
          </p:cNvPr>
          <p:cNvSpPr/>
          <p:nvPr/>
        </p:nvSpPr>
        <p:spPr>
          <a:xfrm>
            <a:off x="2743200" y="4800600"/>
            <a:ext cx="1981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45F08-2A4B-431A-B5F6-E3E5A069E2C7}"/>
              </a:ext>
            </a:extLst>
          </p:cNvPr>
          <p:cNvSpPr/>
          <p:nvPr/>
        </p:nvSpPr>
        <p:spPr>
          <a:xfrm>
            <a:off x="2971800" y="49530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09B379-10B6-4201-8159-C8A1038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0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#6 </a:t>
            </a:r>
            <a:r>
              <a:rPr lang="en-US" altLang="ko-KR" sz="2800" dirty="0">
                <a:ea typeface="굴림" panose="020B0600000101010101" pitchFamily="50" charset="-127"/>
              </a:rPr>
              <a:t>2018.11.02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391400" cy="5273675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binomial</a:t>
            </a:r>
            <a:r>
              <a:rPr lang="ko-KR" altLang="en-US" sz="2000" dirty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heap </a:t>
            </a:r>
            <a:r>
              <a:rPr lang="ko-KR" altLang="en-US" sz="2000" dirty="0">
                <a:ea typeface="굴림" pitchFamily="50" charset="-127"/>
              </a:rPr>
              <a:t>생성하기</a:t>
            </a:r>
            <a:endParaRPr lang="en-US" altLang="ko-KR" sz="2000" dirty="0"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값을 파일로부터 입력 받아서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binomial heap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생성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최소값 삭제하기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: 2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번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600" dirty="0">
                <a:solidFill>
                  <a:prstClr val="black"/>
                </a:solidFill>
                <a:ea typeface="굴림" pitchFamily="50" charset="-127"/>
              </a:rPr>
              <a:t>를 </a:t>
            </a:r>
            <a:r>
              <a:rPr lang="en-US" altLang="ko-KR" sz="1600" dirty="0">
                <a:solidFill>
                  <a:prstClr val="black"/>
                </a:solidFill>
                <a:ea typeface="굴림" pitchFamily="50" charset="-127"/>
              </a:rPr>
              <a:t>1/2 </a:t>
            </a:r>
            <a:r>
              <a:rPr lang="ko-KR" altLang="en-US" sz="1600" dirty="0">
                <a:solidFill>
                  <a:prstClr val="black"/>
                </a:solidFill>
                <a:ea typeface="굴림" pitchFamily="50" charset="-127"/>
              </a:rPr>
              <a:t>입력한 후에 최소</a:t>
            </a:r>
            <a:r>
              <a:rPr lang="en-US" altLang="ko-KR" sz="16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600" dirty="0">
                <a:solidFill>
                  <a:prstClr val="black"/>
                </a:solidFill>
                <a:ea typeface="굴림" pitchFamily="50" charset="-127"/>
              </a:rPr>
              <a:t>삭제</a:t>
            </a:r>
            <a:r>
              <a:rPr lang="en-US" altLang="ko-KR" sz="1600" dirty="0">
                <a:solidFill>
                  <a:prstClr val="black"/>
                </a:solidFill>
                <a:ea typeface="굴림" pitchFamily="50" charset="-127"/>
              </a:rPr>
              <a:t>, key</a:t>
            </a:r>
            <a:r>
              <a:rPr lang="ko-KR" altLang="en-US" sz="1600" dirty="0">
                <a:solidFill>
                  <a:prstClr val="black"/>
                </a:solidFill>
                <a:ea typeface="굴림" pitchFamily="50" charset="-127"/>
              </a:rPr>
              <a:t>를 전부 입력한 후에 최소 </a:t>
            </a:r>
            <a:r>
              <a:rPr lang="en-US" altLang="ko-KR" sz="16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600" dirty="0">
                <a:solidFill>
                  <a:prstClr val="black"/>
                </a:solidFill>
                <a:ea typeface="굴림" pitchFamily="50" charset="-127"/>
              </a:rPr>
              <a:t>삭제</a:t>
            </a:r>
            <a:endParaRPr lang="en-US" altLang="ko-KR" sz="1600" dirty="0">
              <a:solidFill>
                <a:prstClr val="black"/>
              </a:solidFill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Input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개수와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순서대로 주어짐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5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      20 46 39 51 17</a:t>
            </a:r>
            <a:endParaRPr lang="en-US" altLang="ko-KR" sz="1400" dirty="0"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Output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4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번만 할 것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: 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삭제 직전 및 직후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binomial 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모두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level order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순서로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degree 2 : 20 52 34 78</a:t>
            </a:r>
            <a:endParaRPr lang="en-US" altLang="ko-KR" sz="14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40690E-B7BE-4994-8B52-6801569B5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4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#7 </a:t>
            </a:r>
            <a:r>
              <a:rPr lang="en-US" altLang="ko-KR" sz="2800" dirty="0">
                <a:ea typeface="굴림" panose="020B0600000101010101" pitchFamily="50" charset="-127"/>
              </a:rPr>
              <a:t>2018.11.16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7391400" cy="4876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AVL</a:t>
            </a:r>
            <a:r>
              <a:rPr lang="ko-KR" altLang="en-US" sz="2000" dirty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Tree</a:t>
            </a:r>
            <a:r>
              <a:rPr lang="ko-KR" altLang="en-US" sz="2000" dirty="0">
                <a:ea typeface="굴림" pitchFamily="50" charset="-127"/>
              </a:rPr>
              <a:t> 생성하기</a:t>
            </a:r>
            <a:endParaRPr lang="en-US" altLang="ko-KR" sz="2000" dirty="0"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값들이 파일로 주어짐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모두 서로 다른 양수로 가정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순서대로 입력 받아서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AVL 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구성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Input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개수와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순서대로 주어짐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5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      20 46 39 51 17</a:t>
            </a:r>
            <a:endParaRPr lang="en-US" altLang="ko-KR" sz="1800" dirty="0"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Output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하나씩 삽입할 때마다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AVL Tree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 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root node,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둘째줄에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level 2 nodes, …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식으로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root : 	30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	27 34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	23 – 31 62</a:t>
            </a:r>
            <a:endParaRPr lang="en-US" altLang="ko-KR" sz="14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7969EE-0866-41CB-877D-2B73BC1D2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6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#8 </a:t>
            </a:r>
            <a:r>
              <a:rPr lang="en-US" altLang="ko-KR" sz="2800" dirty="0">
                <a:ea typeface="굴림" panose="020B0600000101010101" pitchFamily="50" charset="-127"/>
              </a:rPr>
              <a:t>2018.11.23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838200"/>
            <a:ext cx="7391400" cy="54864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B Tree</a:t>
            </a:r>
            <a:r>
              <a:rPr lang="ko-KR" altLang="en-US" sz="2000" dirty="0">
                <a:ea typeface="굴림" pitchFamily="50" charset="-127"/>
              </a:rPr>
              <a:t> 생성하기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입력파일에서 순서대로 입력 받아서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B 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생성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양수는 삽입하고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,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음수는 절대값을 삭제함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</a:t>
            </a:r>
            <a:r>
              <a:rPr lang="ko-KR" altLang="en-US" sz="1800" dirty="0" err="1">
                <a:solidFill>
                  <a:prstClr val="black"/>
                </a:solidFill>
                <a:ea typeface="굴림" pitchFamily="50" charset="-127"/>
              </a:rPr>
              <a:t>입력값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46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은 삽입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, -46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46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을 삭제함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삽입할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있으면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 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있다고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삭제할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없으면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없다고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order m = 3</a:t>
            </a: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Input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개수와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순서대로 주어짐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7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      20 46 39 -46 17 39 -78</a:t>
            </a:r>
            <a:endParaRPr lang="en-US" altLang="ko-KR" sz="1800" dirty="0"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Output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삽입 또는 삭제할 때마다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B tree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첫째 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root node,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둘째줄에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level 2 nodes, …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식으로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node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구분하기 위하여 각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node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앞에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‘N’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5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#9 </a:t>
            </a:r>
            <a:r>
              <a:rPr lang="en-US" altLang="ko-KR" sz="2800" dirty="0">
                <a:ea typeface="굴림" panose="020B0600000101010101" pitchFamily="50" charset="-127"/>
              </a:rPr>
              <a:t>2018.11.30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730250"/>
            <a:ext cx="7391400" cy="589915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Patricia Tree</a:t>
            </a:r>
            <a:r>
              <a:rPr lang="ko-KR" altLang="en-US" sz="2000" dirty="0">
                <a:ea typeface="굴림" pitchFamily="50" charset="-127"/>
              </a:rPr>
              <a:t> 생성하기</a:t>
            </a:r>
            <a:endParaRPr lang="en-US" altLang="ko-KR" sz="2000" dirty="0"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값들이 파일로 주어짐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이진수로 주어짐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순서대로 입력 받아서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Patricia 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생성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tree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에 있으면 삽입하지 않고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있다고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Input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의 개수와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순서대로 주어짐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6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      1100 0000 1000 0010 1100 1001</a:t>
            </a:r>
            <a:endParaRPr lang="en-US" altLang="ko-KR" sz="1800" dirty="0"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Output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하나씩 삽입할 때마다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Patricia Tree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첫째 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header node,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둘째줄에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level 1 node, …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식으로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각 노드는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ea typeface="굴림" pitchFamily="50" charset="-127"/>
              </a:rPr>
              <a:t>bitNumber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ea typeface="굴림" pitchFamily="50" charset="-127"/>
              </a:rPr>
              <a:t>leftChild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ea typeface="굴림" pitchFamily="50" charset="-127"/>
              </a:rPr>
              <a:t>rightChild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형식으로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header : 1000 (0 0010)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	    0010 (1 0000 1100)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	    0000 (3 0001 0010) 1100 (2 1001 1100)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	    0001 (4 0000 0001) NULL 1001 (4 1000 1001) NULL</a:t>
            </a:r>
            <a:endParaRPr lang="en-US" altLang="ko-KR" sz="14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Weekly Practice Grading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500938" cy="51054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ko-KR" sz="2000" dirty="0">
                <a:ea typeface="굴림" panose="020B0600000101010101" pitchFamily="50" charset="-127"/>
              </a:rPr>
              <a:t>Upload programs at abeek.knu.ac.kr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ko-KR" sz="2000" dirty="0">
                <a:ea typeface="굴림" panose="020B0600000101010101" pitchFamily="50" charset="-127"/>
              </a:rPr>
              <a:t>Policy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Complete program by 17:50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100%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Complete program by Saturday 23:59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penalty max. 50%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After Saturday 23:59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0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No submit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0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Incomplete program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2000" dirty="0">
                <a:ea typeface="굴림" panose="020B0600000101010101" pitchFamily="50" charset="-127"/>
              </a:rPr>
              <a:t>Complete program?</a:t>
            </a:r>
          </a:p>
          <a:p>
            <a:pPr lvl="2"/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Correct results</a:t>
            </a:r>
          </a:p>
          <a:p>
            <a:pPr lvl="2"/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Comments 20%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Program style (Indentation)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No compile warning</a:t>
            </a:r>
          </a:p>
          <a:p>
            <a:pPr lvl="2"/>
            <a:r>
              <a:rPr lang="en-US" altLang="ko-KR" sz="1800" dirty="0">
                <a:ea typeface="굴림" panose="020B0600000101010101" pitchFamily="50" charset="-127"/>
              </a:rPr>
              <a:t>Necessary error checks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2EB73B-4E27-4C32-BF2F-0444D6745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8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Required !!!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086600" cy="38862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charset="-127"/>
              </a:rPr>
              <a:t>Academic honesty</a:t>
            </a:r>
            <a:endParaRPr lang="ko-KR" altLang="en-US" sz="2800">
              <a:ea typeface="굴림" charset="-127"/>
            </a:endParaRPr>
          </a:p>
          <a:p>
            <a:pPr lvl="1" eaLnBrk="1" hangingPunct="1"/>
            <a:r>
              <a:rPr lang="en-US" altLang="ko-KR">
                <a:ea typeface="굴림" charset="-127"/>
              </a:rPr>
              <a:t>Cheating</a:t>
            </a:r>
          </a:p>
          <a:p>
            <a:pPr lvl="1" eaLnBrk="1" hangingPunct="1"/>
            <a:r>
              <a:rPr lang="en-US" altLang="ko-KR">
                <a:ea typeface="굴림" charset="-127"/>
              </a:rPr>
              <a:t>Plagiarism  </a:t>
            </a:r>
            <a:r>
              <a:rPr lang="ko-KR" altLang="en-US">
                <a:ea typeface="굴림" charset="-127"/>
              </a:rPr>
              <a:t>표절</a:t>
            </a:r>
            <a:endParaRPr lang="en-US" altLang="ko-KR">
              <a:ea typeface="굴림" charset="-127"/>
            </a:endParaRPr>
          </a:p>
          <a:p>
            <a:pPr lvl="2" eaLnBrk="1" hangingPunct="1"/>
            <a:r>
              <a:rPr lang="en-US" altLang="ko-KR">
                <a:ea typeface="굴림" charset="-127"/>
              </a:rPr>
              <a:t>copy &amp; paste</a:t>
            </a:r>
            <a:endParaRPr lang="ko-KR" altLang="en-US">
              <a:ea typeface="굴림" charset="-127"/>
            </a:endParaRPr>
          </a:p>
          <a:p>
            <a:pPr lvl="2" eaLnBrk="1" hangingPunct="1"/>
            <a:r>
              <a:rPr lang="en-US" altLang="ko-KR">
                <a:ea typeface="굴림" charset="-127"/>
              </a:rPr>
              <a:t>original &amp; copy both fail (graded F)</a:t>
            </a:r>
            <a:endParaRPr lang="ko-KR" altLang="en-US">
              <a:ea typeface="굴림" charset="-127"/>
              <a:sym typeface="Wingdings" pitchFamily="2" charset="2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21736A-8295-4BB9-8FAC-2B360786A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#1 </a:t>
            </a:r>
            <a:r>
              <a:rPr lang="en-US" altLang="ko-KR" sz="2800" dirty="0">
                <a:ea typeface="굴림" panose="020B0600000101010101" pitchFamily="50" charset="-127"/>
              </a:rPr>
              <a:t>2018.09.14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90600"/>
            <a:ext cx="7086600" cy="528955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Chapter 2 Exercise #9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drunken cockroach</a:t>
            </a:r>
            <a:endParaRPr lang="en-US" altLang="ko-KR" sz="2000" dirty="0">
              <a:ea typeface="굴림" pitchFamily="50" charset="-127"/>
            </a:endParaRPr>
          </a:p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ko-KR" altLang="en-US" sz="2000" dirty="0">
                <a:ea typeface="굴림" pitchFamily="50" charset="-127"/>
              </a:rPr>
              <a:t>구현</a:t>
            </a:r>
            <a:endParaRPr lang="en-US" altLang="ko-KR" sz="2000" dirty="0"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ea typeface="굴림" pitchFamily="50" charset="-127"/>
              </a:rPr>
              <a:t>배열은 동적 할당</a:t>
            </a:r>
            <a:endParaRPr lang="en-US" altLang="ko-KR" sz="2000" dirty="0">
              <a:ea typeface="굴림" pitchFamily="50" charset="-127"/>
            </a:endParaRP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ko-KR" sz="1800" dirty="0">
                <a:ea typeface="굴림" pitchFamily="50" charset="-127"/>
              </a:rPr>
              <a:t>malloc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ea typeface="굴림" pitchFamily="50" charset="-127"/>
              </a:rPr>
              <a:t>행의 수  </a:t>
            </a:r>
            <a:r>
              <a:rPr lang="en-US" altLang="ko-KR" sz="2000" dirty="0">
                <a:ea typeface="굴림" pitchFamily="50" charset="-127"/>
              </a:rPr>
              <a:t>m, </a:t>
            </a:r>
            <a:r>
              <a:rPr lang="ko-KR" altLang="en-US" sz="2000" dirty="0">
                <a:ea typeface="굴림" pitchFamily="50" charset="-127"/>
              </a:rPr>
              <a:t>열의 수 </a:t>
            </a:r>
            <a:r>
              <a:rPr lang="en-US" altLang="ko-KR" sz="2000" dirty="0">
                <a:ea typeface="굴림" pitchFamily="50" charset="-127"/>
              </a:rPr>
              <a:t>n</a:t>
            </a:r>
            <a:r>
              <a:rPr lang="ko-KR" altLang="en-US" sz="2000" dirty="0">
                <a:ea typeface="굴림" pitchFamily="50" charset="-127"/>
              </a:rPr>
              <a:t>은 실행 시작 때 주어짐</a:t>
            </a:r>
            <a:endParaRPr lang="en-US" altLang="ko-KR" sz="2000" dirty="0">
              <a:ea typeface="굴림" pitchFamily="50" charset="-127"/>
            </a:endParaRP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ko-KR" sz="1800" dirty="0">
                <a:ea typeface="굴림" pitchFamily="50" charset="-127"/>
              </a:rPr>
              <a:t>main(</a:t>
            </a:r>
            <a:r>
              <a:rPr lang="en-US" altLang="ko-KR" sz="1800" dirty="0" err="1">
                <a:ea typeface="굴림" pitchFamily="50" charset="-127"/>
              </a:rPr>
              <a:t>int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argc</a:t>
            </a:r>
            <a:r>
              <a:rPr lang="en-US" altLang="ko-KR" sz="1800" dirty="0">
                <a:ea typeface="굴림" pitchFamily="50" charset="-127"/>
              </a:rPr>
              <a:t>, char* </a:t>
            </a:r>
            <a:r>
              <a:rPr lang="en-US" altLang="ko-KR" sz="1800" dirty="0" err="1">
                <a:ea typeface="굴림" pitchFamily="50" charset="-127"/>
              </a:rPr>
              <a:t>argv</a:t>
            </a:r>
            <a:r>
              <a:rPr lang="en-US" altLang="ko-KR" sz="1800" dirty="0">
                <a:ea typeface="굴림" pitchFamily="50" charset="-127"/>
              </a:rPr>
              <a:t>[]) </a:t>
            </a: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ko-KR" altLang="en-US" sz="1800" dirty="0">
                <a:ea typeface="굴림" pitchFamily="50" charset="-127"/>
              </a:rPr>
              <a:t>실행</a:t>
            </a:r>
            <a:r>
              <a:rPr lang="en-US" altLang="ko-KR" sz="1800" dirty="0">
                <a:ea typeface="굴림" pitchFamily="50" charset="-127"/>
              </a:rPr>
              <a:t>&gt; MyCockroach.exe  m  n  output.txt</a:t>
            </a: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ko-KR" sz="1800" dirty="0">
                <a:ea typeface="굴림" pitchFamily="50" charset="-127"/>
              </a:rPr>
              <a:t>m, n</a:t>
            </a:r>
            <a:r>
              <a:rPr lang="ko-KR" altLang="en-US" sz="1800" dirty="0">
                <a:ea typeface="굴림" pitchFamily="50" charset="-127"/>
              </a:rPr>
              <a:t>이 </a:t>
            </a:r>
            <a:r>
              <a:rPr lang="en-US" altLang="ko-KR" sz="1800" dirty="0">
                <a:ea typeface="굴림" pitchFamily="50" charset="-127"/>
              </a:rPr>
              <a:t>0</a:t>
            </a:r>
            <a:r>
              <a:rPr lang="ko-KR" altLang="en-US" sz="1800" dirty="0">
                <a:ea typeface="굴림" pitchFamily="50" charset="-127"/>
              </a:rPr>
              <a:t>보다 작거나 같으면 </a:t>
            </a:r>
            <a:r>
              <a:rPr lang="en-US" altLang="ko-KR" sz="1800" dirty="0">
                <a:ea typeface="굴림" pitchFamily="50" charset="-127"/>
              </a:rPr>
              <a:t>error</a:t>
            </a: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ko-KR" sz="1800" dirty="0">
                <a:ea typeface="굴림" pitchFamily="50" charset="-127"/>
              </a:rPr>
              <a:t>Cockroach </a:t>
            </a:r>
            <a:r>
              <a:rPr lang="ko-KR" altLang="en-US" sz="1800" dirty="0">
                <a:ea typeface="굴림" pitchFamily="50" charset="-127"/>
              </a:rPr>
              <a:t>시작 위치는 </a:t>
            </a:r>
            <a:r>
              <a:rPr lang="en-US" altLang="ko-KR" sz="1800" dirty="0">
                <a:ea typeface="굴림" pitchFamily="50" charset="-127"/>
              </a:rPr>
              <a:t>(m/2, n/2)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ea typeface="굴림" pitchFamily="50" charset="-127"/>
              </a:rPr>
              <a:t>Random number generator</a:t>
            </a: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ko-KR" sz="1800" dirty="0">
                <a:ea typeface="굴림" pitchFamily="50" charset="-127"/>
              </a:rPr>
              <a:t>rand() % 8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itchFamily="50" charset="-127"/>
              </a:rPr>
              <a:t>실행</a:t>
            </a:r>
            <a:endParaRPr lang="en-US" altLang="ko-KR" sz="20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m, n </a:t>
            </a:r>
            <a:r>
              <a:rPr lang="ko-KR" altLang="en-US" sz="2000" dirty="0">
                <a:solidFill>
                  <a:prstClr val="black"/>
                </a:solidFill>
                <a:ea typeface="굴림" pitchFamily="50" charset="-127"/>
              </a:rPr>
              <a:t>값을 바꾸면서 다양하게 실행</a:t>
            </a:r>
            <a:endParaRPr lang="en-US" altLang="ko-KR" sz="20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itchFamily="50" charset="-127"/>
              </a:rPr>
              <a:t>방문이 끝나면 방문횟수를 파일에 출력</a:t>
            </a:r>
            <a:endParaRPr lang="en-US" altLang="ko-KR" sz="20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itchFamily="50" charset="-127"/>
              </a:rPr>
              <a:t>최종 방문 위치를 파일의 첫 줄에 출력</a:t>
            </a:r>
            <a:endParaRPr lang="en-US" altLang="ko-KR" sz="20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16A65-2B19-44FD-9230-CB94A3D60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#1 </a:t>
            </a:r>
            <a:r>
              <a:rPr lang="en-US" altLang="ko-KR" sz="2800" dirty="0">
                <a:ea typeface="굴림" panose="020B0600000101010101" pitchFamily="50" charset="-127"/>
              </a:rPr>
              <a:t>2018.09.14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3840162"/>
            <a:ext cx="3505200" cy="25606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 [0] = -1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[O] =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[1] = 0  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[1] =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[2] = 1  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[2] =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[3] = 1  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[3] = 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[4] = 1  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[4] = -1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[5] = 0  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 [5] = -1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[6] = -1 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[6] = -1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 err="1">
                <a:ea typeface="굴림" pitchFamily="50" charset="-127"/>
              </a:rPr>
              <a:t>imove</a:t>
            </a:r>
            <a:r>
              <a:rPr lang="en-US" altLang="ko-KR" sz="1800" dirty="0">
                <a:ea typeface="굴림" pitchFamily="50" charset="-127"/>
              </a:rPr>
              <a:t> [7] = -1  </a:t>
            </a:r>
            <a:r>
              <a:rPr lang="en-US" altLang="ko-KR" sz="1800" dirty="0" err="1">
                <a:ea typeface="굴림" pitchFamily="50" charset="-127"/>
              </a:rPr>
              <a:t>jmove</a:t>
            </a:r>
            <a:r>
              <a:rPr lang="en-US" altLang="ko-KR" sz="1800" dirty="0">
                <a:ea typeface="굴림" pitchFamily="50" charset="-127"/>
              </a:rPr>
              <a:t>[7] = 0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24CD0C4-2F78-41DF-A914-BC4118181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1543"/>
              </p:ext>
            </p:extLst>
          </p:nvPr>
        </p:nvGraphicFramePr>
        <p:xfrm>
          <a:off x="2819400" y="1524000"/>
          <a:ext cx="33528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12652328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12435693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99833769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08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현재위치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124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94008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52850-A7AB-4EE8-A4D7-32B645ADC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#2 </a:t>
            </a:r>
            <a:r>
              <a:rPr lang="en-US" altLang="ko-KR" sz="2800" dirty="0">
                <a:ea typeface="굴림" panose="020B0600000101010101" pitchFamily="50" charset="-127"/>
              </a:rPr>
              <a:t>2018.09.21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838200"/>
            <a:ext cx="7391400" cy="5638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프로그램 첫 줄</a:t>
            </a:r>
            <a:r>
              <a:rPr lang="en-US" altLang="ko-KR" sz="2000" dirty="0">
                <a:ea typeface="굴림" panose="020B0600000101010101" pitchFamily="50" charset="-127"/>
              </a:rPr>
              <a:t>:  // </a:t>
            </a:r>
            <a:r>
              <a:rPr lang="ko-KR" altLang="en-US" sz="2000" dirty="0">
                <a:ea typeface="굴림" panose="020B0600000101010101" pitchFamily="50" charset="-127"/>
              </a:rPr>
              <a:t>학번 이름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The stock span problem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매일의 </a:t>
            </a:r>
            <a:r>
              <a:rPr lang="en-US" altLang="ko-KR" sz="2000" dirty="0">
                <a:ea typeface="굴림" panose="020B0600000101010101" pitchFamily="50" charset="-127"/>
              </a:rPr>
              <a:t>span</a:t>
            </a:r>
            <a:r>
              <a:rPr lang="ko-KR" altLang="en-US" sz="2000" dirty="0">
                <a:ea typeface="굴림" panose="020B0600000101010101" pitchFamily="50" charset="-127"/>
              </a:rPr>
              <a:t>을 계산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가지 방법으로 구현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1120775" lvl="2" indent="-263525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가격을 역순으로 방문하며 비교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1120775" lvl="2" indent="-263525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stack 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사용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857250" lvl="2" indent="0" eaLnBrk="1" hangingPunct="1">
              <a:lnSpc>
                <a:spcPct val="90000"/>
              </a:lnSpc>
              <a:buNone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입력 파일 예 </a:t>
            </a:r>
            <a:r>
              <a:rPr lang="en-US" altLang="ko-KR" sz="2000" dirty="0">
                <a:ea typeface="굴림" panose="020B0600000101010101" pitchFamily="50" charset="-127"/>
              </a:rPr>
              <a:t>(daily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prices)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857250" lvl="2" indent="0" eaLnBrk="1" hangingPunct="1">
              <a:lnSpc>
                <a:spcPct val="90000"/>
              </a:lnSpc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	7 </a:t>
            </a:r>
          </a:p>
          <a:p>
            <a:pPr marL="800100" lvl="2" indent="0" eaLnBrk="1" hangingPunct="1">
              <a:lnSpc>
                <a:spcPct val="80000"/>
              </a:lnSpc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	100  50  70  60  40  80  120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51E6-E7F8-4C5E-A70D-741992B3B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7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#2 </a:t>
            </a:r>
            <a:r>
              <a:rPr lang="en-US" altLang="ko-KR" sz="2800" dirty="0">
                <a:ea typeface="굴림" panose="020B0600000101010101" pitchFamily="50" charset="-127"/>
              </a:rPr>
              <a:t>2018.09.21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838200"/>
            <a:ext cx="7391400" cy="56388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구현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실행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main(</a:t>
            </a:r>
            <a:r>
              <a:rPr lang="en-US" altLang="ko-KR" sz="2000" dirty="0" err="1">
                <a:ea typeface="굴림" panose="020B0600000101010101" pitchFamily="50" charset="-127"/>
              </a:rPr>
              <a:t>int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ea typeface="굴림" panose="020B0600000101010101" pitchFamily="50" charset="-127"/>
              </a:rPr>
              <a:t>argc</a:t>
            </a:r>
            <a:r>
              <a:rPr lang="en-US" altLang="ko-KR" sz="2000" dirty="0">
                <a:ea typeface="굴림" panose="020B0600000101010101" pitchFamily="50" charset="-127"/>
              </a:rPr>
              <a:t>, char* </a:t>
            </a:r>
            <a:r>
              <a:rPr lang="en-US" altLang="ko-KR" sz="2000" dirty="0" err="1">
                <a:ea typeface="굴림" panose="020B0600000101010101" pitchFamily="50" charset="-127"/>
              </a:rPr>
              <a:t>argv</a:t>
            </a:r>
            <a:r>
              <a:rPr lang="en-US" altLang="ko-KR" sz="2000" dirty="0">
                <a:ea typeface="굴림" panose="020B0600000101010101" pitchFamily="50" charset="-127"/>
              </a:rPr>
              <a:t>[]) </a:t>
            </a: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실행</a:t>
            </a:r>
            <a:r>
              <a:rPr lang="en-US" altLang="ko-KR" sz="2000" dirty="0">
                <a:ea typeface="굴림" panose="020B0600000101010101" pitchFamily="50" charset="-127"/>
              </a:rPr>
              <a:t>&gt; MyStockSpan.exe inFileName.txt outFileName.txt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배열은 동적 할당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malloc</a:t>
            </a:r>
          </a:p>
          <a:p>
            <a:pPr marL="1204913" lvl="2" indent="-347663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실행 후 결과를 출력 파일에 출력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첫 줄에는 </a:t>
            </a: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번 방법의 비교횟수 출력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둘째 줄에는 </a:t>
            </a: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법 방법에 의한 </a:t>
            </a: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span 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값 출력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셋째 줄에는 </a:t>
            </a: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번 방법의 비교횟수 출력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넷째 줄에는 </a:t>
            </a: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번 방법에 의한 </a:t>
            </a: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span </a:t>
            </a:r>
            <a:r>
              <a:rPr lang="ko-KR" altLang="en-US" sz="2000" dirty="0">
                <a:solidFill>
                  <a:prstClr val="black"/>
                </a:solidFill>
                <a:ea typeface="굴림" panose="020B0600000101010101" pitchFamily="50" charset="-127"/>
              </a:rPr>
              <a:t>값 출력</a:t>
            </a:r>
            <a:endParaRPr lang="en-US" altLang="ko-KR" sz="2000" dirty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5E2EC2-059E-4EE6-ADD0-39F1422D2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#3 </a:t>
            </a:r>
            <a:r>
              <a:rPr lang="en-US" altLang="ko-KR" sz="2800" dirty="0">
                <a:ea typeface="굴림" panose="020B0600000101010101" pitchFamily="50" charset="-127"/>
              </a:rPr>
              <a:t>2018.09.28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7391400" cy="50292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Min heap</a:t>
            </a:r>
            <a:r>
              <a:rPr lang="ko-KR" altLang="en-US" sz="2000" dirty="0">
                <a:ea typeface="굴림" pitchFamily="50" charset="-127"/>
              </a:rPr>
              <a:t> 생성하기</a:t>
            </a:r>
            <a:endParaRPr lang="en-US" altLang="ko-KR" sz="2000" dirty="0"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순서대로 입력 받아서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mean heap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생성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값들은 파일로 주어짐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모두 정수로 가정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모든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가 입력된 후에는 삭제를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3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번 할 것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Input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입력파일에는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개수와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값이 들어 있음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57250" lvl="2" indent="0" eaLnBrk="1" hangingPunct="1">
              <a:lnSpc>
                <a:spcPct val="90000"/>
              </a:lnSpc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 7 </a:t>
            </a:r>
          </a:p>
          <a:p>
            <a:pPr marL="800100" lvl="2" indent="0" eaLnBrk="1" hangingPunct="1">
              <a:lnSpc>
                <a:spcPct val="80000"/>
              </a:lnSpc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anose="020B0600000101010101" pitchFamily="50" charset="-127"/>
              </a:rPr>
              <a:t>	100  50  70  60  40  80  120</a:t>
            </a:r>
            <a:endParaRPr lang="en-US" altLang="ko-KR" sz="1800" dirty="0"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Output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1/3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삽입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, 2/3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삽입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전체 삽입 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 heap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key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를 삭제할 때마다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min heap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 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root node,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둘째줄에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level 2 nodes, …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식으로 출력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91768A-0020-4943-A1EF-93705E812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08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Program #4 </a:t>
            </a:r>
            <a:r>
              <a:rPr lang="en-US" altLang="ko-KR" sz="2800" dirty="0">
                <a:ea typeface="굴림" panose="020B0600000101010101" pitchFamily="50" charset="-127"/>
              </a:rPr>
              <a:t>2018.10.05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399"/>
            <a:ext cx="7391400" cy="5441951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Directed Graph</a:t>
            </a:r>
            <a:r>
              <a:rPr lang="ko-KR" altLang="en-US" sz="2000" dirty="0">
                <a:ea typeface="굴림" pitchFamily="50" charset="-127"/>
              </a:rPr>
              <a:t>에서 두 </a:t>
            </a:r>
            <a:r>
              <a:rPr lang="en-US" altLang="ko-KR" sz="2000" dirty="0">
                <a:ea typeface="굴림" pitchFamily="50" charset="-127"/>
              </a:rPr>
              <a:t>vertex </a:t>
            </a:r>
            <a:r>
              <a:rPr lang="ko-KR" altLang="en-US" sz="2000" dirty="0">
                <a:ea typeface="굴림" pitchFamily="50" charset="-127"/>
              </a:rPr>
              <a:t>사이의 가능한 모든 </a:t>
            </a:r>
            <a:r>
              <a:rPr lang="en-US" altLang="ko-KR" sz="2000" dirty="0">
                <a:ea typeface="굴림" pitchFamily="50" charset="-127"/>
              </a:rPr>
              <a:t>simple path </a:t>
            </a:r>
            <a:r>
              <a:rPr lang="ko-KR" altLang="en-US" sz="2000" dirty="0">
                <a:ea typeface="굴림" pitchFamily="50" charset="-127"/>
              </a:rPr>
              <a:t>찾기</a:t>
            </a:r>
            <a:endParaRPr lang="en-US" altLang="ko-KR" sz="2000" dirty="0">
              <a:ea typeface="굴림" pitchFamily="50" charset="-127"/>
            </a:endParaRPr>
          </a:p>
          <a:p>
            <a:pPr marL="847725" lvl="1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1800" dirty="0">
                <a:ea typeface="굴림" pitchFamily="50" charset="-127"/>
              </a:rPr>
              <a:t>directed graph</a:t>
            </a:r>
            <a:r>
              <a:rPr lang="ko-KR" altLang="en-US" sz="1800" dirty="0">
                <a:ea typeface="굴림" pitchFamily="50" charset="-127"/>
              </a:rPr>
              <a:t>는 </a:t>
            </a:r>
            <a:r>
              <a:rPr lang="en-US" altLang="ko-KR" sz="1800" dirty="0">
                <a:ea typeface="굴림" pitchFamily="50" charset="-127"/>
              </a:rPr>
              <a:t>adjacency lists</a:t>
            </a:r>
            <a:r>
              <a:rPr lang="ko-KR" altLang="en-US" sz="1800" dirty="0">
                <a:ea typeface="굴림" pitchFamily="50" charset="-127"/>
              </a:rPr>
              <a:t>로 표현</a:t>
            </a:r>
            <a:endParaRPr lang="en-US" altLang="ko-KR" sz="1800" dirty="0">
              <a:ea typeface="굴림" pitchFamily="50" charset="-127"/>
            </a:endParaRPr>
          </a:p>
          <a:p>
            <a:pPr marL="447675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pitchFamily="50" charset="-127"/>
              </a:rPr>
              <a:t>Input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입력파일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첫번째 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vertex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개수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, edge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개수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vertex,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도착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vertex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나타냄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vertex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 이름은 영어 대문자로 표시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 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최대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26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개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두번째 줄부터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vertex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쌍으로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directed edge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나타냄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57250" lvl="2" indent="0" eaLnBrk="1" hangingPunct="1">
              <a:lnSpc>
                <a:spcPct val="9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 5 10 A E</a:t>
            </a:r>
          </a:p>
          <a:p>
            <a:pPr marL="800100" lvl="2" indent="0" eaLnBrk="1" hangingPunct="1">
              <a:lnSpc>
                <a:spcPct val="8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	A B</a:t>
            </a:r>
          </a:p>
          <a:p>
            <a:pPr marL="800100" lvl="2" indent="0" eaLnBrk="1" hangingPunct="1">
              <a:lnSpc>
                <a:spcPct val="8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  B E 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계속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</a:t>
            </a:r>
            <a:endParaRPr lang="en-US" altLang="ko-KR" sz="1800" dirty="0">
              <a:ea typeface="굴림" pitchFamily="50" charset="-127"/>
            </a:endParaRP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Output</a:t>
            </a: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출력파일 이름은 명령줄에서 입력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첫 줄에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path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개수 표시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또는 마지막 줄</a:t>
            </a:r>
            <a:r>
              <a:rPr lang="en-US" altLang="ko-KR" sz="1800">
                <a:solidFill>
                  <a:prstClr val="black"/>
                </a:solidFill>
                <a:ea typeface="굴림" pitchFamily="50" charset="-127"/>
              </a:rPr>
              <a:t>)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04863" lvl="1" indent="-347663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둘째줄부터 각각의 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path </a:t>
            </a: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표시</a:t>
            </a:r>
            <a:endParaRPr lang="en-US" altLang="ko-KR" sz="1800" dirty="0">
              <a:solidFill>
                <a:prstClr val="black"/>
              </a:solidFill>
              <a:ea typeface="굴림" pitchFamily="50" charset="-127"/>
            </a:endParaRPr>
          </a:p>
          <a:p>
            <a:pPr marL="857250" lvl="2" indent="0" eaLnBrk="1" hangingPunct="1">
              <a:lnSpc>
                <a:spcPct val="90000"/>
              </a:lnSpc>
              <a:buNone/>
              <a:defRPr/>
            </a:pPr>
            <a:r>
              <a:rPr lang="ko-KR" altLang="en-US" sz="1800" dirty="0">
                <a:solidFill>
                  <a:prstClr val="black"/>
                </a:solidFill>
                <a:ea typeface="굴림" pitchFamily="50" charset="-127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ea typeface="굴림" pitchFamily="50" charset="-127"/>
              </a:rPr>
              <a:t>) A -&gt; B -&gt; E</a:t>
            </a:r>
          </a:p>
          <a:p>
            <a:pPr marL="447675" lvl="0" indent="-447675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  <a:ea typeface="굴림" pitchFamily="50" charset="-127"/>
              </a:rPr>
              <a:t>Hint: stack </a:t>
            </a:r>
            <a:r>
              <a:rPr lang="ko-KR" altLang="en-US" sz="2000" dirty="0">
                <a:solidFill>
                  <a:prstClr val="black"/>
                </a:solidFill>
                <a:ea typeface="굴림" pitchFamily="50" charset="-127"/>
              </a:rPr>
              <a:t>사용</a:t>
            </a:r>
            <a:endParaRPr lang="en-US" altLang="ko-KR" sz="2000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440434-144C-47A5-BCC8-CFFA81796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4593F-24D2-48E8-9E46-2CB51C3C82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3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841</Words>
  <Application>Microsoft Office PowerPoint</Application>
  <PresentationFormat>화면 슬라이드 쇼(4:3)</PresentationFormat>
  <Paragraphs>220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Times New Roman</vt:lpstr>
      <vt:lpstr>Wingdings</vt:lpstr>
      <vt:lpstr>Office Theme</vt:lpstr>
      <vt:lpstr>ITEC423002 자료구조프로그래밍 실습</vt:lpstr>
      <vt:lpstr>Weekly Practice Grading</vt:lpstr>
      <vt:lpstr>Required !!!</vt:lpstr>
      <vt:lpstr>Program #1 2018.09.14</vt:lpstr>
      <vt:lpstr>Program #1 2018.09.14</vt:lpstr>
      <vt:lpstr>Program #2 2018.09.21</vt:lpstr>
      <vt:lpstr>Program #2 2018.09.21</vt:lpstr>
      <vt:lpstr>Program #3 2018.09.28</vt:lpstr>
      <vt:lpstr>Program #4 2018.10.05</vt:lpstr>
      <vt:lpstr>Program #5 2018.10.26</vt:lpstr>
      <vt:lpstr>Program #5 2018.10.26</vt:lpstr>
      <vt:lpstr>Program #6 2018.11.02</vt:lpstr>
      <vt:lpstr>Program #7 2018.11.16</vt:lpstr>
      <vt:lpstr>Program #8 2018.11.23</vt:lpstr>
      <vt:lpstr>Program #9 2018.11.30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이성기</cp:lastModifiedBy>
  <cp:revision>122</cp:revision>
  <dcterms:created xsi:type="dcterms:W3CDTF">2006-08-16T00:00:00Z</dcterms:created>
  <dcterms:modified xsi:type="dcterms:W3CDTF">2018-11-30T02:31:45Z</dcterms:modified>
</cp:coreProperties>
</file>