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3" r:id="rId4"/>
    <p:sldId id="274" r:id="rId5"/>
    <p:sldId id="275" r:id="rId6"/>
    <p:sldId id="276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>
        <p:scale>
          <a:sx n="75" d="100"/>
          <a:sy n="75" d="100"/>
        </p:scale>
        <p:origin x="974" y="28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17/08/2025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C3603-8427-C536-1B37-9ED59F68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6C08CF-85FE-3455-3DA8-ED45C6DAF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17B246-C80C-9DB1-737A-B37109B51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66ADDA-C7B4-9F41-2E80-EF81E44AB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55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3188-306B-97A2-B521-85B802A9E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0AE0F1-7E35-2EF0-BF50-A3B081750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3F75EC-5B46-D64F-AE18-1EEF00C0B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25DF43-62DB-BFCA-544C-086949745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674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6152-A409-FA62-9380-BF90BE5AB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4E3764-4FCD-05F4-F2FF-0B42A0B4C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50B530-9A9D-BD95-8C92-57F9AC5F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D9D44B-E62A-EFBC-FC49-F807E8851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477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532BB-2644-160A-724E-6B5A2315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D44BD04-3756-A9E3-EE76-3D471F83C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0667FD-A127-8796-4912-07848BE1C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AA15BA-F5EC-B50F-A1E0-9DCBF24B9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915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5889A-B1DA-CC46-ED09-28B947F0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5149059-D611-A63E-9541-C305F3840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98D839-4B66-1533-6459-65EAC249D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5B5F7C-38E5-E1E5-B4DA-D8722A164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824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6AA8-3E10-A2CA-EFBF-E895448A9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367B31-64A3-1294-E0C5-FA4CA24AD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6C901B-349A-16F4-8D2B-A854AC2F0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A5315-E277-EAA1-860B-07C63AF6A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50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E3C15-3B11-0253-3AEF-B0932EFD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53AEDE-70BD-AB86-59CA-90788D4B5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6894BE-3066-F843-72C1-7941F75D2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DF45E8-5C2E-0C4D-3BF6-B0BA7390B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36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B38F6-4798-8C50-E463-E0987E54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B071C7-BCC5-08FB-297A-158B67C5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C6684A-6DA7-6372-1863-E7D213DB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BCC7D-B759-E934-C8FB-EED40ACB7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9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4F92-E2DB-0D05-49F8-3409FBC1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EA6053-733C-DD5A-7E6D-535C84A9E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D9CC0A-99B0-436E-C908-DC0627E34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4AC85E-AB79-0AD2-8D9B-46BA0B59E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6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F0394-1DEA-5DDF-ACA5-DCAA526E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D18440-3BB2-70B5-58BD-C36E0AC3C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A13FDE-5E89-6687-8121-427B41C3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F5678C-8D52-AB31-AD40-A270AF809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05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E199C-B709-211E-BA51-3EFB92EA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8CD0F7-DC89-4EDE-37CB-A8644A124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2655AC-D159-DA77-B3BC-C887B97EF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A7F099-1964-F8D5-4D87-E82D13CA8E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152A-4E38-46E1-E2E2-0D8923A3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7A8AF1-78F1-BE85-8334-59DB3E899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B7FAE5-1E3F-B972-58EA-12718B056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69197-B174-6A73-0E10-72857540A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4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721B-6E70-CABB-AE0A-0D9ACB75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DE387D-06EA-7B44-8D99-454DBB48B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12FB28-E371-08A8-6907-4A82907C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030C22-4BE6-9D7F-2B67-01B538D71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294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C4B81-41C5-E05C-4E31-F3FCB52F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37E8DC-6B72-3FCD-9E50-C3C3552D7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00BFD9-38B4-D0C6-B7B2-C3FD4AD47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169494-8C15-F2B8-03AA-5BED0F0F4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95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17/08/2025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7000" b="-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820881"/>
            <a:ext cx="8329031" cy="2680127"/>
          </a:xfrm>
        </p:spPr>
        <p:txBody>
          <a:bodyPr rtlCol="0"/>
          <a:lstStyle/>
          <a:p>
            <a:pPr rtl="0"/>
            <a:r>
              <a:rPr lang="pt-BR" sz="6000">
                <a:solidFill>
                  <a:schemeClr val="tx2"/>
                </a:solidFill>
              </a:rPr>
              <a:t>Exercises ISLR – Ch.2</a:t>
            </a:r>
            <a:endParaRPr lang="pt-BR" sz="60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3933056"/>
            <a:ext cx="7516442" cy="1116085"/>
          </a:xfrm>
        </p:spPr>
        <p:txBody>
          <a:bodyPr rtlCol="0"/>
          <a:lstStyle/>
          <a:p>
            <a:pPr rtl="0"/>
            <a:r>
              <a:rPr lang="pt-BR" b="1">
                <a:solidFill>
                  <a:schemeClr val="tx2"/>
                </a:solidFill>
              </a:rPr>
              <a:t>Marcelo Previato Simoes  Nº 2367070</a:t>
            </a:r>
          </a:p>
          <a:p>
            <a:pPr rtl="0"/>
            <a:r>
              <a:rPr lang="pt-BR">
                <a:solidFill>
                  <a:schemeClr val="tx2"/>
                </a:solidFill>
              </a:rPr>
              <a:t>18</a:t>
            </a:r>
            <a:r>
              <a:rPr lang="en-US">
                <a:solidFill>
                  <a:schemeClr val="tx2"/>
                </a:solidFill>
              </a:rPr>
              <a:t>/08/2025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6B66-8EF4-42BD-CB9A-6B959567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8380A45-CCB9-FE5A-71F5-8807F7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10c) Scatterplots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F77B9E82-8499-BD5C-E7B1-DD94DE6E4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D434AA-1C96-575E-2946-CA25887D9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885" y="1700808"/>
            <a:ext cx="6408712" cy="37384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A69CC1-7DB9-7D98-BF68-0743D0A074E8}"/>
              </a:ext>
            </a:extLst>
          </p:cNvPr>
          <p:cNvSpPr/>
          <p:nvPr/>
        </p:nvSpPr>
        <p:spPr>
          <a:xfrm>
            <a:off x="1701924" y="4149080"/>
            <a:ext cx="5616624" cy="936104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F23EB9A6-A894-3EB0-E6E8-C7293DE72F16}"/>
              </a:ext>
            </a:extLst>
          </p:cNvPr>
          <p:cNvSpPr txBox="1">
            <a:spLocks/>
          </p:cNvSpPr>
          <p:nvPr/>
        </p:nvSpPr>
        <p:spPr>
          <a:xfrm>
            <a:off x="7966620" y="1600200"/>
            <a:ext cx="3409616" cy="4205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>
                <a:sym typeface="Wingdings" panose="05000000000000000000" pitchFamily="2" charset="2"/>
              </a:rPr>
              <a:t>Cov(rm, medv) +</a:t>
            </a:r>
          </a:p>
          <a:p>
            <a:pPr marL="0" indent="0">
              <a:buNone/>
            </a:pPr>
            <a:r>
              <a:rPr lang="en-US" sz="2400">
                <a:sym typeface="Wingdings" panose="05000000000000000000" pitchFamily="2" charset="2"/>
              </a:rPr>
              <a:t>The higher the number of rooms, the higher value of the residence</a:t>
            </a:r>
          </a:p>
          <a:p>
            <a:pPr marL="0" indent="0">
              <a:buNone/>
            </a:pPr>
            <a:endParaRPr lang="en-US" sz="24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pt-BR" sz="2400" b="1">
                <a:sym typeface="Wingdings" panose="05000000000000000000" pitchFamily="2" charset="2"/>
              </a:rPr>
              <a:t>Cov(lstart, medv) -</a:t>
            </a:r>
          </a:p>
          <a:p>
            <a:pPr marL="0" indent="0">
              <a:buNone/>
            </a:pPr>
            <a:r>
              <a:rPr lang="en-US" sz="2400">
                <a:sym typeface="Wingdings" panose="05000000000000000000" pitchFamily="2" charset="2"/>
              </a:rPr>
              <a:t>The higher the share of low status people, the lower the value of the residence</a:t>
            </a:r>
            <a:endParaRPr lang="en-US" sz="2400" b="1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72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DA7A4-9916-2562-8DAE-390CE240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4EDDE0-DD29-2957-084B-93F276A77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509936"/>
            <a:ext cx="5630061" cy="5182323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D92FE355-5FC6-0687-8DE6-B396A5A3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10d) Correlations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1960578B-13F5-25AD-C313-4A59517CA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06558-58EC-C291-93D7-04C3417C28E1}"/>
              </a:ext>
            </a:extLst>
          </p:cNvPr>
          <p:cNvSpPr/>
          <p:nvPr/>
        </p:nvSpPr>
        <p:spPr>
          <a:xfrm>
            <a:off x="1569581" y="2153176"/>
            <a:ext cx="5100895" cy="36004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D2CAB433-C8BE-DE1A-53AB-32416F8B603B}"/>
              </a:ext>
            </a:extLst>
          </p:cNvPr>
          <p:cNvSpPr txBox="1">
            <a:spLocks/>
          </p:cNvSpPr>
          <p:nvPr/>
        </p:nvSpPr>
        <p:spPr>
          <a:xfrm>
            <a:off x="7966620" y="2320280"/>
            <a:ext cx="3409616" cy="3556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>
                <a:sym typeface="Wingdings" panose="05000000000000000000" pitchFamily="2" charset="2"/>
              </a:rPr>
              <a:t>Positive: </a:t>
            </a:r>
            <a:r>
              <a:rPr lang="pt-BR" sz="2000">
                <a:sym typeface="Wingdings" panose="05000000000000000000" pitchFamily="2" charset="2"/>
              </a:rPr>
              <a:t>indus, rad, nox  areas near industries and roads tend to have higher crime rate </a:t>
            </a:r>
            <a:endParaRPr lang="en-US" sz="20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pt-BR" sz="2000" b="1">
                <a:sym typeface="Wingdings" panose="05000000000000000000" pitchFamily="2" charset="2"/>
              </a:rPr>
              <a:t>Negative: </a:t>
            </a:r>
            <a:r>
              <a:rPr lang="pt-BR" sz="2000">
                <a:sym typeface="Wingdings" panose="05000000000000000000" pitchFamily="2" charset="2"/>
              </a:rPr>
              <a:t>dis, black, medv  areas with less expensive residences, distant and with black residences tend to have lower crime rate</a:t>
            </a: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206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F547-72E0-40B2-0B45-289BF2F4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D92E188-3DBA-6577-D9E8-C8075485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10e) High values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1A8287B2-8AFB-2E47-BFD4-3C3843329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4375F6-A68A-55C9-DA8C-CF48EECF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4727" y="1559369"/>
            <a:ext cx="8087854" cy="47060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DA7EA5-0D11-5299-AB5D-CC17B758F119}"/>
              </a:ext>
            </a:extLst>
          </p:cNvPr>
          <p:cNvSpPr/>
          <p:nvPr/>
        </p:nvSpPr>
        <p:spPr>
          <a:xfrm>
            <a:off x="2202435" y="1628800"/>
            <a:ext cx="2595833" cy="4634292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42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D00E-5B99-AF18-E559-EC72499A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2C4274C-9EA4-1B4D-1904-07917AF7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10f,g) Descriptive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F807AD2C-D54A-64BD-FD65-928FB826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10" name="Espaço reservado para conteúdo 6">
            <a:extLst>
              <a:ext uri="{FF2B5EF4-FFF2-40B4-BE49-F238E27FC236}">
                <a16:creationId xmlns:a16="http://schemas.microsoft.com/office/drawing/2014/main" id="{20446B17-6DB2-446A-923D-A8BF2812F191}"/>
              </a:ext>
            </a:extLst>
          </p:cNvPr>
          <p:cNvSpPr txBox="1">
            <a:spLocks/>
          </p:cNvSpPr>
          <p:nvPr/>
        </p:nvSpPr>
        <p:spPr>
          <a:xfrm>
            <a:off x="7894612" y="4739172"/>
            <a:ext cx="1800200" cy="460648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>
                <a:sym typeface="Wingdings" panose="05000000000000000000" pitchFamily="2" charset="2"/>
              </a:rPr>
              <a:t>Median: 19.05</a:t>
            </a:r>
            <a:endParaRPr lang="en-US" sz="20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D03A0-096F-ED8B-61AB-DA9C07CA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214" y="2141384"/>
            <a:ext cx="2236730" cy="23346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CE9CA-24FC-D49D-2597-BF6F88257277}"/>
              </a:ext>
            </a:extLst>
          </p:cNvPr>
          <p:cNvSpPr/>
          <p:nvPr/>
        </p:nvSpPr>
        <p:spPr>
          <a:xfrm>
            <a:off x="7390556" y="3128708"/>
            <a:ext cx="2592288" cy="36004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56479-979A-7C9C-6CD3-5B03B6553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1924" y="1575976"/>
            <a:ext cx="2551761" cy="4301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AC2DA-DB16-4EB0-75A2-CC2569AE974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601"/>
          <a:stretch>
            <a:fillRect/>
          </a:stretch>
        </p:blipFill>
        <p:spPr>
          <a:xfrm>
            <a:off x="4091828" y="2420888"/>
            <a:ext cx="1714552" cy="727876"/>
          </a:xfrm>
          <a:prstGeom prst="rect">
            <a:avLst/>
          </a:prstGeom>
        </p:spPr>
      </p:pic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46B0AF58-4D6A-3EAF-BA6B-CD52AE92CBB4}"/>
              </a:ext>
            </a:extLst>
          </p:cNvPr>
          <p:cNvSpPr txBox="1">
            <a:spLocks/>
          </p:cNvSpPr>
          <p:nvPr/>
        </p:nvSpPr>
        <p:spPr>
          <a:xfrm>
            <a:off x="4150196" y="4725144"/>
            <a:ext cx="2144104" cy="696336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>
                <a:sym typeface="Wingdings" panose="05000000000000000000" pitchFamily="2" charset="2"/>
              </a:rPr>
              <a:t>35 suburbs by Charles river</a:t>
            </a:r>
            <a:endParaRPr lang="en-US" sz="20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b="1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4FA182-D49B-92C7-EC8B-A33426CBCED8}"/>
              </a:ext>
            </a:extLst>
          </p:cNvPr>
          <p:cNvSpPr/>
          <p:nvPr/>
        </p:nvSpPr>
        <p:spPr>
          <a:xfrm>
            <a:off x="4850383" y="2425500"/>
            <a:ext cx="935265" cy="859484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47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D1085-89DE-FB2A-0BEE-AA31315B5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CD2F7315-7A13-B762-02F4-C7A8B206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10h) Lowest medv suburb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A0354E30-FC6E-6D0C-657F-63D216B83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D010B6-68A6-EE8B-B9F1-E5A0EE8AE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5980" y="1772816"/>
            <a:ext cx="8202170" cy="36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A5B8B-7BD4-1F95-73FA-DA6A85943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758" y="2321990"/>
            <a:ext cx="7160155" cy="39153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513058-8A16-2F54-6A65-2BF3CFA0A4E6}"/>
              </a:ext>
            </a:extLst>
          </p:cNvPr>
          <p:cNvSpPr/>
          <p:nvPr/>
        </p:nvSpPr>
        <p:spPr>
          <a:xfrm>
            <a:off x="2147047" y="1700808"/>
            <a:ext cx="418973" cy="571797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conteúdo 6">
            <a:extLst>
              <a:ext uri="{FF2B5EF4-FFF2-40B4-BE49-F238E27FC236}">
                <a16:creationId xmlns:a16="http://schemas.microsoft.com/office/drawing/2014/main" id="{E6926C58-027B-A7E3-BE67-FAD97A3EF216}"/>
              </a:ext>
            </a:extLst>
          </p:cNvPr>
          <p:cNvSpPr txBox="1">
            <a:spLocks/>
          </p:cNvSpPr>
          <p:nvPr/>
        </p:nvSpPr>
        <p:spPr>
          <a:xfrm>
            <a:off x="1413892" y="2346919"/>
            <a:ext cx="214410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>
                <a:sym typeface="Wingdings" panose="05000000000000000000" pitchFamily="2" charset="2"/>
              </a:rPr>
              <a:t>Suburb 399</a:t>
            </a:r>
            <a:endParaRPr lang="en-US" sz="2000">
              <a:sym typeface="Wingdings" panose="05000000000000000000" pitchFamily="2" charset="2"/>
            </a:endParaRPr>
          </a:p>
        </p:txBody>
      </p:sp>
      <p:sp>
        <p:nvSpPr>
          <p:cNvPr id="14" name="Espaço reservado para conteúdo 6">
            <a:extLst>
              <a:ext uri="{FF2B5EF4-FFF2-40B4-BE49-F238E27FC236}">
                <a16:creationId xmlns:a16="http://schemas.microsoft.com/office/drawing/2014/main" id="{55B2DD74-ABC9-4B3F-431E-C0C8144B4C5C}"/>
              </a:ext>
            </a:extLst>
          </p:cNvPr>
          <p:cNvSpPr txBox="1">
            <a:spLocks/>
          </p:cNvSpPr>
          <p:nvPr/>
        </p:nvSpPr>
        <p:spPr>
          <a:xfrm>
            <a:off x="4006180" y="4004484"/>
            <a:ext cx="106398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Small lots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15" name="Espaço reservado para conteúdo 6">
            <a:extLst>
              <a:ext uri="{FF2B5EF4-FFF2-40B4-BE49-F238E27FC236}">
                <a16:creationId xmlns:a16="http://schemas.microsoft.com/office/drawing/2014/main" id="{6C7AC0AA-B62D-6FCD-1ACB-310BCD3C7C04}"/>
              </a:ext>
            </a:extLst>
          </p:cNvPr>
          <p:cNvSpPr txBox="1">
            <a:spLocks/>
          </p:cNvSpPr>
          <p:nvPr/>
        </p:nvSpPr>
        <p:spPr>
          <a:xfrm>
            <a:off x="5174444" y="4006445"/>
            <a:ext cx="106398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Industrial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16" name="Espaço reservado para conteúdo 6">
            <a:extLst>
              <a:ext uri="{FF2B5EF4-FFF2-40B4-BE49-F238E27FC236}">
                <a16:creationId xmlns:a16="http://schemas.microsoft.com/office/drawing/2014/main" id="{9864B244-BA85-4B62-40B8-7221936A894B}"/>
              </a:ext>
            </a:extLst>
          </p:cNvPr>
          <p:cNvSpPr txBox="1">
            <a:spLocks/>
          </p:cNvSpPr>
          <p:nvPr/>
        </p:nvSpPr>
        <p:spPr>
          <a:xfrm>
            <a:off x="7190668" y="4006445"/>
            <a:ext cx="106398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Polluted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17" name="Espaço reservado para conteúdo 6">
            <a:extLst>
              <a:ext uri="{FF2B5EF4-FFF2-40B4-BE49-F238E27FC236}">
                <a16:creationId xmlns:a16="http://schemas.microsoft.com/office/drawing/2014/main" id="{C3606761-A61C-3B05-5B96-9CA81EF3910C}"/>
              </a:ext>
            </a:extLst>
          </p:cNvPr>
          <p:cNvSpPr txBox="1">
            <a:spLocks/>
          </p:cNvSpPr>
          <p:nvPr/>
        </p:nvSpPr>
        <p:spPr>
          <a:xfrm>
            <a:off x="9190756" y="4006445"/>
            <a:ext cx="129614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Old buildings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18" name="Espaço reservado para conteúdo 6">
            <a:extLst>
              <a:ext uri="{FF2B5EF4-FFF2-40B4-BE49-F238E27FC236}">
                <a16:creationId xmlns:a16="http://schemas.microsoft.com/office/drawing/2014/main" id="{75AE81C8-EB53-CE9E-225B-A5D7B9E33EE2}"/>
              </a:ext>
            </a:extLst>
          </p:cNvPr>
          <p:cNvSpPr txBox="1">
            <a:spLocks/>
          </p:cNvSpPr>
          <p:nvPr/>
        </p:nvSpPr>
        <p:spPr>
          <a:xfrm>
            <a:off x="3934172" y="6165304"/>
            <a:ext cx="116826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Near roads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19" name="Espaço reservado para conteúdo 6">
            <a:extLst>
              <a:ext uri="{FF2B5EF4-FFF2-40B4-BE49-F238E27FC236}">
                <a16:creationId xmlns:a16="http://schemas.microsoft.com/office/drawing/2014/main" id="{13EF19BA-D137-BC42-264F-E7E7A4B85541}"/>
              </a:ext>
            </a:extLst>
          </p:cNvPr>
          <p:cNvSpPr txBox="1">
            <a:spLocks/>
          </p:cNvSpPr>
          <p:nvPr/>
        </p:nvSpPr>
        <p:spPr>
          <a:xfrm>
            <a:off x="5142172" y="6163343"/>
            <a:ext cx="116826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High tax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20" name="Espaço reservado para conteúdo 6">
            <a:extLst>
              <a:ext uri="{FF2B5EF4-FFF2-40B4-BE49-F238E27FC236}">
                <a16:creationId xmlns:a16="http://schemas.microsoft.com/office/drawing/2014/main" id="{D492BC2E-6656-B5E4-A56F-86CB6A8AA3CF}"/>
              </a:ext>
            </a:extLst>
          </p:cNvPr>
          <p:cNvSpPr txBox="1">
            <a:spLocks/>
          </p:cNvSpPr>
          <p:nvPr/>
        </p:nvSpPr>
        <p:spPr>
          <a:xfrm>
            <a:off x="7030516" y="6165304"/>
            <a:ext cx="116826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More black </a:t>
            </a:r>
            <a:endParaRPr lang="en-US" sz="1400" b="1" i="1">
              <a:sym typeface="Wingdings" panose="05000000000000000000" pitchFamily="2" charset="2"/>
            </a:endParaRPr>
          </a:p>
        </p:txBody>
      </p:sp>
      <p:sp>
        <p:nvSpPr>
          <p:cNvPr id="21" name="Espaço reservado para conteúdo 6">
            <a:extLst>
              <a:ext uri="{FF2B5EF4-FFF2-40B4-BE49-F238E27FC236}">
                <a16:creationId xmlns:a16="http://schemas.microsoft.com/office/drawing/2014/main" id="{52123382-9F42-ED1A-18BB-04AA9CCF7112}"/>
              </a:ext>
            </a:extLst>
          </p:cNvPr>
          <p:cNvSpPr txBox="1">
            <a:spLocks/>
          </p:cNvSpPr>
          <p:nvPr/>
        </p:nvSpPr>
        <p:spPr>
          <a:xfrm>
            <a:off x="2998068" y="4005064"/>
            <a:ext cx="1063984" cy="362001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400" b="1" i="1">
                <a:sym typeface="Wingdings" panose="05000000000000000000" pitchFamily="2" charset="2"/>
              </a:rPr>
              <a:t>Violent</a:t>
            </a:r>
            <a:endParaRPr lang="en-US" sz="1400" b="1" i="1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844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8BC45-E1EC-A9E2-6012-B0491273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E8B1610-5B0A-05D9-EB9A-4F3116E6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10i) Larger residences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22306A9B-7449-238D-56DD-F330032F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4686B-2D6D-2AB9-7B9A-2C0E4E201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600" y="1986706"/>
            <a:ext cx="8995947" cy="1817062"/>
          </a:xfrm>
          <a:prstGeom prst="rect">
            <a:avLst/>
          </a:prstGeom>
        </p:spPr>
      </p:pic>
      <p:sp>
        <p:nvSpPr>
          <p:cNvPr id="6" name="Espaço reservado para conteúdo 13">
            <a:extLst>
              <a:ext uri="{FF2B5EF4-FFF2-40B4-BE49-F238E27FC236}">
                <a16:creationId xmlns:a16="http://schemas.microsoft.com/office/drawing/2014/main" id="{AAA245FF-426B-B046-A1EB-F710568C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908" y="4653136"/>
            <a:ext cx="9901576" cy="549222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Suburbs witn &gt;8 rooms are twice as expensive as the entire database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307BBB-E4CE-0A97-3E16-45FE89D31582}"/>
              </a:ext>
            </a:extLst>
          </p:cNvPr>
          <p:cNvSpPr/>
          <p:nvPr/>
        </p:nvSpPr>
        <p:spPr>
          <a:xfrm>
            <a:off x="1552652" y="1993107"/>
            <a:ext cx="2669552" cy="571797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2125E-6F88-F4B3-568B-E6E5294C0F3F}"/>
              </a:ext>
            </a:extLst>
          </p:cNvPr>
          <p:cNvSpPr/>
          <p:nvPr/>
        </p:nvSpPr>
        <p:spPr>
          <a:xfrm>
            <a:off x="7266860" y="3112621"/>
            <a:ext cx="1059800" cy="691147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4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6D2CF-0713-9BA0-AB99-4B14E5D0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DC1CC-B83D-D036-A585-8D79A012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/>
              <a:t>Conceptual</a:t>
            </a:r>
            <a:endParaRPr lang="pt-BR" spc="-1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6DAC62-B1AB-10D8-AA4F-34792A61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Exercises: 4, 7</a:t>
            </a:r>
            <a:endParaRPr lang="pt-BR" dirty="0"/>
          </a:p>
        </p:txBody>
      </p:sp>
      <p:pic>
        <p:nvPicPr>
          <p:cNvPr id="4" name="Graphic 3" descr="Thought bubble with solid fill">
            <a:extLst>
              <a:ext uri="{FF2B5EF4-FFF2-40B4-BE49-F238E27FC236}">
                <a16:creationId xmlns:a16="http://schemas.microsoft.com/office/drawing/2014/main" id="{9CD3F95D-1665-022C-AE97-4A544411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804" y="3393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E723-6478-F822-E51E-38E3A853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74833207-A441-F66F-6B26-D5BC57F3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4a) Classification Problem</a:t>
            </a:r>
            <a:endParaRPr lang="pt-BR" b="1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1CBF2A71-6F01-B44A-862C-B1E2E02F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988840"/>
            <a:ext cx="9613544" cy="3816424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Prediction on Fraud Detection in Banking Transaction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Y = fraud classification </a:t>
            </a:r>
            <a:r>
              <a:rPr lang="en-US" sz="2400"/>
              <a:t>{0 = legitimate, 1 = fraudulent}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X = multiple transaction information </a:t>
            </a:r>
            <a:r>
              <a:rPr lang="en-US" sz="2400"/>
              <a:t>including</a:t>
            </a:r>
            <a:r>
              <a:rPr lang="pt-BR" sz="2400"/>
              <a:t>: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Transation features</a:t>
            </a:r>
            <a:r>
              <a:rPr lang="pt-BR"/>
              <a:t>: </a:t>
            </a:r>
            <a:r>
              <a:rPr lang="en-US" i="1"/>
              <a:t>Time, Amount, Amount Deviation, Velocity, Device, Device Deviation…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en-US" b="1"/>
              <a:t>Customer features: </a:t>
            </a:r>
            <a:r>
              <a:rPr lang="en-US" i="1"/>
              <a:t>Region, Region Mismatch, Age, Income, Regularity of transactions…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Recipient features: </a:t>
            </a:r>
            <a:r>
              <a:rPr lang="pt-BR" i="1"/>
              <a:t>Region, New x Usual Recipient...</a:t>
            </a:r>
            <a:endParaRPr lang="pt-BR" dirty="0"/>
          </a:p>
        </p:txBody>
      </p:sp>
      <p:pic>
        <p:nvPicPr>
          <p:cNvPr id="4" name="Graphic 3" descr="Internet Banking with solid fill">
            <a:extLst>
              <a:ext uri="{FF2B5EF4-FFF2-40B4-BE49-F238E27FC236}">
                <a16:creationId xmlns:a16="http://schemas.microsoft.com/office/drawing/2014/main" id="{6C71D6A9-9FC5-3394-5467-7B4014DB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1837" y="595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9F7D-0DD9-A963-4977-568C9B05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6FC3B11D-43AC-4378-CD17-F3D268FF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4b) Regression Problem</a:t>
            </a:r>
            <a:endParaRPr lang="pt-BR" b="1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68DDB5B7-C6C9-6143-4E91-9FECC831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953344"/>
            <a:ext cx="9613544" cy="4211960"/>
          </a:xfr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Inference on the Impact of Remote Work in Wealth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Y = wealth $ </a:t>
            </a:r>
            <a:r>
              <a:rPr lang="en-US" sz="2400"/>
              <a:t>(in general, ln(wealth))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X = multiple information including</a:t>
            </a:r>
            <a:r>
              <a:rPr lang="pt-BR" sz="2400" b="1"/>
              <a:t>: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Variable of Interest:  </a:t>
            </a:r>
            <a:r>
              <a:rPr lang="pt-BR" i="1"/>
              <a:t>Remote Work (0 = No, 1 = Yes) </a:t>
            </a:r>
            <a:r>
              <a:rPr lang="pt-BR">
                <a:sym typeface="Wingdings" panose="05000000000000000000" pitchFamily="2" charset="2"/>
              </a:rPr>
              <a:t> inference about impact (causal inference)</a:t>
            </a:r>
            <a:endParaRPr lang="pt-BR"/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Demographics Controls: </a:t>
            </a:r>
            <a:r>
              <a:rPr lang="en-US" i="1"/>
              <a:t>Region, State, Urban x Rural, Age, Age^2, Race, Gender…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en-US" b="1"/>
              <a:t>Experience Controls: </a:t>
            </a:r>
            <a:r>
              <a:rPr lang="en-US" i="1"/>
              <a:t>Years of Education, Degree, Course Category, Work Tenure, Public x Private Sector, Industry…</a:t>
            </a:r>
            <a:endParaRPr lang="pt-BR" i="1" dirty="0"/>
          </a:p>
        </p:txBody>
      </p:sp>
      <p:pic>
        <p:nvPicPr>
          <p:cNvPr id="4" name="Graphic 3" descr="Money with solid fill">
            <a:extLst>
              <a:ext uri="{FF2B5EF4-FFF2-40B4-BE49-F238E27FC236}">
                <a16:creationId xmlns:a16="http://schemas.microsoft.com/office/drawing/2014/main" id="{C1C8B51D-E7C6-1A01-D973-9098E070D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9484" y="62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CFB39-55D6-FCED-29BA-3BEEB1A5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3497216D-57B4-F64C-7903-4206ED08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4c) Cluster Analysis</a:t>
            </a:r>
            <a:endParaRPr lang="pt-BR" b="1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99C295CC-E69A-3358-50A0-32A7F22B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7" y="1953344"/>
            <a:ext cx="9613544" cy="421196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Prediction on Customer Segmentation in Grocery Purchase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Y = Customer Category </a:t>
            </a:r>
            <a:r>
              <a:rPr lang="en-US" sz="2400"/>
              <a:t>(</a:t>
            </a:r>
            <a:r>
              <a:rPr lang="en-US" sz="2400" i="1"/>
              <a:t>e.g. Healthy Bulk, Healthy Light,  Conventional Bulk, Conventional Light)</a:t>
            </a:r>
            <a:endParaRPr 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X = multiple customer information</a:t>
            </a:r>
            <a:r>
              <a:rPr lang="pt-BR" sz="2400" b="1"/>
              <a:t>:</a:t>
            </a:r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Product Selections:  </a:t>
            </a:r>
            <a:r>
              <a:rPr lang="pt-BR" i="1"/>
              <a:t>share of healthy food, share of processed food, diversity of SKUs, changes...</a:t>
            </a:r>
            <a:endParaRPr lang="pt-BR"/>
          </a:p>
          <a:p>
            <a:pPr marL="880110" lvl="1" indent="-514350">
              <a:lnSpc>
                <a:spcPct val="100000"/>
              </a:lnSpc>
              <a:buAutoNum type="alphaLcParenR"/>
            </a:pPr>
            <a:r>
              <a:rPr lang="pt-BR" b="1"/>
              <a:t>Quantity Related: </a:t>
            </a:r>
            <a:r>
              <a:rPr lang="en-US" i="1"/>
              <a:t>average basket size, average basket value, proportion of large transactions, weight of purchase, % of large size itens, % of combo itens</a:t>
            </a:r>
            <a:endParaRPr lang="pt-BR" i="1" dirty="0"/>
          </a:p>
        </p:txBody>
      </p:sp>
      <p:pic>
        <p:nvPicPr>
          <p:cNvPr id="3" name="Graphic 2" descr="Noodles with solid fill">
            <a:extLst>
              <a:ext uri="{FF2B5EF4-FFF2-40B4-BE49-F238E27FC236}">
                <a16:creationId xmlns:a16="http://schemas.microsoft.com/office/drawing/2014/main" id="{54228767-4094-379B-AC9E-71FEBB99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642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3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5C871-A5AD-F908-C986-F764B67F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9AE353E4-1A7E-7958-7E7D-4B98DC6D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7) Classification KNN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Espaço reservado para conteúdo 10">
                <a:extLst>
                  <a:ext uri="{FF2B5EF4-FFF2-40B4-BE49-F238E27FC236}">
                    <a16:creationId xmlns:a16="http://schemas.microsoft.com/office/drawing/2014/main" id="{CD491F46-C218-B602-BCF7-DA2A490C3EE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02504480"/>
                  </p:ext>
                </p:extLst>
              </p:nvPr>
            </p:nvGraphicFramePr>
            <p:xfrm>
              <a:off x="1593850" y="1844824"/>
              <a:ext cx="5580684" cy="38671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3356853576"/>
                        </a:ext>
                      </a:extLst>
                    </a:gridCol>
                    <a:gridCol w="852114">
                      <a:extLst>
                        <a:ext uri="{9D8B030D-6E8A-4147-A177-3AD203B41FA5}">
                          <a16:colId xmlns:a16="http://schemas.microsoft.com/office/drawing/2014/main" val="1476807692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579819491"/>
                        </a:ext>
                      </a:extLst>
                    </a:gridCol>
                  </a:tblGrid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Obs.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Y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D</a:t>
                          </a:r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𝟗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𝟏𝟎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4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pt-BR" noProof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4302525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5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-1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pt-BR" noProof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975948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6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 b="1" i="1" noProof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pt-BR" b="1" noProof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0392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Espaço reservado para conteúdo 10">
                <a:extLst>
                  <a:ext uri="{FF2B5EF4-FFF2-40B4-BE49-F238E27FC236}">
                    <a16:creationId xmlns:a16="http://schemas.microsoft.com/office/drawing/2014/main" id="{CD491F46-C218-B602-BCF7-DA2A490C3EE9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802504480"/>
                  </p:ext>
                </p:extLst>
              </p:nvPr>
            </p:nvGraphicFramePr>
            <p:xfrm>
              <a:off x="1593850" y="1844824"/>
              <a:ext cx="5580684" cy="386715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30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30114">
                      <a:extLst>
                        <a:ext uri="{9D8B030D-6E8A-4147-A177-3AD203B41FA5}">
                          <a16:colId xmlns:a16="http://schemas.microsoft.com/office/drawing/2014/main" val="3356853576"/>
                        </a:ext>
                      </a:extLst>
                    </a:gridCol>
                    <a:gridCol w="852114">
                      <a:extLst>
                        <a:ext uri="{9D8B030D-6E8A-4147-A177-3AD203B41FA5}">
                          <a16:colId xmlns:a16="http://schemas.microsoft.com/office/drawing/2014/main" val="1476807692"/>
                        </a:ext>
                      </a:extLst>
                    </a:gridCol>
                    <a:gridCol w="1008114">
                      <a:extLst>
                        <a:ext uri="{9D8B030D-6E8A-4147-A177-3AD203B41FA5}">
                          <a16:colId xmlns:a16="http://schemas.microsoft.com/office/drawing/2014/main" val="3579819491"/>
                        </a:ext>
                      </a:extLst>
                    </a:gridCol>
                  </a:tblGrid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Obs.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X3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Y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D</a:t>
                          </a:r>
                          <a:endParaRPr lang="pt-BR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101099" r="-3030" b="-5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201099" r="-3030" b="-4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3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304444" r="-3030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4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2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pt-BR" noProof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400000" r="-3030" b="-2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302525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5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-1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0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pt-BR" noProof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500000" r="-3030" b="-10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9759483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6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/>
                            <a:t>1</a:t>
                          </a:r>
                          <a:endParaRPr lang="pt-BR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pt-BR" noProof="0">
                              <a:solidFill>
                                <a:schemeClr val="accent1"/>
                              </a:solidFill>
                            </a:rPr>
                            <a:t>Red</a:t>
                          </a:r>
                          <a:endParaRPr lang="pt-BR" noProof="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55758" t="-600000" r="-3030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0392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Espaço reservado para conteúdo 6">
            <a:extLst>
              <a:ext uri="{FF2B5EF4-FFF2-40B4-BE49-F238E27FC236}">
                <a16:creationId xmlns:a16="http://schemas.microsoft.com/office/drawing/2014/main" id="{3FB251A0-5F10-D171-2FD4-AB9555280D20}"/>
              </a:ext>
            </a:extLst>
          </p:cNvPr>
          <p:cNvSpPr txBox="1">
            <a:spLocks/>
          </p:cNvSpPr>
          <p:nvPr/>
        </p:nvSpPr>
        <p:spPr>
          <a:xfrm>
            <a:off x="7462563" y="1600200"/>
            <a:ext cx="3913673" cy="457200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b="1"/>
              <a:t>K = 1 </a:t>
            </a:r>
            <a:r>
              <a:rPr lang="pt-BR" sz="2400" b="1">
                <a:sym typeface="Wingdings" panose="05000000000000000000" pitchFamily="2" charset="2"/>
              </a:rPr>
              <a:t> obs 5  </a:t>
            </a:r>
          </a:p>
          <a:p>
            <a:pPr marL="0" indent="0">
              <a:buNone/>
            </a:pPr>
            <a:r>
              <a:rPr lang="pt-BR" sz="2400" b="1">
                <a:sym typeface="Wingdings" panose="05000000000000000000" pitchFamily="2" charset="2"/>
              </a:rPr>
              <a:t> P(Green) = 1 </a:t>
            </a:r>
            <a:r>
              <a:rPr lang="en-US" sz="2400" b="1">
                <a:sym typeface="Wingdings" panose="05000000000000000000" pitchFamily="2" charset="2"/>
              </a:rPr>
              <a:t> </a:t>
            </a:r>
            <a:r>
              <a:rPr lang="pt-BR" sz="2400" b="1">
                <a:solidFill>
                  <a:srgbClr val="00B050"/>
                </a:solidFill>
                <a:sym typeface="Wingdings" panose="05000000000000000000" pitchFamily="2" charset="2"/>
              </a:rPr>
              <a:t>Green</a:t>
            </a:r>
          </a:p>
          <a:p>
            <a:pPr marL="0" indent="0">
              <a:buNone/>
            </a:pPr>
            <a:endParaRPr lang="pt-BR" sz="2400" b="1">
              <a:sym typeface="Wingdings" panose="05000000000000000000" pitchFamily="2" charset="2"/>
            </a:endParaRPr>
          </a:p>
          <a:p>
            <a:r>
              <a:rPr lang="pt-BR" sz="2400" b="1">
                <a:sym typeface="Wingdings" panose="05000000000000000000" pitchFamily="2" charset="2"/>
              </a:rPr>
              <a:t>K = 3  obs 5,6,2 </a:t>
            </a:r>
          </a:p>
          <a:p>
            <a:pPr marL="0" indent="0">
              <a:buNone/>
            </a:pPr>
            <a:r>
              <a:rPr lang="pt-BR" sz="2400" b="1">
                <a:sym typeface="Wingdings" panose="05000000000000000000" pitchFamily="2" charset="2"/>
              </a:rPr>
              <a:t> P(Red) = 2</a:t>
            </a:r>
            <a:r>
              <a:rPr lang="en-US" sz="2400" b="1">
                <a:sym typeface="Wingdings" panose="05000000000000000000" pitchFamily="2" charset="2"/>
              </a:rPr>
              <a:t>/3  </a:t>
            </a:r>
            <a:r>
              <a:rPr lang="en-US" sz="2400" b="1">
                <a:solidFill>
                  <a:srgbClr val="C00000"/>
                </a:solidFill>
                <a:sym typeface="Wingdings" panose="05000000000000000000" pitchFamily="2" charset="2"/>
              </a:rPr>
              <a:t>Red</a:t>
            </a:r>
          </a:p>
          <a:p>
            <a:pPr marL="0" indent="0">
              <a:buNone/>
            </a:pPr>
            <a:endParaRPr lang="en-US" sz="24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pt-BR" sz="2400" b="1"/>
              <a:t>Non-linear </a:t>
            </a:r>
            <a:r>
              <a:rPr lang="pt-BR" sz="2400" b="1">
                <a:sym typeface="Wingdings" panose="05000000000000000000" pitchFamily="2" charset="2"/>
              </a:rPr>
              <a:t> </a:t>
            </a:r>
            <a:r>
              <a:rPr lang="en-US" sz="2400" b="1">
                <a:sym typeface="Wingdings" panose="05000000000000000000" pitchFamily="2" charset="2"/>
              </a:rPr>
              <a:t>smaller K, </a:t>
            </a:r>
            <a:r>
              <a:rPr lang="en-US" sz="2400">
                <a:sym typeface="Wingdings" panose="05000000000000000000" pitchFamily="2" charset="2"/>
              </a:rPr>
              <a:t>since it is </a:t>
            </a:r>
            <a:r>
              <a:rPr lang="en-US" sz="2400" b="1">
                <a:sym typeface="Wingdings" panose="05000000000000000000" pitchFamily="2" charset="2"/>
              </a:rPr>
              <a:t>more flexible </a:t>
            </a:r>
            <a:r>
              <a:rPr lang="en-US" sz="2400">
                <a:sym typeface="Wingdings" panose="05000000000000000000" pitchFamily="2" charset="2"/>
              </a:rPr>
              <a:t>and able to </a:t>
            </a:r>
            <a:r>
              <a:rPr lang="en-US" sz="2400" b="1">
                <a:sym typeface="Wingdings" panose="05000000000000000000" pitchFamily="2" charset="2"/>
              </a:rPr>
              <a:t>capture the non linearity</a:t>
            </a:r>
            <a:endParaRPr lang="pt-BR" sz="2400" b="1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121AC-113F-0539-1C41-4B30471B6D4F}"/>
              </a:ext>
            </a:extLst>
          </p:cNvPr>
          <p:cNvSpPr/>
          <p:nvPr/>
        </p:nvSpPr>
        <p:spPr>
          <a:xfrm>
            <a:off x="1593436" y="4609728"/>
            <a:ext cx="5580684" cy="576064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374C4-FA8B-9191-AA03-95AD8ED22AC0}"/>
              </a:ext>
            </a:extLst>
          </p:cNvPr>
          <p:cNvSpPr/>
          <p:nvPr/>
        </p:nvSpPr>
        <p:spPr>
          <a:xfrm>
            <a:off x="1593436" y="5185792"/>
            <a:ext cx="5580684" cy="576064"/>
          </a:xfrm>
          <a:prstGeom prst="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99A57F-E66A-F55C-7699-365289AA6E77}"/>
              </a:ext>
            </a:extLst>
          </p:cNvPr>
          <p:cNvSpPr/>
          <p:nvPr/>
        </p:nvSpPr>
        <p:spPr>
          <a:xfrm>
            <a:off x="1593848" y="2953544"/>
            <a:ext cx="5580684" cy="576064"/>
          </a:xfrm>
          <a:prstGeom prst="rect">
            <a:avLst/>
          </a:prstGeom>
          <a:noFill/>
          <a:ln w="603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7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606F-50C3-3CCE-0BCD-C6B355BC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4DA2-ED9C-8300-9320-E175505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/>
              <a:t>Applied</a:t>
            </a:r>
            <a:endParaRPr lang="pt-BR" spc="-1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7D339F-E783-FC9A-2C87-4B902ADB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/>
              <a:t>Exercises 10</a:t>
            </a:r>
            <a:endParaRPr lang="pt-BR" dirty="0"/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F5CFE8E0-91AF-6B32-CEDE-C1E91E811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6" y="3284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B842-699D-0717-E8B1-94115BB4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18777F66-2885-8319-000E-5CBE27D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10a) Boston Suburbs Info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2929CE1B-A014-A6A2-04C7-ADDF2953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91899-6E55-4CDC-B3B0-AEF5660CB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48" y="1817669"/>
            <a:ext cx="7802064" cy="1886213"/>
          </a:xfrm>
          <a:prstGeom prst="rect">
            <a:avLst/>
          </a:prstGeom>
        </p:spPr>
      </p:pic>
      <p:sp>
        <p:nvSpPr>
          <p:cNvPr id="11" name="Espaço reservado para conteúdo 13">
            <a:extLst>
              <a:ext uri="{FF2B5EF4-FFF2-40B4-BE49-F238E27FC236}">
                <a16:creationId xmlns:a16="http://schemas.microsoft.com/office/drawing/2014/main" id="{F071770A-22DF-B26F-DA06-41495D29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56" y="4103914"/>
            <a:ext cx="9613544" cy="1773358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Greater Boston Residence Information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N = 506 observations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sz="2400" b="1"/>
              <a:t>X = 14 variables </a:t>
            </a:r>
            <a:r>
              <a:rPr lang="en-US" sz="2400"/>
              <a:t>(normally Medv is the dependent variable)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DDE70-AC55-B55A-2FB1-EF9D34EDF142}"/>
              </a:ext>
            </a:extLst>
          </p:cNvPr>
          <p:cNvSpPr/>
          <p:nvPr/>
        </p:nvSpPr>
        <p:spPr>
          <a:xfrm>
            <a:off x="1909256" y="3512113"/>
            <a:ext cx="1358788" cy="2611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ED74A-5B91-6598-4760-6E3ABBFABAEF}"/>
              </a:ext>
            </a:extLst>
          </p:cNvPr>
          <p:cNvSpPr/>
          <p:nvPr/>
        </p:nvSpPr>
        <p:spPr>
          <a:xfrm>
            <a:off x="2349996" y="1953934"/>
            <a:ext cx="7378708" cy="261190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5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FFBFB-2AE7-98DB-FC98-F0C9B19D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85E658-F05E-7D9B-B196-3F3C7DB9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/>
              <a:t>Exercise 10b) Covariates</a:t>
            </a:r>
            <a:endParaRPr lang="pt-BR" b="1" dirty="0"/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8E38C243-02C9-3A5C-FE01-0CEEED865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graphicFrame>
        <p:nvGraphicFramePr>
          <p:cNvPr id="5" name="Espaço reservado para conteúdo 10">
            <a:extLst>
              <a:ext uri="{FF2B5EF4-FFF2-40B4-BE49-F238E27FC236}">
                <a16:creationId xmlns:a16="http://schemas.microsoft.com/office/drawing/2014/main" id="{60A0262D-8945-145F-933E-1CF17430C31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4608700"/>
              </p:ext>
            </p:extLst>
          </p:nvPr>
        </p:nvGraphicFramePr>
        <p:xfrm>
          <a:off x="1714275" y="1524784"/>
          <a:ext cx="9541122" cy="480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8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X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Explanation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crim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500" noProof="0"/>
                        <a:t>per capita </a:t>
                      </a:r>
                      <a:r>
                        <a:rPr lang="pt-BR" sz="1500" b="1" noProof="0"/>
                        <a:t>crime rate </a:t>
                      </a:r>
                      <a:r>
                        <a:rPr lang="pt-BR" sz="1500" noProof="0"/>
                        <a:t>per town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zn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residential land zoned for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lots over 25,000 sq.ft.</a:t>
                      </a:r>
                      <a:endParaRPr lang="pt-BR" sz="1500" b="1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ind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non-retail business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acres per town (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industrial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chas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500" b="1" noProof="0"/>
                        <a:t>Charles river </a:t>
                      </a:r>
                      <a:r>
                        <a:rPr lang="pt-BR" sz="1500" noProof="0"/>
                        <a:t>bound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3025253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nox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nitrogen oxides </a:t>
                      </a:r>
                      <a:r>
                        <a:rPr lang="fr-F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concentration (</a:t>
                      </a:r>
                      <a:r>
                        <a:rPr lang="fr-FR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pollution</a:t>
                      </a:r>
                      <a:r>
                        <a:rPr lang="fr-F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759483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rm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rooms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dwelling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392045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age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owner-occupied units built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 to 1940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antique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607813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dis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weighted mean of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distances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five Boston employment centres.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503501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rad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of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accessibility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radial highways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874041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tax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full-value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property-tax rate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037353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ptratio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pt-BR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pupil-teacher</a:t>
                      </a:r>
                      <a:r>
                        <a:rPr lang="pt-BR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ratio by town.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080979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black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 based on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proportion of blacks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town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64827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lstat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status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population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983582"/>
                  </a:ext>
                </a:extLst>
              </a:tr>
              <a:tr h="205737">
                <a:tc>
                  <a:txBody>
                    <a:bodyPr/>
                    <a:lstStyle/>
                    <a:p>
                      <a:pPr algn="ctr" rtl="0"/>
                      <a:r>
                        <a:rPr lang="pt-BR" sz="1500" noProof="0"/>
                        <a:t>medv</a:t>
                      </a:r>
                      <a:endParaRPr lang="pt-BR" sz="15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</a:t>
                      </a:r>
                      <a:r>
                        <a:rPr lang="en-US" sz="15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 of owner-occupied </a:t>
                      </a:r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homes</a:t>
                      </a:r>
                      <a:endParaRPr lang="pt-BR" sz="15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89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0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691</Words>
  <Application>Microsoft Office PowerPoint</Application>
  <PresentationFormat>Custom</PresentationFormat>
  <Paragraphs>153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Euphemia</vt:lpstr>
      <vt:lpstr>Wingdings</vt:lpstr>
      <vt:lpstr>Matemática 16:9</vt:lpstr>
      <vt:lpstr>Exercises ISLR – Ch.2</vt:lpstr>
      <vt:lpstr>Conceptual</vt:lpstr>
      <vt:lpstr>Exercise 4a) Classification Problem</vt:lpstr>
      <vt:lpstr>Exercise 4b) Regression Problem</vt:lpstr>
      <vt:lpstr>Exercise 4c) Cluster Analysis</vt:lpstr>
      <vt:lpstr>Exercise 7) Classification KNN</vt:lpstr>
      <vt:lpstr>Applied</vt:lpstr>
      <vt:lpstr>Exercise 10a) Boston Suburbs Info</vt:lpstr>
      <vt:lpstr>Exercise 10b) Covariates</vt:lpstr>
      <vt:lpstr>Exercise 10c) Scatterplots</vt:lpstr>
      <vt:lpstr>Exercise 10d) Correlations</vt:lpstr>
      <vt:lpstr>Exercise 10e) High values</vt:lpstr>
      <vt:lpstr>Exercise 10f,g) Descriptive</vt:lpstr>
      <vt:lpstr>Exercise 10h) Lowest medv suburb</vt:lpstr>
      <vt:lpstr>Exercise 10i) Larger residences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Previato Simoes</dc:creator>
  <cp:lastModifiedBy>Marcelo Previato Simoes</cp:lastModifiedBy>
  <cp:revision>20</cp:revision>
  <dcterms:created xsi:type="dcterms:W3CDTF">2025-08-17T16:47:43Z</dcterms:created>
  <dcterms:modified xsi:type="dcterms:W3CDTF">2025-08-17T21:03:33Z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