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4" r:id="rId6"/>
    <p:sldId id="259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9" r:id="rId21"/>
    <p:sldId id="280" r:id="rId22"/>
    <p:sldId id="281" r:id="rId23"/>
    <p:sldId id="282" r:id="rId24"/>
    <p:sldId id="277" r:id="rId25"/>
    <p:sldId id="278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5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15/05/19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15/05/19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15/05/19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15/05/19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15/05/19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15/05/19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15/05/19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15/05/19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15/05/19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15/05/19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15/05/19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B075-67F8-4A8D-AE1C-3D3E4193EBCA}" type="datetimeFigureOut">
              <a:rPr lang="pt-BR" smtClean="0"/>
              <a:t>15/05/19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JS Avançado 1</a:t>
            </a:r>
          </a:p>
        </p:txBody>
      </p:sp>
    </p:spTree>
    <p:extLst>
      <p:ext uri="{BB962C8B-B14F-4D97-AF65-F5344CB8AC3E}">
        <p14:creationId xmlns:p14="http://schemas.microsoft.com/office/powerpoint/2010/main" val="28058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/>
              <a:t>Error-first</a:t>
            </a:r>
            <a:r>
              <a:rPr lang="pt-BR" sz="2800" b="1" dirty="0"/>
              <a:t> </a:t>
            </a:r>
            <a:r>
              <a:rPr lang="pt-BR" sz="2800" b="1" dirty="0" err="1"/>
              <a:t>Callback</a:t>
            </a:r>
            <a:endParaRPr lang="pt-BR" sz="2800" b="1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375297"/>
          </a:xfrm>
        </p:spPr>
        <p:txBody>
          <a:bodyPr/>
          <a:lstStyle/>
          <a:p>
            <a:r>
              <a:rPr lang="pt-BR" dirty="0"/>
              <a:t>O </a:t>
            </a:r>
            <a:r>
              <a:rPr lang="pt-BR" b="1" i="1" dirty="0" err="1"/>
              <a:t>Error-first</a:t>
            </a:r>
            <a:r>
              <a:rPr lang="pt-BR" b="1" i="1" dirty="0"/>
              <a:t> </a:t>
            </a:r>
            <a:r>
              <a:rPr lang="pt-BR" b="1" i="1" dirty="0" err="1"/>
              <a:t>Callback</a:t>
            </a:r>
            <a:r>
              <a:rPr lang="pt-BR" dirty="0"/>
              <a:t>, ou </a:t>
            </a:r>
            <a:r>
              <a:rPr lang="pt-BR" b="1" i="1" dirty="0" err="1"/>
              <a:t>errorback</a:t>
            </a:r>
            <a:r>
              <a:rPr lang="pt-BR" dirty="0"/>
              <a:t>, é um padrão que foi adotado no mundo </a:t>
            </a:r>
            <a:r>
              <a:rPr lang="pt-BR" dirty="0" err="1"/>
              <a:t>Node.js</a:t>
            </a:r>
            <a:r>
              <a:rPr lang="pt-BR" dirty="0"/>
              <a:t>. Como você já aprendeu, o </a:t>
            </a:r>
            <a:r>
              <a:rPr lang="pt-BR" i="1" dirty="0" err="1"/>
              <a:t>callback</a:t>
            </a:r>
            <a:r>
              <a:rPr lang="pt-BR" dirty="0"/>
              <a:t> é uma função chamada quando uma tarefa for executada, como uma requisição Ajax ou o acesso ao banco de dados. No entanto, a qualquer momento pode acontecer um erro no processamento e aí vem a questão de como lidar com isso.</a:t>
            </a:r>
          </a:p>
          <a:p>
            <a:endParaRPr lang="pt-BR" dirty="0"/>
          </a:p>
          <a:p>
            <a:r>
              <a:rPr lang="pt-BR" dirty="0"/>
              <a:t>A convenção é que cada </a:t>
            </a:r>
            <a:r>
              <a:rPr lang="pt-BR" b="1" i="1" dirty="0" err="1"/>
              <a:t>callback</a:t>
            </a:r>
            <a:r>
              <a:rPr lang="pt-BR" dirty="0"/>
              <a:t> receba sempre o erro no primeiro parâmetro. Na função </a:t>
            </a:r>
            <a:r>
              <a:rPr lang="pt-BR" i="1" dirty="0" err="1"/>
              <a:t>callback</a:t>
            </a:r>
            <a:r>
              <a:rPr lang="pt-BR" dirty="0"/>
              <a:t>, basta então verificar esse parâmetro para saber se ocorreu um erro ou não!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18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/>
              <a:t>Pyramid</a:t>
            </a:r>
            <a:r>
              <a:rPr lang="pt-BR" sz="2800" b="1" dirty="0"/>
              <a:t> </a:t>
            </a:r>
            <a:r>
              <a:rPr lang="pt-BR" sz="2800" b="1" dirty="0" err="1"/>
              <a:t>of</a:t>
            </a:r>
            <a:r>
              <a:rPr lang="pt-BR" sz="2800" b="1" dirty="0"/>
              <a:t> </a:t>
            </a:r>
            <a:r>
              <a:rPr lang="pt-BR" sz="2800" b="1" dirty="0" err="1"/>
              <a:t>Doom</a:t>
            </a:r>
            <a:r>
              <a:rPr lang="pt-BR" sz="2800" b="1" dirty="0"/>
              <a:t> (Pirâmide da desgraça)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375297"/>
          </a:xfrm>
        </p:spPr>
        <p:txBody>
          <a:bodyPr/>
          <a:lstStyle/>
          <a:p>
            <a:r>
              <a:rPr lang="pt-BR" sz="2400" dirty="0"/>
              <a:t>Isso ocorre porque temos várias funções aninhadas dentro de outras. Causando problemas de legibilidade do código. </a:t>
            </a:r>
          </a:p>
          <a:p>
            <a:endParaRPr lang="pt-BR" sz="2400" dirty="0"/>
          </a:p>
          <a:p>
            <a:r>
              <a:rPr lang="pt-BR" sz="2400" dirty="0"/>
              <a:t>O maior problema disso chama </a:t>
            </a:r>
            <a:r>
              <a:rPr lang="pt-BR" sz="2400" b="1" dirty="0" err="1"/>
              <a:t>Callback</a:t>
            </a:r>
            <a:r>
              <a:rPr lang="pt-BR" sz="2400" b="1" dirty="0"/>
              <a:t> </a:t>
            </a:r>
            <a:r>
              <a:rPr lang="pt-BR" sz="2400" b="1" dirty="0" err="1"/>
              <a:t>Hell</a:t>
            </a:r>
            <a:r>
              <a:rPr lang="pt-BR" sz="2400" b="1" dirty="0"/>
              <a:t> </a:t>
            </a:r>
            <a:r>
              <a:rPr lang="pt-BR" sz="2400" dirty="0"/>
              <a:t>que ocorre quando temos essas requisições </a:t>
            </a:r>
            <a:r>
              <a:rPr lang="pt-BR" sz="2400"/>
              <a:t>assíncronas aninhadas.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9905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JS Avançado 3</a:t>
            </a:r>
          </a:p>
        </p:txBody>
      </p:sp>
    </p:spTree>
    <p:extLst>
      <p:ext uri="{BB962C8B-B14F-4D97-AF65-F5344CB8AC3E}">
        <p14:creationId xmlns:p14="http://schemas.microsoft.com/office/powerpoint/2010/main" val="1039430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Persistência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375297"/>
          </a:xfrm>
        </p:spPr>
        <p:txBody>
          <a:bodyPr/>
          <a:lstStyle/>
          <a:p>
            <a:r>
              <a:rPr lang="pt-BR" sz="2400" dirty="0"/>
              <a:t>Persistência com o banco de dados bastante famoso no mercado e certificado pela W3C, </a:t>
            </a:r>
            <a:r>
              <a:rPr lang="pt-BR" sz="2400" b="1" dirty="0" err="1"/>
              <a:t>IndexedDB</a:t>
            </a:r>
            <a:r>
              <a:rPr lang="pt-BR" sz="2400" dirty="0"/>
              <a:t> (</a:t>
            </a:r>
            <a:r>
              <a:rPr lang="pt-BR" sz="2400" b="1" dirty="0"/>
              <a:t>IDB</a:t>
            </a:r>
            <a:r>
              <a:rPr lang="pt-BR" sz="2400" dirty="0"/>
              <a:t>).</a:t>
            </a:r>
          </a:p>
          <a:p>
            <a:r>
              <a:rPr lang="pt-BR" sz="2400" dirty="0"/>
              <a:t>É acessível pelo escopo global</a:t>
            </a:r>
          </a:p>
          <a:p>
            <a:r>
              <a:rPr lang="pt-BR" sz="2400" dirty="0"/>
              <a:t>Precisamos solicitar uma requisição de abertura para um Banco antes de qualquer coisa</a:t>
            </a:r>
          </a:p>
          <a:p>
            <a:r>
              <a:rPr lang="pt-BR" sz="2400" dirty="0"/>
              <a:t>Temos que lidar com uma tríade de eventos todas as vezes que obtermos uma conexão</a:t>
            </a:r>
          </a:p>
          <a:p>
            <a:pPr lvl="1"/>
            <a:r>
              <a:rPr lang="pt-BR" dirty="0" err="1"/>
              <a:t>openRequest.</a:t>
            </a:r>
            <a:r>
              <a:rPr lang="pt-BR" b="1" dirty="0" err="1"/>
              <a:t>onupgradeneeded</a:t>
            </a:r>
            <a:endParaRPr lang="pt-BR" b="1" dirty="0"/>
          </a:p>
          <a:p>
            <a:pPr lvl="1"/>
            <a:r>
              <a:rPr lang="pt-BR" dirty="0" err="1"/>
              <a:t>openRequest.</a:t>
            </a:r>
            <a:r>
              <a:rPr lang="pt-BR" b="1" dirty="0" err="1"/>
              <a:t>onsuccess</a:t>
            </a:r>
            <a:endParaRPr lang="pt-BR" b="1" dirty="0"/>
          </a:p>
          <a:p>
            <a:pPr lvl="1"/>
            <a:r>
              <a:rPr lang="pt-BR" dirty="0" err="1"/>
              <a:t>openRequest.</a:t>
            </a:r>
            <a:r>
              <a:rPr lang="pt-BR" b="1" dirty="0" err="1"/>
              <a:t>onerror</a:t>
            </a:r>
            <a:endParaRPr lang="pt-BR" b="1" dirty="0"/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6674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Persistência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649238"/>
          </a:xfrm>
        </p:spPr>
        <p:txBody>
          <a:bodyPr/>
          <a:lstStyle/>
          <a:p>
            <a:r>
              <a:rPr lang="pt-BR" dirty="0"/>
              <a:t>O evento </a:t>
            </a:r>
            <a:r>
              <a:rPr lang="pt-BR" b="1" dirty="0" err="1"/>
              <a:t>onupgradeneeded</a:t>
            </a:r>
            <a:r>
              <a:rPr lang="pt-BR" dirty="0"/>
              <a:t> pode ou não ser disparado em determinadas situações.</a:t>
            </a:r>
          </a:p>
          <a:p>
            <a:r>
              <a:rPr lang="pt-BR" dirty="0"/>
              <a:t>O evento </a:t>
            </a:r>
            <a:r>
              <a:rPr lang="pt-BR" dirty="0" err="1"/>
              <a:t>onupgradeneeded</a:t>
            </a:r>
            <a:r>
              <a:rPr lang="pt-BR" dirty="0"/>
              <a:t> é </a:t>
            </a:r>
            <a:r>
              <a:rPr lang="pt-BR" b="1" dirty="0"/>
              <a:t>sempre</a:t>
            </a:r>
            <a:r>
              <a:rPr lang="pt-BR" dirty="0"/>
              <a:t> chamado quando o banco é criado pela primeira vez.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Partindo do ponto que a variável connection possui uma conexão para o banco </a:t>
            </a:r>
            <a:r>
              <a:rPr lang="pt-BR" dirty="0" err="1"/>
              <a:t>aluraframe</a:t>
            </a:r>
            <a:r>
              <a:rPr lang="pt-BR" dirty="0"/>
              <a:t> e que este banco possui a store negociações a forma correta de obter a store negociações</a:t>
            </a:r>
          </a:p>
          <a:p>
            <a:endParaRPr lang="pt-BR" dirty="0"/>
          </a:p>
          <a:p>
            <a:pPr lvl="1"/>
            <a:r>
              <a:rPr lang="pt-BR" dirty="0" err="1">
                <a:solidFill>
                  <a:schemeClr val="accent5"/>
                </a:solidFill>
              </a:rPr>
              <a:t>let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 err="1">
                <a:solidFill>
                  <a:schemeClr val="accent5"/>
                </a:solidFill>
              </a:rPr>
              <a:t>transaction</a:t>
            </a:r>
            <a:r>
              <a:rPr lang="pt-BR" dirty="0">
                <a:solidFill>
                  <a:schemeClr val="accent5"/>
                </a:solidFill>
              </a:rPr>
              <a:t> = </a:t>
            </a:r>
            <a:r>
              <a:rPr lang="pt-BR" dirty="0" err="1">
                <a:solidFill>
                  <a:schemeClr val="accent5"/>
                </a:solidFill>
              </a:rPr>
              <a:t>connection.transaction</a:t>
            </a:r>
            <a:r>
              <a:rPr lang="pt-BR" dirty="0">
                <a:solidFill>
                  <a:schemeClr val="accent5"/>
                </a:solidFill>
              </a:rPr>
              <a:t>(['</a:t>
            </a:r>
            <a:r>
              <a:rPr lang="pt-BR" dirty="0" err="1">
                <a:solidFill>
                  <a:schemeClr val="accent5"/>
                </a:solidFill>
              </a:rPr>
              <a:t>negociacoes</a:t>
            </a:r>
            <a:r>
              <a:rPr lang="pt-BR" dirty="0">
                <a:solidFill>
                  <a:schemeClr val="accent5"/>
                </a:solidFill>
              </a:rPr>
              <a:t>'],'</a:t>
            </a:r>
            <a:r>
              <a:rPr lang="pt-BR" dirty="0" err="1">
                <a:solidFill>
                  <a:schemeClr val="accent5"/>
                </a:solidFill>
              </a:rPr>
              <a:t>readwrite</a:t>
            </a:r>
            <a:r>
              <a:rPr lang="pt-BR" dirty="0">
                <a:solidFill>
                  <a:schemeClr val="accent5"/>
                </a:solidFill>
              </a:rPr>
              <a:t>’); </a:t>
            </a:r>
          </a:p>
          <a:p>
            <a:pPr lvl="1"/>
            <a:r>
              <a:rPr lang="pt-BR" dirty="0" err="1">
                <a:solidFill>
                  <a:schemeClr val="accent5"/>
                </a:solidFill>
              </a:rPr>
              <a:t>let</a:t>
            </a:r>
            <a:r>
              <a:rPr lang="pt-BR" dirty="0">
                <a:solidFill>
                  <a:schemeClr val="accent5"/>
                </a:solidFill>
              </a:rPr>
              <a:t> store = </a:t>
            </a:r>
            <a:r>
              <a:rPr lang="pt-BR" dirty="0" err="1">
                <a:solidFill>
                  <a:schemeClr val="accent5"/>
                </a:solidFill>
              </a:rPr>
              <a:t>transaction.objectStore</a:t>
            </a:r>
            <a:r>
              <a:rPr lang="pt-BR" dirty="0">
                <a:solidFill>
                  <a:schemeClr val="accent5"/>
                </a:solidFill>
              </a:rPr>
              <a:t>('</a:t>
            </a:r>
            <a:r>
              <a:rPr lang="pt-BR" dirty="0" err="1">
                <a:solidFill>
                  <a:schemeClr val="accent5"/>
                </a:solidFill>
              </a:rPr>
              <a:t>negociacoes</a:t>
            </a:r>
            <a:r>
              <a:rPr lang="pt-BR" dirty="0">
                <a:solidFill>
                  <a:schemeClr val="accent5"/>
                </a:solidFill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692149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Uma conexão ou várias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649238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3D464D"/>
                </a:solidFill>
                <a:latin typeface="Source Serif Pro"/>
              </a:rPr>
              <a:t>A) O método </a:t>
            </a:r>
            <a:r>
              <a:rPr lang="pt-BR" dirty="0" err="1">
                <a:solidFill>
                  <a:srgbClr val="3D464D"/>
                </a:solidFill>
                <a:latin typeface="Source Serif Pro"/>
              </a:rPr>
              <a:t>getConnection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() será um método estático, ou seja, invocado diretamente na classe.</a:t>
            </a:r>
          </a:p>
          <a:p>
            <a:endParaRPr lang="pt-BR" dirty="0">
              <a:solidFill>
                <a:srgbClr val="3D464D"/>
              </a:solidFill>
              <a:latin typeface="Source Serif Pro"/>
            </a:endParaRPr>
          </a:p>
          <a:p>
            <a:r>
              <a:rPr lang="pt-BR" dirty="0" err="1">
                <a:solidFill>
                  <a:srgbClr val="3D464D"/>
                </a:solidFill>
                <a:latin typeface="Source Serif Pro"/>
              </a:rPr>
              <a:t>B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) O retorno de </a:t>
            </a:r>
            <a:r>
              <a:rPr lang="pt-BR" dirty="0" err="1">
                <a:solidFill>
                  <a:srgbClr val="3D464D"/>
                </a:solidFill>
                <a:latin typeface="Source Serif Pro"/>
              </a:rPr>
              <a:t>getConnection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 será uma </a:t>
            </a:r>
            <a:r>
              <a:rPr lang="pt-BR" dirty="0" err="1">
                <a:solidFill>
                  <a:srgbClr val="3D464D"/>
                </a:solidFill>
                <a:latin typeface="Source Serif Pro"/>
              </a:rPr>
              <a:t>promise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, pois a abertura de uma conexão é um processo assíncrono.</a:t>
            </a:r>
          </a:p>
          <a:p>
            <a:endParaRPr lang="pt-BR" dirty="0">
              <a:solidFill>
                <a:srgbClr val="3D464D"/>
              </a:solidFill>
              <a:latin typeface="Source Serif Pro"/>
            </a:endParaRPr>
          </a:p>
          <a:p>
            <a:r>
              <a:rPr lang="pt-BR" dirty="0">
                <a:solidFill>
                  <a:srgbClr val="3D464D"/>
                </a:solidFill>
                <a:latin typeface="Source Serif Pro"/>
              </a:rPr>
              <a:t>C) Não importa quantas vezes seja chamado o método </a:t>
            </a:r>
            <a:r>
              <a:rPr lang="pt-BR" dirty="0" err="1">
                <a:solidFill>
                  <a:srgbClr val="3D464D"/>
                </a:solidFill>
                <a:latin typeface="Source Serif Pro"/>
              </a:rPr>
              <a:t>getConnection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(), a conexão retornada deve ser a mesma.</a:t>
            </a:r>
          </a:p>
          <a:p>
            <a:endParaRPr lang="pt-BR" dirty="0">
              <a:solidFill>
                <a:srgbClr val="3D464D"/>
              </a:solidFill>
              <a:latin typeface="Source Serif Pro"/>
            </a:endParaRPr>
          </a:p>
          <a:p>
            <a:r>
              <a:rPr lang="pt-BR" dirty="0" err="1">
                <a:solidFill>
                  <a:srgbClr val="3D464D"/>
                </a:solidFill>
                <a:latin typeface="Source Serif Pro"/>
              </a:rPr>
              <a:t>D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) Toda conexão possui o método close(), mas o programador não pode chamá-lo, porque a conexão é a mesma para a aplicação inteira. Só o próprio </a:t>
            </a:r>
            <a:r>
              <a:rPr lang="pt-BR" dirty="0" err="1">
                <a:solidFill>
                  <a:srgbClr val="3D464D"/>
                </a:solidFill>
                <a:latin typeface="Source Serif Pro"/>
              </a:rPr>
              <a:t>ConnectionFactory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 pode fechar a conexão.</a:t>
            </a:r>
          </a:p>
          <a:p>
            <a:endParaRPr lang="pt-B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19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Uma conexão ou várias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649238"/>
          </a:xfrm>
        </p:spPr>
        <p:txBody>
          <a:bodyPr/>
          <a:lstStyle/>
          <a:p>
            <a:pPr marL="0" indent="0">
              <a:buNone/>
            </a:pPr>
            <a:r>
              <a:rPr lang="pt-BR" dirty="0" err="1">
                <a:solidFill>
                  <a:srgbClr val="A67F59"/>
                </a:solidFill>
              </a:rPr>
              <a:t>ConnectionFactory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srgbClr val="999999"/>
                </a:solidFill>
              </a:rPr>
              <a:t>	.</a:t>
            </a:r>
            <a:r>
              <a:rPr lang="pt-BR" dirty="0" err="1"/>
              <a:t>getConnection</a:t>
            </a:r>
            <a:r>
              <a:rPr lang="pt-BR" dirty="0">
                <a:solidFill>
                  <a:srgbClr val="999999"/>
                </a:solidFill>
              </a:rPr>
              <a:t>()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999999"/>
                </a:solidFill>
              </a:rPr>
              <a:t>	.</a:t>
            </a:r>
            <a:r>
              <a:rPr lang="pt-BR" dirty="0" err="1">
                <a:solidFill>
                  <a:srgbClr val="0077AA"/>
                </a:solidFill>
              </a:rPr>
              <a:t>then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/>
              <a:t>connection </a:t>
            </a:r>
            <a:r>
              <a:rPr lang="pt-BR" dirty="0">
                <a:solidFill>
                  <a:srgbClr val="999999"/>
                </a:solidFill>
              </a:rPr>
              <a:t>=&gt;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{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999999"/>
                </a:solidFill>
              </a:rPr>
              <a:t>});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endParaRPr lang="pt-BR" dirty="0">
              <a:solidFill>
                <a:srgbClr val="708090"/>
              </a:solidFill>
            </a:endParaRPr>
          </a:p>
          <a:p>
            <a:pPr marL="457200" lvl="1" indent="0">
              <a:buNone/>
            </a:pPr>
            <a:r>
              <a:rPr lang="pt-BR" dirty="0">
                <a:solidFill>
                  <a:srgbClr val="708090"/>
                </a:solidFill>
              </a:rPr>
              <a:t>// faz outras coisas e pede novamente a conexão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endParaRPr lang="pt-BR" sz="2800" dirty="0">
              <a:solidFill>
                <a:srgbClr val="A67F59"/>
              </a:solidFill>
            </a:endParaRPr>
          </a:p>
          <a:p>
            <a:pPr marL="457200" lvl="1" indent="0">
              <a:buNone/>
            </a:pPr>
            <a:r>
              <a:rPr lang="pt-BR" sz="2800" dirty="0" err="1">
                <a:solidFill>
                  <a:srgbClr val="A67F59"/>
                </a:solidFill>
              </a:rPr>
              <a:t>ConnectionFactory</a:t>
            </a:r>
            <a:r>
              <a:rPr lang="pt-BR" sz="2800" dirty="0"/>
              <a:t> 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999999"/>
                </a:solidFill>
              </a:rPr>
              <a:t>	.</a:t>
            </a:r>
            <a:r>
              <a:rPr lang="pt-BR" sz="2800" dirty="0" err="1"/>
              <a:t>getConnection</a:t>
            </a:r>
            <a:r>
              <a:rPr lang="pt-BR" sz="2800" dirty="0">
                <a:solidFill>
                  <a:srgbClr val="999999"/>
                </a:solidFill>
              </a:rPr>
              <a:t>()</a:t>
            </a:r>
            <a:r>
              <a:rPr lang="pt-BR" sz="2800" dirty="0"/>
              <a:t> 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999999"/>
                </a:solidFill>
              </a:rPr>
              <a:t>	.</a:t>
            </a:r>
            <a:r>
              <a:rPr lang="pt-BR" sz="2800" dirty="0" err="1">
                <a:solidFill>
                  <a:srgbClr val="0077AA"/>
                </a:solidFill>
              </a:rPr>
              <a:t>then</a:t>
            </a:r>
            <a:r>
              <a:rPr lang="pt-BR" sz="2800" dirty="0">
                <a:solidFill>
                  <a:srgbClr val="999999"/>
                </a:solidFill>
              </a:rPr>
              <a:t>(</a:t>
            </a:r>
            <a:r>
              <a:rPr lang="pt-BR" sz="2800" dirty="0"/>
              <a:t>connection </a:t>
            </a:r>
            <a:r>
              <a:rPr lang="pt-BR" sz="2800" dirty="0">
                <a:solidFill>
                  <a:srgbClr val="999999"/>
                </a:solidFill>
              </a:rPr>
              <a:t>=&gt;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999999"/>
                </a:solidFill>
              </a:rPr>
              <a:t>{</a:t>
            </a:r>
            <a:r>
              <a:rPr lang="pt-BR" sz="2800" dirty="0"/>
              <a:t> 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999999"/>
                </a:solidFill>
              </a:rPr>
              <a:t>});</a:t>
            </a:r>
            <a:endParaRPr lang="pt-BR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479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Uma instância </a:t>
            </a:r>
            <a:r>
              <a:rPr lang="pt-BR" sz="2800" b="1" dirty="0" err="1"/>
              <a:t>ConnectionFactory</a:t>
            </a:r>
            <a:endParaRPr lang="pt-BR" sz="2800" b="1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936823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>
                <a:solidFill>
                  <a:schemeClr val="accent5"/>
                </a:solidFill>
              </a:rPr>
              <a:t>Não permitindo criar instâncias a partir dela e que possui um método estático </a:t>
            </a:r>
            <a:r>
              <a:rPr lang="pt-BR" sz="2800" dirty="0" err="1">
                <a:solidFill>
                  <a:schemeClr val="accent5"/>
                </a:solidFill>
              </a:rPr>
              <a:t>getConnection</a:t>
            </a:r>
            <a:r>
              <a:rPr lang="pt-BR" dirty="0">
                <a:solidFill>
                  <a:schemeClr val="accent5"/>
                </a:solidFill>
              </a:rPr>
              <a:t> cujo retorno é uma </a:t>
            </a:r>
            <a:r>
              <a:rPr lang="pt-BR" dirty="0" err="1">
                <a:solidFill>
                  <a:schemeClr val="accent5"/>
                </a:solidFill>
              </a:rPr>
              <a:t>promise</a:t>
            </a:r>
            <a:r>
              <a:rPr lang="pt-BR" dirty="0">
                <a:solidFill>
                  <a:schemeClr val="accent5"/>
                </a:solidFill>
              </a:rPr>
              <a:t>.</a:t>
            </a:r>
          </a:p>
          <a:p>
            <a:pPr marL="0" indent="0">
              <a:buNone/>
            </a:pPr>
            <a:endParaRPr lang="pt-BR" sz="28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pt-BR" sz="2800" dirty="0">
              <a:solidFill>
                <a:schemeClr val="accent5"/>
              </a:solidFill>
            </a:endParaRP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 txBox="1">
            <a:spLocks/>
          </p:cNvSpPr>
          <p:nvPr/>
        </p:nvSpPr>
        <p:spPr>
          <a:xfrm>
            <a:off x="1233309" y="1822306"/>
            <a:ext cx="9491135" cy="366873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7200" dirty="0" err="1"/>
              <a:t>class</a:t>
            </a:r>
            <a:r>
              <a:rPr lang="pt-BR" sz="7200" dirty="0"/>
              <a:t> </a:t>
            </a:r>
            <a:r>
              <a:rPr lang="pt-BR" sz="7200" dirty="0" err="1"/>
              <a:t>ConnectionFactory</a:t>
            </a:r>
            <a:r>
              <a:rPr lang="pt-BR" sz="7200" dirty="0"/>
              <a:t> {</a:t>
            </a:r>
          </a:p>
          <a:p>
            <a:pPr marL="0" indent="0">
              <a:buNone/>
            </a:pPr>
            <a:endParaRPr lang="pt-BR" sz="7200" dirty="0"/>
          </a:p>
          <a:p>
            <a:pPr marL="0" indent="0">
              <a:buNone/>
            </a:pPr>
            <a:r>
              <a:rPr lang="pt-BR" sz="7200" dirty="0"/>
              <a:t>    </a:t>
            </a:r>
            <a:r>
              <a:rPr lang="pt-BR" sz="7200" dirty="0" err="1"/>
              <a:t>constructor</a:t>
            </a:r>
            <a:r>
              <a:rPr lang="pt-BR" sz="7200" dirty="0"/>
              <a:t>() {</a:t>
            </a:r>
          </a:p>
          <a:p>
            <a:pPr marL="0" indent="0">
              <a:buNone/>
            </a:pPr>
            <a:r>
              <a:rPr lang="pt-BR" sz="7200" dirty="0"/>
              <a:t>        </a:t>
            </a:r>
            <a:r>
              <a:rPr lang="pt-BR" sz="7200" dirty="0" err="1"/>
              <a:t>throw</a:t>
            </a:r>
            <a:r>
              <a:rPr lang="pt-BR" sz="7200" dirty="0"/>
              <a:t> new </a:t>
            </a:r>
            <a:r>
              <a:rPr lang="pt-BR" sz="7200" dirty="0" err="1"/>
              <a:t>Error</a:t>
            </a:r>
            <a:r>
              <a:rPr lang="pt-BR" sz="7200" dirty="0"/>
              <a:t>("</a:t>
            </a:r>
            <a:r>
              <a:rPr lang="pt-BR" sz="7200" dirty="0" err="1"/>
              <a:t>ConnectionFactory</a:t>
            </a:r>
            <a:r>
              <a:rPr lang="pt-BR" sz="7200" dirty="0"/>
              <a:t> não pode ser instanciada");</a:t>
            </a:r>
          </a:p>
          <a:p>
            <a:pPr marL="0" indent="0">
              <a:buNone/>
            </a:pPr>
            <a:r>
              <a:rPr lang="pt-BR" sz="7200" dirty="0"/>
              <a:t>    }</a:t>
            </a:r>
          </a:p>
          <a:p>
            <a:pPr marL="0" indent="0">
              <a:buNone/>
            </a:pPr>
            <a:endParaRPr lang="pt-BR" sz="7200" dirty="0"/>
          </a:p>
          <a:p>
            <a:pPr marL="0" indent="0">
              <a:buNone/>
            </a:pPr>
            <a:r>
              <a:rPr lang="pt-BR" sz="7200" dirty="0"/>
              <a:t>    </a:t>
            </a:r>
            <a:r>
              <a:rPr lang="pt-BR" sz="7200" dirty="0" err="1"/>
              <a:t>static</a:t>
            </a:r>
            <a:r>
              <a:rPr lang="pt-BR" sz="7200" dirty="0"/>
              <a:t> </a:t>
            </a:r>
            <a:r>
              <a:rPr lang="pt-BR" sz="7200" dirty="0" err="1"/>
              <a:t>getConnection</a:t>
            </a:r>
            <a:r>
              <a:rPr lang="pt-BR" sz="7200" dirty="0"/>
              <a:t>() {</a:t>
            </a:r>
          </a:p>
          <a:p>
            <a:pPr marL="0" indent="0">
              <a:buNone/>
            </a:pPr>
            <a:r>
              <a:rPr lang="pt-BR" sz="7200" dirty="0"/>
              <a:t>        </a:t>
            </a:r>
            <a:r>
              <a:rPr lang="pt-BR" sz="7200" dirty="0" err="1"/>
              <a:t>return</a:t>
            </a:r>
            <a:r>
              <a:rPr lang="pt-BR" sz="7200" dirty="0"/>
              <a:t> new </a:t>
            </a:r>
            <a:r>
              <a:rPr lang="pt-BR" sz="7200" dirty="0" err="1"/>
              <a:t>Promise</a:t>
            </a:r>
            <a:r>
              <a:rPr lang="pt-BR" sz="7200" dirty="0"/>
              <a:t>((resolve, </a:t>
            </a:r>
            <a:r>
              <a:rPr lang="pt-BR" sz="7200" dirty="0" err="1"/>
              <a:t>reject</a:t>
            </a:r>
            <a:r>
              <a:rPr lang="pt-BR" sz="7200" dirty="0"/>
              <a:t>) =&gt; {  ...</a:t>
            </a:r>
          </a:p>
          <a:p>
            <a:pPr marL="0" indent="0">
              <a:buNone/>
            </a:pPr>
            <a:r>
              <a:rPr lang="pt-BR" sz="7200" dirty="0"/>
              <a:t>	        });</a:t>
            </a:r>
          </a:p>
          <a:p>
            <a:pPr marL="0" indent="0">
              <a:buNone/>
            </a:pPr>
            <a:r>
              <a:rPr lang="pt-BR" sz="7200" dirty="0"/>
              <a:t>    }</a:t>
            </a:r>
          </a:p>
          <a:p>
            <a:pPr marL="0" indent="0">
              <a:buNone/>
            </a:pPr>
            <a:r>
              <a:rPr lang="pt-BR" sz="72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72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5279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Module </a:t>
            </a:r>
            <a:r>
              <a:rPr lang="pt-BR" sz="2800" b="1" dirty="0" err="1"/>
              <a:t>Pattern</a:t>
            </a:r>
            <a:endParaRPr lang="pt-BR" sz="28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14" y="689680"/>
            <a:ext cx="4962525" cy="27241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254" y="768703"/>
            <a:ext cx="477202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23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92831"/>
          </a:xfrm>
        </p:spPr>
        <p:txBody>
          <a:bodyPr>
            <a:normAutofit/>
          </a:bodyPr>
          <a:lstStyle/>
          <a:p>
            <a:pPr algn="ctr"/>
            <a:r>
              <a:rPr lang="pt-BR" sz="2800" dirty="0"/>
              <a:t>Método </a:t>
            </a:r>
            <a:r>
              <a:rPr lang="pt-BR" sz="2800" dirty="0" err="1"/>
              <a:t>getConnection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4689" y="654756"/>
            <a:ext cx="10461978" cy="6062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dirty="0" err="1">
                <a:solidFill>
                  <a:schemeClr val="accent5"/>
                </a:solidFill>
              </a:rPr>
              <a:t>class</a:t>
            </a:r>
            <a:r>
              <a:rPr lang="pt-BR" sz="1400" dirty="0">
                <a:solidFill>
                  <a:schemeClr val="accent5"/>
                </a:solidFill>
              </a:rPr>
              <a:t> </a:t>
            </a:r>
            <a:r>
              <a:rPr lang="pt-BR" sz="1400" b="1" dirty="0" err="1">
                <a:solidFill>
                  <a:schemeClr val="accent5"/>
                </a:solidFill>
              </a:rPr>
              <a:t>ConnectionFactory</a:t>
            </a:r>
            <a:r>
              <a:rPr lang="pt-BR" sz="1400" dirty="0">
                <a:solidFill>
                  <a:schemeClr val="accent5"/>
                </a:solidFill>
              </a:rPr>
              <a:t> {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5"/>
                </a:solidFill>
              </a:rPr>
              <a:t>    </a:t>
            </a:r>
            <a:r>
              <a:rPr lang="pt-BR" sz="1400" dirty="0" err="1">
                <a:solidFill>
                  <a:schemeClr val="accent5"/>
                </a:solidFill>
              </a:rPr>
              <a:t>constructor</a:t>
            </a:r>
            <a:r>
              <a:rPr lang="pt-BR" sz="1400" dirty="0">
                <a:solidFill>
                  <a:schemeClr val="accent5"/>
                </a:solidFill>
              </a:rPr>
              <a:t>() {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5"/>
                </a:solidFill>
              </a:rPr>
              <a:t>       </a:t>
            </a:r>
            <a:r>
              <a:rPr lang="pt-BR" sz="1400" dirty="0">
                <a:solidFill>
                  <a:schemeClr val="accent2"/>
                </a:solidFill>
              </a:rPr>
              <a:t> </a:t>
            </a:r>
            <a:r>
              <a:rPr lang="pt-BR" sz="1400" dirty="0" err="1">
                <a:solidFill>
                  <a:schemeClr val="accent2"/>
                </a:solidFill>
              </a:rPr>
              <a:t>throw</a:t>
            </a:r>
            <a:r>
              <a:rPr lang="pt-BR" sz="1400" dirty="0">
                <a:solidFill>
                  <a:schemeClr val="accent2"/>
                </a:solidFill>
              </a:rPr>
              <a:t> new </a:t>
            </a:r>
            <a:r>
              <a:rPr lang="pt-BR" sz="1400" dirty="0" err="1">
                <a:solidFill>
                  <a:schemeClr val="accent2"/>
                </a:solidFill>
              </a:rPr>
              <a:t>Error</a:t>
            </a:r>
            <a:r>
              <a:rPr lang="pt-BR" sz="1400" dirty="0">
                <a:solidFill>
                  <a:schemeClr val="accent2"/>
                </a:solidFill>
              </a:rPr>
              <a:t>("</a:t>
            </a:r>
            <a:r>
              <a:rPr lang="pt-BR" sz="1400" dirty="0" err="1">
                <a:solidFill>
                  <a:schemeClr val="accent2"/>
                </a:solidFill>
              </a:rPr>
              <a:t>ConnectionFactory</a:t>
            </a:r>
            <a:r>
              <a:rPr lang="pt-BR" sz="1400" dirty="0">
                <a:solidFill>
                  <a:schemeClr val="accent2"/>
                </a:solidFill>
              </a:rPr>
              <a:t> não pode ser instanciada");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5"/>
                </a:solidFill>
              </a:rPr>
              <a:t>    }</a:t>
            </a:r>
          </a:p>
          <a:p>
            <a:pPr marL="0" indent="0">
              <a:buNone/>
            </a:pPr>
            <a:endParaRPr lang="pt-BR" sz="1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pt-BR" sz="1400" dirty="0">
                <a:solidFill>
                  <a:schemeClr val="accent5"/>
                </a:solidFill>
              </a:rPr>
              <a:t>    </a:t>
            </a:r>
            <a:r>
              <a:rPr lang="pt-BR" sz="1400" dirty="0" err="1">
                <a:solidFill>
                  <a:schemeClr val="accent5"/>
                </a:solidFill>
              </a:rPr>
              <a:t>static</a:t>
            </a:r>
            <a:r>
              <a:rPr lang="pt-BR" sz="1400" dirty="0">
                <a:solidFill>
                  <a:schemeClr val="accent5"/>
                </a:solidFill>
              </a:rPr>
              <a:t> </a:t>
            </a:r>
            <a:r>
              <a:rPr lang="pt-BR" sz="1400" b="1" dirty="0" err="1">
                <a:solidFill>
                  <a:schemeClr val="accent5"/>
                </a:solidFill>
              </a:rPr>
              <a:t>getConnection</a:t>
            </a:r>
            <a:r>
              <a:rPr lang="pt-BR" sz="1400" dirty="0">
                <a:solidFill>
                  <a:schemeClr val="accent5"/>
                </a:solidFill>
              </a:rPr>
              <a:t>() {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2"/>
                </a:solidFill>
              </a:rPr>
              <a:t>        </a:t>
            </a:r>
            <a:r>
              <a:rPr lang="pt-BR" sz="1400" dirty="0" err="1">
                <a:solidFill>
                  <a:schemeClr val="accent2"/>
                </a:solidFill>
              </a:rPr>
              <a:t>return</a:t>
            </a:r>
            <a:r>
              <a:rPr lang="pt-BR" sz="1400" dirty="0">
                <a:solidFill>
                  <a:schemeClr val="accent2"/>
                </a:solidFill>
              </a:rPr>
              <a:t> new </a:t>
            </a:r>
            <a:r>
              <a:rPr lang="pt-BR" sz="1400" dirty="0" err="1">
                <a:solidFill>
                  <a:schemeClr val="accent2"/>
                </a:solidFill>
              </a:rPr>
              <a:t>Promise</a:t>
            </a:r>
            <a:r>
              <a:rPr lang="pt-BR" sz="1400" dirty="0">
                <a:solidFill>
                  <a:schemeClr val="accent2"/>
                </a:solidFill>
              </a:rPr>
              <a:t>((resolve, </a:t>
            </a:r>
            <a:r>
              <a:rPr lang="pt-BR" sz="1400" dirty="0" err="1">
                <a:solidFill>
                  <a:schemeClr val="accent2"/>
                </a:solidFill>
              </a:rPr>
              <a:t>reject</a:t>
            </a:r>
            <a:r>
              <a:rPr lang="pt-BR" sz="1400" dirty="0">
                <a:solidFill>
                  <a:schemeClr val="accent2"/>
                </a:solidFill>
              </a:rPr>
              <a:t>) =&gt; {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2"/>
                </a:solidFill>
              </a:rPr>
              <a:t>            </a:t>
            </a:r>
            <a:r>
              <a:rPr lang="pt-BR" sz="1400" dirty="0" err="1">
                <a:solidFill>
                  <a:schemeClr val="accent2"/>
                </a:solidFill>
              </a:rPr>
              <a:t>let</a:t>
            </a:r>
            <a:r>
              <a:rPr lang="pt-BR" sz="1400" dirty="0">
                <a:solidFill>
                  <a:schemeClr val="accent2"/>
                </a:solidFill>
              </a:rPr>
              <a:t> </a:t>
            </a:r>
            <a:r>
              <a:rPr lang="pt-BR" sz="1400" dirty="0" err="1">
                <a:solidFill>
                  <a:schemeClr val="accent2"/>
                </a:solidFill>
              </a:rPr>
              <a:t>openRequest</a:t>
            </a:r>
            <a:r>
              <a:rPr lang="pt-BR" sz="1400" dirty="0">
                <a:solidFill>
                  <a:schemeClr val="accent2"/>
                </a:solidFill>
              </a:rPr>
              <a:t> = </a:t>
            </a:r>
            <a:r>
              <a:rPr lang="pt-BR" sz="1400" dirty="0" err="1">
                <a:solidFill>
                  <a:schemeClr val="accent2"/>
                </a:solidFill>
              </a:rPr>
              <a:t>window.indexedDB.open</a:t>
            </a:r>
            <a:r>
              <a:rPr lang="pt-BR" sz="1400" dirty="0">
                <a:solidFill>
                  <a:schemeClr val="accent2"/>
                </a:solidFill>
              </a:rPr>
              <a:t>('aluraframe',4);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2"/>
                </a:solidFill>
              </a:rPr>
              <a:t>            </a:t>
            </a:r>
            <a:r>
              <a:rPr lang="pt-BR" sz="1400" dirty="0" err="1">
                <a:solidFill>
                  <a:schemeClr val="accent2"/>
                </a:solidFill>
              </a:rPr>
              <a:t>openRequest.onupgradeneeded</a:t>
            </a:r>
            <a:r>
              <a:rPr lang="pt-BR" sz="1400" dirty="0">
                <a:solidFill>
                  <a:schemeClr val="accent2"/>
                </a:solidFill>
              </a:rPr>
              <a:t> = e =&gt; {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2"/>
                </a:solidFill>
              </a:rPr>
              <a:t>                    </a:t>
            </a:r>
            <a:r>
              <a:rPr lang="pt-BR" sz="1400" dirty="0" err="1">
                <a:solidFill>
                  <a:schemeClr val="accent2"/>
                </a:solidFill>
              </a:rPr>
              <a:t>ConnectionFactory</a:t>
            </a:r>
            <a:r>
              <a:rPr lang="pt-BR" sz="1400" dirty="0">
                <a:solidFill>
                  <a:schemeClr val="accent2"/>
                </a:solidFill>
              </a:rPr>
              <a:t>._</a:t>
            </a:r>
            <a:r>
              <a:rPr lang="pt-BR" sz="1400" dirty="0" err="1">
                <a:solidFill>
                  <a:schemeClr val="accent2"/>
                </a:solidFill>
              </a:rPr>
              <a:t>createStores</a:t>
            </a:r>
            <a:r>
              <a:rPr lang="pt-BR" sz="1400" dirty="0">
                <a:solidFill>
                  <a:schemeClr val="accent2"/>
                </a:solidFill>
              </a:rPr>
              <a:t>(</a:t>
            </a:r>
            <a:r>
              <a:rPr lang="pt-BR" sz="1400" dirty="0" err="1">
                <a:solidFill>
                  <a:schemeClr val="accent2"/>
                </a:solidFill>
              </a:rPr>
              <a:t>e.target.result</a:t>
            </a:r>
            <a:r>
              <a:rPr lang="pt-BR" sz="1400" dirty="0">
                <a:solidFill>
                  <a:schemeClr val="accent2"/>
                </a:solidFill>
              </a:rPr>
              <a:t>);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2"/>
                </a:solidFill>
              </a:rPr>
              <a:t>            };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5"/>
                </a:solidFill>
              </a:rPr>
              <a:t>        });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5"/>
                </a:solidFill>
              </a:rPr>
              <a:t>    }</a:t>
            </a:r>
          </a:p>
          <a:p>
            <a:pPr marL="0" indent="0">
              <a:buNone/>
            </a:pPr>
            <a:endParaRPr lang="pt-BR" sz="1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pt-BR" sz="1400" dirty="0">
                <a:solidFill>
                  <a:schemeClr val="accent5"/>
                </a:solidFill>
              </a:rPr>
              <a:t>    </a:t>
            </a:r>
            <a:r>
              <a:rPr lang="pt-BR" sz="1400" dirty="0" err="1">
                <a:solidFill>
                  <a:schemeClr val="accent5"/>
                </a:solidFill>
              </a:rPr>
              <a:t>static</a:t>
            </a:r>
            <a:r>
              <a:rPr lang="pt-BR" sz="1400" dirty="0">
                <a:solidFill>
                  <a:schemeClr val="accent5"/>
                </a:solidFill>
              </a:rPr>
              <a:t>  </a:t>
            </a:r>
            <a:r>
              <a:rPr lang="pt-BR" sz="1400" b="1" dirty="0">
                <a:solidFill>
                  <a:schemeClr val="accent5"/>
                </a:solidFill>
              </a:rPr>
              <a:t>_</a:t>
            </a:r>
            <a:r>
              <a:rPr lang="pt-BR" sz="1400" b="1" dirty="0" err="1">
                <a:solidFill>
                  <a:schemeClr val="accent5"/>
                </a:solidFill>
              </a:rPr>
              <a:t>createStores</a:t>
            </a:r>
            <a:r>
              <a:rPr lang="pt-BR" sz="1400" dirty="0">
                <a:solidFill>
                  <a:schemeClr val="accent5"/>
                </a:solidFill>
              </a:rPr>
              <a:t>(connection) {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2"/>
                </a:solidFill>
              </a:rPr>
              <a:t>        </a:t>
            </a:r>
            <a:r>
              <a:rPr lang="pt-BR" sz="1400" dirty="0" err="1">
                <a:solidFill>
                  <a:schemeClr val="accent2"/>
                </a:solidFill>
              </a:rPr>
              <a:t>if</a:t>
            </a:r>
            <a:r>
              <a:rPr lang="pt-BR" sz="1400" dirty="0">
                <a:solidFill>
                  <a:schemeClr val="accent2"/>
                </a:solidFill>
              </a:rPr>
              <a:t>(</a:t>
            </a:r>
            <a:r>
              <a:rPr lang="pt-BR" sz="1400" dirty="0" err="1">
                <a:solidFill>
                  <a:schemeClr val="accent2"/>
                </a:solidFill>
              </a:rPr>
              <a:t>connection.objectStoreNames.contains</a:t>
            </a:r>
            <a:r>
              <a:rPr lang="pt-BR" sz="1400" dirty="0">
                <a:solidFill>
                  <a:schemeClr val="accent2"/>
                </a:solidFill>
              </a:rPr>
              <a:t>('</a:t>
            </a:r>
            <a:r>
              <a:rPr lang="pt-BR" sz="1400" dirty="0" err="1">
                <a:solidFill>
                  <a:schemeClr val="accent2"/>
                </a:solidFill>
              </a:rPr>
              <a:t>negociacoes</a:t>
            </a:r>
            <a:r>
              <a:rPr lang="pt-BR" sz="1400" dirty="0">
                <a:solidFill>
                  <a:schemeClr val="accent2"/>
                </a:solidFill>
              </a:rPr>
              <a:t>')) </a:t>
            </a:r>
            <a:r>
              <a:rPr lang="pt-BR" sz="1400" dirty="0" err="1">
                <a:solidFill>
                  <a:schemeClr val="accent2"/>
                </a:solidFill>
              </a:rPr>
              <a:t>connection.deleteObjectStore</a:t>
            </a:r>
            <a:r>
              <a:rPr lang="pt-BR" sz="1400" dirty="0">
                <a:solidFill>
                  <a:schemeClr val="accent2"/>
                </a:solidFill>
              </a:rPr>
              <a:t>('</a:t>
            </a:r>
            <a:r>
              <a:rPr lang="pt-BR" sz="1400" dirty="0" err="1">
                <a:solidFill>
                  <a:schemeClr val="accent2"/>
                </a:solidFill>
              </a:rPr>
              <a:t>negociacoes</a:t>
            </a:r>
            <a:r>
              <a:rPr lang="pt-BR" sz="1400" dirty="0">
                <a:solidFill>
                  <a:schemeClr val="accent2"/>
                </a:solidFill>
              </a:rPr>
              <a:t>');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2"/>
                </a:solidFill>
              </a:rPr>
              <a:t>        </a:t>
            </a:r>
            <a:r>
              <a:rPr lang="pt-BR" sz="1400" dirty="0" err="1">
                <a:solidFill>
                  <a:schemeClr val="accent2"/>
                </a:solidFill>
              </a:rPr>
              <a:t>connection.createObjectStore</a:t>
            </a:r>
            <a:r>
              <a:rPr lang="pt-BR" sz="1400" dirty="0">
                <a:solidFill>
                  <a:schemeClr val="accent2"/>
                </a:solidFill>
              </a:rPr>
              <a:t>('</a:t>
            </a:r>
            <a:r>
              <a:rPr lang="pt-BR" sz="1400" dirty="0" err="1">
                <a:solidFill>
                  <a:schemeClr val="accent2"/>
                </a:solidFill>
              </a:rPr>
              <a:t>negociacoes</a:t>
            </a:r>
            <a:r>
              <a:rPr lang="pt-BR" sz="1400" dirty="0">
                <a:solidFill>
                  <a:schemeClr val="accent2"/>
                </a:solidFill>
              </a:rPr>
              <a:t>', { </a:t>
            </a:r>
            <a:r>
              <a:rPr lang="pt-BR" sz="1400" dirty="0" err="1">
                <a:solidFill>
                  <a:schemeClr val="accent2"/>
                </a:solidFill>
              </a:rPr>
              <a:t>autoIncrement</a:t>
            </a:r>
            <a:r>
              <a:rPr lang="pt-BR" sz="1400" dirty="0">
                <a:solidFill>
                  <a:schemeClr val="accent2"/>
                </a:solidFill>
              </a:rPr>
              <a:t>: </a:t>
            </a:r>
            <a:r>
              <a:rPr lang="pt-BR" sz="1400" dirty="0" err="1">
                <a:solidFill>
                  <a:schemeClr val="accent2"/>
                </a:solidFill>
              </a:rPr>
              <a:t>true</a:t>
            </a:r>
            <a:r>
              <a:rPr lang="pt-BR" sz="1400" dirty="0">
                <a:solidFill>
                  <a:schemeClr val="accent2"/>
                </a:solidFill>
              </a:rPr>
              <a:t> });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5"/>
                </a:solidFill>
              </a:rPr>
              <a:t>    }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5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239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6078" y="247292"/>
            <a:ext cx="9144000" cy="863753"/>
          </a:xfrm>
        </p:spPr>
        <p:txBody>
          <a:bodyPr>
            <a:normAutofit/>
          </a:bodyPr>
          <a:lstStyle/>
          <a:p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6078" y="1311122"/>
            <a:ext cx="7315199" cy="4627562"/>
          </a:xfrm>
        </p:spPr>
        <p:txBody>
          <a:bodyPr numCol="2"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Modelo MVC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ES6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Síntaxe</a:t>
            </a:r>
            <a:r>
              <a:rPr lang="pt-BR" sz="1600" dirty="0"/>
              <a:t> </a:t>
            </a:r>
            <a:r>
              <a:rPr lang="pt-BR" sz="1600" dirty="0" err="1"/>
              <a:t>get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Objetos Imutáveis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Programação Defensiva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Controller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Trabalho com Datas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Arrow </a:t>
            </a:r>
            <a:r>
              <a:rPr lang="pt-BR" sz="1600" dirty="0" err="1"/>
              <a:t>Functions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Spreads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Métodos Estáticos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Template</a:t>
            </a:r>
            <a:r>
              <a:rPr lang="pt-BR" sz="1600" dirty="0"/>
              <a:t> </a:t>
            </a:r>
            <a:r>
              <a:rPr lang="pt-BR" sz="1600" dirty="0" err="1"/>
              <a:t>Strings</a:t>
            </a:r>
            <a:r>
              <a:rPr lang="pt-BR" sz="1600" dirty="0"/>
              <a:t> ( Interpolação)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Views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Template</a:t>
            </a:r>
            <a:r>
              <a:rPr lang="pt-BR" sz="1600" dirty="0"/>
              <a:t> Dinâmico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Function</a:t>
            </a:r>
            <a:r>
              <a:rPr lang="pt-BR" sz="1600" dirty="0"/>
              <a:t> </a:t>
            </a:r>
            <a:r>
              <a:rPr lang="pt-BR" sz="1600" dirty="0" err="1"/>
              <a:t>reduce</a:t>
            </a:r>
            <a:r>
              <a:rPr lang="pt-BR" sz="1600" dirty="0"/>
              <a:t>()</a:t>
            </a:r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099367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/>
              <a:t>Monkey</a:t>
            </a:r>
            <a:r>
              <a:rPr lang="pt-BR" sz="2800" b="1" dirty="0"/>
              <a:t> Patch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89" y="638827"/>
            <a:ext cx="4724400" cy="39814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977" y="757414"/>
            <a:ext cx="3571875" cy="150495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384801" y="2380951"/>
            <a:ext cx="5621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Modificando dinamicamente </a:t>
            </a:r>
            <a:r>
              <a:rPr lang="pt-BR" b="1" dirty="0" err="1"/>
              <a:t>obterNomeCompleto</a:t>
            </a:r>
            <a:r>
              <a:rPr lang="pt-BR" dirty="0"/>
              <a:t> apenas na instância </a:t>
            </a:r>
            <a:r>
              <a:rPr lang="pt-BR" b="1" dirty="0"/>
              <a:t>pessoa2</a:t>
            </a:r>
            <a:r>
              <a:rPr lang="pt-BR" dirty="0"/>
              <a:t>. Usamos </a:t>
            </a:r>
            <a:r>
              <a:rPr lang="pt-BR" b="1" dirty="0" err="1"/>
              <a:t>function</a:t>
            </a:r>
            <a:r>
              <a:rPr lang="pt-BR" dirty="0"/>
              <a:t> e não </a:t>
            </a:r>
            <a:r>
              <a:rPr lang="pt-BR" b="1" dirty="0" err="1"/>
              <a:t>arrow</a:t>
            </a:r>
            <a:r>
              <a:rPr lang="pt-BR" b="1" dirty="0"/>
              <a:t> </a:t>
            </a:r>
            <a:r>
              <a:rPr lang="pt-BR" b="1" dirty="0" err="1"/>
              <a:t>function</a:t>
            </a:r>
            <a:r>
              <a:rPr lang="pt-BR" dirty="0"/>
              <a:t> devido ao seu escopo </a:t>
            </a:r>
            <a:r>
              <a:rPr lang="pt-BR" u="sng" dirty="0"/>
              <a:t>dinâmico</a:t>
            </a:r>
            <a:r>
              <a:rPr lang="pt-BR" dirty="0"/>
              <a:t>, isto é, </a:t>
            </a:r>
            <a:r>
              <a:rPr lang="pt-BR" b="1" dirty="0" err="1"/>
              <a:t>this</a:t>
            </a:r>
            <a:r>
              <a:rPr lang="pt-BR" dirty="0"/>
              <a:t> deve variar de acordo com a instância no qual </a:t>
            </a:r>
            <a:r>
              <a:rPr lang="pt-BR" b="1" dirty="0" err="1"/>
              <a:t>obternomeCompleto</a:t>
            </a:r>
            <a:r>
              <a:rPr lang="pt-BR" dirty="0"/>
              <a:t> é chamado. Se usarmos o </a:t>
            </a:r>
            <a:r>
              <a:rPr lang="pt-BR" b="1" dirty="0" err="1"/>
              <a:t>arrow</a:t>
            </a:r>
            <a:r>
              <a:rPr lang="pt-BR" b="1" dirty="0"/>
              <a:t> </a:t>
            </a:r>
            <a:r>
              <a:rPr lang="pt-BR" b="1" dirty="0" err="1"/>
              <a:t>function</a:t>
            </a:r>
            <a:r>
              <a:rPr lang="pt-BR" dirty="0"/>
              <a:t> o escopo será </a:t>
            </a:r>
            <a:r>
              <a:rPr lang="pt-BR" b="1" dirty="0"/>
              <a:t>léxico</a:t>
            </a:r>
            <a:r>
              <a:rPr lang="pt-BR" dirty="0"/>
              <a:t> e fará com que o contexto seja sempre o da função declarada, no caso, </a:t>
            </a:r>
            <a:r>
              <a:rPr lang="pt-BR" b="1" dirty="0" err="1"/>
              <a:t>window</a:t>
            </a:r>
            <a:r>
              <a:rPr lang="pt-BR" dirty="0"/>
              <a:t>, o escopo </a:t>
            </a:r>
            <a:r>
              <a:rPr lang="pt-BR" b="1" dirty="0"/>
              <a:t>global</a:t>
            </a:r>
            <a:r>
              <a:rPr lang="pt-BR" dirty="0"/>
              <a:t>.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798" y="5663142"/>
            <a:ext cx="3933825" cy="10858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49955" y="4943330"/>
            <a:ext cx="1122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 quisermos mudar a definição diretamente na própria classe, pode-se fazer como no exemplo abaixo. Mas nos dois casos deve-se ter bastante cuidado.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248356" y="4807862"/>
            <a:ext cx="11413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409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Variáveis imutáveis =&gt; Constantes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253068" y="819450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Recurso do Ecma2015 ( ES6 )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06" y="1524352"/>
            <a:ext cx="4369452" cy="121884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790" y="1524352"/>
            <a:ext cx="4969987" cy="113476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59176" y="3161895"/>
            <a:ext cx="99314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 você tentar alterar.</a:t>
            </a:r>
          </a:p>
          <a:p>
            <a:endParaRPr lang="pt-BR" dirty="0"/>
          </a:p>
          <a:p>
            <a:r>
              <a:rPr lang="pt-BR" i="1" dirty="0" err="1">
                <a:solidFill>
                  <a:schemeClr val="accent5"/>
                </a:solidFill>
              </a:rPr>
              <a:t>const</a:t>
            </a:r>
            <a:r>
              <a:rPr lang="pt-BR" i="1" dirty="0">
                <a:solidFill>
                  <a:schemeClr val="accent5"/>
                </a:solidFill>
              </a:rPr>
              <a:t> nome = “Luciano”;</a:t>
            </a:r>
          </a:p>
          <a:p>
            <a:endParaRPr lang="pt-BR" dirty="0"/>
          </a:p>
          <a:p>
            <a:r>
              <a:rPr lang="pt-BR" dirty="0"/>
              <a:t>E depois: </a:t>
            </a:r>
          </a:p>
          <a:p>
            <a:endParaRPr lang="pt-BR" dirty="0"/>
          </a:p>
          <a:p>
            <a:r>
              <a:rPr lang="pt-BR" i="1" dirty="0">
                <a:solidFill>
                  <a:schemeClr val="accent5"/>
                </a:solidFill>
              </a:rPr>
              <a:t>Nome = “Antônio”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Aparecerá o erro </a:t>
            </a:r>
            <a:r>
              <a:rPr lang="pt-BR" b="1" dirty="0" err="1"/>
              <a:t>Uncaught</a:t>
            </a:r>
            <a:r>
              <a:rPr lang="pt-BR" b="1" dirty="0"/>
              <a:t> </a:t>
            </a:r>
            <a:r>
              <a:rPr lang="pt-BR" b="1" dirty="0" err="1"/>
              <a:t>TypeError</a:t>
            </a:r>
            <a:r>
              <a:rPr lang="pt-BR" b="1" dirty="0"/>
              <a:t>: </a:t>
            </a:r>
            <a:r>
              <a:rPr lang="pt-BR" b="1" dirty="0" err="1"/>
              <a:t>Assisgnment</a:t>
            </a:r>
            <a:r>
              <a:rPr lang="pt-BR" b="1" dirty="0"/>
              <a:t> </a:t>
            </a:r>
            <a:r>
              <a:rPr lang="pt-BR" b="1" dirty="0" err="1"/>
              <a:t>to</a:t>
            </a:r>
            <a:r>
              <a:rPr lang="pt-BR" b="1" dirty="0"/>
              <a:t> </a:t>
            </a:r>
            <a:r>
              <a:rPr lang="pt-BR" b="1" dirty="0" err="1"/>
              <a:t>constant</a:t>
            </a:r>
            <a:r>
              <a:rPr lang="pt-BR" b="1" dirty="0"/>
              <a:t> </a:t>
            </a:r>
            <a:r>
              <a:rPr lang="pt-BR" b="1" dirty="0" err="1"/>
              <a:t>variable</a:t>
            </a:r>
            <a:r>
              <a:rPr lang="pt-BR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0589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Variáveis imutáveis =&gt; Constantes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59177" y="779940"/>
            <a:ext cx="99314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>
                <a:solidFill>
                  <a:schemeClr val="accent5"/>
                </a:solidFill>
              </a:rPr>
              <a:t>const</a:t>
            </a:r>
            <a:r>
              <a:rPr lang="pt-BR" i="1" dirty="0">
                <a:solidFill>
                  <a:schemeClr val="accent5"/>
                </a:solidFill>
              </a:rPr>
              <a:t> hoje = new Date();</a:t>
            </a:r>
          </a:p>
          <a:p>
            <a:r>
              <a:rPr lang="pt-BR" i="1" dirty="0">
                <a:solidFill>
                  <a:schemeClr val="accent5"/>
                </a:solidFill>
              </a:rPr>
              <a:t>hoje = new Date() ; // dá erro!</a:t>
            </a:r>
          </a:p>
          <a:p>
            <a:endParaRPr lang="pt-BR" dirty="0"/>
          </a:p>
          <a:p>
            <a:r>
              <a:rPr lang="pt-BR" dirty="0"/>
              <a:t>Mas,  </a:t>
            </a:r>
          </a:p>
          <a:p>
            <a:endParaRPr lang="pt-BR" dirty="0"/>
          </a:p>
          <a:p>
            <a:r>
              <a:rPr lang="pt-BR" i="1" dirty="0" err="1">
                <a:solidFill>
                  <a:schemeClr val="accent5"/>
                </a:solidFill>
              </a:rPr>
              <a:t>const</a:t>
            </a:r>
            <a:r>
              <a:rPr lang="pt-BR" i="1" dirty="0">
                <a:solidFill>
                  <a:schemeClr val="accent5"/>
                </a:solidFill>
              </a:rPr>
              <a:t> hoje = new Date();</a:t>
            </a:r>
          </a:p>
          <a:p>
            <a:r>
              <a:rPr lang="pt-BR" i="1" dirty="0" err="1">
                <a:solidFill>
                  <a:schemeClr val="accent5"/>
                </a:solidFill>
              </a:rPr>
              <a:t>Hoje.setDate</a:t>
            </a:r>
            <a:r>
              <a:rPr lang="pt-BR" i="1" dirty="0">
                <a:solidFill>
                  <a:schemeClr val="accent5"/>
                </a:solidFill>
              </a:rPr>
              <a:t>(5);</a:t>
            </a:r>
          </a:p>
          <a:p>
            <a:r>
              <a:rPr lang="pt-BR" i="1" dirty="0">
                <a:solidFill>
                  <a:schemeClr val="accent5"/>
                </a:solidFill>
              </a:rPr>
              <a:t>console.log(</a:t>
            </a:r>
            <a:r>
              <a:rPr lang="pt-BR" i="1" dirty="0" err="1">
                <a:solidFill>
                  <a:schemeClr val="accent5"/>
                </a:solidFill>
              </a:rPr>
              <a:t>hoje.getDate</a:t>
            </a:r>
            <a:r>
              <a:rPr lang="pt-BR" i="1" dirty="0">
                <a:solidFill>
                  <a:schemeClr val="accent5"/>
                </a:solidFill>
              </a:rPr>
              <a:t>()); // Alterou para o dia 5!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Neste caso não estamos atribuindo um novo valor para a variável, como fizemos com o operador “</a:t>
            </a:r>
            <a:r>
              <a:rPr lang="pt-BR" b="1" dirty="0"/>
              <a:t>=</a:t>
            </a:r>
            <a:r>
              <a:rPr lang="pt-BR" dirty="0"/>
              <a:t>“, mas alterando as propriedades do objeto </a:t>
            </a:r>
            <a:r>
              <a:rPr lang="pt-BR" b="1" i="1" dirty="0">
                <a:solidFill>
                  <a:schemeClr val="accent5"/>
                </a:solidFill>
              </a:rPr>
              <a:t>Date</a:t>
            </a:r>
            <a:r>
              <a:rPr lang="pt-BR" dirty="0"/>
              <a:t>, por meio dos seus métodos. Ou seja, </a:t>
            </a:r>
            <a:r>
              <a:rPr lang="pt-BR" b="1" dirty="0" err="1"/>
              <a:t>const</a:t>
            </a:r>
            <a:r>
              <a:rPr lang="pt-BR" dirty="0"/>
              <a:t> </a:t>
            </a:r>
            <a:r>
              <a:rPr lang="pt-BR" u="sng" dirty="0"/>
              <a:t>não garante a imutabilidade</a:t>
            </a:r>
            <a:r>
              <a:rPr lang="pt-BR" dirty="0"/>
              <a:t>, apenas a atribuição de um novo valor para a variável.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68488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/>
              <a:t>Pattern</a:t>
            </a:r>
            <a:r>
              <a:rPr lang="pt-BR" sz="2800" b="1" dirty="0"/>
              <a:t> DAO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59177" y="802518"/>
            <a:ext cx="99314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Capacidade de isolar todo o código que acessa seu repositório de dados em um único lugar. Assim, toda vez que o desenvolvedor precisar realizar operações de persistência ele verá que existe um único local para isso, seus </a:t>
            </a:r>
            <a:r>
              <a:rPr lang="pt-BR" i="1" dirty="0" err="1"/>
              <a:t>DAO's</a:t>
            </a:r>
            <a:r>
              <a:rPr lang="pt-BR" i="1" dirty="0"/>
              <a:t>.</a:t>
            </a:r>
          </a:p>
          <a:p>
            <a:endParaRPr lang="pt-BR" i="1" dirty="0"/>
          </a:p>
          <a:p>
            <a:r>
              <a:rPr lang="pt-BR" i="1" dirty="0"/>
              <a:t>Falando um pouco mais técnico e nem por isso menos bonito, o DAO faz parte da camada de persistência, funciona como uma fachada para a API do </a:t>
            </a:r>
            <a:r>
              <a:rPr lang="pt-BR" i="1" dirty="0" err="1"/>
              <a:t>IndexedDB</a:t>
            </a:r>
            <a:r>
              <a:rPr lang="pt-BR" i="1" dirty="0"/>
              <a:t>. Repare que para usar o DAO não é preciso saber os detalhes do </a:t>
            </a:r>
            <a:r>
              <a:rPr lang="pt-BR" i="1" dirty="0" err="1"/>
              <a:t>store</a:t>
            </a:r>
            <a:r>
              <a:rPr lang="pt-BR" i="1" dirty="0"/>
              <a:t> ou cursor.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84192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820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68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JS Avançado 2</a:t>
            </a:r>
          </a:p>
        </p:txBody>
      </p:sp>
    </p:spTree>
    <p:extLst>
      <p:ext uri="{BB962C8B-B14F-4D97-AF65-F5344CB8AC3E}">
        <p14:creationId xmlns:p14="http://schemas.microsoft.com/office/powerpoint/2010/main" val="4000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3564" y="488161"/>
            <a:ext cx="11371568" cy="6108582"/>
          </a:xfrm>
        </p:spPr>
        <p:txBody>
          <a:bodyPr>
            <a:noAutofit/>
          </a:bodyPr>
          <a:lstStyle/>
          <a:p>
            <a:r>
              <a:rPr lang="pt-BR" sz="1600" dirty="0"/>
              <a:t>Toda vez que um modelo for atualizado, tanto por nós quanto pela aplicação, você se lembrará de chamar o </a:t>
            </a:r>
            <a:r>
              <a:rPr lang="pt-BR" sz="1600" dirty="0" err="1"/>
              <a:t>update</a:t>
            </a:r>
            <a:r>
              <a:rPr lang="pt-BR" sz="1600" dirty="0"/>
              <a:t>() na View? É improvável.</a:t>
            </a:r>
          </a:p>
          <a:p>
            <a:r>
              <a:rPr lang="pt-BR" sz="1600" dirty="0"/>
              <a:t>Vimos como tirar a responsabilidade do desenvolvedor e colocar a chamada da atualização da View no código, quando o modelo for alterado.</a:t>
            </a:r>
          </a:p>
          <a:p>
            <a:r>
              <a:rPr lang="pt-BR" sz="1600" dirty="0"/>
              <a:t>Seguindo o exemplo do </a:t>
            </a:r>
            <a:r>
              <a:rPr lang="pt-BR" sz="1600" dirty="0" err="1"/>
              <a:t>listaNegociacoes</a:t>
            </a:r>
            <a:r>
              <a:rPr lang="pt-BR" sz="1600" dirty="0"/>
              <a:t>, em que os métodos adiciona() e esvazia() eram chamados, será esse o momento no qual vamos disparar a atualização da View. Optamos por colocar "armadilhas", funções passadas para o construtor da classe que são chamadas sempre que os métodos adiciona() ou esvazia() forem usados. Estas funções recebem um código que acessa a View da controller e executará o método </a:t>
            </a:r>
            <a:r>
              <a:rPr lang="pt-BR" sz="1600" dirty="0" err="1"/>
              <a:t>update</a:t>
            </a:r>
            <a:r>
              <a:rPr lang="pt-BR" sz="1600" dirty="0"/>
              <a:t>().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95829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3564" y="488161"/>
            <a:ext cx="11371568" cy="5774853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Mas a solução fracassou, porque a </a:t>
            </a:r>
            <a:r>
              <a:rPr lang="pt-BR" dirty="0" err="1"/>
              <a:t>function</a:t>
            </a:r>
            <a:r>
              <a:rPr lang="pt-BR" dirty="0"/>
              <a:t>() era enviada para o construtor do modelo que é a armadilha.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 Quando isso acontecia, o </a:t>
            </a:r>
            <a:r>
              <a:rPr lang="pt-BR" dirty="0" err="1"/>
              <a:t>this</a:t>
            </a:r>
            <a:r>
              <a:rPr lang="pt-BR" dirty="0"/>
              <a:t> era dinâmico, ou seja, não pertencia a controller, e sim, ao model. Então, tentamos acessar no </a:t>
            </a:r>
            <a:r>
              <a:rPr lang="pt-BR" dirty="0" err="1"/>
              <a:t>this</a:t>
            </a:r>
            <a:r>
              <a:rPr lang="pt-BR" dirty="0"/>
              <a:t> a nossa View. Vimos como fazer isto por meio da API de reflexão do </a:t>
            </a:r>
            <a:r>
              <a:rPr lang="pt-BR" dirty="0" err="1"/>
              <a:t>JavaScript</a:t>
            </a:r>
            <a:r>
              <a:rPr lang="pt-BR" dirty="0"/>
              <a:t>, </a:t>
            </a:r>
            <a:r>
              <a:rPr lang="pt-BR" b="1" dirty="0" err="1"/>
              <a:t>Reflection</a:t>
            </a:r>
            <a:r>
              <a:rPr lang="pt-BR" b="1" dirty="0"/>
              <a:t> API</a:t>
            </a:r>
            <a:r>
              <a:rPr lang="pt-BR" dirty="0"/>
              <a:t>, usando </a:t>
            </a:r>
            <a:r>
              <a:rPr lang="pt-BR" dirty="0" err="1"/>
              <a:t>reflect.apply</a:t>
            </a:r>
            <a:r>
              <a:rPr lang="pt-BR" dirty="0"/>
              <a:t>(). Ela recebe o nome do método, o contexto em que queremos executar o método, além dos parâmetros que serão passados para o método para corrigir o </a:t>
            </a:r>
            <a:r>
              <a:rPr lang="pt-BR" dirty="0" err="1"/>
              <a:t>this</a:t>
            </a:r>
            <a:r>
              <a:rPr lang="pt-BR" dirty="0"/>
              <a:t> no momento da execução da função. Mas vimos que este processo não era necessário. Em vez disso, usamos uma </a:t>
            </a:r>
            <a:r>
              <a:rPr lang="pt-BR" b="1" i="1" dirty="0" err="1"/>
              <a:t>arrow</a:t>
            </a:r>
            <a:r>
              <a:rPr lang="pt-BR" b="1" i="1" dirty="0"/>
              <a:t> </a:t>
            </a:r>
            <a:r>
              <a:rPr lang="pt-BR" b="1" i="1" dirty="0" err="1"/>
              <a:t>function</a:t>
            </a:r>
            <a:r>
              <a:rPr lang="pt-BR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As</a:t>
            </a:r>
            <a:r>
              <a:rPr lang="pt-BR" b="1" dirty="0"/>
              <a:t> </a:t>
            </a:r>
            <a:r>
              <a:rPr lang="pt-BR" b="1" i="1" dirty="0" err="1"/>
              <a:t>arrow</a:t>
            </a:r>
            <a:r>
              <a:rPr lang="pt-BR" b="1" i="1" dirty="0"/>
              <a:t> </a:t>
            </a:r>
            <a:r>
              <a:rPr lang="pt-BR" b="1" i="1" dirty="0" err="1"/>
              <a:t>functions</a:t>
            </a:r>
            <a:r>
              <a:rPr lang="pt-BR" dirty="0"/>
              <a:t> possuem um escopo léxico, enquanto as funções padrões têm um escopo dinâmico. Isto significa que, se temos uma função em </a:t>
            </a:r>
            <a:r>
              <a:rPr lang="pt-BR" dirty="0" err="1"/>
              <a:t>JavaScript</a:t>
            </a:r>
            <a:r>
              <a:rPr lang="pt-BR" dirty="0"/>
              <a:t> que varia de acordo com o contexto no qual é chamada, o </a:t>
            </a:r>
            <a:r>
              <a:rPr lang="pt-BR" dirty="0" err="1"/>
              <a:t>this</a:t>
            </a:r>
            <a:r>
              <a:rPr lang="pt-BR" dirty="0"/>
              <a:t> léxico de uma </a:t>
            </a:r>
            <a:r>
              <a:rPr lang="pt-BR" i="1" dirty="0" err="1"/>
              <a:t>arrow</a:t>
            </a:r>
            <a:r>
              <a:rPr lang="pt-BR" i="1" dirty="0"/>
              <a:t> </a:t>
            </a:r>
            <a:r>
              <a:rPr lang="pt-BR" i="1" dirty="0" err="1"/>
              <a:t>function</a:t>
            </a:r>
            <a:r>
              <a:rPr lang="pt-BR" dirty="0"/>
              <a:t> manterá o mesmo </a:t>
            </a:r>
            <a:r>
              <a:rPr lang="pt-BR" dirty="0" err="1"/>
              <a:t>this</a:t>
            </a:r>
            <a:r>
              <a:rPr lang="pt-BR" dirty="0"/>
              <a:t> em todas as chamadas da função. Isso torna o código mais enxuto, porque não precisarmos passar o contexto do construtor do modelo.</a:t>
            </a:r>
          </a:p>
        </p:txBody>
      </p:sp>
    </p:spTree>
    <p:extLst>
      <p:ext uri="{BB962C8B-B14F-4D97-AF65-F5344CB8AC3E}">
        <p14:creationId xmlns:p14="http://schemas.microsoft.com/office/powerpoint/2010/main" val="403659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6078" y="247293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dirty="0"/>
              <a:t>Padrão Proxy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0506" y="910288"/>
            <a:ext cx="11259012" cy="5490512"/>
          </a:xfrm>
        </p:spPr>
        <p:txBody>
          <a:bodyPr>
            <a:normAutofit/>
          </a:bodyPr>
          <a:lstStyle/>
          <a:p>
            <a:r>
              <a:rPr lang="pt-BR" sz="1600" dirty="0"/>
              <a:t>É um cara “mentiroso”, um objeto falso, que envolve e encapsula o objeto real que queremos interagir. Podemos pensar como uma “casca” que envolve os objetos.</a:t>
            </a:r>
          </a:p>
          <a:p>
            <a:r>
              <a:rPr lang="pt-BR" sz="1600" dirty="0"/>
              <a:t>É como se fosse uma interface, entre o objeto real e o resto do código. Assim você consegue controlar os métodos e atributos.</a:t>
            </a:r>
          </a:p>
          <a:p>
            <a:r>
              <a:rPr lang="pt-BR" sz="1600" dirty="0"/>
              <a:t>Também é possível “pendurar” códigos que não deveriam estar alocados nos nossos modelos, mas que necessitam serem executados no caso de uma alteração ou atualização do mesmo.</a:t>
            </a:r>
          </a:p>
          <a:p>
            <a:endParaRPr lang="pt-BR" sz="1600" dirty="0"/>
          </a:p>
          <a:p>
            <a:r>
              <a:rPr lang="pt-BR" sz="1600" dirty="0"/>
              <a:t>...</a:t>
            </a:r>
          </a:p>
          <a:p>
            <a:r>
              <a:rPr lang="en-US" dirty="0"/>
              <a:t>let </a:t>
            </a:r>
            <a:r>
              <a:rPr lang="en-US" dirty="0" err="1"/>
              <a:t>lista</a:t>
            </a:r>
            <a:r>
              <a:rPr lang="en-US" dirty="0"/>
              <a:t> = new Proxy(new </a:t>
            </a:r>
            <a:r>
              <a:rPr lang="en-US" dirty="0" err="1"/>
              <a:t>ListaNegociacoes</a:t>
            </a:r>
            <a:r>
              <a:rPr lang="en-US" dirty="0"/>
              <a:t>(),{</a:t>
            </a:r>
          </a:p>
          <a:p>
            <a:r>
              <a:rPr lang="en-US" dirty="0"/>
              <a:t>get: function(target, prop, receiver){</a:t>
            </a:r>
          </a:p>
          <a:p>
            <a:r>
              <a:rPr lang="pt-BR" sz="1600" dirty="0"/>
              <a:t>.....</a:t>
            </a:r>
          </a:p>
          <a:p>
            <a:pPr algn="l"/>
            <a:endParaRPr lang="pt-BR" sz="1600" dirty="0">
              <a:solidFill>
                <a:srgbClr val="6E757A"/>
              </a:solidFill>
              <a:latin typeface="Source Serif Pro"/>
            </a:endParaRPr>
          </a:p>
          <a:p>
            <a:pPr algn="l"/>
            <a:r>
              <a:rPr lang="pt-BR" sz="1600" dirty="0">
                <a:solidFill>
                  <a:srgbClr val="6E757A"/>
                </a:solidFill>
                <a:latin typeface="Source Serif Pro"/>
              </a:rPr>
              <a:t>O </a:t>
            </a:r>
            <a:r>
              <a:rPr lang="pt-BR" sz="1600" b="1" i="1" dirty="0" err="1">
                <a:solidFill>
                  <a:srgbClr val="6E757A"/>
                </a:solidFill>
                <a:latin typeface="Source Serif Pro"/>
              </a:rPr>
              <a:t>target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 é o objeto real que é encapsulado pela proxy. É este objeto que não queremos "sujar" com armadilhas ou qualquer código que não diga respeito ao modelo.</a:t>
            </a:r>
          </a:p>
          <a:p>
            <a:pPr algn="l"/>
            <a:r>
              <a:rPr lang="pt-BR" sz="1600" dirty="0">
                <a:solidFill>
                  <a:srgbClr val="6E757A"/>
                </a:solidFill>
                <a:latin typeface="Source Serif Pro"/>
              </a:rPr>
              <a:t>O </a:t>
            </a:r>
            <a:r>
              <a:rPr lang="pt-BR" sz="1600" b="1" i="1" dirty="0" err="1">
                <a:solidFill>
                  <a:srgbClr val="6E757A"/>
                </a:solidFill>
                <a:latin typeface="Source Serif Pro"/>
              </a:rPr>
              <a:t>prop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 é a propriedade em si, que está sendo lida naquele momento.</a:t>
            </a:r>
          </a:p>
          <a:p>
            <a:pPr algn="l"/>
            <a:r>
              <a:rPr lang="pt-BR" sz="1600" dirty="0">
                <a:solidFill>
                  <a:srgbClr val="6E757A"/>
                </a:solidFill>
                <a:latin typeface="Source Serif Pro"/>
              </a:rPr>
              <a:t>O </a:t>
            </a:r>
            <a:r>
              <a:rPr lang="pt-BR" sz="1600" b="1" i="1" dirty="0" err="1">
                <a:solidFill>
                  <a:srgbClr val="6E757A"/>
                </a:solidFill>
                <a:latin typeface="Source Serif Pro"/>
              </a:rPr>
              <a:t>receiver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 é a referência ao próprio proxy. É na configuração do </a:t>
            </a:r>
            <a:r>
              <a:rPr lang="pt-BR" sz="1600" dirty="0" err="1">
                <a:solidFill>
                  <a:srgbClr val="6E757A"/>
                </a:solidFill>
                <a:latin typeface="Source Serif Pro"/>
              </a:rPr>
              <a:t>handler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 do Proxy que colocamos armadilhas.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75701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3657" y="134559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dirty="0"/>
              <a:t>Operador REST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5454" y="663880"/>
            <a:ext cx="11259012" cy="5599133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REST</a:t>
            </a:r>
            <a:r>
              <a:rPr lang="pt-BR" dirty="0"/>
              <a:t>, temos que o correto é utilizarmos "..." antes do </a:t>
            </a:r>
            <a:r>
              <a:rPr lang="pt-BR" b="1" dirty="0"/>
              <a:t>último</a:t>
            </a:r>
            <a:r>
              <a:rPr lang="pt-BR" dirty="0"/>
              <a:t> parâmetro, e assim tudo que nós passarmos de "extra" será colocado dentro de um </a:t>
            </a:r>
            <a:r>
              <a:rPr lang="pt-BR" dirty="0" err="1"/>
              <a:t>array</a:t>
            </a:r>
            <a:r>
              <a:rPr lang="pt-BR" dirty="0"/>
              <a:t>, no nosso caso, itens:</a:t>
            </a:r>
          </a:p>
          <a:p>
            <a:endParaRPr lang="pt-BR" dirty="0"/>
          </a:p>
          <a:p>
            <a:pPr algn="l"/>
            <a:r>
              <a:rPr lang="pt-BR" sz="1900" i="1" dirty="0" err="1">
                <a:solidFill>
                  <a:schemeClr val="accent5"/>
                </a:solidFill>
              </a:rPr>
              <a:t>constructor</a:t>
            </a:r>
            <a:r>
              <a:rPr lang="pt-BR" sz="1900" i="1" dirty="0">
                <a:solidFill>
                  <a:schemeClr val="accent5"/>
                </a:solidFill>
              </a:rPr>
              <a:t>(tipo, ...itens) { </a:t>
            </a:r>
          </a:p>
          <a:p>
            <a:pPr algn="l"/>
            <a:r>
              <a:rPr lang="pt-BR" sz="1900" i="1" dirty="0">
                <a:solidFill>
                  <a:schemeClr val="accent5"/>
                </a:solidFill>
              </a:rPr>
              <a:t>	//lógica </a:t>
            </a:r>
          </a:p>
          <a:p>
            <a:pPr algn="l"/>
            <a:r>
              <a:rPr lang="pt-BR" sz="1900" i="1" dirty="0">
                <a:solidFill>
                  <a:schemeClr val="accent5"/>
                </a:solidFill>
              </a:rPr>
              <a:t>}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 chamamos:</a:t>
            </a:r>
          </a:p>
          <a:p>
            <a:pPr algn="just"/>
            <a:endParaRPr lang="pt-BR" dirty="0"/>
          </a:p>
          <a:p>
            <a:pPr algn="l"/>
            <a:r>
              <a:rPr lang="pt-BR" sz="1900" i="1" dirty="0" err="1">
                <a:solidFill>
                  <a:schemeClr val="accent5"/>
                </a:solidFill>
              </a:rPr>
              <a:t>let</a:t>
            </a:r>
            <a:r>
              <a:rPr lang="pt-BR" sz="1900" i="1" dirty="0">
                <a:solidFill>
                  <a:schemeClr val="accent5"/>
                </a:solidFill>
              </a:rPr>
              <a:t> cesta = new Cesta('fruta', 'banana', 'tomate', 'maçã’);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No final, as variáveis no construtor ficarão:</a:t>
            </a:r>
          </a:p>
          <a:p>
            <a:pPr algn="just"/>
            <a:endParaRPr lang="pt-BR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/>
              <a:t>tipo : 'fruta';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/>
              <a:t>itens : ['banana', 'tomate', 'maçã'].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51676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3657" y="134559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3D464D"/>
                </a:solidFill>
                <a:latin typeface="Source Serif Pro"/>
              </a:rPr>
              <a:t>Padrão de projeto </a:t>
            </a:r>
            <a:r>
              <a:rPr lang="pt-BR" sz="2800" b="1" dirty="0" err="1">
                <a:solidFill>
                  <a:srgbClr val="3D464D"/>
                </a:solidFill>
                <a:latin typeface="Source Serif Pro"/>
              </a:rPr>
              <a:t>Factory</a:t>
            </a:r>
            <a:endParaRPr lang="pt-BR" sz="2800" dirty="0">
              <a:solidFill>
                <a:srgbClr val="3D464D"/>
              </a:solidFill>
              <a:latin typeface="Source Serif Pro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7876" y="663881"/>
            <a:ext cx="11259012" cy="5599133"/>
          </a:xfrm>
        </p:spPr>
        <p:txBody>
          <a:bodyPr>
            <a:normAutofit/>
          </a:bodyPr>
          <a:lstStyle/>
          <a:p>
            <a:pPr algn="l"/>
            <a:endParaRPr lang="pt-BR" sz="1800" dirty="0">
              <a:solidFill>
                <a:srgbClr val="3D464D"/>
              </a:solidFill>
              <a:latin typeface="Source Serif Pro"/>
            </a:endParaRPr>
          </a:p>
          <a:p>
            <a:pPr algn="l"/>
            <a:r>
              <a:rPr lang="pt-BR" sz="1800" dirty="0">
                <a:solidFill>
                  <a:srgbClr val="3D464D"/>
                </a:solidFill>
                <a:latin typeface="Source Serif Pro"/>
              </a:rPr>
              <a:t>1) Ele é utilizado quando precisamos facilitar a criação de um objeto.</a:t>
            </a:r>
          </a:p>
          <a:p>
            <a:pPr algn="l"/>
            <a:r>
              <a:rPr lang="pt-BR" sz="1800" dirty="0">
                <a:solidFill>
                  <a:srgbClr val="3D464D"/>
                </a:solidFill>
                <a:latin typeface="Source Serif Pro"/>
              </a:rPr>
              <a:t>2) É ideal quando queremos criar objetos similares, com apenas seus detalhes diferentes, que podemos passar nos argumentos da </a:t>
            </a:r>
            <a:r>
              <a:rPr lang="pt-BR" sz="1800" b="1" dirty="0" err="1">
                <a:solidFill>
                  <a:srgbClr val="3D464D"/>
                </a:solidFill>
                <a:latin typeface="Source Serif Pro"/>
              </a:rPr>
              <a:t>Factory</a:t>
            </a:r>
            <a:r>
              <a:rPr lang="pt-BR" sz="1800" dirty="0">
                <a:solidFill>
                  <a:srgbClr val="3D464D"/>
                </a:solidFill>
                <a:latin typeface="Source Serif Pro"/>
              </a:rPr>
              <a:t>.</a:t>
            </a:r>
          </a:p>
          <a:p>
            <a:pPr algn="l"/>
            <a:r>
              <a:rPr lang="pt-BR" sz="1800" dirty="0">
                <a:solidFill>
                  <a:srgbClr val="3D464D"/>
                </a:solidFill>
                <a:latin typeface="Source Serif Pro"/>
              </a:rPr>
              <a:t>3) É bom para abstrair a criação de um objeto complexo, já que o programador que utilizar a </a:t>
            </a:r>
            <a:r>
              <a:rPr lang="pt-BR" sz="1800" b="1" dirty="0" err="1">
                <a:solidFill>
                  <a:srgbClr val="3D464D"/>
                </a:solidFill>
                <a:latin typeface="Source Serif Pro"/>
              </a:rPr>
              <a:t>Factory</a:t>
            </a:r>
            <a:r>
              <a:rPr lang="pt-BR" sz="1800" dirty="0">
                <a:solidFill>
                  <a:srgbClr val="3D464D"/>
                </a:solidFill>
                <a:latin typeface="Source Serif Pro"/>
              </a:rPr>
              <a:t> não precisa necessariamente saber como é feita esta operação.</a:t>
            </a:r>
          </a:p>
          <a:p>
            <a:pPr algn="l"/>
            <a:endParaRPr lang="pt-BR" sz="1800" dirty="0">
              <a:solidFill>
                <a:srgbClr val="3D464D"/>
              </a:solidFill>
              <a:latin typeface="Source Serif Pro"/>
            </a:endParaRPr>
          </a:p>
          <a:p>
            <a:r>
              <a:rPr lang="pt-BR" dirty="0"/>
              <a:t>O padrão de projeto </a:t>
            </a:r>
            <a:r>
              <a:rPr lang="pt-BR" b="1" dirty="0" err="1"/>
              <a:t>Factory</a:t>
            </a:r>
            <a:r>
              <a:rPr lang="pt-BR" dirty="0"/>
              <a:t> é um dos padrões mais utilizados no desenvolvimento. Ele é mais um da categoria dos </a:t>
            </a:r>
            <a:r>
              <a:rPr lang="pt-BR" i="1" dirty="0" err="1"/>
              <a:t>patterns</a:t>
            </a:r>
            <a:r>
              <a:rPr lang="pt-BR" dirty="0"/>
              <a:t> responsáveis por criar objetos, como o </a:t>
            </a:r>
            <a:r>
              <a:rPr lang="pt-BR" b="1" dirty="0" err="1"/>
              <a:t>Builder</a:t>
            </a:r>
            <a:r>
              <a:rPr lang="pt-BR" dirty="0"/>
              <a:t> e o </a:t>
            </a:r>
            <a:r>
              <a:rPr lang="pt-BR" b="1" dirty="0" err="1"/>
              <a:t>Prototype</a:t>
            </a:r>
            <a:r>
              <a:rPr lang="pt-BR" dirty="0"/>
              <a:t>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6620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Requisições AJAX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9177" y="638827"/>
            <a:ext cx="10515600" cy="240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err="1"/>
              <a:t>importaNegociacoes</a:t>
            </a:r>
            <a:r>
              <a:rPr lang="pt-BR" sz="2000" dirty="0">
                <a:solidFill>
                  <a:srgbClr val="999999"/>
                </a:solidFill>
              </a:rPr>
              <a:t>()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999999"/>
                </a:solidFill>
              </a:rPr>
              <a:t>{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 err="1"/>
              <a:t>let</a:t>
            </a:r>
            <a:r>
              <a:rPr lang="pt-BR" sz="2000" dirty="0"/>
              <a:t> </a:t>
            </a:r>
            <a:r>
              <a:rPr lang="pt-BR" sz="2000" dirty="0" err="1"/>
              <a:t>xhr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999999"/>
                </a:solidFill>
              </a:rPr>
              <a:t>=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0077AA"/>
                </a:solidFill>
              </a:rPr>
              <a:t>new</a:t>
            </a:r>
            <a:r>
              <a:rPr lang="pt-BR" sz="2000" dirty="0"/>
              <a:t> </a:t>
            </a:r>
            <a:r>
              <a:rPr lang="pt-BR" sz="2000" dirty="0" err="1">
                <a:solidFill>
                  <a:srgbClr val="A67F59"/>
                </a:solidFill>
              </a:rPr>
              <a:t>XMLHttpRequest</a:t>
            </a:r>
            <a:r>
              <a:rPr lang="pt-BR" sz="2000" dirty="0">
                <a:solidFill>
                  <a:srgbClr val="999999"/>
                </a:solidFill>
              </a:rPr>
              <a:t>();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rgbClr val="708090"/>
                </a:solidFill>
              </a:rPr>
              <a:t>/* configurações */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 err="1"/>
              <a:t>xhr</a:t>
            </a:r>
            <a:r>
              <a:rPr lang="pt-BR" sz="2000" dirty="0" err="1">
                <a:solidFill>
                  <a:srgbClr val="999999"/>
                </a:solidFill>
              </a:rPr>
              <a:t>.</a:t>
            </a:r>
            <a:r>
              <a:rPr lang="pt-BR" sz="2000" dirty="0" err="1"/>
              <a:t>open</a:t>
            </a:r>
            <a:r>
              <a:rPr lang="pt-BR" sz="2000" dirty="0">
                <a:solidFill>
                  <a:srgbClr val="999999"/>
                </a:solidFill>
              </a:rPr>
              <a:t>(</a:t>
            </a:r>
            <a:r>
              <a:rPr lang="pt-BR" sz="2000" dirty="0">
                <a:solidFill>
                  <a:srgbClr val="669900"/>
                </a:solidFill>
              </a:rPr>
              <a:t>'GET'</a:t>
            </a:r>
            <a:r>
              <a:rPr lang="pt-BR" sz="2000" dirty="0">
                <a:solidFill>
                  <a:srgbClr val="999999"/>
                </a:solidFill>
              </a:rPr>
              <a:t>,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669900"/>
                </a:solidFill>
              </a:rPr>
              <a:t>'</a:t>
            </a:r>
            <a:r>
              <a:rPr lang="pt-BR" sz="2000" dirty="0" err="1">
                <a:solidFill>
                  <a:srgbClr val="669900"/>
                </a:solidFill>
              </a:rPr>
              <a:t>negociacoes</a:t>
            </a:r>
            <a:r>
              <a:rPr lang="pt-BR" sz="2000" dirty="0">
                <a:solidFill>
                  <a:srgbClr val="669900"/>
                </a:solidFill>
              </a:rPr>
              <a:t>/semana’</a:t>
            </a:r>
            <a:r>
              <a:rPr lang="pt-BR" sz="2000" dirty="0">
                <a:solidFill>
                  <a:srgbClr val="999999"/>
                </a:solidFill>
              </a:rPr>
              <a:t>);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rgbClr val="708090"/>
                </a:solidFill>
              </a:rPr>
              <a:t>/* executa */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 err="1"/>
              <a:t>xhr</a:t>
            </a:r>
            <a:r>
              <a:rPr lang="pt-BR" sz="2000" dirty="0" err="1">
                <a:solidFill>
                  <a:srgbClr val="999999"/>
                </a:solidFill>
              </a:rPr>
              <a:t>.</a:t>
            </a:r>
            <a:r>
              <a:rPr lang="pt-BR" sz="2000" dirty="0" err="1"/>
              <a:t>send</a:t>
            </a:r>
            <a:r>
              <a:rPr lang="pt-BR" sz="2000" dirty="0">
                <a:solidFill>
                  <a:srgbClr val="999999"/>
                </a:solidFill>
              </a:rPr>
              <a:t>();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rgbClr val="999999"/>
                </a:solidFill>
              </a:rPr>
              <a:t>}</a:t>
            </a:r>
            <a:endParaRPr lang="pt-BR" sz="2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49808F-FE10-2C4E-A8A3-8DE472D779E6}"/>
              </a:ext>
            </a:extLst>
          </p:cNvPr>
          <p:cNvSpPr txBox="1"/>
          <p:nvPr/>
        </p:nvSpPr>
        <p:spPr>
          <a:xfrm>
            <a:off x="270663" y="3156559"/>
            <a:ext cx="5065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estados possíveis de um requisição AJAX</a:t>
            </a:r>
          </a:p>
          <a:p>
            <a:r>
              <a:rPr lang="pt-BR" dirty="0"/>
              <a:t>0: requisição ainda não iniciada</a:t>
            </a:r>
          </a:p>
          <a:p>
            <a:r>
              <a:rPr lang="pt-BR" dirty="0"/>
              <a:t>1: conexão com o servidor estabelecida</a:t>
            </a:r>
          </a:p>
          <a:p>
            <a:r>
              <a:rPr lang="pt-BR" dirty="0"/>
              <a:t>2: requisição recebida</a:t>
            </a:r>
          </a:p>
          <a:p>
            <a:r>
              <a:rPr lang="pt-BR" dirty="0"/>
              <a:t>3: processando requisição</a:t>
            </a:r>
          </a:p>
          <a:p>
            <a:r>
              <a:rPr lang="pt-BR" dirty="0"/>
              <a:t>4: requisição está concluída e a resposta está pronta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4E759E8-03D1-B640-9A02-6E91006515C5}"/>
              </a:ext>
            </a:extLst>
          </p:cNvPr>
          <p:cNvSpPr/>
          <p:nvPr/>
        </p:nvSpPr>
        <p:spPr>
          <a:xfrm>
            <a:off x="5453306" y="3505418"/>
            <a:ext cx="67386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77AA"/>
                </a:solidFill>
              </a:rPr>
              <a:t>if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xhr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status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==</a:t>
            </a:r>
            <a:r>
              <a:rPr lang="pt-BR" dirty="0"/>
              <a:t> </a:t>
            </a:r>
            <a:r>
              <a:rPr lang="pt-BR" dirty="0">
                <a:solidFill>
                  <a:srgbClr val="990055"/>
                </a:solidFill>
              </a:rPr>
              <a:t>200</a:t>
            </a:r>
            <a:r>
              <a:rPr lang="pt-BR" dirty="0">
                <a:solidFill>
                  <a:srgbClr val="999999"/>
                </a:solidFill>
              </a:rPr>
              <a:t>)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{</a:t>
            </a:r>
            <a:r>
              <a:rPr lang="pt-BR" dirty="0"/>
              <a:t> </a:t>
            </a:r>
          </a:p>
          <a:p>
            <a:r>
              <a:rPr lang="pt-BR" dirty="0"/>
              <a:t>	</a:t>
            </a:r>
            <a:r>
              <a:rPr lang="pt-BR" dirty="0" err="1"/>
              <a:t>JSON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parse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xhr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responseText</a:t>
            </a:r>
            <a:r>
              <a:rPr lang="pt-BR" dirty="0">
                <a:solidFill>
                  <a:srgbClr val="999999"/>
                </a:solidFill>
              </a:rPr>
              <a:t>)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 err="1"/>
              <a:t>map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/>
              <a:t>objeto</a:t>
            </a:r>
            <a:r>
              <a:rPr lang="pt-BR" dirty="0">
                <a:solidFill>
                  <a:srgbClr val="999999"/>
                </a:solidFill>
              </a:rPr>
              <a:t>=&gt;</a:t>
            </a:r>
            <a:r>
              <a:rPr lang="pt-BR" dirty="0"/>
              <a:t> </a:t>
            </a:r>
            <a:r>
              <a:rPr lang="pt-BR" dirty="0">
                <a:solidFill>
                  <a:srgbClr val="0077AA"/>
                </a:solidFill>
              </a:rPr>
              <a:t>new</a:t>
            </a:r>
            <a:r>
              <a:rPr lang="pt-BR" dirty="0"/>
              <a:t> 	</a:t>
            </a:r>
            <a:r>
              <a:rPr lang="pt-BR" dirty="0" err="1">
                <a:solidFill>
                  <a:srgbClr val="A67F59"/>
                </a:solidFill>
              </a:rPr>
              <a:t>Negociacao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>
                <a:solidFill>
                  <a:srgbClr val="0077AA"/>
                </a:solidFill>
              </a:rPr>
              <a:t>new</a:t>
            </a:r>
            <a:r>
              <a:rPr lang="pt-BR" dirty="0"/>
              <a:t> </a:t>
            </a:r>
            <a:r>
              <a:rPr lang="pt-BR" dirty="0">
                <a:solidFill>
                  <a:srgbClr val="A67F59"/>
                </a:solidFill>
              </a:rPr>
              <a:t>Date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objeto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data</a:t>
            </a:r>
            <a:r>
              <a:rPr lang="pt-BR" dirty="0">
                <a:solidFill>
                  <a:srgbClr val="999999"/>
                </a:solidFill>
              </a:rPr>
              <a:t>),</a:t>
            </a:r>
            <a:r>
              <a:rPr lang="pt-BR" dirty="0"/>
              <a:t> </a:t>
            </a:r>
            <a:r>
              <a:rPr lang="pt-BR" dirty="0" err="1"/>
              <a:t>objeto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quantidade</a:t>
            </a:r>
            <a:r>
              <a:rPr lang="pt-BR" dirty="0">
                <a:solidFill>
                  <a:srgbClr val="999999"/>
                </a:solidFill>
              </a:rPr>
              <a:t>,</a:t>
            </a:r>
            <a:r>
              <a:rPr lang="pt-BR" dirty="0"/>
              <a:t> </a:t>
            </a:r>
            <a:r>
              <a:rPr lang="pt-BR" dirty="0" err="1"/>
              <a:t>objeto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valor</a:t>
            </a:r>
            <a:r>
              <a:rPr lang="pt-BR" dirty="0">
                <a:solidFill>
                  <a:srgbClr val="999999"/>
                </a:solidFill>
              </a:rPr>
              <a:t>))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 err="1"/>
              <a:t>forEach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negociacao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=&gt;</a:t>
            </a:r>
            <a:r>
              <a:rPr lang="pt-BR" dirty="0"/>
              <a:t> 	</a:t>
            </a:r>
            <a:r>
              <a:rPr lang="pt-BR" dirty="0" err="1">
                <a:solidFill>
                  <a:srgbClr val="0077AA"/>
                </a:solidFill>
              </a:rPr>
              <a:t>this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/>
              <a:t>_</a:t>
            </a:r>
            <a:r>
              <a:rPr lang="pt-BR" dirty="0" err="1"/>
              <a:t>listaNegociacoes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adiciona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negociacao</a:t>
            </a:r>
            <a:r>
              <a:rPr lang="pt-BR" dirty="0">
                <a:solidFill>
                  <a:srgbClr val="999999"/>
                </a:solidFill>
              </a:rPr>
              <a:t>))</a:t>
            </a:r>
            <a:r>
              <a:rPr lang="pt-BR" dirty="0"/>
              <a:t> </a:t>
            </a:r>
            <a:r>
              <a:rPr lang="pt-BR" dirty="0" err="1">
                <a:solidFill>
                  <a:srgbClr val="0077AA"/>
                </a:solidFill>
              </a:rPr>
              <a:t>this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/>
              <a:t>_</a:t>
            </a:r>
            <a:r>
              <a:rPr lang="pt-BR" dirty="0" err="1"/>
              <a:t>mensagem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texto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</a:t>
            </a:r>
            <a:r>
              <a:rPr lang="pt-BR" dirty="0"/>
              <a:t> </a:t>
            </a:r>
            <a:r>
              <a:rPr lang="pt-BR" dirty="0">
                <a:solidFill>
                  <a:srgbClr val="669900"/>
                </a:solidFill>
              </a:rPr>
              <a:t>'Negociações importadas com sucesso.’</a:t>
            </a:r>
            <a:r>
              <a:rPr lang="pt-BR" dirty="0">
                <a:solidFill>
                  <a:srgbClr val="999999"/>
                </a:solidFill>
              </a:rPr>
              <a:t>;</a:t>
            </a:r>
            <a:r>
              <a:rPr lang="pt-BR" dirty="0"/>
              <a:t> </a:t>
            </a:r>
          </a:p>
          <a:p>
            <a:r>
              <a:rPr lang="pt-BR" dirty="0">
                <a:solidFill>
                  <a:srgbClr val="999999"/>
                </a:solidFill>
              </a:rPr>
              <a:t>}</a:t>
            </a:r>
            <a:r>
              <a:rPr lang="pt-BR" dirty="0"/>
              <a:t> </a:t>
            </a:r>
            <a:r>
              <a:rPr lang="pt-BR" dirty="0" err="1">
                <a:solidFill>
                  <a:srgbClr val="0077AA"/>
                </a:solidFill>
              </a:rPr>
              <a:t>else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{</a:t>
            </a:r>
            <a:r>
              <a:rPr lang="pt-BR" dirty="0"/>
              <a:t> </a:t>
            </a:r>
          </a:p>
          <a:p>
            <a:r>
              <a:rPr lang="pt-BR" dirty="0"/>
              <a:t>	</a:t>
            </a:r>
            <a:r>
              <a:rPr lang="pt-BR" dirty="0" err="1"/>
              <a:t>console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log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xhr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responseText</a:t>
            </a:r>
            <a:r>
              <a:rPr lang="pt-BR" dirty="0">
                <a:solidFill>
                  <a:srgbClr val="999999"/>
                </a:solidFill>
              </a:rPr>
              <a:t>);</a:t>
            </a:r>
            <a:r>
              <a:rPr lang="pt-BR" dirty="0"/>
              <a:t> </a:t>
            </a:r>
          </a:p>
          <a:p>
            <a:r>
              <a:rPr lang="pt-BR" dirty="0">
                <a:solidFill>
                  <a:srgbClr val="0077AA"/>
                </a:solidFill>
              </a:rPr>
              <a:t>	</a:t>
            </a:r>
            <a:r>
              <a:rPr lang="pt-BR" dirty="0" err="1">
                <a:solidFill>
                  <a:srgbClr val="0077AA"/>
                </a:solidFill>
              </a:rPr>
              <a:t>this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/>
              <a:t>_</a:t>
            </a:r>
            <a:r>
              <a:rPr lang="pt-BR" dirty="0" err="1"/>
              <a:t>mensagem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texto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</a:t>
            </a:r>
            <a:r>
              <a:rPr lang="pt-BR" dirty="0"/>
              <a:t> </a:t>
            </a:r>
            <a:r>
              <a:rPr lang="pt-BR" dirty="0">
                <a:solidFill>
                  <a:srgbClr val="669900"/>
                </a:solidFill>
              </a:rPr>
              <a:t>'Não foi possível obter as negociações.’</a:t>
            </a:r>
            <a:r>
              <a:rPr lang="pt-BR" dirty="0">
                <a:solidFill>
                  <a:srgbClr val="999999"/>
                </a:solidFill>
              </a:rPr>
              <a:t>;</a:t>
            </a:r>
          </a:p>
          <a:p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}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8214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941</Words>
  <Application>Microsoft Macintosh PowerPoint</Application>
  <PresentationFormat>Widescreen</PresentationFormat>
  <Paragraphs>191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Source Serif Pro</vt:lpstr>
      <vt:lpstr>Tema do Office</vt:lpstr>
      <vt:lpstr>JS Avançado 1</vt:lpstr>
      <vt:lpstr>Apresentação do PowerPoint</vt:lpstr>
      <vt:lpstr>JS Avançado 2</vt:lpstr>
      <vt:lpstr>Apresentação do PowerPoint</vt:lpstr>
      <vt:lpstr>Apresentação do PowerPoint</vt:lpstr>
      <vt:lpstr>Padrão Proxy</vt:lpstr>
      <vt:lpstr>Operador REST</vt:lpstr>
      <vt:lpstr>Padrão de projeto Factory</vt:lpstr>
      <vt:lpstr>Requisições AJAX</vt:lpstr>
      <vt:lpstr>Error-first Callback</vt:lpstr>
      <vt:lpstr>Pyramid of Doom (Pirâmide da desgraça)</vt:lpstr>
      <vt:lpstr>JS Avançado 3</vt:lpstr>
      <vt:lpstr>Persistência</vt:lpstr>
      <vt:lpstr>Persistência</vt:lpstr>
      <vt:lpstr>Uma conexão ou várias</vt:lpstr>
      <vt:lpstr>Uma conexão ou várias</vt:lpstr>
      <vt:lpstr>Uma instância ConnectionFactory</vt:lpstr>
      <vt:lpstr>Module Pattern</vt:lpstr>
      <vt:lpstr>Método getConnection</vt:lpstr>
      <vt:lpstr>Monkey Patch</vt:lpstr>
      <vt:lpstr>Variáveis imutáveis =&gt; Constantes</vt:lpstr>
      <vt:lpstr>Variáveis imutáveis =&gt; Constantes</vt:lpstr>
      <vt:lpstr>Pattern DAO</vt:lpstr>
      <vt:lpstr>Apresentação do PowerPoint</vt:lpstr>
      <vt:lpstr>Apresentação do PowerPoint</vt:lpstr>
    </vt:vector>
  </TitlesOfParts>
  <Company>PETROBRAS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Avançado 1</dc:title>
  <dc:creator>Luciano Antonio Cordeiro de Sousa</dc:creator>
  <cp:lastModifiedBy>Luciano Cordeiro</cp:lastModifiedBy>
  <cp:revision>48</cp:revision>
  <dcterms:created xsi:type="dcterms:W3CDTF">2019-02-15T16:45:59Z</dcterms:created>
  <dcterms:modified xsi:type="dcterms:W3CDTF">2019-05-16T01:15:39Z</dcterms:modified>
</cp:coreProperties>
</file>