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11/04/19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1</a:t>
            </a:r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Error-first</a:t>
            </a:r>
            <a:r>
              <a:rPr lang="pt-BR" sz="2800" b="1" dirty="0"/>
              <a:t> </a:t>
            </a:r>
            <a:r>
              <a:rPr lang="pt-BR" sz="2800" b="1" dirty="0" err="1"/>
              <a:t>Callback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dirty="0"/>
              <a:t>O </a:t>
            </a:r>
            <a:r>
              <a:rPr lang="pt-BR" b="1" i="1" dirty="0" err="1"/>
              <a:t>Error-first</a:t>
            </a:r>
            <a:r>
              <a:rPr lang="pt-BR" b="1" i="1" dirty="0"/>
              <a:t> </a:t>
            </a:r>
            <a:r>
              <a:rPr lang="pt-BR" b="1" i="1" dirty="0" err="1"/>
              <a:t>Callback</a:t>
            </a:r>
            <a:r>
              <a:rPr lang="pt-BR" dirty="0"/>
              <a:t>, ou </a:t>
            </a:r>
            <a:r>
              <a:rPr lang="pt-BR" b="1" i="1" dirty="0" err="1"/>
              <a:t>errorback</a:t>
            </a:r>
            <a:r>
              <a:rPr lang="pt-BR" dirty="0"/>
              <a:t>, é um padrão que foi adotado no mundo </a:t>
            </a:r>
            <a:r>
              <a:rPr lang="pt-BR" dirty="0" err="1"/>
              <a:t>Node.js</a:t>
            </a:r>
            <a:r>
              <a:rPr lang="pt-BR" dirty="0"/>
              <a:t>. Como você já aprendeu, o </a:t>
            </a:r>
            <a:r>
              <a:rPr lang="pt-BR" i="1" dirty="0" err="1"/>
              <a:t>callback</a:t>
            </a:r>
            <a:r>
              <a:rPr lang="pt-BR" dirty="0"/>
              <a:t> é uma função chamada quando uma tarefa for executada, como uma requisição Ajax ou o acesso ao banco de dados. No entanto, a qualquer momento pode acontecer um erro no processamento e aí vem a questão de como lidar com isso.</a:t>
            </a:r>
          </a:p>
          <a:p>
            <a:endParaRPr lang="pt-BR" dirty="0"/>
          </a:p>
          <a:p>
            <a:r>
              <a:rPr lang="pt-BR" dirty="0"/>
              <a:t>A convenção é que cada </a:t>
            </a:r>
            <a:r>
              <a:rPr lang="pt-BR" b="1" i="1" dirty="0" err="1"/>
              <a:t>callback</a:t>
            </a:r>
            <a:r>
              <a:rPr lang="pt-BR" dirty="0"/>
              <a:t> receba sempre o erro no primeiro parâmetro. Na função </a:t>
            </a:r>
            <a:r>
              <a:rPr lang="pt-BR" i="1" dirty="0" err="1"/>
              <a:t>callback</a:t>
            </a:r>
            <a:r>
              <a:rPr lang="pt-BR" dirty="0"/>
              <a:t>, basta então verificar esse parâmetro para saber se ocorreu um erro ou não!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18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7315199" cy="4627562"/>
          </a:xfrm>
        </p:spPr>
        <p:txBody>
          <a:bodyPr numCol="2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Modelo MVC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ES6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Síntaxe</a:t>
            </a:r>
            <a:r>
              <a:rPr lang="pt-BR" sz="1600" dirty="0"/>
              <a:t> </a:t>
            </a:r>
            <a:r>
              <a:rPr lang="pt-BR" sz="1600" dirty="0" err="1"/>
              <a:t>get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Objetos Imutáveis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Programação Defensiva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Controller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Trabalho com Datas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Arrow </a:t>
            </a:r>
            <a:r>
              <a:rPr lang="pt-BR" sz="1600" dirty="0" err="1"/>
              <a:t>Functions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Spreads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Métodos Estáticos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</a:t>
            </a:r>
            <a:r>
              <a:rPr lang="pt-BR" sz="1600" dirty="0" err="1"/>
              <a:t>Strings</a:t>
            </a:r>
            <a:r>
              <a:rPr lang="pt-BR" sz="1600" dirty="0"/>
              <a:t> ( Interpolação)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Views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Dinâmico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reduce</a:t>
            </a:r>
            <a:r>
              <a:rPr lang="pt-BR" sz="1600" dirty="0"/>
              <a:t>()</a:t>
            </a:r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9936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2</a:t>
            </a:r>
          </a:p>
        </p:txBody>
      </p:sp>
    </p:spTree>
    <p:extLst>
      <p:ext uri="{BB962C8B-B14F-4D97-AF65-F5344CB8AC3E}">
        <p14:creationId xmlns:p14="http://schemas.microsoft.com/office/powerpoint/2010/main" val="400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6108582"/>
          </a:xfrm>
        </p:spPr>
        <p:txBody>
          <a:bodyPr>
            <a:noAutofit/>
          </a:bodyPr>
          <a:lstStyle/>
          <a:p>
            <a:r>
              <a:rPr lang="pt-BR" sz="1600" dirty="0"/>
              <a:t>Toda vez que um modelo for atualizado, tanto por nós quanto pela aplicação, você se lembrará de chamar o </a:t>
            </a:r>
            <a:r>
              <a:rPr lang="pt-BR" sz="1600" dirty="0" err="1"/>
              <a:t>update</a:t>
            </a:r>
            <a:r>
              <a:rPr lang="pt-BR" sz="1600" dirty="0"/>
              <a:t>() na View? É improvável.</a:t>
            </a:r>
          </a:p>
          <a:p>
            <a:r>
              <a:rPr lang="pt-BR" sz="1600" dirty="0"/>
              <a:t>Vimos como tirar a responsabilidade do desenvolvedor e colocar a chamada da atualização da View no código, quando o modelo for alterado.</a:t>
            </a:r>
          </a:p>
          <a:p>
            <a:r>
              <a:rPr lang="pt-BR" sz="1600" dirty="0"/>
              <a:t>Seguindo o exemplo do </a:t>
            </a:r>
            <a:r>
              <a:rPr lang="pt-BR" sz="1600" dirty="0" err="1"/>
              <a:t>listaNegociacoes</a:t>
            </a:r>
            <a:r>
              <a:rPr lang="pt-BR" sz="1600" dirty="0"/>
              <a:t>, em que os métodos adiciona() e esvazia() eram chamados, será esse o momento no qual vamos disparar a atualização da View. Optamos por colocar "armadilhas", funções passadas para o construtor da classe que são chamadas sempre que os métodos adiciona() ou esvazia() forem usados. Estas funções recebem um código que acessa a View da controller e executará o método </a:t>
            </a:r>
            <a:r>
              <a:rPr lang="pt-BR" sz="1600" dirty="0" err="1"/>
              <a:t>update</a:t>
            </a:r>
            <a:r>
              <a:rPr lang="pt-BR" sz="1600" dirty="0"/>
              <a:t>().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6108582"/>
          </a:xfrm>
        </p:spPr>
        <p:txBody>
          <a:bodyPr>
            <a:noAutofit/>
          </a:bodyPr>
          <a:lstStyle/>
          <a:p>
            <a:r>
              <a:rPr lang="pt-BR" sz="1600" dirty="0"/>
              <a:t>Mas a solução fracassou, porque a </a:t>
            </a:r>
            <a:r>
              <a:rPr lang="pt-BR" sz="1600" dirty="0" err="1"/>
              <a:t>function</a:t>
            </a:r>
            <a:r>
              <a:rPr lang="pt-BR" sz="1600" dirty="0"/>
              <a:t>() era enviada para o construtor do modelo que é a armadilha. Quando isso acontecia, o </a:t>
            </a:r>
            <a:r>
              <a:rPr lang="pt-BR" sz="1600" dirty="0" err="1"/>
              <a:t>this</a:t>
            </a:r>
            <a:r>
              <a:rPr lang="pt-BR" sz="1600" dirty="0"/>
              <a:t> era dinâmico, ou seja, não pertencia a controller, e sim, ao model. Então, tentamos acessar no </a:t>
            </a:r>
            <a:r>
              <a:rPr lang="pt-BR" sz="1600" dirty="0" err="1"/>
              <a:t>this</a:t>
            </a:r>
            <a:r>
              <a:rPr lang="pt-BR" sz="1600" dirty="0"/>
              <a:t> a nossa View. Vimos como fazer isto por meio da API de reflexão do </a:t>
            </a:r>
            <a:r>
              <a:rPr lang="pt-BR" sz="1600" dirty="0" err="1"/>
              <a:t>JavaScript</a:t>
            </a:r>
            <a:r>
              <a:rPr lang="pt-BR" sz="1600" dirty="0"/>
              <a:t>, </a:t>
            </a:r>
            <a:r>
              <a:rPr lang="pt-BR" sz="1600" b="1" dirty="0" err="1"/>
              <a:t>Reflection</a:t>
            </a:r>
            <a:r>
              <a:rPr lang="pt-BR" sz="1600" b="1" dirty="0"/>
              <a:t> API</a:t>
            </a:r>
            <a:r>
              <a:rPr lang="pt-BR" sz="1600" dirty="0"/>
              <a:t>, usando </a:t>
            </a:r>
            <a:r>
              <a:rPr lang="pt-BR" sz="1600" dirty="0" err="1"/>
              <a:t>reflect.apply</a:t>
            </a:r>
            <a:r>
              <a:rPr lang="pt-BR" sz="1600" dirty="0"/>
              <a:t>(). Ela recebe o nome do método, o contexto em que queremos executar o método, além dos parâmetros que serão passados para o método para corrigir o </a:t>
            </a:r>
            <a:r>
              <a:rPr lang="pt-BR" sz="1600" dirty="0" err="1"/>
              <a:t>this</a:t>
            </a:r>
            <a:r>
              <a:rPr lang="pt-BR" sz="1600" dirty="0"/>
              <a:t> no momento da execução da função. Mas vimos que este processo não era necessário. Em vez disso, usamos uma </a:t>
            </a:r>
            <a:r>
              <a:rPr lang="pt-BR" sz="1600" i="1" dirty="0" err="1"/>
              <a:t>arrow</a:t>
            </a:r>
            <a:r>
              <a:rPr lang="pt-BR" sz="1600" i="1" dirty="0"/>
              <a:t> </a:t>
            </a:r>
            <a:r>
              <a:rPr lang="pt-BR" sz="1600" i="1" dirty="0" err="1"/>
              <a:t>function</a:t>
            </a:r>
            <a:r>
              <a:rPr lang="pt-BR" sz="1600" dirty="0"/>
              <a:t>.</a:t>
            </a:r>
          </a:p>
          <a:p>
            <a:r>
              <a:rPr lang="pt-BR" sz="1600" dirty="0"/>
              <a:t>As </a:t>
            </a:r>
            <a:r>
              <a:rPr lang="pt-BR" sz="1600" i="1" dirty="0" err="1"/>
              <a:t>arrow</a:t>
            </a:r>
            <a:r>
              <a:rPr lang="pt-BR" sz="1600" i="1" dirty="0"/>
              <a:t> </a:t>
            </a:r>
            <a:r>
              <a:rPr lang="pt-BR" sz="1600" i="1" dirty="0" err="1"/>
              <a:t>functions</a:t>
            </a:r>
            <a:r>
              <a:rPr lang="pt-BR" sz="1600" dirty="0"/>
              <a:t> possuem um escopo léxico, enquanto as funções padrões têm um escopo dinâmico. Isto significa que, se temos uma função em </a:t>
            </a:r>
            <a:r>
              <a:rPr lang="pt-BR" sz="1600" dirty="0" err="1"/>
              <a:t>JavaScript</a:t>
            </a:r>
            <a:r>
              <a:rPr lang="pt-BR" sz="1600" dirty="0"/>
              <a:t> que varia de acordo com o contexto no qual é chamada, o </a:t>
            </a:r>
            <a:r>
              <a:rPr lang="pt-BR" sz="1600" dirty="0" err="1"/>
              <a:t>this</a:t>
            </a:r>
            <a:r>
              <a:rPr lang="pt-BR" sz="1600" dirty="0"/>
              <a:t> léxico de uma </a:t>
            </a:r>
            <a:r>
              <a:rPr lang="pt-BR" sz="1600" i="1" dirty="0" err="1"/>
              <a:t>arrow</a:t>
            </a:r>
            <a:r>
              <a:rPr lang="pt-BR" sz="1600" i="1" dirty="0"/>
              <a:t> </a:t>
            </a:r>
            <a:r>
              <a:rPr lang="pt-BR" sz="1600" i="1" dirty="0" err="1"/>
              <a:t>function</a:t>
            </a:r>
            <a:r>
              <a:rPr lang="pt-BR" sz="1600" dirty="0"/>
              <a:t> manterá o mesmo </a:t>
            </a:r>
            <a:r>
              <a:rPr lang="pt-BR" sz="1600" dirty="0" err="1"/>
              <a:t>this</a:t>
            </a:r>
            <a:r>
              <a:rPr lang="pt-BR" sz="1600" dirty="0"/>
              <a:t> em todas as chamadas da função. Isso torna o código mais enxuto, porque não precisarmos passar o contexto do construtor do modelo.</a:t>
            </a:r>
          </a:p>
          <a:p>
            <a:r>
              <a:rPr lang="pt-BR" sz="1600" dirty="0"/>
              <a:t>Nos exercícios, você terá a chance de praticar o conteúdo trabalhado, mas vale ressaltar que poluir o modelo com esse código de infraestrutura não é uma boa ideia. Atacaremos tal questão na próxima seção do curso, e descobriremos como disparar atualizações na View sem colocar "armadilhas". No entanto, os conceitos abordados aqui já devem estar bem consolidados. Vamos praticar!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0365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Padrão Proxy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06" y="910288"/>
            <a:ext cx="11259012" cy="5490512"/>
          </a:xfrm>
        </p:spPr>
        <p:txBody>
          <a:bodyPr>
            <a:normAutofit/>
          </a:bodyPr>
          <a:lstStyle/>
          <a:p>
            <a:r>
              <a:rPr lang="pt-BR" sz="1600" dirty="0"/>
              <a:t>É um cara “mentiroso”, um objeto falso, que envolve e encapsula o objeto real que queremos interagir. Podemos pensar como uma “casca” que envolve os objetos.</a:t>
            </a:r>
          </a:p>
          <a:p>
            <a:r>
              <a:rPr lang="pt-BR" sz="1600" dirty="0"/>
              <a:t>É como se fosse uma interface, entre o objeto real e o resto do código. Assim você consegue controlar os métodos e atributos.</a:t>
            </a:r>
          </a:p>
          <a:p>
            <a:r>
              <a:rPr lang="pt-BR" sz="1600" dirty="0"/>
              <a:t>Também é possível “pendurar” códigos que não deveriam estar alocados nos nossos modelos, mas que necessitam serem executados no caso de uma alteração ou atualização do mesmo.</a:t>
            </a:r>
          </a:p>
          <a:p>
            <a:endParaRPr lang="pt-BR" sz="1600" dirty="0"/>
          </a:p>
          <a:p>
            <a:r>
              <a:rPr lang="pt-BR" sz="1600" dirty="0"/>
              <a:t>...</a:t>
            </a:r>
          </a:p>
          <a:p>
            <a:r>
              <a:rPr lang="en-US" dirty="0"/>
              <a:t>let </a:t>
            </a:r>
            <a:r>
              <a:rPr lang="en-US" dirty="0" err="1"/>
              <a:t>lista</a:t>
            </a:r>
            <a:r>
              <a:rPr lang="en-US" dirty="0"/>
              <a:t> = new Proxy(new </a:t>
            </a:r>
            <a:r>
              <a:rPr lang="en-US" dirty="0" err="1"/>
              <a:t>ListaNegociacoes</a:t>
            </a:r>
            <a:r>
              <a:rPr lang="en-US" dirty="0"/>
              <a:t>(),{</a:t>
            </a:r>
          </a:p>
          <a:p>
            <a:r>
              <a:rPr lang="en-US" dirty="0"/>
              <a:t>get: function(target, prop, receiver){</a:t>
            </a:r>
          </a:p>
          <a:p>
            <a:r>
              <a:rPr lang="pt-BR" sz="1600" dirty="0"/>
              <a:t>.....</a:t>
            </a:r>
          </a:p>
          <a:p>
            <a:pPr algn="l"/>
            <a:endParaRPr lang="pt-BR" sz="1600" dirty="0">
              <a:solidFill>
                <a:srgbClr val="6E757A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target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o objeto real que é encapsulado pela proxy. É este objeto que não queremos "sujar" com armadilhas ou qualquer código que não diga respeito ao modelo.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prop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propriedade em si, que está sendo lida naquele momento.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receiver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referência ao próprio proxy. É na configuração do </a:t>
            </a:r>
            <a:r>
              <a:rPr lang="pt-BR" sz="1600" dirty="0" err="1">
                <a:solidFill>
                  <a:srgbClr val="6E757A"/>
                </a:solidFill>
                <a:latin typeface="Source Serif Pro"/>
              </a:rPr>
              <a:t>handler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 do Proxy que colocamos armadilhas.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5701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Operador REST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5454" y="663880"/>
            <a:ext cx="11259012" cy="559913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REST</a:t>
            </a:r>
            <a:r>
              <a:rPr lang="pt-BR" dirty="0"/>
              <a:t>, temos que o correto é utilizarmos "..." antes do </a:t>
            </a:r>
            <a:r>
              <a:rPr lang="pt-BR" b="1" dirty="0"/>
              <a:t>último</a:t>
            </a:r>
            <a:r>
              <a:rPr lang="pt-BR" dirty="0"/>
              <a:t> parâmetro, e assim tudo que nós passarmos de "extra" será colocado dentro de um </a:t>
            </a:r>
            <a:r>
              <a:rPr lang="pt-BR" dirty="0" err="1"/>
              <a:t>array</a:t>
            </a:r>
            <a:r>
              <a:rPr lang="pt-BR" dirty="0"/>
              <a:t>, no nosso caso, itens:</a:t>
            </a:r>
          </a:p>
          <a:p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constructor</a:t>
            </a:r>
            <a:r>
              <a:rPr lang="pt-BR" sz="1900" i="1" dirty="0">
                <a:solidFill>
                  <a:schemeClr val="accent5"/>
                </a:solidFill>
              </a:rPr>
              <a:t>(tipo, ...itens) {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	//lógica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}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 chamamos:</a:t>
            </a:r>
          </a:p>
          <a:p>
            <a:pPr algn="just"/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let</a:t>
            </a:r>
            <a:r>
              <a:rPr lang="pt-BR" sz="1900" i="1" dirty="0">
                <a:solidFill>
                  <a:schemeClr val="accent5"/>
                </a:solidFill>
              </a:rPr>
              <a:t> cesta = new Cesta('fruta', 'banana', 'tomate', 'maçã’);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final, as variáveis no construtor ficarão:</a:t>
            </a:r>
          </a:p>
          <a:p>
            <a:pPr algn="just"/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tipo : 'fruta';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itens : ['banana', 'tomate', 'maçã'].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676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3D464D"/>
                </a:solidFill>
                <a:latin typeface="Source Serif Pro"/>
              </a:rPr>
              <a:t>Padrão de projeto </a:t>
            </a:r>
            <a:r>
              <a:rPr lang="pt-BR" sz="2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5599133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1) Ele é utilizado quando precisamos facilitar a criação de um objeto.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2) É ideal quando queremos criar objetos similares, com apenas seus detalhes diferentes, que podemos passar nos argumentos da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3) É bom para abstrair a criação de um objeto complexo, já que o programador que utilizar 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 não precisa necessariamente saber como é feita esta operação.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/>
              <a:t>O padrão de projeto </a:t>
            </a:r>
            <a:r>
              <a:rPr lang="pt-BR" b="1" dirty="0" err="1"/>
              <a:t>Factory</a:t>
            </a:r>
            <a:r>
              <a:rPr lang="pt-BR" dirty="0"/>
              <a:t> é um dos padrões mais utilizados no desenvolvimento. Ele é mais um da categoria dos </a:t>
            </a:r>
            <a:r>
              <a:rPr lang="pt-BR" i="1" dirty="0" err="1"/>
              <a:t>patterns</a:t>
            </a:r>
            <a:r>
              <a:rPr lang="pt-BR" dirty="0"/>
              <a:t> responsáveis por criar objetos, como o </a:t>
            </a:r>
            <a:r>
              <a:rPr lang="pt-BR" b="1" dirty="0" err="1"/>
              <a:t>Builder</a:t>
            </a:r>
            <a:r>
              <a:rPr lang="pt-BR" dirty="0"/>
              <a:t> e o </a:t>
            </a:r>
            <a:r>
              <a:rPr lang="pt-BR" b="1" dirty="0" err="1"/>
              <a:t>Prototype</a:t>
            </a:r>
            <a:r>
              <a:rPr lang="pt-BR" dirty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Requisições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177" y="638827"/>
            <a:ext cx="10515600" cy="24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importaNegociacoes</a:t>
            </a:r>
            <a:r>
              <a:rPr lang="pt-BR" sz="2000" dirty="0">
                <a:solidFill>
                  <a:srgbClr val="999999"/>
                </a:solidFill>
              </a:rPr>
              <a:t>()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{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let</a:t>
            </a:r>
            <a:r>
              <a:rPr lang="pt-BR" sz="2000" dirty="0"/>
              <a:t> </a:t>
            </a:r>
            <a:r>
              <a:rPr lang="pt-BR" sz="2000" dirty="0" err="1"/>
              <a:t>xhr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77AA"/>
                </a:solidFill>
              </a:rPr>
              <a:t>new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A67F59"/>
                </a:solidFill>
              </a:rPr>
              <a:t>XMLHttpRequest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configurações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open</a:t>
            </a:r>
            <a:r>
              <a:rPr lang="pt-BR" sz="2000" dirty="0">
                <a:solidFill>
                  <a:srgbClr val="999999"/>
                </a:solidFill>
              </a:rPr>
              <a:t>(</a:t>
            </a:r>
            <a:r>
              <a:rPr lang="pt-BR" sz="2000" dirty="0">
                <a:solidFill>
                  <a:srgbClr val="669900"/>
                </a:solidFill>
              </a:rPr>
              <a:t>'GET'</a:t>
            </a:r>
            <a:r>
              <a:rPr lang="pt-BR" sz="2000" dirty="0">
                <a:solidFill>
                  <a:srgbClr val="999999"/>
                </a:solidFill>
              </a:rPr>
              <a:t>,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669900"/>
                </a:solidFill>
              </a:rPr>
              <a:t>'</a:t>
            </a:r>
            <a:r>
              <a:rPr lang="pt-BR" sz="2000" dirty="0" err="1">
                <a:solidFill>
                  <a:srgbClr val="669900"/>
                </a:solidFill>
              </a:rPr>
              <a:t>negociacoes</a:t>
            </a:r>
            <a:r>
              <a:rPr lang="pt-BR" sz="2000" dirty="0">
                <a:solidFill>
                  <a:srgbClr val="669900"/>
                </a:solidFill>
              </a:rPr>
              <a:t>/semana’</a:t>
            </a:r>
            <a:r>
              <a:rPr lang="pt-BR" sz="2000" dirty="0">
                <a:solidFill>
                  <a:srgbClr val="999999"/>
                </a:solidFill>
              </a:rPr>
              <a:t>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executa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send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999999"/>
                </a:solidFill>
              </a:rPr>
              <a:t>}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49808F-FE10-2C4E-A8A3-8DE472D779E6}"/>
              </a:ext>
            </a:extLst>
          </p:cNvPr>
          <p:cNvSpPr txBox="1"/>
          <p:nvPr/>
        </p:nvSpPr>
        <p:spPr>
          <a:xfrm>
            <a:off x="270663" y="3156559"/>
            <a:ext cx="5065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estados possíveis de um requisição AJAX</a:t>
            </a:r>
          </a:p>
          <a:p>
            <a:r>
              <a:rPr lang="pt-BR" dirty="0"/>
              <a:t>0: requisição ainda não iniciada</a:t>
            </a:r>
          </a:p>
          <a:p>
            <a:r>
              <a:rPr lang="pt-BR" dirty="0"/>
              <a:t>1: conexão com o servidor estabelecida</a:t>
            </a:r>
          </a:p>
          <a:p>
            <a:r>
              <a:rPr lang="pt-BR" dirty="0"/>
              <a:t>2: requisição recebida</a:t>
            </a:r>
          </a:p>
          <a:p>
            <a:r>
              <a:rPr lang="pt-BR" dirty="0"/>
              <a:t>3: processando requisição</a:t>
            </a:r>
          </a:p>
          <a:p>
            <a:r>
              <a:rPr lang="pt-BR" dirty="0"/>
              <a:t>4: requisição está concluída e a resposta está pronta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E759E8-03D1-B640-9A02-6E91006515C5}"/>
              </a:ext>
            </a:extLst>
          </p:cNvPr>
          <p:cNvSpPr/>
          <p:nvPr/>
        </p:nvSpPr>
        <p:spPr>
          <a:xfrm>
            <a:off x="5453306" y="3505418"/>
            <a:ext cx="67386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7AA"/>
                </a:solidFill>
              </a:rPr>
              <a:t>if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status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==</a:t>
            </a:r>
            <a:r>
              <a:rPr lang="pt-BR" dirty="0"/>
              <a:t> </a:t>
            </a:r>
            <a:r>
              <a:rPr lang="pt-BR" dirty="0">
                <a:solidFill>
                  <a:srgbClr val="990055"/>
                </a:solidFill>
              </a:rPr>
              <a:t>200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JSON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parse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map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objeto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	</a:t>
            </a:r>
            <a:r>
              <a:rPr lang="pt-BR" dirty="0" err="1">
                <a:solidFill>
                  <a:srgbClr val="A67F59"/>
                </a:solidFill>
              </a:rPr>
              <a:t>Negociacao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</a:t>
            </a:r>
            <a:r>
              <a:rPr lang="pt-BR" dirty="0">
                <a:solidFill>
                  <a:srgbClr val="A67F59"/>
                </a:solidFill>
              </a:rPr>
              <a:t>Date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data</a:t>
            </a:r>
            <a:r>
              <a:rPr lang="pt-BR" dirty="0">
                <a:solidFill>
                  <a:srgbClr val="999999"/>
                </a:solidFill>
              </a:rPr>
              <a:t>),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quantidade</a:t>
            </a:r>
            <a:r>
              <a:rPr lang="pt-BR" dirty="0">
                <a:solidFill>
                  <a:srgbClr val="999999"/>
                </a:solidFill>
              </a:rPr>
              <a:t>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valor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forEach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listaNegociacoes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adiciona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'Negociações importadas com sucesso.’</a:t>
            </a:r>
            <a:r>
              <a:rPr lang="pt-BR" dirty="0">
                <a:solidFill>
                  <a:srgbClr val="999999"/>
                </a:solidFill>
              </a:rPr>
              <a:t>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else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console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log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0077AA"/>
                </a:solidFill>
              </a:rPr>
              <a:t>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'Não foi possível obter as negociações.’</a:t>
            </a:r>
            <a:r>
              <a:rPr lang="pt-BR" dirty="0">
                <a:solidFill>
                  <a:srgbClr val="999999"/>
                </a:solidFill>
              </a:rPr>
              <a:t>;</a:t>
            </a:r>
          </a:p>
          <a:p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311</Words>
  <Application>Microsoft Macintosh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Serif Pro</vt:lpstr>
      <vt:lpstr>Tema do Office</vt:lpstr>
      <vt:lpstr>JS Avançado 1</vt:lpstr>
      <vt:lpstr>Apresentação do PowerPoint</vt:lpstr>
      <vt:lpstr>JS Avançado 2</vt:lpstr>
      <vt:lpstr>Apresentação do PowerPoint</vt:lpstr>
      <vt:lpstr>Apresentação do PowerPoint</vt:lpstr>
      <vt:lpstr>Padrão Proxy</vt:lpstr>
      <vt:lpstr>Operador REST</vt:lpstr>
      <vt:lpstr>Padrão de projeto Factory</vt:lpstr>
      <vt:lpstr>Requisições AJAX</vt:lpstr>
      <vt:lpstr>Error-first Callback</vt:lpstr>
    </vt:vector>
  </TitlesOfParts>
  <Company>PETROBRAS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Cordeiro</cp:lastModifiedBy>
  <cp:revision>21</cp:revision>
  <dcterms:created xsi:type="dcterms:W3CDTF">2019-02-15T16:45:59Z</dcterms:created>
  <dcterms:modified xsi:type="dcterms:W3CDTF">2019-04-12T00:20:02Z</dcterms:modified>
</cp:coreProperties>
</file>