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7" r:id="rId28"/>
    <p:sldId id="27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19/05/19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1</a:t>
            </a:r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3</a:t>
            </a:r>
          </a:p>
        </p:txBody>
      </p:sp>
    </p:spTree>
    <p:extLst>
      <p:ext uri="{BB962C8B-B14F-4D97-AF65-F5344CB8AC3E}">
        <p14:creationId xmlns:p14="http://schemas.microsoft.com/office/powerpoint/2010/main" val="1039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r>
              <a:rPr lang="pt-BR" dirty="0"/>
              <a:t>O evento </a:t>
            </a:r>
            <a:r>
              <a:rPr lang="pt-BR" b="1" dirty="0" err="1"/>
              <a:t>onupgradeneeded</a:t>
            </a:r>
            <a:r>
              <a:rPr lang="pt-BR" dirty="0"/>
              <a:t> pode ou não ser disparado em determinadas situações.</a:t>
            </a:r>
          </a:p>
          <a:p>
            <a:r>
              <a:rPr lang="pt-BR" dirty="0"/>
              <a:t>O evento </a:t>
            </a:r>
            <a:r>
              <a:rPr lang="pt-BR" dirty="0" err="1"/>
              <a:t>onupgradeneeded</a:t>
            </a:r>
            <a:r>
              <a:rPr lang="pt-BR" dirty="0"/>
              <a:t> é </a:t>
            </a:r>
            <a:r>
              <a:rPr lang="pt-BR" b="1" dirty="0"/>
              <a:t>sempre</a:t>
            </a:r>
            <a:r>
              <a:rPr lang="pt-BR" dirty="0"/>
              <a:t> chamado quando o banco é criado pela primeira vez.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Partindo do ponto que a variável connection possui uma conexão para o banco </a:t>
            </a:r>
            <a:r>
              <a:rPr lang="pt-BR" dirty="0" err="1"/>
              <a:t>aluraframe</a:t>
            </a:r>
            <a:r>
              <a:rPr lang="pt-BR" dirty="0"/>
              <a:t> e que este banco possui a store negociações a forma correta de obter a store negociações</a:t>
            </a:r>
          </a:p>
          <a:p>
            <a:endParaRPr lang="pt-BR" dirty="0"/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transaction</a:t>
            </a:r>
            <a:r>
              <a:rPr lang="pt-BR" dirty="0">
                <a:solidFill>
                  <a:schemeClr val="accent5"/>
                </a:solidFill>
              </a:rPr>
              <a:t> = </a:t>
            </a:r>
            <a:r>
              <a:rPr lang="pt-BR" dirty="0" err="1">
                <a:solidFill>
                  <a:schemeClr val="accent5"/>
                </a:solidFill>
              </a:rPr>
              <a:t>connection.transaction</a:t>
            </a:r>
            <a:r>
              <a:rPr lang="pt-BR" dirty="0">
                <a:solidFill>
                  <a:schemeClr val="accent5"/>
                </a:solidFill>
              </a:rPr>
              <a:t>(['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'],'</a:t>
            </a:r>
            <a:r>
              <a:rPr lang="pt-BR" dirty="0" err="1">
                <a:solidFill>
                  <a:schemeClr val="accent5"/>
                </a:solidFill>
              </a:rPr>
              <a:t>readwrite</a:t>
            </a:r>
            <a:r>
              <a:rPr lang="pt-BR" dirty="0">
                <a:solidFill>
                  <a:schemeClr val="accent5"/>
                </a:solidFill>
              </a:rPr>
              <a:t>’); </a:t>
            </a:r>
          </a:p>
          <a:p>
            <a:pPr lvl="1"/>
            <a:r>
              <a:rPr lang="pt-BR" dirty="0" err="1">
                <a:solidFill>
                  <a:schemeClr val="accent5"/>
                </a:solidFill>
              </a:rPr>
              <a:t>let</a:t>
            </a:r>
            <a:r>
              <a:rPr lang="pt-BR" dirty="0">
                <a:solidFill>
                  <a:schemeClr val="accent5"/>
                </a:solidFill>
              </a:rPr>
              <a:t> store = </a:t>
            </a:r>
            <a:r>
              <a:rPr lang="pt-BR" dirty="0" err="1">
                <a:solidFill>
                  <a:schemeClr val="accent5"/>
                </a:solidFill>
              </a:rPr>
              <a:t>transaction.objectStore</a:t>
            </a:r>
            <a:r>
              <a:rPr lang="pt-BR" dirty="0">
                <a:solidFill>
                  <a:schemeClr val="accent5"/>
                </a:solidFill>
              </a:rPr>
              <a:t>('</a:t>
            </a:r>
            <a:r>
              <a:rPr lang="pt-BR" dirty="0" err="1">
                <a:solidFill>
                  <a:schemeClr val="accent5"/>
                </a:solidFill>
              </a:rPr>
              <a:t>negociacoes</a:t>
            </a:r>
            <a:r>
              <a:rPr lang="pt-BR" dirty="0">
                <a:solidFill>
                  <a:schemeClr val="accent5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692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A)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 será um método estático, ou seja, invocado diretamente na classe.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B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O retorno de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será uma 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promise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, pois a abertura de uma conexão é um processo assíncrono.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>
                <a:solidFill>
                  <a:srgbClr val="3D464D"/>
                </a:solidFill>
                <a:latin typeface="Source Serif Pro"/>
              </a:rPr>
              <a:t>C) Não importa quantas vezes seja chamado o método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getConnection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(), a conexão retornada deve ser a mesma.</a:t>
            </a:r>
          </a:p>
          <a:p>
            <a:endParaRPr lang="pt-BR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 err="1">
                <a:solidFill>
                  <a:srgbClr val="3D464D"/>
                </a:solidFill>
                <a:latin typeface="Source Serif Pro"/>
              </a:rPr>
              <a:t>D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) Toda conexão possui o método close(), mas o programador não pode chamá-lo, porque a conexão é a mesma para a aplicação inteira. Só o próprio </a:t>
            </a:r>
            <a:r>
              <a:rPr lang="pt-BR" dirty="0" err="1">
                <a:solidFill>
                  <a:srgbClr val="3D464D"/>
                </a:solidFill>
                <a:latin typeface="Source Serif Pro"/>
              </a:rPr>
              <a:t>ConnectionFactory</a:t>
            </a:r>
            <a:r>
              <a:rPr lang="pt-BR" dirty="0">
                <a:solidFill>
                  <a:srgbClr val="3D464D"/>
                </a:solidFill>
                <a:latin typeface="Source Serif Pro"/>
              </a:rPr>
              <a:t> pode fechar a conexão.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instância </a:t>
            </a:r>
            <a:r>
              <a:rPr lang="pt-BR" sz="2800" b="1" dirty="0" err="1"/>
              <a:t>ConnectionFactory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93682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accent5"/>
                </a:solidFill>
              </a:rPr>
              <a:t>Não permitindo criar instâncias a partir dela e que possui um método estático </a:t>
            </a:r>
            <a:r>
              <a:rPr lang="pt-BR" sz="2800" dirty="0" err="1">
                <a:solidFill>
                  <a:schemeClr val="accent5"/>
                </a:solidFill>
              </a:rPr>
              <a:t>getConnection</a:t>
            </a:r>
            <a:r>
              <a:rPr lang="pt-BR" dirty="0">
                <a:solidFill>
                  <a:schemeClr val="accent5"/>
                </a:solidFill>
              </a:rPr>
              <a:t> cujo retorno é uma </a:t>
            </a:r>
            <a:r>
              <a:rPr lang="pt-BR" dirty="0" err="1">
                <a:solidFill>
                  <a:schemeClr val="accent5"/>
                </a:solidFill>
              </a:rPr>
              <a:t>promise</a:t>
            </a:r>
            <a:r>
              <a:rPr lang="pt-BR" dirty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/>
              </a:solidFill>
            </a:endParaRP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 txBox="1">
            <a:spLocks/>
          </p:cNvSpPr>
          <p:nvPr/>
        </p:nvSpPr>
        <p:spPr>
          <a:xfrm>
            <a:off x="1233309" y="1822306"/>
            <a:ext cx="9491135" cy="3668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7200" dirty="0" err="1"/>
              <a:t>class</a:t>
            </a:r>
            <a:r>
              <a:rPr lang="pt-BR" sz="7200" dirty="0"/>
              <a:t> </a:t>
            </a:r>
            <a:r>
              <a:rPr lang="pt-BR" sz="7200" dirty="0" err="1"/>
              <a:t>ConnectionFactory</a:t>
            </a:r>
            <a:r>
              <a:rPr lang="pt-BR" sz="7200" dirty="0"/>
              <a:t> {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constructor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/>
              <a:t>        </a:t>
            </a:r>
            <a:r>
              <a:rPr lang="pt-BR" sz="7200" dirty="0" err="1"/>
              <a:t>throw</a:t>
            </a:r>
            <a:r>
              <a:rPr lang="pt-BR" sz="7200" dirty="0"/>
              <a:t> new </a:t>
            </a:r>
            <a:r>
              <a:rPr lang="pt-BR" sz="7200" dirty="0" err="1"/>
              <a:t>Error</a:t>
            </a:r>
            <a:r>
              <a:rPr lang="pt-BR" sz="7200" dirty="0"/>
              <a:t>("</a:t>
            </a:r>
            <a:r>
              <a:rPr lang="pt-BR" sz="7200" dirty="0" err="1"/>
              <a:t>ConnectionFactory</a:t>
            </a:r>
            <a:r>
              <a:rPr lang="pt-BR" sz="7200" dirty="0"/>
              <a:t> não pode ser instanciada");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endParaRPr lang="pt-BR" sz="7200" dirty="0"/>
          </a:p>
          <a:p>
            <a:pPr marL="0" indent="0">
              <a:buNone/>
            </a:pPr>
            <a:r>
              <a:rPr lang="pt-BR" sz="7200" dirty="0"/>
              <a:t>    </a:t>
            </a:r>
            <a:r>
              <a:rPr lang="pt-BR" sz="7200" dirty="0" err="1"/>
              <a:t>static</a:t>
            </a:r>
            <a:r>
              <a:rPr lang="pt-BR" sz="7200" dirty="0"/>
              <a:t> </a:t>
            </a:r>
            <a:r>
              <a:rPr lang="pt-BR" sz="7200" dirty="0" err="1"/>
              <a:t>getConnection</a:t>
            </a:r>
            <a:r>
              <a:rPr lang="pt-BR" sz="7200" dirty="0"/>
              <a:t>() {</a:t>
            </a:r>
          </a:p>
          <a:p>
            <a:pPr marL="0" indent="0">
              <a:buNone/>
            </a:pPr>
            <a:r>
              <a:rPr lang="pt-BR" sz="7200" dirty="0"/>
              <a:t>        </a:t>
            </a:r>
            <a:r>
              <a:rPr lang="pt-BR" sz="7200" dirty="0" err="1"/>
              <a:t>return</a:t>
            </a:r>
            <a:r>
              <a:rPr lang="pt-BR" sz="7200" dirty="0"/>
              <a:t> new </a:t>
            </a:r>
            <a:r>
              <a:rPr lang="pt-BR" sz="7200" dirty="0" err="1"/>
              <a:t>Promise</a:t>
            </a:r>
            <a:r>
              <a:rPr lang="pt-BR" sz="7200" dirty="0"/>
              <a:t>((resolve, </a:t>
            </a:r>
            <a:r>
              <a:rPr lang="pt-BR" sz="7200" dirty="0" err="1"/>
              <a:t>reject</a:t>
            </a:r>
            <a:r>
              <a:rPr lang="pt-BR" sz="7200" dirty="0"/>
              <a:t>) =&gt; {  ...</a:t>
            </a:r>
          </a:p>
          <a:p>
            <a:pPr marL="0" indent="0">
              <a:buNone/>
            </a:pPr>
            <a:r>
              <a:rPr lang="pt-BR" sz="7200" dirty="0"/>
              <a:t>	        });</a:t>
            </a:r>
          </a:p>
          <a:p>
            <a:pPr marL="0" indent="0">
              <a:buNone/>
            </a:pPr>
            <a:r>
              <a:rPr lang="pt-BR" sz="7200" dirty="0"/>
              <a:t>    }</a:t>
            </a:r>
          </a:p>
          <a:p>
            <a:pPr marL="0" indent="0">
              <a:buNone/>
            </a:pPr>
            <a:r>
              <a:rPr lang="pt-BR" sz="72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7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2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Module </a:t>
            </a:r>
            <a:r>
              <a:rPr lang="pt-BR" sz="2800" b="1" dirty="0" err="1"/>
              <a:t>Pattern</a:t>
            </a:r>
            <a:endParaRPr lang="pt-BR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4" y="689680"/>
            <a:ext cx="4962525" cy="2724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4" y="768703"/>
            <a:ext cx="47720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3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92831"/>
          </a:xfrm>
        </p:spPr>
        <p:txBody>
          <a:bodyPr>
            <a:normAutofit/>
          </a:bodyPr>
          <a:lstStyle/>
          <a:p>
            <a:pPr algn="ctr"/>
            <a:r>
              <a:rPr lang="pt-BR" sz="2800" dirty="0"/>
              <a:t>Método </a:t>
            </a:r>
            <a:r>
              <a:rPr lang="pt-BR" sz="2800" dirty="0" err="1"/>
              <a:t>getConnection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689" y="654756"/>
            <a:ext cx="10461978" cy="6062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err="1">
                <a:solidFill>
                  <a:schemeClr val="accent5"/>
                </a:solidFill>
              </a:rPr>
              <a:t>class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ConnectionFactory</a:t>
            </a:r>
            <a:r>
              <a:rPr lang="pt-BR" sz="1400" dirty="0">
                <a:solidFill>
                  <a:schemeClr val="accent5"/>
                </a:solidFill>
              </a:rPr>
              <a:t>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constructor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   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throw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Error</a:t>
            </a:r>
            <a:r>
              <a:rPr lang="pt-BR" sz="1400" dirty="0">
                <a:solidFill>
                  <a:schemeClr val="accent2"/>
                </a:solidFill>
              </a:rPr>
              <a:t>("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 não pode ser instanciada");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</a:t>
            </a:r>
            <a:r>
              <a:rPr lang="pt-BR" sz="1400" b="1" dirty="0" err="1">
                <a:solidFill>
                  <a:schemeClr val="accent5"/>
                </a:solidFill>
              </a:rPr>
              <a:t>getConnection</a:t>
            </a:r>
            <a:r>
              <a:rPr lang="pt-BR" sz="1400" dirty="0">
                <a:solidFill>
                  <a:schemeClr val="accent5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return</a:t>
            </a:r>
            <a:r>
              <a:rPr lang="pt-BR" sz="1400" dirty="0">
                <a:solidFill>
                  <a:schemeClr val="accent2"/>
                </a:solidFill>
              </a:rPr>
              <a:t> new </a:t>
            </a:r>
            <a:r>
              <a:rPr lang="pt-BR" sz="1400" dirty="0" err="1">
                <a:solidFill>
                  <a:schemeClr val="accent2"/>
                </a:solidFill>
              </a:rPr>
              <a:t>Promise</a:t>
            </a:r>
            <a:r>
              <a:rPr lang="pt-BR" sz="1400" dirty="0">
                <a:solidFill>
                  <a:schemeClr val="accent2"/>
                </a:solidFill>
              </a:rPr>
              <a:t>((resolve, </a:t>
            </a:r>
            <a:r>
              <a:rPr lang="pt-BR" sz="1400" dirty="0" err="1">
                <a:solidFill>
                  <a:schemeClr val="accent2"/>
                </a:solidFill>
              </a:rPr>
              <a:t>reject</a:t>
            </a:r>
            <a:r>
              <a:rPr lang="pt-BR" sz="1400" dirty="0">
                <a:solidFill>
                  <a:schemeClr val="accent2"/>
                </a:solidFill>
              </a:rPr>
              <a:t>) =&gt;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let</a:t>
            </a:r>
            <a:r>
              <a:rPr lang="pt-BR" sz="1400" dirty="0">
                <a:solidFill>
                  <a:schemeClr val="accent2"/>
                </a:solidFill>
              </a:rPr>
              <a:t> </a:t>
            </a:r>
            <a:r>
              <a:rPr lang="pt-BR" sz="1400" dirty="0" err="1">
                <a:solidFill>
                  <a:schemeClr val="accent2"/>
                </a:solidFill>
              </a:rPr>
              <a:t>openRequest</a:t>
            </a:r>
            <a:r>
              <a:rPr lang="pt-BR" sz="1400" dirty="0">
                <a:solidFill>
                  <a:schemeClr val="accent2"/>
                </a:solidFill>
              </a:rPr>
              <a:t> = </a:t>
            </a:r>
            <a:r>
              <a:rPr lang="pt-BR" sz="1400" dirty="0" err="1">
                <a:solidFill>
                  <a:schemeClr val="accent2"/>
                </a:solidFill>
              </a:rPr>
              <a:t>window.indexedDB.open</a:t>
            </a:r>
            <a:r>
              <a:rPr lang="pt-BR" sz="1400" dirty="0">
                <a:solidFill>
                  <a:schemeClr val="accent2"/>
                </a:solidFill>
              </a:rPr>
              <a:t>('aluraframe',4);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</a:t>
            </a:r>
            <a:r>
              <a:rPr lang="pt-BR" sz="1400" dirty="0" err="1">
                <a:solidFill>
                  <a:schemeClr val="accent2"/>
                </a:solidFill>
              </a:rPr>
              <a:t>openRequest.onupgradeneeded</a:t>
            </a:r>
            <a:r>
              <a:rPr lang="pt-BR" sz="1400" dirty="0">
                <a:solidFill>
                  <a:schemeClr val="accent2"/>
                </a:solidFill>
              </a:rPr>
              <a:t> = e =&gt;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        </a:t>
            </a:r>
            <a:r>
              <a:rPr lang="pt-BR" sz="1400" dirty="0" err="1">
                <a:solidFill>
                  <a:schemeClr val="accent2"/>
                </a:solidFill>
              </a:rPr>
              <a:t>ConnectionFactory</a:t>
            </a:r>
            <a:r>
              <a:rPr lang="pt-BR" sz="1400" dirty="0">
                <a:solidFill>
                  <a:schemeClr val="accent2"/>
                </a:solidFill>
              </a:rPr>
              <a:t>._</a:t>
            </a:r>
            <a:r>
              <a:rPr lang="pt-BR" sz="1400" dirty="0" err="1">
                <a:solidFill>
                  <a:schemeClr val="accent2"/>
                </a:solidFill>
              </a:rPr>
              <a:t>createStores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e.target.result</a:t>
            </a:r>
            <a:r>
              <a:rPr lang="pt-BR" sz="1400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    };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    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endParaRPr lang="pt-BR" sz="1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</a:t>
            </a:r>
            <a:r>
              <a:rPr lang="pt-BR" sz="1400" dirty="0" err="1">
                <a:solidFill>
                  <a:schemeClr val="accent5"/>
                </a:solidFill>
              </a:rPr>
              <a:t>static</a:t>
            </a:r>
            <a:r>
              <a:rPr lang="pt-BR" sz="1400" dirty="0">
                <a:solidFill>
                  <a:schemeClr val="accent5"/>
                </a:solidFill>
              </a:rPr>
              <a:t>  </a:t>
            </a:r>
            <a:r>
              <a:rPr lang="pt-BR" sz="1400" b="1" dirty="0">
                <a:solidFill>
                  <a:schemeClr val="accent5"/>
                </a:solidFill>
              </a:rPr>
              <a:t>_</a:t>
            </a:r>
            <a:r>
              <a:rPr lang="pt-BR" sz="1400" b="1" dirty="0" err="1">
                <a:solidFill>
                  <a:schemeClr val="accent5"/>
                </a:solidFill>
              </a:rPr>
              <a:t>createStores</a:t>
            </a:r>
            <a:r>
              <a:rPr lang="pt-BR" sz="1400" dirty="0">
                <a:solidFill>
                  <a:schemeClr val="accent5"/>
                </a:solidFill>
              </a:rPr>
              <a:t>(connection) {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if</a:t>
            </a:r>
            <a:r>
              <a:rPr lang="pt-BR" sz="1400" dirty="0">
                <a:solidFill>
                  <a:schemeClr val="accent2"/>
                </a:solidFill>
              </a:rPr>
              <a:t>(</a:t>
            </a:r>
            <a:r>
              <a:rPr lang="pt-BR" sz="1400" dirty="0" err="1">
                <a:solidFill>
                  <a:schemeClr val="accent2"/>
                </a:solidFill>
              </a:rPr>
              <a:t>connection.objectStoreNames.contains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')) </a:t>
            </a:r>
            <a:r>
              <a:rPr lang="pt-BR" sz="1400" dirty="0" err="1">
                <a:solidFill>
                  <a:schemeClr val="accent2"/>
                </a:solidFill>
              </a:rPr>
              <a:t>connection.deleteObjectStore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2"/>
                </a:solidFill>
              </a:rPr>
              <a:t>        </a:t>
            </a:r>
            <a:r>
              <a:rPr lang="pt-BR" sz="1400" dirty="0" err="1">
                <a:solidFill>
                  <a:schemeClr val="accent2"/>
                </a:solidFill>
              </a:rPr>
              <a:t>connection.createObjectStore</a:t>
            </a:r>
            <a:r>
              <a:rPr lang="pt-BR" sz="1400" dirty="0">
                <a:solidFill>
                  <a:schemeClr val="accent2"/>
                </a:solidFill>
              </a:rPr>
              <a:t>('</a:t>
            </a:r>
            <a:r>
              <a:rPr lang="pt-BR" sz="1400" dirty="0" err="1">
                <a:solidFill>
                  <a:schemeClr val="accent2"/>
                </a:solidFill>
              </a:rPr>
              <a:t>negociacoes</a:t>
            </a:r>
            <a:r>
              <a:rPr lang="pt-BR" sz="1400" dirty="0">
                <a:solidFill>
                  <a:schemeClr val="accent2"/>
                </a:solidFill>
              </a:rPr>
              <a:t>', { </a:t>
            </a:r>
            <a:r>
              <a:rPr lang="pt-BR" sz="1400" dirty="0" err="1">
                <a:solidFill>
                  <a:schemeClr val="accent2"/>
                </a:solidFill>
              </a:rPr>
              <a:t>autoIncrement</a:t>
            </a:r>
            <a:r>
              <a:rPr lang="pt-BR" sz="1400" dirty="0">
                <a:solidFill>
                  <a:schemeClr val="accent2"/>
                </a:solidFill>
              </a:rPr>
              <a:t>: </a:t>
            </a:r>
            <a:r>
              <a:rPr lang="pt-BR" sz="1400" dirty="0" err="1">
                <a:solidFill>
                  <a:schemeClr val="accent2"/>
                </a:solidFill>
              </a:rPr>
              <a:t>true</a:t>
            </a:r>
            <a:r>
              <a:rPr lang="pt-BR" sz="1400" dirty="0">
                <a:solidFill>
                  <a:schemeClr val="accent2"/>
                </a:solidFill>
              </a:rPr>
              <a:t> });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Síntaxe</a:t>
            </a:r>
            <a:r>
              <a:rPr lang="pt-BR" sz="1600" dirty="0"/>
              <a:t> </a:t>
            </a:r>
            <a:r>
              <a:rPr lang="pt-BR" sz="1600" dirty="0" err="1"/>
              <a:t>get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Controller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Arrow </a:t>
            </a:r>
            <a:r>
              <a:rPr lang="pt-BR" sz="1600" dirty="0" err="1"/>
              <a:t>Functions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</a:t>
            </a:r>
            <a:r>
              <a:rPr lang="pt-BR" sz="1600" dirty="0" err="1"/>
              <a:t>Strings</a:t>
            </a:r>
            <a:r>
              <a:rPr lang="pt-BR" sz="1600" dirty="0"/>
              <a:t> ( Interpolação)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Views</a:t>
            </a: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Template</a:t>
            </a:r>
            <a:r>
              <a:rPr lang="pt-BR" sz="1600" dirty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reduce</a:t>
            </a:r>
            <a:r>
              <a:rPr lang="pt-BR" sz="1600" dirty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Monkey</a:t>
            </a:r>
            <a:r>
              <a:rPr lang="pt-BR" sz="2800" b="1" dirty="0"/>
              <a:t> Patch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9" y="638827"/>
            <a:ext cx="4724400" cy="3981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77" y="757414"/>
            <a:ext cx="3571875" cy="15049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384801" y="2380951"/>
            <a:ext cx="562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Modificando dinamicamente </a:t>
            </a:r>
            <a:r>
              <a:rPr lang="pt-BR" b="1" dirty="0" err="1"/>
              <a:t>obterNomeCompleto</a:t>
            </a:r>
            <a:r>
              <a:rPr lang="pt-BR" dirty="0"/>
              <a:t> apenas na instância </a:t>
            </a:r>
            <a:r>
              <a:rPr lang="pt-BR" b="1" dirty="0"/>
              <a:t>pessoa2</a:t>
            </a:r>
            <a:r>
              <a:rPr lang="pt-BR" dirty="0"/>
              <a:t>. Usamos </a:t>
            </a:r>
            <a:r>
              <a:rPr lang="pt-BR" b="1" dirty="0" err="1"/>
              <a:t>function</a:t>
            </a:r>
            <a:r>
              <a:rPr lang="pt-BR" dirty="0"/>
              <a:t> e não </a:t>
            </a:r>
            <a:r>
              <a:rPr lang="pt-BR" b="1" dirty="0" err="1"/>
              <a:t>arrow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dirty="0"/>
              <a:t> devido ao seu escopo </a:t>
            </a:r>
            <a:r>
              <a:rPr lang="pt-BR" u="sng" dirty="0"/>
              <a:t>dinâmico</a:t>
            </a:r>
            <a:r>
              <a:rPr lang="pt-BR" dirty="0"/>
              <a:t>, isto é, </a:t>
            </a:r>
            <a:r>
              <a:rPr lang="pt-BR" b="1" dirty="0" err="1"/>
              <a:t>this</a:t>
            </a:r>
            <a:r>
              <a:rPr lang="pt-BR" dirty="0"/>
              <a:t> deve variar de acordo com a instância no qual </a:t>
            </a:r>
            <a:r>
              <a:rPr lang="pt-BR" b="1" dirty="0" err="1"/>
              <a:t>obternomeCompleto</a:t>
            </a:r>
            <a:r>
              <a:rPr lang="pt-BR" dirty="0"/>
              <a:t> é chamado. Se usarmos o </a:t>
            </a:r>
            <a:r>
              <a:rPr lang="pt-BR" b="1" dirty="0" err="1"/>
              <a:t>arrow</a:t>
            </a: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dirty="0"/>
              <a:t> o escopo será </a:t>
            </a:r>
            <a:r>
              <a:rPr lang="pt-BR" b="1" dirty="0"/>
              <a:t>léxico</a:t>
            </a:r>
            <a:r>
              <a:rPr lang="pt-BR" dirty="0"/>
              <a:t> e fará com que o contexto seja sempre o da função declarada, no caso, </a:t>
            </a:r>
            <a:r>
              <a:rPr lang="pt-BR" b="1" dirty="0" err="1"/>
              <a:t>window</a:t>
            </a:r>
            <a:r>
              <a:rPr lang="pt-BR" dirty="0"/>
              <a:t>, o escopo </a:t>
            </a:r>
            <a:r>
              <a:rPr lang="pt-BR" b="1" dirty="0"/>
              <a:t>global</a:t>
            </a:r>
            <a:r>
              <a:rPr lang="pt-BR" dirty="0"/>
              <a:t>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798" y="5663142"/>
            <a:ext cx="3933825" cy="10858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49955" y="4943330"/>
            <a:ext cx="1122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quisermos mudar a definição diretamente na própria classe, pode-se fazer como no exemplo abaixo. Mas nos dois casos deve-se ter bastante cuidado.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48356" y="4807862"/>
            <a:ext cx="11413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0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53068" y="81945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Recurso do Ecma2015 ( ES6 )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6" y="1524352"/>
            <a:ext cx="4369452" cy="12188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90" y="1524352"/>
            <a:ext cx="4969987" cy="11347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59176" y="3161895"/>
            <a:ext cx="993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você tentar alterar.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nome = “Luciano”;</a:t>
            </a:r>
          </a:p>
          <a:p>
            <a:endParaRPr lang="pt-BR" dirty="0"/>
          </a:p>
          <a:p>
            <a:r>
              <a:rPr lang="pt-BR" dirty="0"/>
              <a:t>E depois: </a:t>
            </a:r>
          </a:p>
          <a:p>
            <a:endParaRPr lang="pt-BR" dirty="0"/>
          </a:p>
          <a:p>
            <a:r>
              <a:rPr lang="pt-BR" i="1" dirty="0">
                <a:solidFill>
                  <a:schemeClr val="accent5"/>
                </a:solidFill>
              </a:rPr>
              <a:t>Nome = “Antônio”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Aparecerá o erro </a:t>
            </a:r>
            <a:r>
              <a:rPr lang="pt-BR" b="1" dirty="0" err="1"/>
              <a:t>Uncaught</a:t>
            </a:r>
            <a:r>
              <a:rPr lang="pt-BR" b="1" dirty="0"/>
              <a:t> </a:t>
            </a:r>
            <a:r>
              <a:rPr lang="pt-BR" b="1" dirty="0" err="1"/>
              <a:t>TypeError</a:t>
            </a:r>
            <a:r>
              <a:rPr lang="pt-BR" b="1" dirty="0"/>
              <a:t>: </a:t>
            </a:r>
            <a:r>
              <a:rPr lang="pt-BR" b="1" dirty="0" err="1"/>
              <a:t>Assisgnment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constant</a:t>
            </a:r>
            <a:r>
              <a:rPr lang="pt-BR" b="1" dirty="0"/>
              <a:t> </a:t>
            </a:r>
            <a:r>
              <a:rPr lang="pt-BR" b="1" dirty="0" err="1"/>
              <a:t>variable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5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err="1">
                <a:solidFill>
                  <a:schemeClr val="accent5"/>
                </a:solidFill>
              </a:rPr>
              <a:t>Hoje.setDate</a:t>
            </a:r>
            <a:r>
              <a:rPr lang="pt-BR" i="1" dirty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console.log(</a:t>
            </a:r>
            <a:r>
              <a:rPr lang="pt-BR" i="1" dirty="0" err="1">
                <a:solidFill>
                  <a:schemeClr val="accent5"/>
                </a:solidFill>
              </a:rPr>
              <a:t>hoje.getDate</a:t>
            </a:r>
            <a:r>
              <a:rPr lang="pt-BR" i="1" dirty="0">
                <a:solidFill>
                  <a:schemeClr val="accent5"/>
                </a:solidFill>
              </a:rPr>
              <a:t>()); // Alterou para o dia 5!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 não estamos atribuindo um novo valor para a variável, como fizemos com o operador “</a:t>
            </a:r>
            <a:r>
              <a:rPr lang="pt-BR" b="1" dirty="0"/>
              <a:t>=</a:t>
            </a:r>
            <a:r>
              <a:rPr lang="pt-BR" dirty="0"/>
              <a:t>“, mas alterando as propriedades do objeto </a:t>
            </a:r>
            <a:r>
              <a:rPr lang="pt-BR" b="1" i="1" dirty="0">
                <a:solidFill>
                  <a:schemeClr val="accent5"/>
                </a:solidFill>
              </a:rPr>
              <a:t>Date</a:t>
            </a:r>
            <a:r>
              <a:rPr lang="pt-BR" dirty="0"/>
              <a:t>, por meio dos seus métodos. Ou seja, </a:t>
            </a:r>
            <a:r>
              <a:rPr lang="pt-BR" b="1" dirty="0" err="1"/>
              <a:t>const</a:t>
            </a:r>
            <a:r>
              <a:rPr lang="pt-BR" dirty="0"/>
              <a:t> </a:t>
            </a:r>
            <a:r>
              <a:rPr lang="pt-BR" u="sng" dirty="0"/>
              <a:t>não garante a imutabilidade</a:t>
            </a:r>
            <a:r>
              <a:rPr lang="pt-BR" dirty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Fetch</a:t>
            </a:r>
            <a:r>
              <a:rPr lang="pt-BR" sz="2800" b="1" dirty="0"/>
              <a:t> API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Neste curso, estamos usando o </a:t>
            </a:r>
            <a:r>
              <a:rPr lang="pt-BR" dirty="0" err="1"/>
              <a:t>ECMAScript</a:t>
            </a:r>
            <a:r>
              <a:rPr lang="pt-BR" dirty="0"/>
              <a:t> 2015. Não usamos mais o termo "ES 6", porque a cada ano, o </a:t>
            </a:r>
            <a:r>
              <a:rPr lang="pt-BR" dirty="0" err="1"/>
              <a:t>JavaScript</a:t>
            </a:r>
            <a:r>
              <a:rPr lang="pt-BR" dirty="0"/>
              <a:t> ganha novos recursos. No ES 2016, foi incluída uma API com o objetivo de simplificar a criação de requisições Ajax: </a:t>
            </a:r>
            <a:r>
              <a:rPr lang="pt-BR" b="1" dirty="0" err="1"/>
              <a:t>Fetch</a:t>
            </a:r>
            <a:r>
              <a:rPr lang="pt-BR" b="1" dirty="0"/>
              <a:t> API</a:t>
            </a:r>
            <a:r>
              <a:rPr lang="pt-BR" dirty="0"/>
              <a:t>, uma API de busca do JS. O que veremos aqui, vai além do </a:t>
            </a:r>
            <a:r>
              <a:rPr lang="pt-BR" dirty="0" err="1"/>
              <a:t>ECMAScript</a:t>
            </a:r>
            <a:r>
              <a:rPr lang="pt-BR" dirty="0"/>
              <a:t> 2015.</a:t>
            </a:r>
          </a:p>
          <a:p>
            <a:endParaRPr lang="pt-BR" dirty="0"/>
          </a:p>
          <a:p>
            <a:r>
              <a:rPr lang="pt-BR" dirty="0"/>
              <a:t>Talvez, você fique preocupado se o seu código funcionará em outros navegadores, mas temos uma solução para a questão de compatibilidade. Mas, por enquanto, pedimos que você realize os testes no Chrome ou no Firefox, deixando os outros browsers de lado por enquanto.</a:t>
            </a:r>
          </a:p>
        </p:txBody>
      </p:sp>
    </p:spTree>
    <p:extLst>
      <p:ext uri="{BB962C8B-B14F-4D97-AF65-F5344CB8AC3E}">
        <p14:creationId xmlns:p14="http://schemas.microsoft.com/office/powerpoint/2010/main" val="128438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Transcompilação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programaremos com o ES6 e depois, vamos compilar o código para o ES5. Este processo de </a:t>
            </a:r>
            <a:r>
              <a:rPr lang="pt-BR" i="1" dirty="0" err="1"/>
              <a:t>downgrade</a:t>
            </a:r>
            <a:r>
              <a:rPr lang="pt-BR" dirty="0"/>
              <a:t> </a:t>
            </a:r>
          </a:p>
          <a:p>
            <a:endParaRPr lang="pt-BR" dirty="0"/>
          </a:p>
          <a:p>
            <a:r>
              <a:rPr lang="pt-BR" dirty="0"/>
              <a:t>Encontramos vários </a:t>
            </a:r>
            <a:r>
              <a:rPr lang="pt-BR" i="1" dirty="0" err="1"/>
              <a:t>transpilers</a:t>
            </a:r>
            <a:r>
              <a:rPr lang="pt-BR" dirty="0"/>
              <a:t> no mercado: </a:t>
            </a:r>
            <a:r>
              <a:rPr lang="pt-BR" b="1" dirty="0"/>
              <a:t>Babel</a:t>
            </a:r>
            <a:r>
              <a:rPr lang="pt-BR" dirty="0"/>
              <a:t>, o </a:t>
            </a:r>
            <a:r>
              <a:rPr lang="pt-BR" b="1" dirty="0" err="1"/>
              <a:t>TypeScript</a:t>
            </a:r>
            <a:r>
              <a:rPr lang="pt-BR" dirty="0"/>
              <a:t> (que também atua como </a:t>
            </a:r>
            <a:r>
              <a:rPr lang="pt-BR" dirty="0" err="1"/>
              <a:t>transcompilador</a:t>
            </a:r>
            <a:r>
              <a:rPr lang="pt-BR" dirty="0"/>
              <a:t>). No nosso caso, focaremos no Babel, por ser open source.</a:t>
            </a:r>
          </a:p>
        </p:txBody>
      </p:sp>
    </p:spTree>
    <p:extLst>
      <p:ext uri="{BB962C8B-B14F-4D97-AF65-F5344CB8AC3E}">
        <p14:creationId xmlns:p14="http://schemas.microsoft.com/office/powerpoint/2010/main" val="396478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Loader</a:t>
            </a:r>
            <a:r>
              <a:rPr lang="pt-BR" b="1" dirty="0"/>
              <a:t> – </a:t>
            </a:r>
            <a:r>
              <a:rPr lang="pt-BR" b="1" dirty="0" err="1"/>
              <a:t>System.js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usando os módulos de ES6 definindo os </a:t>
            </a:r>
            <a:r>
              <a:rPr lang="pt-BR" dirty="0" err="1"/>
              <a:t>imports</a:t>
            </a:r>
            <a:r>
              <a:rPr lang="pt-BR" dirty="0"/>
              <a:t> e </a:t>
            </a:r>
            <a:r>
              <a:rPr lang="pt-BR" dirty="0" err="1"/>
              <a:t>exports</a:t>
            </a:r>
            <a:r>
              <a:rPr lang="pt-BR" dirty="0"/>
              <a:t>, mas não definimos como estes módulos devem ser carregados no navegador. Não existe um consenso ... Precisamos que os scripts sejam carregados numa determinada ordem no sistema.</a:t>
            </a:r>
          </a:p>
          <a:p>
            <a:endParaRPr lang="pt-BR" dirty="0"/>
          </a:p>
          <a:p>
            <a:r>
              <a:rPr lang="pt-BR" dirty="0"/>
              <a:t>O responsável por isso, chama-se </a:t>
            </a:r>
            <a:r>
              <a:rPr lang="pt-BR" b="1" dirty="0" err="1"/>
              <a:t>Loader</a:t>
            </a:r>
            <a:r>
              <a:rPr lang="pt-BR" dirty="0"/>
              <a:t>, porém não existe um padrão.</a:t>
            </a:r>
          </a:p>
          <a:p>
            <a:endParaRPr lang="pt-BR" dirty="0"/>
          </a:p>
          <a:p>
            <a:r>
              <a:rPr lang="pt-BR" dirty="0"/>
              <a:t>Uma biblioteca muito famosa é o </a:t>
            </a:r>
            <a:r>
              <a:rPr lang="pt-BR" b="1" dirty="0" err="1"/>
              <a:t>System.js</a:t>
            </a:r>
            <a:r>
              <a:rPr lang="pt-BR" b="1" dirty="0"/>
              <a:t> </a:t>
            </a:r>
            <a:r>
              <a:rPr lang="pt-BR" dirty="0"/>
              <a:t>e será instalada pelo </a:t>
            </a:r>
            <a:r>
              <a:rPr lang="pt-BR" b="1" dirty="0" err="1"/>
              <a:t>Node.JS</a:t>
            </a:r>
            <a:r>
              <a:rPr lang="pt-BR" b="1" dirty="0"/>
              <a:t> </a:t>
            </a:r>
          </a:p>
          <a:p>
            <a:endParaRPr lang="pt-BR" b="1" dirty="0"/>
          </a:p>
          <a:p>
            <a:r>
              <a:rPr lang="pt-BR" dirty="0"/>
              <a:t>Precisa ser carregado no </a:t>
            </a:r>
            <a:r>
              <a:rPr lang="pt-BR" dirty="0" err="1"/>
              <a:t>index.html</a:t>
            </a:r>
            <a:endParaRPr lang="pt-BR" dirty="0"/>
          </a:p>
          <a:p>
            <a:r>
              <a:rPr lang="pt-BR" b="1" dirty="0"/>
              <a:t>	</a:t>
            </a:r>
          </a:p>
          <a:p>
            <a:r>
              <a:rPr lang="pt-BR" b="1" dirty="0"/>
              <a:t>	</a:t>
            </a:r>
            <a:r>
              <a:rPr lang="pt-BR" dirty="0">
                <a:solidFill>
                  <a:srgbClr val="990055"/>
                </a:solidFill>
              </a:rPr>
              <a:t>&lt;script</a:t>
            </a:r>
            <a:r>
              <a:rPr lang="pt-BR" dirty="0"/>
              <a:t> </a:t>
            </a:r>
            <a:r>
              <a:rPr lang="pt-BR" dirty="0" err="1">
                <a:solidFill>
                  <a:srgbClr val="669900"/>
                </a:solidFill>
              </a:rPr>
              <a:t>src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 err="1">
                <a:solidFill>
                  <a:srgbClr val="0077AA"/>
                </a:solidFill>
              </a:rPr>
              <a:t>node_modules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systemjs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dist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system.js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>
                <a:solidFill>
                  <a:srgbClr val="990055"/>
                </a:solidFill>
              </a:rPr>
              <a:t>&gt;&lt;/script&gt;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748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JS Avançado 2</a:t>
            </a:r>
          </a:p>
        </p:txBody>
      </p:sp>
    </p:spTree>
    <p:extLst>
      <p:ext uri="{BB962C8B-B14F-4D97-AF65-F5344CB8AC3E}">
        <p14:creationId xmlns:p14="http://schemas.microsoft.com/office/powerpoint/2010/main" val="400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1094</Words>
  <Application>Microsoft Macintosh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Source Serif Pro</vt:lpstr>
      <vt:lpstr>Tema do Office</vt:lpstr>
      <vt:lpstr>JS Avançado 1</vt:lpstr>
      <vt:lpstr>Apresentação do PowerPoint</vt:lpstr>
      <vt:lpstr>JS Avançado 2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JS Avançado 3</vt:lpstr>
      <vt:lpstr>Persistência</vt:lpstr>
      <vt:lpstr>Persistência</vt:lpstr>
      <vt:lpstr>Uma conexão ou várias</vt:lpstr>
      <vt:lpstr>Uma conexão ou várias</vt:lpstr>
      <vt:lpstr>Uma instância ConnectionFactory</vt:lpstr>
      <vt:lpstr>Module Pattern</vt:lpstr>
      <vt:lpstr>Método getConnection</vt:lpstr>
      <vt:lpstr>Monkey Patch</vt:lpstr>
      <vt:lpstr>Variáveis imutáveis =&gt; Constantes</vt:lpstr>
      <vt:lpstr>Variáveis imutáveis =&gt; Constantes</vt:lpstr>
      <vt:lpstr>Pattern DAO</vt:lpstr>
      <vt:lpstr>Fetch API</vt:lpstr>
      <vt:lpstr>Transcompilação</vt:lpstr>
      <vt:lpstr>Loader – System.js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Cordeiro</cp:lastModifiedBy>
  <cp:revision>54</cp:revision>
  <dcterms:created xsi:type="dcterms:W3CDTF">2019-02-15T16:45:59Z</dcterms:created>
  <dcterms:modified xsi:type="dcterms:W3CDTF">2019-05-19T18:13:29Z</dcterms:modified>
</cp:coreProperties>
</file>