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87" r:id="rId4"/>
    <p:sldId id="288" r:id="rId5"/>
    <p:sldId id="289" r:id="rId6"/>
    <p:sldId id="290" r:id="rId7"/>
    <p:sldId id="292" r:id="rId8"/>
    <p:sldId id="291" r:id="rId9"/>
    <p:sldId id="295" r:id="rId10"/>
    <p:sldId id="296" r:id="rId11"/>
    <p:sldId id="297" r:id="rId12"/>
    <p:sldId id="293" r:id="rId13"/>
    <p:sldId id="298" r:id="rId14"/>
    <p:sldId id="299" r:id="rId15"/>
    <p:sldId id="300" r:id="rId16"/>
    <p:sldId id="294" r:id="rId17"/>
    <p:sldId id="301" r:id="rId18"/>
    <p:sldId id="302" r:id="rId19"/>
    <p:sldId id="313" r:id="rId20"/>
    <p:sldId id="303" r:id="rId21"/>
    <p:sldId id="281" r:id="rId22"/>
    <p:sldId id="306" r:id="rId23"/>
    <p:sldId id="304" r:id="rId24"/>
    <p:sldId id="309" r:id="rId25"/>
    <p:sldId id="310" r:id="rId26"/>
    <p:sldId id="307" r:id="rId27"/>
    <p:sldId id="305" r:id="rId28"/>
    <p:sldId id="312" r:id="rId29"/>
    <p:sldId id="311" r:id="rId30"/>
    <p:sldId id="308" r:id="rId31"/>
    <p:sldId id="285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38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6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0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6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8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B075-67F8-4A8D-AE1C-3D3E4193EBCA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medium.com/@Charles_Stover/fixing-volumes-in-docker-toolbox-4ad5ace0e57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.play-with-docker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3183" y="128450"/>
            <a:ext cx="9144000" cy="2387600"/>
          </a:xfrm>
        </p:spPr>
        <p:txBody>
          <a:bodyPr>
            <a:normAutofit/>
          </a:bodyPr>
          <a:lstStyle/>
          <a:p>
            <a:r>
              <a:rPr lang="pt-BR" sz="3600" dirty="0" err="1"/>
              <a:t>Docker</a:t>
            </a:r>
            <a:r>
              <a:rPr lang="pt-BR" sz="3600" dirty="0"/>
              <a:t> </a:t>
            </a:r>
            <a:br>
              <a:rPr lang="pt-BR" sz="3600" dirty="0"/>
            </a:br>
            <a:r>
              <a:rPr lang="pt-BR" sz="3600" dirty="0"/>
              <a:t>(resumo)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379" y="2516050"/>
            <a:ext cx="4715778" cy="257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92100" y="131509"/>
            <a:ext cx="11061700" cy="4526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err="1"/>
              <a:t>Layered</a:t>
            </a:r>
            <a:r>
              <a:rPr lang="pt-BR" sz="2800" b="1" dirty="0"/>
              <a:t> File System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850" y="584201"/>
            <a:ext cx="7294563" cy="242433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4124798"/>
            <a:ext cx="4559299" cy="2445976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819150" y="3423743"/>
            <a:ext cx="1000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Economia de Espaço, porque uma imagem base pode ser reaproveitada em vários containers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502002" y="4383572"/>
            <a:ext cx="601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Existe uma camada que você pode escrever em cima das camadas padrão. </a:t>
            </a:r>
          </a:p>
        </p:txBody>
      </p:sp>
    </p:spTree>
    <p:extLst>
      <p:ext uri="{BB962C8B-B14F-4D97-AF65-F5344CB8AC3E}">
        <p14:creationId xmlns:p14="http://schemas.microsoft.com/office/powerpoint/2010/main" val="232140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92100" y="131509"/>
            <a:ext cx="11061700" cy="4526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err="1"/>
              <a:t>Layered</a:t>
            </a:r>
            <a:r>
              <a:rPr lang="pt-BR" sz="2800" b="1" dirty="0"/>
              <a:t> File System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765" y="1084496"/>
            <a:ext cx="7699835" cy="345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18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Comandos do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847725"/>
            <a:ext cx="11618495" cy="3483643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Vamos criar um Container que dará suporte a Site Estático:</a:t>
            </a:r>
          </a:p>
          <a:p>
            <a:pPr algn="just"/>
            <a:endParaRPr lang="pt-BR" sz="2000" dirty="0"/>
          </a:p>
          <a:p>
            <a:pPr lvl="1" algn="just"/>
            <a:r>
              <a:rPr lang="pt-BR" sz="1800" b="1" dirty="0"/>
              <a:t>Baixando essa imagem </a:t>
            </a:r>
            <a:r>
              <a:rPr lang="pt-BR" sz="1800" dirty="0"/>
              <a:t>-&gt; </a:t>
            </a:r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marL="457200" lvl="1" indent="0" algn="just">
              <a:buNone/>
            </a:pPr>
            <a:r>
              <a:rPr lang="pt-BR" sz="1800" dirty="0"/>
              <a:t>Observações: </a:t>
            </a:r>
          </a:p>
          <a:p>
            <a:pPr marL="457200" lvl="1" indent="0" algn="just">
              <a:buNone/>
            </a:pPr>
            <a:r>
              <a:rPr lang="pt-BR" sz="1800" dirty="0"/>
              <a:t>	</a:t>
            </a:r>
            <a:r>
              <a:rPr lang="pt-BR" sz="1400" dirty="0"/>
              <a:t>Essa imagem não é uma imagem “oficial” e por isso, precisa colocar um </a:t>
            </a:r>
            <a:r>
              <a:rPr lang="pt-BR" sz="1400" i="1" dirty="0" err="1"/>
              <a:t>username</a:t>
            </a:r>
            <a:r>
              <a:rPr lang="pt-BR" sz="1400" dirty="0"/>
              <a:t> para ser baixada que no caso é </a:t>
            </a:r>
            <a:r>
              <a:rPr lang="pt-BR" sz="1400" u="sng" dirty="0" err="1"/>
              <a:t>dockersamples</a:t>
            </a:r>
            <a:r>
              <a:rPr lang="pt-BR" sz="1400" u="sng" dirty="0"/>
              <a:t>. </a:t>
            </a:r>
          </a:p>
          <a:p>
            <a:pPr marL="457200" lvl="1" indent="0" algn="just">
              <a:buNone/>
            </a:pPr>
            <a:r>
              <a:rPr lang="pt-BR" sz="1400" dirty="0"/>
              <a:t>	Essa imagem executará um Servidor Web e por isso segurará o </a:t>
            </a:r>
            <a:r>
              <a:rPr lang="pt-BR" sz="1400" dirty="0" err="1"/>
              <a:t>prompt</a:t>
            </a:r>
            <a:r>
              <a:rPr lang="pt-BR" sz="1400" dirty="0"/>
              <a:t> do comando. Para isso não acontecer, você precisa executar no modo </a:t>
            </a:r>
            <a:r>
              <a:rPr lang="pt-BR" sz="1400" dirty="0" err="1"/>
              <a:t>detached</a:t>
            </a:r>
            <a:r>
              <a:rPr lang="pt-BR" sz="1400" dirty="0"/>
              <a:t>, passando a </a:t>
            </a:r>
            <a:r>
              <a:rPr lang="pt-BR" sz="1400" dirty="0" err="1"/>
              <a:t>Flag</a:t>
            </a:r>
            <a:r>
              <a:rPr lang="pt-BR" sz="1400" dirty="0"/>
              <a:t> “-d” </a:t>
            </a:r>
          </a:p>
          <a:p>
            <a:pPr marL="457200" lvl="1" indent="0" algn="just">
              <a:buNone/>
            </a:pPr>
            <a:endParaRPr lang="pt-BR" sz="1800" u="sng" dirty="0"/>
          </a:p>
          <a:p>
            <a:pPr lvl="1" algn="just"/>
            <a:r>
              <a:rPr lang="pt-BR" sz="1800" b="1" dirty="0"/>
              <a:t>Executando em modo </a:t>
            </a:r>
            <a:r>
              <a:rPr lang="pt-BR" sz="1800" b="1" dirty="0" err="1"/>
              <a:t>Detached</a:t>
            </a:r>
            <a:r>
              <a:rPr lang="pt-BR" sz="1800" b="1" dirty="0"/>
              <a:t> -&gt; </a:t>
            </a:r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</a:t>
            </a:r>
            <a:r>
              <a:rPr lang="pt-BR" sz="1800" b="1" dirty="0"/>
              <a:t>-d</a:t>
            </a:r>
            <a:r>
              <a:rPr lang="pt-BR" sz="1800" dirty="0"/>
              <a:t>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marL="457200" lvl="1" indent="0" algn="just">
              <a:buNone/>
            </a:pPr>
            <a:r>
              <a:rPr lang="pt-BR" sz="1800" dirty="0"/>
              <a:t>Observações: </a:t>
            </a:r>
          </a:p>
          <a:p>
            <a:pPr marL="457200" lvl="1" indent="0" algn="just">
              <a:buNone/>
            </a:pPr>
            <a:r>
              <a:rPr lang="pt-BR" dirty="0"/>
              <a:t>	</a:t>
            </a:r>
            <a:r>
              <a:rPr lang="pt-BR" sz="1600" dirty="0"/>
              <a:t>Agora o container fica executando em segundo plano.</a:t>
            </a:r>
          </a:p>
        </p:txBody>
      </p:sp>
      <p:sp>
        <p:nvSpPr>
          <p:cNvPr id="4" name="Retângulo 3"/>
          <p:cNvSpPr/>
          <p:nvPr/>
        </p:nvSpPr>
        <p:spPr>
          <a:xfrm>
            <a:off x="226594" y="4594893"/>
            <a:ext cx="117749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CONTAINER ID   IMAGE                      	COMMAND                  CREATED              	STATUS             	PORTS            NAMES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a6f2fab332db   </a:t>
            </a:r>
            <a:r>
              <a:rPr lang="en-US" sz="1600" dirty="0" err="1">
                <a:solidFill>
                  <a:schemeClr val="accent5"/>
                </a:solidFill>
              </a:rPr>
              <a:t>dockersamples</a:t>
            </a:r>
            <a:r>
              <a:rPr lang="en-US" sz="1600" dirty="0">
                <a:solidFill>
                  <a:schemeClr val="accent5"/>
                </a:solidFill>
              </a:rPr>
              <a:t>/static-site	"/bin/</a:t>
            </a:r>
            <a:r>
              <a:rPr lang="en-US" sz="1600" dirty="0" err="1">
                <a:solidFill>
                  <a:schemeClr val="accent5"/>
                </a:solidFill>
              </a:rPr>
              <a:t>sh</a:t>
            </a:r>
            <a:r>
              <a:rPr lang="en-US" sz="1600" dirty="0">
                <a:solidFill>
                  <a:schemeClr val="accent5"/>
                </a:solidFill>
              </a:rPr>
              <a:t> -c 'cd /u..."   About a minute ago   Up About a minute  80/</a:t>
            </a:r>
            <a:r>
              <a:rPr lang="en-US" sz="1600" dirty="0" err="1">
                <a:solidFill>
                  <a:schemeClr val="accent5"/>
                </a:solidFill>
              </a:rPr>
              <a:t>tcp</a:t>
            </a:r>
            <a:r>
              <a:rPr lang="en-US" sz="1600" dirty="0">
                <a:solidFill>
                  <a:schemeClr val="accent5"/>
                </a:solidFill>
              </a:rPr>
              <a:t>, 443/</a:t>
            </a:r>
            <a:r>
              <a:rPr lang="en-US" sz="1600" dirty="0" err="1">
                <a:solidFill>
                  <a:schemeClr val="accent5"/>
                </a:solidFill>
              </a:rPr>
              <a:t>tcp</a:t>
            </a:r>
            <a:r>
              <a:rPr lang="en-US" sz="1600" dirty="0">
                <a:solidFill>
                  <a:schemeClr val="accent5"/>
                </a:solidFill>
              </a:rPr>
              <a:t>  </a:t>
            </a:r>
            <a:r>
              <a:rPr lang="en-US" sz="1600" dirty="0" err="1">
                <a:solidFill>
                  <a:schemeClr val="accent5"/>
                </a:solidFill>
              </a:rPr>
              <a:t>brave_wozniak</a:t>
            </a:r>
            <a:endParaRPr lang="pt-BR" sz="1600" dirty="0">
              <a:solidFill>
                <a:schemeClr val="accent5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108337" y="5699504"/>
            <a:ext cx="7036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 como fazer pra acessar o Site Estático? </a:t>
            </a:r>
          </a:p>
        </p:txBody>
      </p:sp>
    </p:spTree>
    <p:extLst>
      <p:ext uri="{BB962C8B-B14F-4D97-AF65-F5344CB8AC3E}">
        <p14:creationId xmlns:p14="http://schemas.microsoft.com/office/powerpoint/2010/main" val="1312544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0974" y="103809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Comandos do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51" y="680698"/>
            <a:ext cx="11618495" cy="234401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000" dirty="0"/>
              <a:t>Qual porta acessar? Para isso podemos usar a </a:t>
            </a:r>
            <a:r>
              <a:rPr lang="pt-BR" sz="2000" dirty="0" err="1"/>
              <a:t>flag</a:t>
            </a:r>
            <a:r>
              <a:rPr lang="pt-BR" sz="2000" dirty="0"/>
              <a:t> </a:t>
            </a:r>
            <a:r>
              <a:rPr lang="pt-BR" sz="2000" b="1" dirty="0"/>
              <a:t>–P </a:t>
            </a:r>
            <a:r>
              <a:rPr lang="pt-BR" sz="2000" dirty="0"/>
              <a:t>que atribuirá portas aleatórias que farão com que o mundo externo(nossa máquina) se comunique com o container</a:t>
            </a:r>
          </a:p>
          <a:p>
            <a:pPr algn="just"/>
            <a:endParaRPr lang="pt-BR" sz="2000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</a:t>
            </a:r>
            <a:r>
              <a:rPr lang="pt-BR" sz="1800" b="1" dirty="0"/>
              <a:t>–d –P </a:t>
            </a:r>
            <a:r>
              <a:rPr lang="pt-BR" sz="1800" dirty="0"/>
              <a:t>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800" dirty="0"/>
          </a:p>
          <a:p>
            <a:pPr algn="just"/>
            <a:r>
              <a:rPr lang="pt-BR" sz="2000" dirty="0"/>
              <a:t>Podemos visualizar também as portas através do comando: 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port</a:t>
            </a:r>
            <a:r>
              <a:rPr lang="pt-BR" sz="2000" b="1" dirty="0"/>
              <a:t> container</a:t>
            </a:r>
          </a:p>
          <a:p>
            <a:pPr algn="just"/>
            <a:endParaRPr lang="pt-BR" sz="2000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b="1" dirty="0" err="1"/>
              <a:t>port</a:t>
            </a:r>
            <a:r>
              <a:rPr lang="pt-BR" sz="1800" dirty="0"/>
              <a:t> </a:t>
            </a:r>
            <a:r>
              <a:rPr lang="pt-BR" sz="1800" u="sng" dirty="0"/>
              <a:t>989e4d7d3638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02631" y="30954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PORTS</a:t>
            </a:r>
          </a:p>
          <a:p>
            <a:r>
              <a:rPr lang="pt-BR" dirty="0">
                <a:solidFill>
                  <a:schemeClr val="accent5"/>
                </a:solidFill>
              </a:rPr>
              <a:t>0.0.0.0:9001-&gt;80/</a:t>
            </a:r>
            <a:r>
              <a:rPr lang="pt-BR" dirty="0" err="1">
                <a:solidFill>
                  <a:schemeClr val="accent5"/>
                </a:solidFill>
              </a:rPr>
              <a:t>tcp</a:t>
            </a:r>
            <a:r>
              <a:rPr lang="pt-BR" dirty="0">
                <a:solidFill>
                  <a:schemeClr val="accent5"/>
                </a:solidFill>
              </a:rPr>
              <a:t>, 0.0.0.0:9000-&gt;443/</a:t>
            </a:r>
            <a:r>
              <a:rPr lang="pt-BR" dirty="0" err="1">
                <a:solidFill>
                  <a:schemeClr val="accent5"/>
                </a:solidFill>
              </a:rPr>
              <a:t>tcp</a:t>
            </a: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86752" y="4008021"/>
            <a:ext cx="11618495" cy="17310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b="1" i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IMPORTANTE</a:t>
            </a:r>
            <a:r>
              <a:rPr lang="pt-BR" sz="2000" dirty="0"/>
              <a:t>: Se vocês está utilizando o </a:t>
            </a:r>
            <a:r>
              <a:rPr lang="pt-BR" sz="2000" dirty="0" err="1"/>
              <a:t>Docker</a:t>
            </a:r>
            <a:r>
              <a:rPr lang="pt-BR" sz="2000" dirty="0"/>
              <a:t> no Windows pelo 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ToolBox</a:t>
            </a:r>
            <a:r>
              <a:rPr lang="pt-BR" sz="2000" dirty="0"/>
              <a:t>, ele está rodando em cima de uma Máquina Virtual. Portanto, não será o IP da máquina local (</a:t>
            </a:r>
            <a:r>
              <a:rPr lang="pt-BR" sz="2000" dirty="0" err="1"/>
              <a:t>localhost</a:t>
            </a:r>
            <a:r>
              <a:rPr lang="pt-BR" sz="2000" dirty="0"/>
              <a:t>) e sim da VM. Para isso, rode o comando: </a:t>
            </a:r>
          </a:p>
          <a:p>
            <a:pPr lvl="1" algn="just"/>
            <a:endParaRPr lang="pt-BR" sz="1600" b="1" dirty="0"/>
          </a:p>
          <a:p>
            <a:pPr lvl="1" algn="just"/>
            <a:r>
              <a:rPr lang="pt-BR" sz="1800" b="1" dirty="0" err="1"/>
              <a:t>docker-machine</a:t>
            </a:r>
            <a:r>
              <a:rPr lang="pt-BR" sz="1800" b="1" dirty="0"/>
              <a:t> </a:t>
            </a:r>
            <a:r>
              <a:rPr lang="pt-BR" sz="1800" b="1" dirty="0" err="1"/>
              <a:t>ip</a:t>
            </a:r>
            <a:endParaRPr lang="pt-BR" sz="1800" b="1" dirty="0"/>
          </a:p>
          <a:p>
            <a:pPr lvl="2" algn="just"/>
            <a:r>
              <a:rPr lang="pt-BR" sz="1400" b="1" dirty="0"/>
              <a:t>192.168.98.112 </a:t>
            </a:r>
          </a:p>
          <a:p>
            <a:pPr algn="just"/>
            <a:endParaRPr lang="pt-BR" sz="1800" u="sng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583" y="5283942"/>
            <a:ext cx="2609850" cy="1381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tângulo 8"/>
          <p:cNvSpPr/>
          <p:nvPr/>
        </p:nvSpPr>
        <p:spPr>
          <a:xfrm>
            <a:off x="2133259" y="5739063"/>
            <a:ext cx="3326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http://192.168.98.112:32769/</a:t>
            </a:r>
          </a:p>
        </p:txBody>
      </p:sp>
      <p:sp>
        <p:nvSpPr>
          <p:cNvPr id="10" name="Seta para a Direita 9"/>
          <p:cNvSpPr/>
          <p:nvPr/>
        </p:nvSpPr>
        <p:spPr>
          <a:xfrm>
            <a:off x="5544416" y="5809838"/>
            <a:ext cx="2158303" cy="329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187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Comandos do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584199"/>
            <a:ext cx="11618495" cy="5876759"/>
          </a:xfrm>
        </p:spPr>
        <p:txBody>
          <a:bodyPr>
            <a:normAutofit/>
          </a:bodyPr>
          <a:lstStyle/>
          <a:p>
            <a:pPr algn="just"/>
            <a:r>
              <a:rPr lang="pt-BR" sz="2000" b="1" i="1" dirty="0"/>
              <a:t>Nomeando um container – Para facilitar a localização do container posteriormente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 –P  </a:t>
            </a:r>
            <a:r>
              <a:rPr lang="pt-BR" sz="1800" b="1" dirty="0"/>
              <a:t>--</a:t>
            </a:r>
            <a:r>
              <a:rPr lang="pt-BR" sz="1800" b="1" dirty="0" err="1"/>
              <a:t>name</a:t>
            </a:r>
            <a:r>
              <a:rPr lang="pt-BR" sz="1800" b="1" dirty="0"/>
              <a:t>  meu-site</a:t>
            </a:r>
            <a:r>
              <a:rPr lang="pt-BR" sz="1800" dirty="0"/>
              <a:t>  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400" u="sng" dirty="0"/>
          </a:p>
          <a:p>
            <a:pPr lvl="1" algn="just"/>
            <a:r>
              <a:rPr lang="pt-BR" sz="1400" dirty="0"/>
              <a:t>Exemplo: Facilitaria para parar esse container posteriormente. -&gt; </a:t>
            </a:r>
            <a:r>
              <a:rPr lang="pt-BR" sz="1400" b="1" dirty="0" err="1"/>
              <a:t>docker</a:t>
            </a:r>
            <a:r>
              <a:rPr lang="pt-BR" sz="1400" b="1" dirty="0"/>
              <a:t> stop meu-site</a:t>
            </a:r>
          </a:p>
          <a:p>
            <a:pPr lvl="1" algn="just"/>
            <a:endParaRPr lang="pt-BR" sz="1400" dirty="0"/>
          </a:p>
          <a:p>
            <a:pPr lvl="1" algn="just"/>
            <a:endParaRPr lang="pt-BR" sz="1400" dirty="0"/>
          </a:p>
          <a:p>
            <a:pPr algn="just"/>
            <a:r>
              <a:rPr lang="pt-BR" sz="2000" b="1" i="1" dirty="0"/>
              <a:t>Definindo uma porta específica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</a:t>
            </a:r>
            <a:r>
              <a:rPr lang="pt-BR" sz="1800" b="1" dirty="0"/>
              <a:t> –p 12345:80 </a:t>
            </a:r>
            <a:r>
              <a:rPr lang="pt-BR" sz="1800" dirty="0"/>
              <a:t>  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400" u="sng" dirty="0"/>
          </a:p>
          <a:p>
            <a:pPr lvl="1" algn="just"/>
            <a:endParaRPr lang="pt-BR" sz="1400" u="sng" dirty="0"/>
          </a:p>
          <a:p>
            <a:pPr algn="just"/>
            <a:r>
              <a:rPr lang="pt-BR" sz="2000" b="1" i="1" dirty="0"/>
              <a:t>Atribuindo uma variável específica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 –p 12345:80 </a:t>
            </a:r>
            <a:r>
              <a:rPr lang="pt-BR" sz="1800" b="1" dirty="0"/>
              <a:t>-e AUTHOR=“Luciano Cordeiro” </a:t>
            </a:r>
            <a:r>
              <a:rPr lang="pt-BR" sz="1800" dirty="0"/>
              <a:t>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400" u="sng" dirty="0"/>
          </a:p>
          <a:p>
            <a:pPr lvl="1" algn="just"/>
            <a:endParaRPr lang="pt-BR" sz="1400" u="sng" dirty="0"/>
          </a:p>
          <a:p>
            <a:pPr algn="just"/>
            <a:endParaRPr lang="pt-BR" sz="2000" b="1" i="1" dirty="0"/>
          </a:p>
          <a:p>
            <a:pPr algn="just"/>
            <a:endParaRPr lang="pt-BR" sz="2000" b="1" i="1" dirty="0"/>
          </a:p>
          <a:p>
            <a:pPr algn="just"/>
            <a:r>
              <a:rPr lang="pt-BR" sz="2000" b="1" i="1" dirty="0"/>
              <a:t>Parando todos os containers de uma vez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stop –t 0 $(</a:t>
            </a:r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ps</a:t>
            </a:r>
            <a:r>
              <a:rPr lang="pt-BR" sz="1800" dirty="0"/>
              <a:t> –q)</a:t>
            </a:r>
          </a:p>
          <a:p>
            <a:pPr lvl="1" algn="just"/>
            <a:endParaRPr lang="pt-BR" sz="1400" u="sng" dirty="0"/>
          </a:p>
          <a:p>
            <a:pPr marL="457200" lvl="1" indent="0" algn="just">
              <a:buNone/>
            </a:pPr>
            <a:endParaRPr lang="pt-BR" sz="1400" u="sng" dirty="0"/>
          </a:p>
          <a:p>
            <a:pPr marL="457200" lvl="1" indent="0" algn="just">
              <a:buNone/>
            </a:pPr>
            <a:endParaRPr lang="pt-BR" sz="1400" u="sng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934" y="4348778"/>
            <a:ext cx="3152775" cy="1276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tângulo 4"/>
          <p:cNvSpPr/>
          <p:nvPr/>
        </p:nvSpPr>
        <p:spPr>
          <a:xfrm>
            <a:off x="2684842" y="4786898"/>
            <a:ext cx="3326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http://192.168.98.112:12345/</a:t>
            </a:r>
          </a:p>
        </p:txBody>
      </p:sp>
      <p:sp>
        <p:nvSpPr>
          <p:cNvPr id="6" name="Seta para a Direita 5"/>
          <p:cNvSpPr/>
          <p:nvPr/>
        </p:nvSpPr>
        <p:spPr>
          <a:xfrm>
            <a:off x="5979124" y="4857673"/>
            <a:ext cx="2158303" cy="329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361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6168" y="89733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Revisão Comandos do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6437" y="584200"/>
            <a:ext cx="11492164" cy="627380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ps</a:t>
            </a:r>
            <a:r>
              <a:rPr lang="pt-BR" sz="1600" dirty="0"/>
              <a:t> - exibe todos os containers em execução no momento.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ps</a:t>
            </a:r>
            <a:r>
              <a:rPr lang="pt-BR" sz="1600" b="1" dirty="0"/>
              <a:t> -a</a:t>
            </a:r>
            <a:r>
              <a:rPr lang="pt-BR" sz="1600" dirty="0"/>
              <a:t> - exibe todos os containers, independentemente de estarem em execução ou não.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-it NOME_DA_IMAGEM</a:t>
            </a:r>
            <a:r>
              <a:rPr lang="pt-BR" sz="1600" dirty="0"/>
              <a:t> - conecta o terminal que estamos utilizando com o do container.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start ID_CONTAINER</a:t>
            </a:r>
            <a:r>
              <a:rPr lang="pt-BR" sz="1600" dirty="0"/>
              <a:t> - inicia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stop ID_CONTAINER</a:t>
            </a:r>
            <a:r>
              <a:rPr lang="pt-BR" sz="1600" dirty="0"/>
              <a:t> - interrompe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start -a -i ID_CONTAINER</a:t>
            </a:r>
            <a:r>
              <a:rPr lang="pt-BR" sz="1600" dirty="0"/>
              <a:t> - inicia o container com id em questão e integra os terminais, além de permitir interação entre ambos.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rm</a:t>
            </a:r>
            <a:r>
              <a:rPr lang="pt-BR" sz="1600" b="1" dirty="0"/>
              <a:t> ID_CONTAINER</a:t>
            </a:r>
            <a:r>
              <a:rPr lang="pt-BR" sz="1600" dirty="0"/>
              <a:t> - remove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prune</a:t>
            </a:r>
            <a:r>
              <a:rPr lang="pt-BR" sz="1600" dirty="0"/>
              <a:t> - remove todos os containers que estão parados.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rmi</a:t>
            </a:r>
            <a:r>
              <a:rPr lang="pt-BR" sz="1600" b="1" dirty="0"/>
              <a:t> NOME_DA_IMAGEM</a:t>
            </a:r>
            <a:r>
              <a:rPr lang="pt-BR" sz="1600" dirty="0"/>
              <a:t> - remove a imagem passada como parâmetro.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-P --</a:t>
            </a:r>
            <a:r>
              <a:rPr lang="pt-BR" sz="1600" b="1" dirty="0" err="1"/>
              <a:t>name</a:t>
            </a:r>
            <a:r>
              <a:rPr lang="pt-BR" sz="1600" b="1" dirty="0"/>
              <a:t> NOME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ao executar, dá um nome ao container.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-p 12345:80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define uma porta específica para ser atribuída à porta 80 do container, neste caso 12345.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-e AUTHOR="Fulano"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define uma variável de ambiente AUTHOR com o valor Fulano no container criado.</a:t>
            </a:r>
          </a:p>
        </p:txBody>
      </p:sp>
    </p:spTree>
    <p:extLst>
      <p:ext uri="{BB962C8B-B14F-4D97-AF65-F5344CB8AC3E}">
        <p14:creationId xmlns:p14="http://schemas.microsoft.com/office/powerpoint/2010/main" val="263681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Volumes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415" y="584200"/>
            <a:ext cx="6166832" cy="4207420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44262" y="5164428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/>
              <a:t>Se você escrever algo nesse container e este for removido, todo o conteúdo será perdido. Por isso é interessante que você utilize o conceito de </a:t>
            </a:r>
            <a:r>
              <a:rPr lang="pt-BR" sz="2000" b="1" dirty="0"/>
              <a:t>Volumes</a:t>
            </a:r>
          </a:p>
        </p:txBody>
      </p:sp>
    </p:spTree>
    <p:extLst>
      <p:ext uri="{BB962C8B-B14F-4D97-AF65-F5344CB8AC3E}">
        <p14:creationId xmlns:p14="http://schemas.microsoft.com/office/powerpoint/2010/main" val="1174364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23288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Volumes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19259" y="626948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/>
              <a:t>A solução de Volumes faz com que ao se criar um conteúdo numa pasta, por exemplo, “/var/</a:t>
            </a:r>
            <a:r>
              <a:rPr lang="pt-BR" sz="2000" dirty="0" err="1"/>
              <a:t>www</a:t>
            </a:r>
            <a:r>
              <a:rPr lang="pt-BR" sz="2000" dirty="0"/>
              <a:t>” esse conteúdo vá para o </a:t>
            </a:r>
            <a:r>
              <a:rPr lang="pt-BR" sz="2000" b="1" dirty="0" err="1"/>
              <a:t>Docker</a:t>
            </a:r>
            <a:r>
              <a:rPr lang="pt-BR" sz="2000" b="1" dirty="0"/>
              <a:t> Host, </a:t>
            </a:r>
            <a:r>
              <a:rPr lang="pt-BR" sz="2000" dirty="0"/>
              <a:t>fazendo com que este conteúdo não se perca se o container for apagado.</a:t>
            </a:r>
            <a:endParaRPr lang="pt-BR" sz="20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030" y="1495200"/>
            <a:ext cx="5124450" cy="1676400"/>
          </a:xfrm>
          <a:prstGeom prst="rect">
            <a:avLst/>
          </a:prstGeom>
        </p:spPr>
      </p:pic>
      <p:sp>
        <p:nvSpPr>
          <p:cNvPr id="6" name="Espaço Reservado para Conteúdo 4"/>
          <p:cNvSpPr txBox="1">
            <a:spLocks/>
          </p:cNvSpPr>
          <p:nvPr/>
        </p:nvSpPr>
        <p:spPr>
          <a:xfrm>
            <a:off x="704045" y="3171600"/>
            <a:ext cx="10649755" cy="1378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run</a:t>
            </a:r>
            <a:r>
              <a:rPr lang="pt-BR" sz="2000" b="1" dirty="0"/>
              <a:t> -v "/var/</a:t>
            </a:r>
            <a:r>
              <a:rPr lang="pt-BR" sz="2000" b="1" dirty="0" err="1"/>
              <a:t>www</a:t>
            </a:r>
            <a:r>
              <a:rPr lang="pt-BR" sz="2000" b="1" dirty="0"/>
              <a:t>" </a:t>
            </a:r>
            <a:r>
              <a:rPr lang="pt-BR" sz="2000" b="1" dirty="0" err="1"/>
              <a:t>ubuntu</a:t>
            </a:r>
            <a:r>
              <a:rPr lang="pt-BR" sz="2000" b="1" dirty="0"/>
              <a:t> </a:t>
            </a:r>
          </a:p>
          <a:p>
            <a:pPr lvl="1"/>
            <a:r>
              <a:rPr lang="pt-BR" sz="1600" dirty="0"/>
              <a:t>Dessa forma </a:t>
            </a:r>
            <a:r>
              <a:rPr lang="pt-BR" sz="1600" dirty="0" err="1"/>
              <a:t>vc</a:t>
            </a:r>
            <a:r>
              <a:rPr lang="pt-BR" sz="1600" dirty="0"/>
              <a:t> precisa rodar um </a:t>
            </a: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inspect</a:t>
            </a:r>
            <a:r>
              <a:rPr lang="pt-BR" sz="1600" b="1" dirty="0"/>
              <a:t> &lt;código container&gt; </a:t>
            </a:r>
            <a:r>
              <a:rPr lang="pt-BR" sz="1600" dirty="0"/>
              <a:t>para verificar o “</a:t>
            </a:r>
            <a:r>
              <a:rPr lang="pt-BR" sz="1600" dirty="0" err="1"/>
              <a:t>Mounts</a:t>
            </a:r>
            <a:r>
              <a:rPr lang="pt-BR" sz="1600" dirty="0"/>
              <a:t>”</a:t>
            </a:r>
            <a:endParaRPr lang="pt-BR" sz="1600" b="1" dirty="0"/>
          </a:p>
        </p:txBody>
      </p:sp>
      <p:sp>
        <p:nvSpPr>
          <p:cNvPr id="7" name="Retângulo 6"/>
          <p:cNvSpPr/>
          <p:nvPr/>
        </p:nvSpPr>
        <p:spPr>
          <a:xfrm>
            <a:off x="1390918" y="3967106"/>
            <a:ext cx="1077532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5"/>
                </a:solidFill>
              </a:rPr>
              <a:t>"</a:t>
            </a:r>
            <a:r>
              <a:rPr lang="pt-BR" sz="1600" dirty="0" err="1">
                <a:solidFill>
                  <a:schemeClr val="accent5"/>
                </a:solidFill>
              </a:rPr>
              <a:t>Mounts</a:t>
            </a:r>
            <a:r>
              <a:rPr lang="pt-BR" sz="1600" dirty="0">
                <a:solidFill>
                  <a:schemeClr val="accent5"/>
                </a:solidFill>
              </a:rPr>
              <a:t>": [{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Type</a:t>
            </a:r>
            <a:r>
              <a:rPr lang="pt-BR" sz="1600" dirty="0">
                <a:solidFill>
                  <a:schemeClr val="accent5"/>
                </a:solidFill>
              </a:rPr>
              <a:t>": "volume",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Name</a:t>
            </a:r>
            <a:r>
              <a:rPr lang="pt-BR" sz="1600" dirty="0">
                <a:solidFill>
                  <a:schemeClr val="accent5"/>
                </a:solidFill>
              </a:rPr>
              <a:t>": "5e1cbfd48d07284680552e56087c9d5196659600ccd6874bfa3831b51ddd0576",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Source</a:t>
            </a:r>
            <a:r>
              <a:rPr lang="pt-BR" sz="1600" dirty="0">
                <a:solidFill>
                  <a:schemeClr val="accent5"/>
                </a:solidFill>
              </a:rPr>
              <a:t>": "/var/</a:t>
            </a:r>
            <a:r>
              <a:rPr lang="pt-BR" sz="1600" dirty="0" err="1">
                <a:solidFill>
                  <a:schemeClr val="accent5"/>
                </a:solidFill>
              </a:rPr>
              <a:t>lib</a:t>
            </a:r>
            <a:r>
              <a:rPr lang="pt-BR" sz="1600" dirty="0">
                <a:solidFill>
                  <a:schemeClr val="accent5"/>
                </a:solidFill>
              </a:rPr>
              <a:t>/</a:t>
            </a: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/volumes/5e1cbfd48d07284680552e56087c9d5196659600ccd6874bfa3831b51ddd0576/_data",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Destination</a:t>
            </a:r>
            <a:r>
              <a:rPr lang="pt-BR" sz="1600" dirty="0">
                <a:solidFill>
                  <a:schemeClr val="accent5"/>
                </a:solidFill>
              </a:rPr>
              <a:t>":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"Driver": "local",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Mode</a:t>
            </a:r>
            <a:r>
              <a:rPr lang="pt-BR" sz="1600" dirty="0">
                <a:solidFill>
                  <a:schemeClr val="accent5"/>
                </a:solidFill>
              </a:rPr>
              <a:t>": "",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"RW": </a:t>
            </a:r>
            <a:r>
              <a:rPr lang="pt-BR" sz="1600" dirty="0" err="1">
                <a:solidFill>
                  <a:schemeClr val="accent5"/>
                </a:solidFill>
              </a:rPr>
              <a:t>true</a:t>
            </a:r>
            <a:r>
              <a:rPr lang="pt-BR" sz="1600" dirty="0">
                <a:solidFill>
                  <a:schemeClr val="accent5"/>
                </a:solidFill>
              </a:rPr>
              <a:t>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Propagation</a:t>
            </a:r>
            <a:r>
              <a:rPr lang="pt-BR" sz="1600" dirty="0">
                <a:solidFill>
                  <a:schemeClr val="accent5"/>
                </a:solidFill>
              </a:rPr>
              <a:t>": ""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}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85672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Volumes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41478" y="545562"/>
            <a:ext cx="11259355" cy="5700691"/>
          </a:xfrm>
        </p:spPr>
        <p:txBody>
          <a:bodyPr>
            <a:noAutofit/>
          </a:bodyPr>
          <a:lstStyle/>
          <a:p>
            <a:r>
              <a:rPr lang="pt-BR" sz="2000" dirty="0"/>
              <a:t>A pasta que é gerada no </a:t>
            </a:r>
            <a:r>
              <a:rPr lang="pt-BR" sz="2000" dirty="0" err="1"/>
              <a:t>Docker</a:t>
            </a:r>
            <a:r>
              <a:rPr lang="pt-BR" sz="2000" dirty="0"/>
              <a:t> Host pode ser configurada</a:t>
            </a:r>
          </a:p>
          <a:p>
            <a:endParaRPr lang="pt-BR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accent5"/>
                </a:solidFill>
              </a:rPr>
              <a:t>docker</a:t>
            </a:r>
            <a:r>
              <a:rPr lang="en-US" sz="2000" dirty="0">
                <a:solidFill>
                  <a:schemeClr val="accent5"/>
                </a:solidFill>
              </a:rPr>
              <a:t> run -it -v "C:\Users\Luciano\Desktop:/var/www" </a:t>
            </a:r>
            <a:r>
              <a:rPr lang="en-US" sz="2000" dirty="0" err="1">
                <a:solidFill>
                  <a:schemeClr val="accent5"/>
                </a:solidFill>
              </a:rPr>
              <a:t>ubuntu</a:t>
            </a: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5"/>
                </a:solidFill>
              </a:rPr>
              <a:t>root@abd0286c0083:/#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root@6ec39d5e9175:/# </a:t>
            </a:r>
            <a:r>
              <a:rPr lang="pt-BR" sz="2000" dirty="0" err="1">
                <a:solidFill>
                  <a:schemeClr val="accent5"/>
                </a:solidFill>
              </a:rPr>
              <a:t>cd</a:t>
            </a:r>
            <a:r>
              <a:rPr lang="pt-BR" sz="2000" dirty="0">
                <a:solidFill>
                  <a:schemeClr val="accent5"/>
                </a:solidFill>
              </a:rPr>
              <a:t> 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root@6ec39d5e9175 :/var/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# </a:t>
            </a:r>
            <a:r>
              <a:rPr lang="pt-BR" sz="2000" dirty="0" err="1">
                <a:solidFill>
                  <a:schemeClr val="accent5"/>
                </a:solidFill>
              </a:rPr>
              <a:t>touch</a:t>
            </a:r>
            <a:r>
              <a:rPr lang="pt-BR" sz="2000" dirty="0">
                <a:solidFill>
                  <a:schemeClr val="accent5"/>
                </a:solidFill>
              </a:rPr>
              <a:t> arquivo1.txt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root@6ec39d5e9175 :/var/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# </a:t>
            </a:r>
            <a:r>
              <a:rPr lang="pt-BR" sz="2000" dirty="0" err="1">
                <a:solidFill>
                  <a:schemeClr val="accent5"/>
                </a:solidFill>
              </a:rPr>
              <a:t>echo</a:t>
            </a:r>
            <a:r>
              <a:rPr lang="pt-BR" sz="2000" dirty="0">
                <a:solidFill>
                  <a:schemeClr val="accent5"/>
                </a:solidFill>
              </a:rPr>
              <a:t> "Este arquivo foi criado dentro de um volume" &gt; arquivo1.txt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accent5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905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Volumes no </a:t>
            </a:r>
            <a:r>
              <a:rPr lang="pt-BR" sz="2800" b="1" dirty="0" err="1" smtClean="0"/>
              <a:t>Docker</a:t>
            </a:r>
            <a:r>
              <a:rPr lang="pt-BR" sz="2800" b="1" dirty="0" smtClean="0"/>
              <a:t> Toolbox</a:t>
            </a:r>
            <a:endParaRPr lang="pt-BR" sz="2800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41478" y="545563"/>
            <a:ext cx="11259355" cy="2398360"/>
          </a:xfrm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</a:pPr>
            <a:r>
              <a:rPr lang="pt-BR" sz="2000" dirty="0" smtClean="0"/>
              <a:t>Detalhe </a:t>
            </a:r>
            <a:r>
              <a:rPr lang="pt-BR" sz="2000" dirty="0"/>
              <a:t>Importante: Se você estiver rodando no </a:t>
            </a:r>
            <a:r>
              <a:rPr lang="pt-BR" sz="2000" dirty="0" err="1"/>
              <a:t>Docker</a:t>
            </a:r>
            <a:r>
              <a:rPr lang="pt-BR" sz="2000" dirty="0"/>
              <a:t> Toolbox</a:t>
            </a:r>
          </a:p>
          <a:p>
            <a:pPr marL="685800" lvl="2">
              <a:spcBef>
                <a:spcPts val="1000"/>
              </a:spcBef>
            </a:pPr>
            <a:endParaRPr lang="pt-BR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 </a:t>
            </a:r>
            <a:r>
              <a:rPr lang="pt-BR" sz="2000" dirty="0" err="1">
                <a:solidFill>
                  <a:schemeClr val="accent5"/>
                </a:solidFill>
              </a:rPr>
              <a:t>docker</a:t>
            </a:r>
            <a:r>
              <a:rPr lang="pt-BR" sz="2000" dirty="0">
                <a:solidFill>
                  <a:schemeClr val="accent5"/>
                </a:solidFill>
              </a:rPr>
              <a:t> </a:t>
            </a:r>
            <a:r>
              <a:rPr lang="pt-BR" sz="2000" dirty="0" err="1">
                <a:solidFill>
                  <a:schemeClr val="accent5"/>
                </a:solidFill>
              </a:rPr>
              <a:t>run</a:t>
            </a:r>
            <a:r>
              <a:rPr lang="pt-BR" sz="2000" dirty="0">
                <a:solidFill>
                  <a:schemeClr val="accent5"/>
                </a:solidFill>
              </a:rPr>
              <a:t> -it -v "//c/</a:t>
            </a:r>
            <a:r>
              <a:rPr lang="pt-BR" sz="2000" dirty="0" err="1">
                <a:solidFill>
                  <a:schemeClr val="accent5"/>
                </a:solidFill>
              </a:rPr>
              <a:t>Users</a:t>
            </a:r>
            <a:r>
              <a:rPr lang="pt-BR" sz="2000" dirty="0">
                <a:solidFill>
                  <a:schemeClr val="accent5"/>
                </a:solidFill>
              </a:rPr>
              <a:t>/Luciano/Desktop:/var/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" </a:t>
            </a:r>
            <a:r>
              <a:rPr lang="pt-BR" sz="2000" dirty="0" err="1">
                <a:solidFill>
                  <a:schemeClr val="accent5"/>
                </a:solidFill>
              </a:rPr>
              <a:t>ubuntu</a:t>
            </a:r>
            <a:endParaRPr lang="pt-BR" sz="2000" dirty="0">
              <a:solidFill>
                <a:schemeClr val="accent5"/>
              </a:solidFill>
            </a:endParaRPr>
          </a:p>
          <a:p>
            <a:pPr lvl="2"/>
            <a:r>
              <a:rPr lang="pt-BR" sz="1600" dirty="0"/>
              <a:t>(</a:t>
            </a:r>
            <a:r>
              <a:rPr lang="pt-BR" sz="1600" dirty="0">
                <a:hlinkClick r:id="rId2"/>
              </a:rPr>
              <a:t>https://medium.com/@Charles_Stover/fixing-volumes-in-docker-toolbox-4ad5ace0e572</a:t>
            </a:r>
            <a:r>
              <a:rPr lang="pt-BR" sz="1600" dirty="0"/>
              <a:t> ) </a:t>
            </a:r>
            <a:endParaRPr lang="pt-BR" sz="1600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r>
              <a:rPr lang="pt-BR" sz="2400" dirty="0" smtClean="0"/>
              <a:t>Além disso é necessário mapear na sua Virtual Box a pasta que será compartilhada com o volume do Container</a:t>
            </a:r>
            <a:endParaRPr lang="pt-BR" sz="2400" dirty="0"/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604" y="2726589"/>
            <a:ext cx="5512884" cy="393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0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O Problema das Máquinas Virtuais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09" y="825500"/>
            <a:ext cx="5099338" cy="1657680"/>
          </a:xfrm>
          <a:prstGeom prst="rect">
            <a:avLst/>
          </a:prstGeom>
        </p:spPr>
      </p:pic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759177" y="2669853"/>
            <a:ext cx="10519064" cy="706826"/>
          </a:xfrm>
        </p:spPr>
        <p:txBody>
          <a:bodyPr>
            <a:normAutofit/>
          </a:bodyPr>
          <a:lstStyle/>
          <a:p>
            <a:r>
              <a:rPr lang="pt-BR" sz="1600" dirty="0"/>
              <a:t>A virtualização foi uma solução. Ou seja a utilização de </a:t>
            </a:r>
            <a:r>
              <a:rPr lang="pt-BR" sz="1600" b="1" dirty="0"/>
              <a:t>Máquinas Virtuais</a:t>
            </a:r>
            <a:r>
              <a:rPr lang="pt-BR" sz="1600" dirty="0"/>
              <a:t>. Isso só foi possível, graças a uma tecnologia chamada </a:t>
            </a:r>
            <a:r>
              <a:rPr lang="pt-BR" sz="1600" b="1" dirty="0" err="1"/>
              <a:t>Hypervisor</a:t>
            </a:r>
            <a:r>
              <a:rPr lang="pt-BR" sz="1600" b="1" dirty="0"/>
              <a:t>. </a:t>
            </a:r>
            <a:r>
              <a:rPr lang="pt-BR" sz="1600" dirty="0"/>
              <a:t>Permitindo a virtualização de recursos físicos do nosso sistema operacional.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576" y="3376679"/>
            <a:ext cx="2706833" cy="279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14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10" y="112271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Rodando código em um Container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94791" y="629823"/>
            <a:ext cx="11259355" cy="2895575"/>
          </a:xfrm>
        </p:spPr>
        <p:txBody>
          <a:bodyPr>
            <a:noAutofit/>
          </a:bodyPr>
          <a:lstStyle/>
          <a:p>
            <a:r>
              <a:rPr lang="pt-BR" sz="2000" dirty="0"/>
              <a:t>Um exemplo que roda em </a:t>
            </a:r>
            <a:r>
              <a:rPr lang="pt-BR" sz="2000" b="1" dirty="0"/>
              <a:t>Node.js </a:t>
            </a:r>
            <a:r>
              <a:rPr lang="pt-BR" sz="2000" dirty="0"/>
              <a:t>e não possuímos o Node na máquina.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 </a:t>
            </a:r>
            <a:r>
              <a:rPr lang="pt-BR" sz="1600" dirty="0" err="1">
                <a:solidFill>
                  <a:schemeClr val="accent5"/>
                </a:solidFill>
              </a:rPr>
              <a:t>run</a:t>
            </a:r>
            <a:r>
              <a:rPr lang="pt-BR" sz="1600" dirty="0">
                <a:solidFill>
                  <a:schemeClr val="accent5"/>
                </a:solidFill>
              </a:rPr>
              <a:t> -d -p 8080:3000 -v "//c/</a:t>
            </a:r>
            <a:r>
              <a:rPr lang="pt-BR" sz="1600" dirty="0" err="1">
                <a:solidFill>
                  <a:schemeClr val="accent5"/>
                </a:solidFill>
              </a:rPr>
              <a:t>Users</a:t>
            </a:r>
            <a:r>
              <a:rPr lang="pt-BR" sz="1600" dirty="0">
                <a:solidFill>
                  <a:schemeClr val="accent5"/>
                </a:solidFill>
              </a:rPr>
              <a:t>/&lt;&lt;Seu caminho local&gt;&gt;/volume-exemplo:/var/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-w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node </a:t>
            </a:r>
            <a:r>
              <a:rPr lang="pt-BR" sz="1600" dirty="0" err="1">
                <a:solidFill>
                  <a:schemeClr val="accent5"/>
                </a:solidFill>
              </a:rPr>
              <a:t>npm</a:t>
            </a:r>
            <a:r>
              <a:rPr lang="pt-BR" sz="1600" dirty="0">
                <a:solidFill>
                  <a:schemeClr val="accent5"/>
                </a:solidFill>
              </a:rPr>
              <a:t> start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 marL="3200400" lvl="7" indent="0">
              <a:buNone/>
            </a:pPr>
            <a:r>
              <a:rPr lang="pt-BR" sz="1400" b="1" dirty="0">
                <a:solidFill>
                  <a:schemeClr val="accent5"/>
                </a:solidFill>
              </a:rPr>
              <a:t>Ou </a:t>
            </a:r>
          </a:p>
          <a:p>
            <a:pPr marL="3200400" lvl="7" indent="0">
              <a:buNone/>
            </a:pPr>
            <a:endParaRPr lang="pt-BR" sz="1400" b="1" dirty="0">
              <a:solidFill>
                <a:schemeClr val="accent5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 </a:t>
            </a:r>
            <a:r>
              <a:rPr lang="pt-BR" sz="1600" dirty="0" err="1">
                <a:solidFill>
                  <a:schemeClr val="accent5"/>
                </a:solidFill>
              </a:rPr>
              <a:t>run</a:t>
            </a:r>
            <a:r>
              <a:rPr lang="pt-BR" sz="1600" dirty="0">
                <a:solidFill>
                  <a:schemeClr val="accent5"/>
                </a:solidFill>
              </a:rPr>
              <a:t> -d -p 8080:3000 -v “$(</a:t>
            </a:r>
            <a:r>
              <a:rPr lang="pt-BR" sz="1600" dirty="0" err="1">
                <a:solidFill>
                  <a:schemeClr val="accent5"/>
                </a:solidFill>
              </a:rPr>
              <a:t>pwd</a:t>
            </a:r>
            <a:r>
              <a:rPr lang="pt-BR" sz="1600" dirty="0">
                <a:solidFill>
                  <a:schemeClr val="accent5"/>
                </a:solidFill>
              </a:rPr>
              <a:t>):/var/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-w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node </a:t>
            </a:r>
            <a:r>
              <a:rPr lang="pt-BR" sz="1600" dirty="0" err="1">
                <a:solidFill>
                  <a:schemeClr val="accent5"/>
                </a:solidFill>
              </a:rPr>
              <a:t>npm</a:t>
            </a:r>
            <a:r>
              <a:rPr lang="pt-BR" sz="1600" dirty="0">
                <a:solidFill>
                  <a:schemeClr val="accent5"/>
                </a:solidFill>
              </a:rPr>
              <a:t> start</a:t>
            </a:r>
          </a:p>
          <a:p>
            <a:pPr marL="3200400" lvl="7" indent="0">
              <a:buNone/>
            </a:pPr>
            <a:endParaRPr lang="pt-BR" sz="1400" b="1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pt-BR" sz="2400" dirty="0">
                <a:solidFill>
                  <a:schemeClr val="accent6"/>
                </a:solidFill>
              </a:rPr>
              <a:t>Você conseguirá executar o código em http://localhost:8080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288164" y="3448280"/>
            <a:ext cx="11165982" cy="3261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r>
              <a:rPr lang="pt-BR" sz="1800" dirty="0"/>
              <a:t>Nessa pasta volume-exemplo existe um pequeno projeto</a:t>
            </a:r>
            <a:r>
              <a:rPr lang="pt-BR" sz="1800" b="1" dirty="0"/>
              <a:t> Node.js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/>
              <a:t>“-d”</a:t>
            </a:r>
            <a:r>
              <a:rPr lang="pt-BR" sz="1800" dirty="0"/>
              <a:t> – executa em modo </a:t>
            </a:r>
            <a:r>
              <a:rPr lang="pt-BR" sz="1800" dirty="0" err="1"/>
              <a:t>dettached</a:t>
            </a:r>
            <a:r>
              <a:rPr lang="pt-BR" sz="1800" dirty="0"/>
              <a:t> e libera o terminal 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/>
              <a:t>“-w”</a:t>
            </a:r>
            <a:r>
              <a:rPr lang="pt-BR" sz="1800" dirty="0"/>
              <a:t> – “</a:t>
            </a:r>
            <a:r>
              <a:rPr lang="pt-BR" sz="1800" dirty="0" err="1"/>
              <a:t>Working</a:t>
            </a:r>
            <a:r>
              <a:rPr lang="pt-BR" sz="1800" dirty="0"/>
              <a:t> </a:t>
            </a:r>
            <a:r>
              <a:rPr lang="pt-BR" sz="1800" dirty="0" err="1"/>
              <a:t>Directory</a:t>
            </a:r>
            <a:r>
              <a:rPr lang="pt-BR" sz="1800" dirty="0"/>
              <a:t>” informa em qual pasta o comando deve ser executado dentro do container</a:t>
            </a:r>
          </a:p>
          <a:p>
            <a:pPr lvl="1" algn="just">
              <a:lnSpc>
                <a:spcPct val="150000"/>
              </a:lnSpc>
            </a:pPr>
            <a:endParaRPr lang="pt-BR" sz="1800" dirty="0"/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/>
              <a:t>	Lembrando que se você estiver rodando num Windows com uma máquina virtual e rodando o </a:t>
            </a:r>
            <a:r>
              <a:rPr lang="pt-BR" sz="1800" dirty="0" err="1"/>
              <a:t>Docker</a:t>
            </a:r>
            <a:r>
              <a:rPr lang="pt-BR" sz="1800" dirty="0"/>
              <a:t> Toolbox, o </a:t>
            </a:r>
            <a:r>
              <a:rPr lang="pt-BR" sz="1800" dirty="0" err="1"/>
              <a:t>ip</a:t>
            </a:r>
            <a:r>
              <a:rPr lang="pt-BR" sz="1800" dirty="0"/>
              <a:t> será descoberto pelo “</a:t>
            </a:r>
            <a:r>
              <a:rPr lang="pt-BR" sz="1800" b="1" dirty="0" err="1">
                <a:solidFill>
                  <a:prstClr val="black"/>
                </a:solidFill>
              </a:rPr>
              <a:t>docker-machine</a:t>
            </a:r>
            <a:r>
              <a:rPr lang="pt-BR" sz="1800" b="1" dirty="0">
                <a:solidFill>
                  <a:prstClr val="black"/>
                </a:solidFill>
              </a:rPr>
              <a:t> </a:t>
            </a:r>
            <a:r>
              <a:rPr lang="pt-BR" sz="1800" b="1" dirty="0" err="1">
                <a:solidFill>
                  <a:prstClr val="black"/>
                </a:solidFill>
              </a:rPr>
              <a:t>ip</a:t>
            </a:r>
            <a:r>
              <a:rPr lang="pt-BR" sz="1800" b="1" dirty="0">
                <a:solidFill>
                  <a:prstClr val="black"/>
                </a:solidFill>
              </a:rPr>
              <a:t>” e você executará o código com o endereço </a:t>
            </a:r>
            <a:r>
              <a:rPr lang="pt-BR" sz="1800" b="1" dirty="0" err="1">
                <a:solidFill>
                  <a:prstClr val="black"/>
                </a:solidFill>
              </a:rPr>
              <a:t>ip</a:t>
            </a:r>
            <a:r>
              <a:rPr lang="pt-BR" sz="1800" b="1" dirty="0">
                <a:solidFill>
                  <a:prstClr val="black"/>
                </a:solidFill>
              </a:rPr>
              <a:t> encontrado e a porta configurada, nesse caso a 8080.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1800" b="1" dirty="0">
              <a:solidFill>
                <a:prstClr val="black"/>
              </a:solidFill>
            </a:endParaRP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b="1" dirty="0">
                <a:solidFill>
                  <a:prstClr val="black"/>
                </a:solidFill>
              </a:rPr>
              <a:t>				</a:t>
            </a:r>
            <a:r>
              <a:rPr lang="pt-BR" sz="1800" b="1" dirty="0">
                <a:solidFill>
                  <a:schemeClr val="accent5"/>
                </a:solidFill>
              </a:rPr>
              <a:t>http://192.168.99.123:8080/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1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646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Construir as Próprias Imagens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811369"/>
            <a:ext cx="11618495" cy="5649589"/>
          </a:xfrm>
        </p:spPr>
        <p:txBody>
          <a:bodyPr>
            <a:normAutofit/>
          </a:bodyPr>
          <a:lstStyle/>
          <a:p>
            <a:pPr algn="just"/>
            <a:r>
              <a:rPr lang="pt-BR" sz="2000" b="1" i="1" dirty="0"/>
              <a:t>Criando um </a:t>
            </a:r>
            <a:r>
              <a:rPr lang="pt-BR" sz="2000" b="1" i="1" dirty="0" err="1"/>
              <a:t>Dockerfile</a:t>
            </a:r>
            <a:r>
              <a:rPr lang="pt-BR" sz="2000" b="1" i="1" dirty="0"/>
              <a:t> – </a:t>
            </a:r>
            <a:r>
              <a:rPr lang="pt-BR" sz="1800" dirty="0"/>
              <a:t>O </a:t>
            </a:r>
            <a:r>
              <a:rPr lang="pt-BR" sz="1800" dirty="0" err="1"/>
              <a:t>Dockerfile</a:t>
            </a:r>
            <a:r>
              <a:rPr lang="pt-BR" sz="1800" dirty="0"/>
              <a:t> define comandos para executar instalações complexas e com características específicas.</a:t>
            </a:r>
          </a:p>
          <a:p>
            <a:pPr algn="just"/>
            <a:endParaRPr lang="pt-BR" sz="2000" b="1" i="1" u="sng" dirty="0"/>
          </a:p>
          <a:p>
            <a:pPr lvl="1"/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# Poderia ter outros nomes como: </a:t>
            </a:r>
            <a:r>
              <a:rPr lang="pt-B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node.dockerfile</a:t>
            </a:r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, se </a:t>
            </a:r>
            <a:r>
              <a:rPr lang="pt-B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vc</a:t>
            </a:r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 tivesse vários </a:t>
            </a:r>
            <a:r>
              <a:rPr lang="pt-B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Dockerfiles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node:latest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MAINTAINER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Luciano Cordeiro</a:t>
            </a: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COPY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. /var/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www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WORKDIR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/var/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www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RUN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npm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install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ENTRYPOINT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npm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start</a:t>
            </a: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EXPOSE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3000</a:t>
            </a:r>
          </a:p>
          <a:p>
            <a:pPr algn="just"/>
            <a:endParaRPr lang="pt-BR" sz="1400" u="sng" dirty="0"/>
          </a:p>
          <a:p>
            <a:pPr algn="just"/>
            <a:r>
              <a:rPr lang="pt-BR" sz="1800" u="sng" dirty="0"/>
              <a:t>Lembrando: </a:t>
            </a:r>
          </a:p>
          <a:p>
            <a:pPr lvl="1" algn="just"/>
            <a:r>
              <a:rPr lang="pt-BR" sz="1800" i="1" dirty="0"/>
              <a:t>As imagens são sempre </a:t>
            </a:r>
            <a:r>
              <a:rPr lang="pt-BR" sz="1800" i="1" dirty="0" err="1"/>
              <a:t>read-only</a:t>
            </a:r>
            <a:endParaRPr lang="pt-BR" sz="1800" i="1" dirty="0"/>
          </a:p>
          <a:p>
            <a:pPr lvl="1" algn="just"/>
            <a:r>
              <a:rPr lang="pt-BR" sz="1800" i="1" dirty="0"/>
              <a:t>Um container é uma instância de uma imagem</a:t>
            </a:r>
          </a:p>
          <a:p>
            <a:pPr lvl="1" algn="just"/>
            <a:r>
              <a:rPr lang="pt-BR" sz="1800" i="1" dirty="0"/>
              <a:t>Para guardar as alterações a </a:t>
            </a:r>
            <a:r>
              <a:rPr lang="pt-BR" sz="1800" i="1" dirty="0" err="1"/>
              <a:t>docker</a:t>
            </a:r>
            <a:r>
              <a:rPr lang="pt-BR" sz="1800" i="1" dirty="0"/>
              <a:t> </a:t>
            </a:r>
            <a:r>
              <a:rPr lang="pt-BR" sz="1800" i="1" dirty="0" err="1"/>
              <a:t>engine</a:t>
            </a:r>
            <a:r>
              <a:rPr lang="pt-BR" sz="1800" i="1" dirty="0"/>
              <a:t> cria uma nova </a:t>
            </a:r>
            <a:r>
              <a:rPr lang="pt-BR" sz="1800" i="1" dirty="0" err="1"/>
              <a:t>layter</a:t>
            </a:r>
            <a:r>
              <a:rPr lang="pt-BR" sz="1800" i="1" dirty="0"/>
              <a:t> em cima da última </a:t>
            </a:r>
            <a:r>
              <a:rPr lang="pt-BR" sz="1800" i="1" dirty="0" err="1"/>
              <a:t>layer</a:t>
            </a:r>
            <a:r>
              <a:rPr lang="pt-BR" sz="1800" i="1" dirty="0"/>
              <a:t> da imagem</a:t>
            </a:r>
          </a:p>
        </p:txBody>
      </p:sp>
    </p:spTree>
    <p:extLst>
      <p:ext uri="{BB962C8B-B14F-4D97-AF65-F5344CB8AC3E}">
        <p14:creationId xmlns:p14="http://schemas.microsoft.com/office/powerpoint/2010/main" val="517489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26168" y="89733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Revisão Comandos sobre Criações de Imagens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66437" y="771180"/>
            <a:ext cx="11492164" cy="4815428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build –f </a:t>
            </a:r>
            <a:r>
              <a:rPr lang="pt-BR" sz="1800" b="1" dirty="0" err="1"/>
              <a:t>Dockerfile</a:t>
            </a:r>
            <a:r>
              <a:rPr lang="pt-BR" sz="1800" dirty="0"/>
              <a:t> – cria uma imagem a partir de um </a:t>
            </a:r>
            <a:r>
              <a:rPr lang="pt-BR" sz="1800" dirty="0" err="1"/>
              <a:t>Dockerfile</a:t>
            </a:r>
            <a:r>
              <a:rPr lang="pt-BR" sz="1800" dirty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build –f CAMINHO_DOCKERFILE/</a:t>
            </a:r>
            <a:r>
              <a:rPr lang="pt-BR" sz="1800" b="1" dirty="0" err="1"/>
              <a:t>Dockerfile</a:t>
            </a:r>
            <a:r>
              <a:rPr lang="pt-BR" sz="1800" b="1" dirty="0"/>
              <a:t> –t NOME_USUARIO/NOME_IMAGEM</a:t>
            </a:r>
            <a:r>
              <a:rPr lang="pt-BR" sz="1800" dirty="0"/>
              <a:t> – constrói e nomeia uma imagem não oficial informando o caminho para o </a:t>
            </a:r>
            <a:r>
              <a:rPr lang="pt-BR" sz="1800" dirty="0" err="1"/>
              <a:t>Dockerfile</a:t>
            </a:r>
            <a:r>
              <a:rPr lang="pt-BR" sz="1800" dirty="0"/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1800" dirty="0" err="1">
                <a:solidFill>
                  <a:schemeClr val="accent5"/>
                </a:solidFill>
              </a:rPr>
              <a:t>docker</a:t>
            </a:r>
            <a:r>
              <a:rPr lang="pt-BR" sz="1800" dirty="0">
                <a:solidFill>
                  <a:schemeClr val="accent5"/>
                </a:solidFill>
              </a:rPr>
              <a:t> build -</a:t>
            </a:r>
            <a:r>
              <a:rPr lang="pt-BR" sz="1800" dirty="0" err="1">
                <a:solidFill>
                  <a:schemeClr val="accent5"/>
                </a:solidFill>
              </a:rPr>
              <a:t>f</a:t>
            </a:r>
            <a:r>
              <a:rPr lang="pt-BR" sz="1800" dirty="0">
                <a:solidFill>
                  <a:schemeClr val="accent5"/>
                </a:solidFill>
              </a:rPr>
              <a:t> </a:t>
            </a:r>
            <a:r>
              <a:rPr lang="pt-BR" sz="1800" dirty="0" err="1">
                <a:solidFill>
                  <a:schemeClr val="accent5"/>
                </a:solidFill>
              </a:rPr>
              <a:t>Dockerfile</a:t>
            </a:r>
            <a:r>
              <a:rPr lang="pt-BR" sz="1800" dirty="0">
                <a:solidFill>
                  <a:schemeClr val="accent5"/>
                </a:solidFill>
              </a:rPr>
              <a:t> -</a:t>
            </a:r>
            <a:r>
              <a:rPr lang="pt-BR" sz="1800" dirty="0" err="1">
                <a:solidFill>
                  <a:schemeClr val="accent5"/>
                </a:solidFill>
              </a:rPr>
              <a:t>t</a:t>
            </a:r>
            <a:r>
              <a:rPr lang="pt-BR" sz="1800" dirty="0">
                <a:solidFill>
                  <a:schemeClr val="accent5"/>
                </a:solidFill>
              </a:rPr>
              <a:t> </a:t>
            </a:r>
            <a:r>
              <a:rPr lang="pt-BR" sz="1800" dirty="0" err="1">
                <a:solidFill>
                  <a:schemeClr val="accent5"/>
                </a:solidFill>
              </a:rPr>
              <a:t>lacsousa</a:t>
            </a:r>
            <a:r>
              <a:rPr lang="pt-BR" sz="1800" dirty="0">
                <a:solidFill>
                  <a:schemeClr val="accent5"/>
                </a:solidFill>
              </a:rPr>
              <a:t>/node 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accent5"/>
              </a:solidFill>
            </a:endParaRPr>
          </a:p>
          <a:p>
            <a:pPr lvl="2" algn="just">
              <a:lnSpc>
                <a:spcPct val="150000"/>
              </a:lnSpc>
            </a:pPr>
            <a:r>
              <a:rPr lang="pt-BR" sz="1600" dirty="0"/>
              <a:t>Depois do Build executado, podemos ver a imagem criada com o “</a:t>
            </a: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images</a:t>
            </a:r>
            <a:r>
              <a:rPr lang="pt-BR" sz="1600" dirty="0"/>
              <a:t>”.</a:t>
            </a:r>
          </a:p>
          <a:p>
            <a:pPr lvl="2" algn="just">
              <a:lnSpc>
                <a:spcPct val="150000"/>
              </a:lnSpc>
            </a:pPr>
            <a:r>
              <a:rPr lang="pt-BR" sz="1600" dirty="0"/>
              <a:t>Podemos também executar essa imagem rodando como um container</a:t>
            </a:r>
          </a:p>
          <a:p>
            <a:pPr lvl="2" algn="just">
              <a:lnSpc>
                <a:spcPct val="150000"/>
              </a:lnSpc>
            </a:pPr>
            <a:endParaRPr lang="pt-BR" sz="1600" dirty="0"/>
          </a:p>
          <a:p>
            <a:pPr lvl="1" algn="just">
              <a:lnSpc>
                <a:spcPct val="150000"/>
              </a:lnSpc>
            </a:pPr>
            <a:r>
              <a:rPr lang="pt-BR" sz="2000" dirty="0"/>
              <a:t>Após a criação da imagem inicia o processo para “subir” a imagem no </a:t>
            </a:r>
            <a:r>
              <a:rPr lang="pt-BR" sz="2000" dirty="0" err="1"/>
              <a:t>Docker</a:t>
            </a:r>
            <a:r>
              <a:rPr lang="pt-BR" sz="2000" dirty="0"/>
              <a:t> Hub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</a:t>
            </a:r>
            <a:r>
              <a:rPr lang="pt-BR" sz="1800" b="1" dirty="0" err="1"/>
              <a:t>login</a:t>
            </a:r>
            <a:r>
              <a:rPr lang="pt-BR" sz="1800" dirty="0"/>
              <a:t> – inicia o processo de </a:t>
            </a:r>
            <a:r>
              <a:rPr lang="pt-BR" sz="1800" dirty="0" err="1"/>
              <a:t>login</a:t>
            </a:r>
            <a:r>
              <a:rPr lang="pt-BR" sz="1800" dirty="0"/>
              <a:t> no </a:t>
            </a:r>
            <a:r>
              <a:rPr lang="pt-BR" sz="1800" dirty="0" err="1"/>
              <a:t>Docker</a:t>
            </a:r>
            <a:r>
              <a:rPr lang="pt-BR" sz="1800" dirty="0"/>
              <a:t> Hub.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</a:t>
            </a:r>
            <a:r>
              <a:rPr lang="pt-BR" sz="1800" b="1" dirty="0" err="1"/>
              <a:t>push</a:t>
            </a:r>
            <a:r>
              <a:rPr lang="pt-BR" sz="1800" b="1" dirty="0"/>
              <a:t> NOME_USUARIO/NOME_IMAGEM </a:t>
            </a:r>
            <a:r>
              <a:rPr lang="pt-BR" sz="1800" dirty="0"/>
              <a:t>– envia a imagem criada para o </a:t>
            </a:r>
            <a:r>
              <a:rPr lang="pt-BR" sz="1800" dirty="0" err="1"/>
              <a:t>Docker</a:t>
            </a:r>
            <a:r>
              <a:rPr lang="pt-BR" sz="1800" dirty="0"/>
              <a:t> Hub.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</a:t>
            </a:r>
            <a:r>
              <a:rPr lang="pt-BR" sz="1800" b="1" dirty="0" err="1"/>
              <a:t>pull</a:t>
            </a:r>
            <a:r>
              <a:rPr lang="pt-BR" sz="1800" b="1" dirty="0"/>
              <a:t> NOME_USUARIO/NOME_IMAGEM </a:t>
            </a:r>
            <a:r>
              <a:rPr lang="pt-BR" sz="1800" dirty="0"/>
              <a:t>– baixa a imagem criada do </a:t>
            </a:r>
            <a:r>
              <a:rPr lang="pt-BR" sz="1800" dirty="0" err="1"/>
              <a:t>Docker</a:t>
            </a:r>
            <a:r>
              <a:rPr lang="pt-BR" sz="1800" dirty="0"/>
              <a:t> Hub.</a:t>
            </a:r>
          </a:p>
        </p:txBody>
      </p:sp>
    </p:spTree>
    <p:extLst>
      <p:ext uri="{BB962C8B-B14F-4D97-AF65-F5344CB8AC3E}">
        <p14:creationId xmlns:p14="http://schemas.microsoft.com/office/powerpoint/2010/main" val="3241257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Redes com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57" y="2975243"/>
            <a:ext cx="5886450" cy="3771900"/>
          </a:xfrm>
          <a:prstGeom prst="rect">
            <a:avLst/>
          </a:prstGeom>
        </p:spPr>
      </p:pic>
      <p:sp>
        <p:nvSpPr>
          <p:cNvPr id="4" name="Espaço Reservado para Conteúdo 4"/>
          <p:cNvSpPr>
            <a:spLocks noGrp="1"/>
          </p:cNvSpPr>
          <p:nvPr>
            <p:ph idx="1"/>
          </p:nvPr>
        </p:nvSpPr>
        <p:spPr>
          <a:xfrm>
            <a:off x="383250" y="720937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/>
              <a:t>Por padrão o </a:t>
            </a:r>
            <a:r>
              <a:rPr lang="pt-BR" sz="2000" dirty="0" err="1"/>
              <a:t>Docker</a:t>
            </a:r>
            <a:r>
              <a:rPr lang="pt-BR" sz="2000" dirty="0"/>
              <a:t> já cria uma </a:t>
            </a:r>
            <a:r>
              <a:rPr lang="pt-BR" sz="2000" b="1" dirty="0"/>
              <a:t>default network</a:t>
            </a:r>
            <a:r>
              <a:rPr lang="pt-BR" sz="2000" dirty="0"/>
              <a:t>.</a:t>
            </a:r>
          </a:p>
        </p:txBody>
      </p:sp>
      <p:sp>
        <p:nvSpPr>
          <p:cNvPr id="3" name="Retângulo 2"/>
          <p:cNvSpPr/>
          <p:nvPr/>
        </p:nvSpPr>
        <p:spPr>
          <a:xfrm>
            <a:off x="3483032" y="1229653"/>
            <a:ext cx="82829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 </a:t>
            </a:r>
            <a:r>
              <a:rPr lang="pt-BR" sz="1600" dirty="0" err="1">
                <a:solidFill>
                  <a:schemeClr val="accent5"/>
                </a:solidFill>
              </a:rPr>
              <a:t>run</a:t>
            </a:r>
            <a:r>
              <a:rPr lang="pt-BR" sz="1600" dirty="0">
                <a:solidFill>
                  <a:schemeClr val="accent5"/>
                </a:solidFill>
              </a:rPr>
              <a:t> -it </a:t>
            </a:r>
            <a:r>
              <a:rPr lang="pt-BR" sz="1600" dirty="0" err="1">
                <a:solidFill>
                  <a:schemeClr val="accent5"/>
                </a:solidFill>
              </a:rPr>
              <a:t>ubuntu</a:t>
            </a:r>
            <a:endParaRPr lang="pt-BR" sz="1600" dirty="0">
              <a:solidFill>
                <a:schemeClr val="accent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root@d11e0d244c29:/# </a:t>
            </a:r>
            <a:r>
              <a:rPr lang="pt-BR" sz="1600" dirty="0" err="1">
                <a:solidFill>
                  <a:schemeClr val="accent5"/>
                </a:solidFill>
              </a:rPr>
              <a:t>hostname</a:t>
            </a:r>
            <a:r>
              <a:rPr lang="pt-BR" sz="1600" dirty="0">
                <a:solidFill>
                  <a:schemeClr val="accent5"/>
                </a:solidFill>
              </a:rPr>
              <a:t> -i</a:t>
            </a:r>
          </a:p>
          <a:p>
            <a:pPr lvl="1"/>
            <a:r>
              <a:rPr lang="pt-BR" sz="1600" dirty="0">
                <a:solidFill>
                  <a:schemeClr val="accent5"/>
                </a:solidFill>
              </a:rPr>
              <a:t>172.17.0.3</a:t>
            </a:r>
          </a:p>
          <a:p>
            <a:pPr lvl="1"/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5"/>
                </a:solidFill>
              </a:rPr>
              <a:t>root@e6b45f6e15d1:/# apt-get update &amp;&amp; apt-get install </a:t>
            </a:r>
            <a:r>
              <a:rPr lang="en-US" sz="1600" dirty="0" err="1">
                <a:solidFill>
                  <a:schemeClr val="accent5"/>
                </a:solidFill>
              </a:rPr>
              <a:t>iputils</a:t>
            </a:r>
            <a:r>
              <a:rPr lang="en-US" sz="1600" dirty="0">
                <a:solidFill>
                  <a:schemeClr val="accent5"/>
                </a:solidFill>
              </a:rPr>
              <a:t>-ping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5"/>
              </a:solidFill>
            </a:endParaRPr>
          </a:p>
          <a:p>
            <a:pPr lvl="1" algn="ctr"/>
            <a:r>
              <a:rPr lang="en-US" sz="1600" dirty="0"/>
              <a:t>(</a:t>
            </a:r>
            <a:r>
              <a:rPr lang="en-US" sz="1600" dirty="0" err="1"/>
              <a:t>em</a:t>
            </a:r>
            <a:r>
              <a:rPr lang="en-US" sz="1600" dirty="0"/>
              <a:t> outro terminal </a:t>
            </a:r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dar</a:t>
            </a:r>
            <a:r>
              <a:rPr lang="en-US" sz="1600" dirty="0"/>
              <a:t> um ping para um IP </a:t>
            </a:r>
            <a:r>
              <a:rPr lang="en-US" sz="1600" dirty="0" err="1"/>
              <a:t>específico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5"/>
                </a:solidFill>
              </a:rPr>
              <a:t>ping 172.17.0.3</a:t>
            </a:r>
            <a:endParaRPr lang="pt-BR" sz="1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13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Redes com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4" name="Espaço Reservado para Conteúdo 4"/>
          <p:cNvSpPr>
            <a:spLocks noGrp="1"/>
          </p:cNvSpPr>
          <p:nvPr>
            <p:ph idx="1"/>
          </p:nvPr>
        </p:nvSpPr>
        <p:spPr>
          <a:xfrm>
            <a:off x="383250" y="545563"/>
            <a:ext cx="11581068" cy="809512"/>
          </a:xfrm>
        </p:spPr>
        <p:txBody>
          <a:bodyPr>
            <a:normAutofit fontScale="92500" lnSpcReduction="10000"/>
          </a:bodyPr>
          <a:lstStyle/>
          <a:p>
            <a:r>
              <a:rPr lang="pt-BR" sz="2000" dirty="0"/>
              <a:t>O problema é que o </a:t>
            </a:r>
            <a:r>
              <a:rPr lang="pt-BR" sz="2000" dirty="0" err="1"/>
              <a:t>Docker</a:t>
            </a:r>
            <a:r>
              <a:rPr lang="pt-BR" sz="2000" dirty="0"/>
              <a:t> cria um IP dinâmico todas as vezes que você “subir” um container. É Interessante “nomear” sua rede e criar sua própria rede.</a:t>
            </a:r>
          </a:p>
          <a:p>
            <a:pPr lvl="1"/>
            <a:r>
              <a:rPr lang="pt-BR" sz="1600" dirty="0"/>
              <a:t>P.S. – Só posso efetuar </a:t>
            </a:r>
            <a:r>
              <a:rPr lang="pt-BR" sz="1600" dirty="0" err="1"/>
              <a:t>ping</a:t>
            </a:r>
            <a:r>
              <a:rPr lang="pt-BR" sz="1600" dirty="0"/>
              <a:t> entre containers em redes criadas por mim</a:t>
            </a:r>
          </a:p>
          <a:p>
            <a:endParaRPr lang="pt-BR" sz="2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15" y="2203372"/>
            <a:ext cx="3753941" cy="242717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105618" y="1545995"/>
            <a:ext cx="757226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C:\&gt;docker network </a:t>
            </a:r>
            <a:r>
              <a:rPr lang="pt-BR" sz="1600" dirty="0" err="1">
                <a:solidFill>
                  <a:schemeClr val="accent5"/>
                </a:solidFill>
              </a:rPr>
              <a:t>ls</a:t>
            </a:r>
            <a:endParaRPr lang="pt-BR" sz="1600" dirty="0">
              <a:solidFill>
                <a:schemeClr val="accent5"/>
              </a:solidFill>
            </a:endParaRPr>
          </a:p>
          <a:p>
            <a:pPr lvl="1"/>
            <a:r>
              <a:rPr lang="pt-BR" sz="1600" dirty="0"/>
              <a:t>NETWORK ID          NAME                DRIVER              SCOPE</a:t>
            </a:r>
          </a:p>
          <a:p>
            <a:pPr lvl="1"/>
            <a:r>
              <a:rPr lang="pt-BR" sz="1600" dirty="0"/>
              <a:t>65d5d9207ba6        bridge              </a:t>
            </a:r>
            <a:r>
              <a:rPr lang="pt-BR" sz="1600" dirty="0" err="1"/>
              <a:t>bridge</a:t>
            </a:r>
            <a:r>
              <a:rPr lang="pt-BR" sz="1600" dirty="0"/>
              <a:t>              local</a:t>
            </a:r>
          </a:p>
          <a:p>
            <a:pPr lvl="1"/>
            <a:r>
              <a:rPr lang="pt-BR" sz="1600" dirty="0"/>
              <a:t>da7810516736        host                </a:t>
            </a:r>
            <a:r>
              <a:rPr lang="pt-BR" sz="1600" dirty="0" err="1"/>
              <a:t>host</a:t>
            </a:r>
            <a:r>
              <a:rPr lang="pt-BR" sz="1600" dirty="0"/>
              <a:t>                local</a:t>
            </a:r>
          </a:p>
          <a:p>
            <a:pPr lvl="1"/>
            <a:r>
              <a:rPr lang="pt-BR" sz="1600" dirty="0"/>
              <a:t>d09a467d9ef4        </a:t>
            </a:r>
            <a:r>
              <a:rPr lang="pt-BR" sz="1600" dirty="0" err="1"/>
              <a:t>none</a:t>
            </a:r>
            <a:r>
              <a:rPr lang="pt-BR" sz="1600" dirty="0"/>
              <a:t>                </a:t>
            </a:r>
            <a:r>
              <a:rPr lang="pt-BR" sz="1600" dirty="0" err="1"/>
              <a:t>null</a:t>
            </a:r>
            <a:r>
              <a:rPr lang="pt-BR" sz="1600" dirty="0"/>
              <a:t>                local</a:t>
            </a:r>
          </a:p>
          <a:p>
            <a:pPr lvl="1"/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C:\&gt;docker network </a:t>
            </a:r>
            <a:r>
              <a:rPr lang="pt-BR" sz="1600" dirty="0" err="1">
                <a:solidFill>
                  <a:schemeClr val="accent5"/>
                </a:solidFill>
              </a:rPr>
              <a:t>create</a:t>
            </a:r>
            <a:r>
              <a:rPr lang="pt-BR" sz="1600" dirty="0">
                <a:solidFill>
                  <a:schemeClr val="accent5"/>
                </a:solidFill>
              </a:rPr>
              <a:t> --driver bridge minha-rede</a:t>
            </a:r>
          </a:p>
          <a:p>
            <a:pPr lvl="1"/>
            <a:r>
              <a:rPr lang="pt-BR" sz="1600" dirty="0"/>
              <a:t>64e168dcaade06f06e53db5f4e32693fa0cebcdac01a0075e9f5747b404a5594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C:\&gt;docker network </a:t>
            </a:r>
            <a:r>
              <a:rPr lang="pt-BR" sz="1600" dirty="0" err="1">
                <a:solidFill>
                  <a:schemeClr val="accent5"/>
                </a:solidFill>
              </a:rPr>
              <a:t>ls</a:t>
            </a:r>
            <a:endParaRPr lang="pt-BR" sz="1600" dirty="0">
              <a:solidFill>
                <a:schemeClr val="accent5"/>
              </a:solidFill>
            </a:endParaRPr>
          </a:p>
          <a:p>
            <a:pPr lvl="1"/>
            <a:r>
              <a:rPr lang="pt-BR" sz="1600" dirty="0"/>
              <a:t>NETWORK ID          NAME                DRIVER              SCOPE</a:t>
            </a:r>
          </a:p>
          <a:p>
            <a:pPr lvl="1"/>
            <a:r>
              <a:rPr lang="pt-BR" sz="1600" dirty="0"/>
              <a:t>65d5d9207ba6        bridge               </a:t>
            </a:r>
            <a:r>
              <a:rPr lang="pt-BR" sz="1600" dirty="0" err="1"/>
              <a:t>bridge</a:t>
            </a:r>
            <a:r>
              <a:rPr lang="pt-BR" sz="1600" dirty="0"/>
              <a:t>              local</a:t>
            </a:r>
          </a:p>
          <a:p>
            <a:pPr lvl="1"/>
            <a:r>
              <a:rPr lang="pt-BR" sz="1600" dirty="0"/>
              <a:t>da7810516736        host                   </a:t>
            </a:r>
            <a:r>
              <a:rPr lang="pt-BR" sz="1600" dirty="0" err="1"/>
              <a:t>host</a:t>
            </a:r>
            <a:r>
              <a:rPr lang="pt-BR" sz="1600" dirty="0"/>
              <a:t>                local</a:t>
            </a:r>
          </a:p>
          <a:p>
            <a:pPr lvl="1"/>
            <a:r>
              <a:rPr lang="pt-BR" sz="1600" dirty="0"/>
              <a:t>64e168dcaade        minha-rede       bridge              local</a:t>
            </a:r>
          </a:p>
          <a:p>
            <a:pPr lvl="1"/>
            <a:r>
              <a:rPr lang="pt-BR" sz="1600" dirty="0"/>
              <a:t>d09a467d9ef4        </a:t>
            </a:r>
            <a:r>
              <a:rPr lang="pt-BR" sz="1600" dirty="0" err="1"/>
              <a:t>none</a:t>
            </a:r>
            <a:r>
              <a:rPr lang="pt-BR" sz="1600" dirty="0"/>
              <a:t>                    </a:t>
            </a:r>
            <a:r>
              <a:rPr lang="pt-BR" sz="1600" dirty="0" err="1"/>
              <a:t>null</a:t>
            </a:r>
            <a:r>
              <a:rPr lang="pt-BR" sz="1600" dirty="0"/>
              <a:t>                local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C:\&gt;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03111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Redes com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4" name="Espaço Reservado para Conteúdo 4"/>
          <p:cNvSpPr>
            <a:spLocks noGrp="1"/>
          </p:cNvSpPr>
          <p:nvPr>
            <p:ph idx="1"/>
          </p:nvPr>
        </p:nvSpPr>
        <p:spPr>
          <a:xfrm>
            <a:off x="325677" y="545563"/>
            <a:ext cx="11252005" cy="5943371"/>
          </a:xfrm>
        </p:spPr>
        <p:txBody>
          <a:bodyPr>
            <a:normAutofit/>
          </a:bodyPr>
          <a:lstStyle/>
          <a:p>
            <a:r>
              <a:rPr lang="pt-BR" sz="1700" dirty="0"/>
              <a:t>Quando você disponibilizar uma aplicação pelo </a:t>
            </a:r>
            <a:r>
              <a:rPr lang="pt-BR" sz="1700" dirty="0" err="1"/>
              <a:t>Docker</a:t>
            </a:r>
            <a:r>
              <a:rPr lang="pt-BR" sz="1700" dirty="0"/>
              <a:t> é interessante que você coloque os containers na mesma rede, através da </a:t>
            </a:r>
            <a:r>
              <a:rPr lang="pt-BR" sz="1700" dirty="0" err="1"/>
              <a:t>flag</a:t>
            </a:r>
            <a:r>
              <a:rPr lang="pt-BR" sz="1700" dirty="0"/>
              <a:t> </a:t>
            </a:r>
            <a:r>
              <a:rPr lang="pt-BR" sz="1700" b="1" dirty="0"/>
              <a:t>--network</a:t>
            </a:r>
            <a:r>
              <a:rPr lang="pt-BR" sz="1700" dirty="0"/>
              <a:t>. </a:t>
            </a:r>
          </a:p>
          <a:p>
            <a:endParaRPr lang="pt-BR" sz="17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700" dirty="0" err="1">
                <a:solidFill>
                  <a:schemeClr val="accent5"/>
                </a:solidFill>
              </a:rPr>
              <a:t>docker</a:t>
            </a:r>
            <a:r>
              <a:rPr lang="pt-BR" sz="1700" dirty="0">
                <a:solidFill>
                  <a:schemeClr val="accent5"/>
                </a:solidFill>
              </a:rPr>
              <a:t> </a:t>
            </a:r>
            <a:r>
              <a:rPr lang="pt-BR" sz="1700" dirty="0" err="1">
                <a:solidFill>
                  <a:schemeClr val="accent5"/>
                </a:solidFill>
              </a:rPr>
              <a:t>run</a:t>
            </a:r>
            <a:r>
              <a:rPr lang="pt-BR" sz="1700" dirty="0">
                <a:solidFill>
                  <a:schemeClr val="accent5"/>
                </a:solidFill>
              </a:rPr>
              <a:t> -it --</a:t>
            </a:r>
            <a:r>
              <a:rPr lang="pt-BR" sz="1700" dirty="0" err="1">
                <a:solidFill>
                  <a:schemeClr val="accent5"/>
                </a:solidFill>
              </a:rPr>
              <a:t>name</a:t>
            </a:r>
            <a:r>
              <a:rPr lang="pt-BR" sz="1700" dirty="0">
                <a:solidFill>
                  <a:schemeClr val="accent5"/>
                </a:solidFill>
              </a:rPr>
              <a:t> meu-container-de-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r>
              <a:rPr lang="pt-BR" sz="1700" dirty="0">
                <a:solidFill>
                  <a:schemeClr val="accent5"/>
                </a:solidFill>
              </a:rPr>
              <a:t> --network minha-rede 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endParaRPr lang="pt-BR" sz="17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700" dirty="0">
              <a:solidFill>
                <a:schemeClr val="accent5"/>
              </a:solidFill>
            </a:endParaRPr>
          </a:p>
          <a:p>
            <a:r>
              <a:rPr lang="pt-BR" sz="1700" dirty="0"/>
              <a:t>Agora, se executarmos o comando </a:t>
            </a:r>
            <a:r>
              <a:rPr lang="pt-BR" sz="1700" b="1" dirty="0" err="1"/>
              <a:t>docker</a:t>
            </a:r>
            <a:r>
              <a:rPr lang="pt-BR" sz="1700" b="1" dirty="0"/>
              <a:t> </a:t>
            </a:r>
            <a:r>
              <a:rPr lang="pt-BR" sz="1700" b="1" dirty="0" err="1"/>
              <a:t>inspect</a:t>
            </a:r>
            <a:r>
              <a:rPr lang="pt-BR" sz="1700" b="1" dirty="0"/>
              <a:t> meu-container-de-</a:t>
            </a:r>
            <a:r>
              <a:rPr lang="pt-BR" sz="1700" b="1" dirty="0" err="1"/>
              <a:t>ubuntu</a:t>
            </a:r>
            <a:r>
              <a:rPr lang="pt-BR" sz="1700" dirty="0"/>
              <a:t>, podemos ver em </a:t>
            </a:r>
            <a:r>
              <a:rPr lang="pt-BR" sz="1700" b="1" dirty="0" err="1"/>
              <a:t>NetworkSettings</a:t>
            </a:r>
            <a:r>
              <a:rPr lang="pt-BR" sz="1700" dirty="0"/>
              <a:t> o container está na rede </a:t>
            </a:r>
            <a:r>
              <a:rPr lang="pt-BR" sz="1700" b="1" dirty="0"/>
              <a:t>minha-rede</a:t>
            </a:r>
            <a:r>
              <a:rPr lang="pt-BR" sz="1700" dirty="0"/>
              <a:t>. E para testar a comunicação entre os containers na nossa rede, vamos abrir outro terminal e criar um segundo container:</a:t>
            </a:r>
          </a:p>
          <a:p>
            <a:endParaRPr lang="pt-BR" sz="17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700" dirty="0" err="1">
                <a:solidFill>
                  <a:schemeClr val="accent5"/>
                </a:solidFill>
              </a:rPr>
              <a:t>docker</a:t>
            </a:r>
            <a:r>
              <a:rPr lang="pt-BR" sz="1700" dirty="0">
                <a:solidFill>
                  <a:schemeClr val="accent5"/>
                </a:solidFill>
              </a:rPr>
              <a:t> </a:t>
            </a:r>
            <a:r>
              <a:rPr lang="pt-BR" sz="1700" dirty="0" err="1">
                <a:solidFill>
                  <a:schemeClr val="accent5"/>
                </a:solidFill>
              </a:rPr>
              <a:t>run</a:t>
            </a:r>
            <a:r>
              <a:rPr lang="pt-BR" sz="1700" dirty="0">
                <a:solidFill>
                  <a:schemeClr val="accent5"/>
                </a:solidFill>
              </a:rPr>
              <a:t> -it --</a:t>
            </a:r>
            <a:r>
              <a:rPr lang="pt-BR" sz="1700" dirty="0" err="1">
                <a:solidFill>
                  <a:schemeClr val="accent5"/>
                </a:solidFill>
              </a:rPr>
              <a:t>name</a:t>
            </a:r>
            <a:r>
              <a:rPr lang="pt-BR" sz="1700" dirty="0">
                <a:solidFill>
                  <a:schemeClr val="accent5"/>
                </a:solidFill>
              </a:rPr>
              <a:t> segundo-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r>
              <a:rPr lang="pt-BR" sz="1700" dirty="0">
                <a:solidFill>
                  <a:schemeClr val="accent5"/>
                </a:solidFill>
              </a:rPr>
              <a:t> --network minha-rede 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endParaRPr lang="pt-BR" sz="1700" dirty="0">
              <a:solidFill>
                <a:schemeClr val="accent5"/>
              </a:solidFill>
            </a:endParaRPr>
          </a:p>
          <a:p>
            <a:r>
              <a:rPr lang="pt-BR" sz="1700" dirty="0"/>
              <a:t>Agora, no segundo-</a:t>
            </a:r>
            <a:r>
              <a:rPr lang="pt-BR" sz="1700" dirty="0" err="1"/>
              <a:t>ubuntu</a:t>
            </a:r>
            <a:r>
              <a:rPr lang="pt-BR" sz="1700" dirty="0"/>
              <a:t>, instalamos o </a:t>
            </a:r>
            <a:r>
              <a:rPr lang="pt-BR" sz="1700" dirty="0" err="1"/>
              <a:t>ping</a:t>
            </a:r>
            <a:r>
              <a:rPr lang="pt-BR" sz="1700" dirty="0"/>
              <a:t> e testamos a comunicação com o meu-container-de-</a:t>
            </a:r>
            <a:r>
              <a:rPr lang="pt-BR" sz="1700" dirty="0" err="1"/>
              <a:t>ubuntu</a:t>
            </a:r>
            <a:r>
              <a:rPr lang="pt-BR" sz="1700" dirty="0"/>
              <a:t>:</a:t>
            </a:r>
          </a:p>
          <a:p>
            <a:endParaRPr lang="pt-B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700" dirty="0">
                <a:solidFill>
                  <a:schemeClr val="accent5"/>
                </a:solidFill>
              </a:rPr>
              <a:t>root@00f93075d079:/# </a:t>
            </a:r>
            <a:r>
              <a:rPr lang="pt-BR" sz="1700" dirty="0" err="1">
                <a:solidFill>
                  <a:schemeClr val="accent5"/>
                </a:solidFill>
              </a:rPr>
              <a:t>ping</a:t>
            </a:r>
            <a:r>
              <a:rPr lang="pt-BR" sz="1700" dirty="0">
                <a:solidFill>
                  <a:schemeClr val="accent5"/>
                </a:solidFill>
              </a:rPr>
              <a:t> meu-container-de-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endParaRPr lang="pt-BR" sz="1700" dirty="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pt-BR" sz="1400" dirty="0"/>
              <a:t>PING meu-container-de-</a:t>
            </a:r>
            <a:r>
              <a:rPr lang="pt-BR" sz="1400" dirty="0" err="1"/>
              <a:t>ubuntu</a:t>
            </a:r>
            <a:r>
              <a:rPr lang="pt-BR" sz="1400" dirty="0"/>
              <a:t> (172.18.0.2) 56(84) bytes </a:t>
            </a:r>
            <a:r>
              <a:rPr lang="pt-BR" sz="1400" dirty="0" err="1"/>
              <a:t>of</a:t>
            </a:r>
            <a:r>
              <a:rPr lang="pt-BR" sz="1400" dirty="0"/>
              <a:t> data.</a:t>
            </a:r>
          </a:p>
          <a:p>
            <a:pPr marL="457200" lvl="1" indent="0">
              <a:buNone/>
            </a:pPr>
            <a:r>
              <a:rPr lang="pt-BR" sz="1400" dirty="0"/>
              <a:t>64 bytes </a:t>
            </a:r>
            <a:r>
              <a:rPr lang="pt-BR" sz="1400" dirty="0" err="1"/>
              <a:t>from</a:t>
            </a:r>
            <a:r>
              <a:rPr lang="pt-BR" sz="1400" dirty="0"/>
              <a:t> meu-container-de-</a:t>
            </a:r>
            <a:r>
              <a:rPr lang="pt-BR" sz="1400" dirty="0" err="1"/>
              <a:t>ubuntu.minha</a:t>
            </a:r>
            <a:r>
              <a:rPr lang="pt-BR" sz="1400" dirty="0"/>
              <a:t>-rede (172.18.0.2): </a:t>
            </a:r>
            <a:r>
              <a:rPr lang="pt-BR" sz="1400" dirty="0" err="1"/>
              <a:t>icmp_seq</a:t>
            </a:r>
            <a:r>
              <a:rPr lang="pt-BR" sz="1400" dirty="0"/>
              <a:t>=1 </a:t>
            </a:r>
            <a:r>
              <a:rPr lang="pt-BR" sz="1400" dirty="0" err="1"/>
              <a:t>ttl</a:t>
            </a:r>
            <a:r>
              <a:rPr lang="pt-BR" sz="1400" dirty="0"/>
              <a:t>=64 time=0.210 </a:t>
            </a:r>
            <a:r>
              <a:rPr lang="pt-BR" sz="1400" dirty="0" err="1"/>
              <a:t>ms</a:t>
            </a:r>
            <a:endParaRPr lang="pt-BR" sz="1400" dirty="0"/>
          </a:p>
          <a:p>
            <a:pPr marL="457200" lvl="1" indent="0">
              <a:buNone/>
            </a:pPr>
            <a:r>
              <a:rPr lang="pt-BR" sz="1400" dirty="0"/>
              <a:t>64 bytes </a:t>
            </a:r>
            <a:r>
              <a:rPr lang="pt-BR" sz="1400" dirty="0" err="1"/>
              <a:t>from</a:t>
            </a:r>
            <a:r>
              <a:rPr lang="pt-BR" sz="1400" dirty="0"/>
              <a:t> meu-container-de-</a:t>
            </a:r>
            <a:r>
              <a:rPr lang="pt-BR" sz="1400" dirty="0" err="1"/>
              <a:t>ubuntu.minha</a:t>
            </a:r>
            <a:r>
              <a:rPr lang="pt-BR" sz="1400" dirty="0"/>
              <a:t>-rede (172.18.0.2): </a:t>
            </a:r>
            <a:r>
              <a:rPr lang="pt-BR" sz="1400" dirty="0" err="1"/>
              <a:t>icmp_seq</a:t>
            </a:r>
            <a:r>
              <a:rPr lang="pt-BR" sz="1400" dirty="0"/>
              <a:t>=2 </a:t>
            </a:r>
            <a:r>
              <a:rPr lang="pt-BR" sz="1400" dirty="0" err="1"/>
              <a:t>ttl</a:t>
            </a:r>
            <a:r>
              <a:rPr lang="pt-BR" sz="1400" dirty="0"/>
              <a:t>=64 time=0.148 </a:t>
            </a:r>
            <a:r>
              <a:rPr lang="pt-BR" sz="1400" dirty="0" err="1"/>
              <a:t>ms</a:t>
            </a:r>
            <a:endParaRPr lang="pt-BR" sz="1400" dirty="0"/>
          </a:p>
          <a:p>
            <a:pPr marL="457200" lvl="1" indent="0">
              <a:buNone/>
            </a:pPr>
            <a:r>
              <a:rPr lang="pt-BR" sz="1400" dirty="0"/>
              <a:t>64 bytes </a:t>
            </a:r>
            <a:r>
              <a:rPr lang="pt-BR" sz="1400" dirty="0" err="1"/>
              <a:t>from</a:t>
            </a:r>
            <a:r>
              <a:rPr lang="pt-BR" sz="1400" dirty="0"/>
              <a:t> meu-container-de-</a:t>
            </a:r>
            <a:r>
              <a:rPr lang="pt-BR" sz="1400" dirty="0" err="1"/>
              <a:t>ubuntu.minha</a:t>
            </a:r>
            <a:r>
              <a:rPr lang="pt-BR" sz="1400" dirty="0"/>
              <a:t>-rede (172.18.0.2): </a:t>
            </a:r>
            <a:r>
              <a:rPr lang="pt-BR" sz="1400" dirty="0" err="1"/>
              <a:t>icmp_seq</a:t>
            </a:r>
            <a:r>
              <a:rPr lang="pt-BR" sz="1400" dirty="0"/>
              <a:t>=3 </a:t>
            </a:r>
            <a:r>
              <a:rPr lang="pt-BR" sz="1400" dirty="0" err="1"/>
              <a:t>ttl</a:t>
            </a:r>
            <a:r>
              <a:rPr lang="pt-BR" sz="1400" dirty="0"/>
              <a:t>=64 time=0.138 </a:t>
            </a:r>
            <a:r>
              <a:rPr lang="pt-BR" sz="1400" dirty="0" err="1"/>
              <a:t>ms</a:t>
            </a:r>
            <a:endParaRPr lang="pt-BR" sz="1400" dirty="0"/>
          </a:p>
          <a:p>
            <a:pPr marL="457200" lvl="1" indent="0">
              <a:buNone/>
            </a:pPr>
            <a:r>
              <a:rPr lang="pt-BR" sz="1400" dirty="0"/>
              <a:t>--- meu-container-de-</a:t>
            </a:r>
            <a:r>
              <a:rPr lang="pt-BR" sz="1400" dirty="0" err="1"/>
              <a:t>ubuntu</a:t>
            </a:r>
            <a:r>
              <a:rPr lang="pt-BR" sz="1400" dirty="0"/>
              <a:t> </a:t>
            </a:r>
            <a:r>
              <a:rPr lang="pt-BR" sz="1400" dirty="0" err="1"/>
              <a:t>ping</a:t>
            </a:r>
            <a:r>
              <a:rPr lang="pt-BR" sz="1400" dirty="0"/>
              <a:t> </a:t>
            </a:r>
            <a:r>
              <a:rPr lang="pt-BR" sz="1400" dirty="0" err="1"/>
              <a:t>statistics</a:t>
            </a:r>
            <a:r>
              <a:rPr lang="pt-BR" sz="1400" dirty="0"/>
              <a:t> ---</a:t>
            </a:r>
          </a:p>
          <a:p>
            <a:pPr marL="457200" lvl="1" indent="0">
              <a:buNone/>
            </a:pPr>
            <a:r>
              <a:rPr lang="pt-BR" sz="1400" dirty="0"/>
              <a:t>3 </a:t>
            </a:r>
            <a:r>
              <a:rPr lang="pt-BR" sz="1400" dirty="0" err="1"/>
              <a:t>packets</a:t>
            </a:r>
            <a:r>
              <a:rPr lang="pt-BR" sz="1400" dirty="0"/>
              <a:t> </a:t>
            </a:r>
            <a:r>
              <a:rPr lang="pt-BR" sz="1400" dirty="0" err="1"/>
              <a:t>transmitted</a:t>
            </a:r>
            <a:r>
              <a:rPr lang="pt-BR" sz="1400" dirty="0"/>
              <a:t>, 3 </a:t>
            </a:r>
            <a:r>
              <a:rPr lang="pt-BR" sz="1400" dirty="0" err="1"/>
              <a:t>received</a:t>
            </a:r>
            <a:r>
              <a:rPr lang="pt-BR" sz="1400" dirty="0"/>
              <a:t>, 0% </a:t>
            </a:r>
            <a:r>
              <a:rPr lang="pt-BR" sz="1400" dirty="0" err="1"/>
              <a:t>packet</a:t>
            </a:r>
            <a:r>
              <a:rPr lang="pt-BR" sz="1400" dirty="0"/>
              <a:t> </a:t>
            </a:r>
            <a:r>
              <a:rPr lang="pt-BR" sz="1400" dirty="0" err="1"/>
              <a:t>loss</a:t>
            </a:r>
            <a:r>
              <a:rPr lang="pt-BR" sz="1400" dirty="0"/>
              <a:t>, time 2000ms</a:t>
            </a:r>
          </a:p>
          <a:p>
            <a:pPr marL="457200" lvl="1" indent="0">
              <a:buNone/>
            </a:pPr>
            <a:r>
              <a:rPr lang="pt-BR" sz="1400" dirty="0" err="1"/>
              <a:t>rtt</a:t>
            </a:r>
            <a:r>
              <a:rPr lang="pt-BR" sz="1400" dirty="0"/>
              <a:t> min/</a:t>
            </a:r>
            <a:r>
              <a:rPr lang="pt-BR" sz="1400" dirty="0" err="1"/>
              <a:t>avg</a:t>
            </a:r>
            <a:r>
              <a:rPr lang="pt-BR" sz="1400" dirty="0"/>
              <a:t>/</a:t>
            </a:r>
            <a:r>
              <a:rPr lang="pt-BR" sz="1400" dirty="0" err="1"/>
              <a:t>max</a:t>
            </a:r>
            <a:r>
              <a:rPr lang="pt-BR" sz="1400" dirty="0"/>
              <a:t>/</a:t>
            </a:r>
            <a:r>
              <a:rPr lang="pt-BR" sz="1400" dirty="0" err="1"/>
              <a:t>mdev</a:t>
            </a:r>
            <a:r>
              <a:rPr lang="pt-BR" sz="1400" dirty="0"/>
              <a:t> = 0.138/0.165/0.210/0.033 </a:t>
            </a:r>
            <a:r>
              <a:rPr lang="pt-BR" sz="1400" dirty="0" err="1"/>
              <a:t>ms</a:t>
            </a:r>
            <a:endParaRPr lang="pt-BR" sz="14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236748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Comunicação entre Containers – Recuperando dados de um Banco de Dados</a:t>
            </a:r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8FB13A9A-2550-DF43-9BB4-87071BD01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43" y="823858"/>
            <a:ext cx="11259355" cy="5700691"/>
          </a:xfrm>
        </p:spPr>
        <p:txBody>
          <a:bodyPr>
            <a:noAutofit/>
          </a:bodyPr>
          <a:lstStyle/>
          <a:p>
            <a:r>
              <a:rPr lang="pt-BR" sz="2000" dirty="0"/>
              <a:t>Este exemplo utilizamos uma imagem do </a:t>
            </a:r>
            <a:r>
              <a:rPr lang="pt-BR" sz="2000" dirty="0" err="1"/>
              <a:t>MongoDB</a:t>
            </a:r>
            <a:r>
              <a:rPr lang="pt-BR" sz="2000" dirty="0"/>
              <a:t> e de uma aplicação que recupera dados de livros. </a:t>
            </a:r>
          </a:p>
          <a:p>
            <a:r>
              <a:rPr lang="pt-BR" sz="2000" dirty="0"/>
              <a:t>Ficar sempre atento para quando subir os containers, colocá-los na mesma rede. Para que os mesmos possam se comunicar</a:t>
            </a:r>
          </a:p>
          <a:p>
            <a:pPr marL="0" indent="0">
              <a:buNone/>
            </a:pPr>
            <a:r>
              <a:rPr lang="pt-BR" sz="2000" dirty="0"/>
              <a:t> </a:t>
            </a:r>
            <a:endParaRPr lang="pt-BR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accent1"/>
                </a:solidFill>
              </a:rPr>
              <a:t>docker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run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d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 err="1">
                <a:solidFill>
                  <a:schemeClr val="accent1"/>
                </a:solidFill>
              </a:rPr>
              <a:t>name</a:t>
            </a:r>
            <a:r>
              <a:rPr lang="pt-BR" sz="2000" dirty="0">
                <a:solidFill>
                  <a:schemeClr val="accent1"/>
                </a:solidFill>
              </a:rPr>
              <a:t> meu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mongo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>
                <a:solidFill>
                  <a:schemeClr val="accent1"/>
                </a:solidFill>
              </a:rPr>
              <a:t>network minha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rede mongo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accent1"/>
                </a:solidFill>
              </a:rPr>
              <a:t>docker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run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>
                <a:solidFill>
                  <a:schemeClr val="accent1"/>
                </a:solidFill>
              </a:rPr>
              <a:t>network minha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rede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d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p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8080:3000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douglasq</a:t>
            </a:r>
            <a:r>
              <a:rPr lang="pt-BR" dirty="0">
                <a:solidFill>
                  <a:schemeClr val="accent1"/>
                </a:solidFill>
              </a:rPr>
              <a:t>/</a:t>
            </a:r>
            <a:r>
              <a:rPr lang="pt-BR" sz="2000" dirty="0">
                <a:solidFill>
                  <a:schemeClr val="accent1"/>
                </a:solidFill>
              </a:rPr>
              <a:t>alura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books</a:t>
            </a:r>
            <a:r>
              <a:rPr lang="pt-BR" dirty="0">
                <a:solidFill>
                  <a:schemeClr val="accent1"/>
                </a:solidFill>
              </a:rPr>
              <a:t>:</a:t>
            </a:r>
            <a:r>
              <a:rPr lang="pt-BR" sz="2000" dirty="0">
                <a:solidFill>
                  <a:schemeClr val="accent1"/>
                </a:solidFill>
              </a:rPr>
              <a:t>cap05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accent5"/>
              </a:solidFill>
            </a:endParaRPr>
          </a:p>
          <a:p>
            <a:r>
              <a:rPr lang="pt-BR" sz="2000" dirty="0"/>
              <a:t>Acessando a rota da aplicação que cadastra os livros “</a:t>
            </a:r>
            <a:r>
              <a:rPr lang="pt-BR" sz="2000" dirty="0" err="1"/>
              <a:t>http</a:t>
            </a:r>
            <a:r>
              <a:rPr lang="pt-BR" sz="2000" dirty="0"/>
              <a:t>://</a:t>
            </a:r>
            <a:r>
              <a:rPr lang="pt-BR" sz="2000" dirty="0" err="1"/>
              <a:t>localhost</a:t>
            </a:r>
            <a:r>
              <a:rPr lang="pt-BR" sz="2000" dirty="0"/>
              <a:t>/</a:t>
            </a:r>
            <a:r>
              <a:rPr lang="pt-BR" sz="2000" dirty="0" err="1"/>
              <a:t>seed</a:t>
            </a:r>
            <a:r>
              <a:rPr lang="pt-BR" sz="2000" dirty="0"/>
              <a:t>”  e depois a rota “</a:t>
            </a:r>
            <a:r>
              <a:rPr lang="pt-BR" sz="2000" dirty="0" err="1"/>
              <a:t>http</a:t>
            </a:r>
            <a:r>
              <a:rPr lang="pt-BR" sz="2000" dirty="0"/>
              <a:t>://</a:t>
            </a:r>
            <a:r>
              <a:rPr lang="pt-BR" sz="2000" dirty="0" err="1"/>
              <a:t>localhost</a:t>
            </a:r>
            <a:r>
              <a:rPr lang="pt-BR" sz="2000" dirty="0"/>
              <a:t>” acharemos os livros na aplicação.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19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Trabalhando com o </a:t>
            </a:r>
            <a:r>
              <a:rPr lang="pt-BR" sz="2800" b="1" dirty="0" err="1"/>
              <a:t>Docker</a:t>
            </a:r>
            <a:r>
              <a:rPr lang="pt-BR" sz="2800" b="1" dirty="0"/>
              <a:t> </a:t>
            </a:r>
            <a:r>
              <a:rPr lang="pt-BR" sz="2800" b="1" dirty="0" err="1"/>
              <a:t>Compose</a:t>
            </a:r>
            <a:endParaRPr lang="pt-BR" sz="2800" b="1" dirty="0"/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D07DBE4E-32E4-C849-B81C-80C0B31CF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43" y="664832"/>
            <a:ext cx="11259355" cy="5700691"/>
          </a:xfrm>
        </p:spPr>
        <p:txBody>
          <a:bodyPr>
            <a:noAutofit/>
          </a:bodyPr>
          <a:lstStyle/>
          <a:p>
            <a:r>
              <a:rPr lang="pt-BR" sz="2000" dirty="0"/>
              <a:t>Subir múltiplos containers ? Muitas </a:t>
            </a:r>
            <a:r>
              <a:rPr lang="pt-BR" sz="2000" dirty="0" err="1"/>
              <a:t>Flags</a:t>
            </a:r>
            <a:r>
              <a:rPr lang="pt-BR" sz="2000" dirty="0"/>
              <a:t> !!! Muito Manual. Podem ser 10 containers !!! </a:t>
            </a:r>
          </a:p>
          <a:p>
            <a:r>
              <a:rPr lang="pt-BR" sz="2000" dirty="0"/>
              <a:t>Fácil de errar. Precisa garantir a Ordem!!!</a:t>
            </a:r>
          </a:p>
          <a:p>
            <a:pPr marL="0" indent="0">
              <a:buNone/>
            </a:pPr>
            <a:r>
              <a:rPr lang="pt-BR" sz="2000" dirty="0"/>
              <a:t> </a:t>
            </a:r>
            <a:endParaRPr lang="pt-BR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accent1"/>
                </a:solidFill>
              </a:rPr>
              <a:t>docker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run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d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 err="1">
                <a:solidFill>
                  <a:schemeClr val="accent1"/>
                </a:solidFill>
              </a:rPr>
              <a:t>name</a:t>
            </a:r>
            <a:r>
              <a:rPr lang="pt-BR" sz="2000" dirty="0">
                <a:solidFill>
                  <a:schemeClr val="accent1"/>
                </a:solidFill>
              </a:rPr>
              <a:t> meu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mongo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>
                <a:solidFill>
                  <a:schemeClr val="accent1"/>
                </a:solidFill>
              </a:rPr>
              <a:t>network minha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rede mongo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accent1"/>
                </a:solidFill>
              </a:rPr>
              <a:t>docker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run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>
                <a:solidFill>
                  <a:schemeClr val="accent1"/>
                </a:solidFill>
              </a:rPr>
              <a:t>network minha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rede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d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p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8080:3000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douglasq</a:t>
            </a:r>
            <a:r>
              <a:rPr lang="pt-BR" dirty="0">
                <a:solidFill>
                  <a:schemeClr val="accent1"/>
                </a:solidFill>
              </a:rPr>
              <a:t>/</a:t>
            </a:r>
            <a:r>
              <a:rPr lang="pt-BR" sz="2000" dirty="0">
                <a:solidFill>
                  <a:schemeClr val="accent1"/>
                </a:solidFill>
              </a:rPr>
              <a:t>alura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books</a:t>
            </a:r>
            <a:r>
              <a:rPr lang="pt-BR" dirty="0">
                <a:solidFill>
                  <a:schemeClr val="accent1"/>
                </a:solidFill>
              </a:rPr>
              <a:t>:</a:t>
            </a:r>
            <a:r>
              <a:rPr lang="pt-BR" sz="2000" dirty="0">
                <a:solidFill>
                  <a:schemeClr val="accent1"/>
                </a:solidFill>
              </a:rPr>
              <a:t>cap05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681037B-DE2F-0F48-89E3-61C5A23BE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105" y="3144907"/>
            <a:ext cx="2743200" cy="2476500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3B98451B-D465-5946-B2BF-3F62EDE76F1E}"/>
              </a:ext>
            </a:extLst>
          </p:cNvPr>
          <p:cNvGrpSpPr/>
          <p:nvPr/>
        </p:nvGrpSpPr>
        <p:grpSpPr>
          <a:xfrm>
            <a:off x="6781523" y="3094107"/>
            <a:ext cx="2578100" cy="2578100"/>
            <a:chOff x="6755019" y="2919623"/>
            <a:chExt cx="2578100" cy="257810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A3251C9D-4C60-D64B-A9AB-BDF5DA677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9969" y="2919623"/>
              <a:ext cx="2108200" cy="698500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6124A5C4-ABC0-074E-87B7-87C217815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5019" y="3618123"/>
              <a:ext cx="2578100" cy="187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8223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Trabalhando com o </a:t>
            </a:r>
            <a:r>
              <a:rPr lang="pt-BR" sz="2800" b="1" dirty="0" err="1"/>
              <a:t>Docker</a:t>
            </a:r>
            <a:r>
              <a:rPr lang="pt-BR" sz="2800" b="1" dirty="0"/>
              <a:t> </a:t>
            </a:r>
            <a:r>
              <a:rPr lang="pt-BR" sz="2800" b="1" dirty="0" err="1"/>
              <a:t>Compose</a:t>
            </a:r>
            <a:endParaRPr lang="pt-BR" sz="2800" b="1" dirty="0"/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D07DBE4E-32E4-C849-B81C-80C0B31CF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43" y="625075"/>
            <a:ext cx="11733261" cy="575931"/>
          </a:xfrm>
        </p:spPr>
        <p:txBody>
          <a:bodyPr>
            <a:noAutofit/>
          </a:bodyPr>
          <a:lstStyle/>
          <a:p>
            <a:r>
              <a:rPr lang="pt-BR" sz="2000" dirty="0"/>
              <a:t>Em geral as aplicações possuem mais do que 2 containers. No caso abaixo 5 containers, mas em qual ordem?</a:t>
            </a:r>
            <a:endParaRPr lang="pt-BR" sz="2000" b="1" dirty="0"/>
          </a:p>
          <a:p>
            <a:pPr marL="0" indent="0">
              <a:buNone/>
            </a:pPr>
            <a:endParaRPr lang="pt-BR" sz="2400" dirty="0">
              <a:solidFill>
                <a:schemeClr val="accent5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87D606F-7552-AD45-94F5-ED99EB3F6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0" y="1121494"/>
            <a:ext cx="11012557" cy="54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80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Trabalhando com o </a:t>
            </a:r>
            <a:r>
              <a:rPr lang="pt-BR" sz="2800" b="1" dirty="0" err="1"/>
              <a:t>Docker</a:t>
            </a:r>
            <a:r>
              <a:rPr lang="pt-BR" sz="2800" b="1" dirty="0"/>
              <a:t> </a:t>
            </a:r>
            <a:r>
              <a:rPr lang="pt-BR" sz="2800" b="1" dirty="0" err="1"/>
              <a:t>Compose</a:t>
            </a:r>
            <a:endParaRPr lang="pt-BR" sz="2800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0DD6413-05E4-2743-B6B7-A85AB5063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64" y="890120"/>
            <a:ext cx="5377243" cy="464063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E0E4B82-F4AA-2F44-A18F-3801D3C3D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106" y="1432437"/>
            <a:ext cx="30353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8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O Problema das Máquinas Virtuais</a:t>
            </a:r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0519064" cy="353902"/>
          </a:xfrm>
        </p:spPr>
        <p:txBody>
          <a:bodyPr>
            <a:normAutofit/>
          </a:bodyPr>
          <a:lstStyle/>
          <a:p>
            <a:r>
              <a:rPr lang="pt-BR" sz="1600" dirty="0"/>
              <a:t>A partir daí foi possível colocar nossas aplicações nessas </a:t>
            </a:r>
            <a:r>
              <a:rPr lang="pt-BR" sz="1600" dirty="0" err="1"/>
              <a:t>VMs</a:t>
            </a:r>
            <a:r>
              <a:rPr lang="pt-BR" sz="1600" dirty="0"/>
              <a:t>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004" y="1038225"/>
            <a:ext cx="3238500" cy="3409950"/>
          </a:xfrm>
          <a:prstGeom prst="rect">
            <a:avLst/>
          </a:prstGeom>
        </p:spPr>
      </p:pic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530577" y="4551523"/>
            <a:ext cx="10519064" cy="2025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Problemas nessa arquitetura: </a:t>
            </a:r>
          </a:p>
          <a:p>
            <a:pPr lvl="1"/>
            <a:r>
              <a:rPr lang="pt-BR" sz="1600" dirty="0"/>
              <a:t>Cada aplicação precisa de um S.O. específico</a:t>
            </a:r>
          </a:p>
          <a:p>
            <a:pPr lvl="1"/>
            <a:r>
              <a:rPr lang="pt-BR" sz="1600" dirty="0"/>
              <a:t>Custo alto de configurações</a:t>
            </a:r>
          </a:p>
          <a:p>
            <a:pPr lvl="1"/>
            <a:r>
              <a:rPr lang="pt-BR" sz="1600" dirty="0"/>
              <a:t>Tempo alto de manutenção dessas máquinas virtuais. Ao invés de se gastar tempo com o Core da empresa, gasta-se com softwares de infraestrutura</a:t>
            </a:r>
          </a:p>
          <a:p>
            <a:pPr marL="457200" lvl="1" indent="0">
              <a:buNone/>
            </a:pPr>
            <a:endParaRPr lang="pt-BR" sz="1600" dirty="0"/>
          </a:p>
          <a:p>
            <a:r>
              <a:rPr lang="pt-BR" sz="2000" dirty="0"/>
              <a:t>Com isso deu-se origem aos Containers</a:t>
            </a:r>
          </a:p>
        </p:txBody>
      </p:sp>
    </p:spTree>
    <p:extLst>
      <p:ext uri="{BB962C8B-B14F-4D97-AF65-F5344CB8AC3E}">
        <p14:creationId xmlns:p14="http://schemas.microsoft.com/office/powerpoint/2010/main" val="2702824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Trabalhando com o </a:t>
            </a:r>
            <a:r>
              <a:rPr lang="pt-BR" sz="2800" b="1" dirty="0" err="1"/>
              <a:t>Docker</a:t>
            </a:r>
            <a:r>
              <a:rPr lang="pt-BR" sz="2800" b="1" dirty="0"/>
              <a:t> </a:t>
            </a:r>
            <a:r>
              <a:rPr lang="pt-BR" sz="2800" b="1" dirty="0" err="1"/>
              <a:t>Compose</a:t>
            </a:r>
            <a:endParaRPr lang="pt-BR" sz="2800" b="1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5E972C6-5240-824A-8B79-94A49A406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781878"/>
            <a:ext cx="11357113" cy="5738192"/>
          </a:xfrm>
        </p:spPr>
        <p:txBody>
          <a:bodyPr>
            <a:noAutofit/>
          </a:bodyPr>
          <a:lstStyle/>
          <a:p>
            <a:r>
              <a:rPr lang="pt-BR" sz="2000" dirty="0"/>
              <a:t>A necessidade de usar o </a:t>
            </a:r>
            <a:r>
              <a:rPr lang="pt-BR" sz="2000" b="1" i="1" dirty="0" err="1"/>
              <a:t>Docker</a:t>
            </a:r>
            <a:r>
              <a:rPr lang="pt-BR" sz="2000" b="1" i="1" dirty="0"/>
              <a:t> </a:t>
            </a:r>
            <a:r>
              <a:rPr lang="pt-BR" sz="2000" b="1" i="1" dirty="0" err="1"/>
              <a:t>Compose</a:t>
            </a:r>
            <a:endParaRPr lang="pt-BR" sz="2000" b="1" i="1" dirty="0"/>
          </a:p>
          <a:p>
            <a:pPr marL="0" indent="0">
              <a:buNone/>
            </a:pPr>
            <a:endParaRPr lang="pt-BR" sz="2000" b="1" dirty="0"/>
          </a:p>
          <a:p>
            <a:r>
              <a:rPr lang="pt-BR" sz="2000" dirty="0"/>
              <a:t>Configurar o build de vários containers através do </a:t>
            </a:r>
            <a:r>
              <a:rPr lang="pt-BR" sz="2000" b="1" dirty="0" err="1"/>
              <a:t>docker-compose.yml</a:t>
            </a:r>
            <a:endParaRPr lang="pt-BR" sz="2000" b="1" dirty="0"/>
          </a:p>
          <a:p>
            <a:endParaRPr lang="pt-BR" sz="2000" dirty="0"/>
          </a:p>
          <a:p>
            <a:r>
              <a:rPr lang="pt-BR" sz="2000" dirty="0"/>
              <a:t>Subir e parar os containers de maneira coordenada com </a:t>
            </a:r>
            <a:r>
              <a:rPr lang="pt-BR" sz="2000" i="1" dirty="0" err="1"/>
              <a:t>Docker</a:t>
            </a:r>
            <a:r>
              <a:rPr lang="pt-BR" sz="2000" i="1" dirty="0"/>
              <a:t> </a:t>
            </a:r>
            <a:r>
              <a:rPr lang="pt-BR" sz="2000" i="1" dirty="0" err="1"/>
              <a:t>Compose</a:t>
            </a:r>
            <a:endParaRPr lang="pt-BR" sz="2000" i="1" dirty="0"/>
          </a:p>
          <a:p>
            <a:endParaRPr lang="pt-BR" sz="2000" dirty="0"/>
          </a:p>
          <a:p>
            <a:r>
              <a:rPr lang="pt-BR" sz="2000" b="1" i="1" dirty="0" err="1"/>
              <a:t>docker-compose</a:t>
            </a:r>
            <a:r>
              <a:rPr lang="pt-BR" sz="2000" b="1" i="1" dirty="0"/>
              <a:t> </a:t>
            </a:r>
            <a:r>
              <a:rPr lang="pt-BR" sz="2000" b="1" i="1" dirty="0" err="1"/>
              <a:t>up</a:t>
            </a:r>
            <a:r>
              <a:rPr lang="pt-BR" sz="2000" dirty="0"/>
              <a:t> - sobe os serviços criados</a:t>
            </a:r>
          </a:p>
          <a:p>
            <a:endParaRPr lang="pt-BR" sz="2000" dirty="0"/>
          </a:p>
          <a:p>
            <a:r>
              <a:rPr lang="pt-BR" sz="2000" b="1" i="1" dirty="0" err="1"/>
              <a:t>docker-compose</a:t>
            </a:r>
            <a:r>
              <a:rPr lang="pt-BR" sz="2000" b="1" i="1" dirty="0"/>
              <a:t> </a:t>
            </a:r>
            <a:r>
              <a:rPr lang="pt-BR" sz="2000" b="1" i="1" dirty="0" err="1"/>
              <a:t>down</a:t>
            </a:r>
            <a:r>
              <a:rPr lang="pt-BR" sz="2000" dirty="0"/>
              <a:t> - </a:t>
            </a:r>
            <a:r>
              <a:rPr lang="pt-BR" sz="2000" dirty="0" err="1" smtClean="0"/>
              <a:t>pára</a:t>
            </a:r>
            <a:r>
              <a:rPr lang="pt-BR" sz="2000" dirty="0" smtClean="0"/>
              <a:t> </a:t>
            </a:r>
            <a:r>
              <a:rPr lang="pt-BR" sz="2000" dirty="0"/>
              <a:t>os serviços criados.</a:t>
            </a:r>
          </a:p>
          <a:p>
            <a:endParaRPr lang="pt-BR" sz="2000" dirty="0"/>
          </a:p>
          <a:p>
            <a:r>
              <a:rPr lang="pt-BR" sz="2000" b="1" i="1" dirty="0" err="1"/>
              <a:t>docker-compose</a:t>
            </a:r>
            <a:r>
              <a:rPr lang="pt-BR" sz="2000" b="1" i="1" dirty="0"/>
              <a:t> </a:t>
            </a:r>
            <a:r>
              <a:rPr lang="pt-BR" sz="2000" b="1" i="1" dirty="0" err="1"/>
              <a:t>ps</a:t>
            </a:r>
            <a:r>
              <a:rPr lang="pt-BR" sz="2000" dirty="0"/>
              <a:t> - lista os serviços que estão rodando.</a:t>
            </a:r>
          </a:p>
          <a:p>
            <a:endParaRPr lang="pt-BR" sz="2000" dirty="0"/>
          </a:p>
          <a:p>
            <a:r>
              <a:rPr lang="pt-BR" sz="2000" b="1" i="1" dirty="0" err="1"/>
              <a:t>docker</a:t>
            </a:r>
            <a:r>
              <a:rPr lang="pt-BR" sz="2000" b="1" i="1" dirty="0"/>
              <a:t> </a:t>
            </a:r>
            <a:r>
              <a:rPr lang="pt-BR" sz="2000" b="1" i="1" dirty="0" err="1"/>
              <a:t>exec</a:t>
            </a:r>
            <a:r>
              <a:rPr lang="pt-BR" sz="2000" b="1" i="1" dirty="0"/>
              <a:t> </a:t>
            </a:r>
            <a:r>
              <a:rPr lang="pt-BR" sz="2000" b="1" dirty="0"/>
              <a:t>-it alura-books-1 </a:t>
            </a:r>
            <a:r>
              <a:rPr lang="pt-BR" sz="2000" b="1" dirty="0" err="1"/>
              <a:t>ping</a:t>
            </a:r>
            <a:r>
              <a:rPr lang="pt-BR" sz="2000" b="1" dirty="0"/>
              <a:t> node2- </a:t>
            </a:r>
            <a:r>
              <a:rPr lang="pt-BR" sz="2000" dirty="0"/>
              <a:t>executa o comando </a:t>
            </a:r>
            <a:r>
              <a:rPr lang="pt-BR" sz="2000" dirty="0" err="1"/>
              <a:t>ping</a:t>
            </a:r>
            <a:r>
              <a:rPr lang="pt-BR" sz="2000" dirty="0"/>
              <a:t> node2 dentro do container alura-books-1</a:t>
            </a:r>
          </a:p>
          <a:p>
            <a:pPr lvl="1" algn="just">
              <a:lnSpc>
                <a:spcPct val="150000"/>
              </a:lnSpc>
            </a:pPr>
            <a:endParaRPr lang="pt-BR" sz="1800" dirty="0"/>
          </a:p>
          <a:p>
            <a:pPr lvl="1" algn="just">
              <a:lnSpc>
                <a:spcPct val="150000"/>
              </a:lnSpc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819436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Curso </a:t>
            </a:r>
            <a:r>
              <a:rPr lang="pt-BR" dirty="0" err="1"/>
              <a:t>Alura</a:t>
            </a:r>
            <a:r>
              <a:rPr lang="pt-BR" dirty="0"/>
              <a:t> Docker</a:t>
            </a:r>
          </a:p>
        </p:txBody>
      </p:sp>
    </p:spTree>
    <p:extLst>
      <p:ext uri="{BB962C8B-B14F-4D97-AF65-F5344CB8AC3E}">
        <p14:creationId xmlns:p14="http://schemas.microsoft.com/office/powerpoint/2010/main" val="89377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Containers</a:t>
            </a:r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0519064" cy="353902"/>
          </a:xfrm>
        </p:spPr>
        <p:txBody>
          <a:bodyPr>
            <a:normAutofit/>
          </a:bodyPr>
          <a:lstStyle/>
          <a:p>
            <a:r>
              <a:rPr lang="pt-BR" sz="1600" dirty="0"/>
              <a:t>Um container funciona junto do nosso S.O. e receberá a nossa aplicação, ou seja, a aplicação funcionará dentro dele </a:t>
            </a:r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530577" y="3976757"/>
            <a:ext cx="10519064" cy="843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Vantagens</a:t>
            </a:r>
          </a:p>
          <a:p>
            <a:pPr lvl="1"/>
            <a:r>
              <a:rPr lang="pt-BR" sz="1800" dirty="0"/>
              <a:t>Por não possuir um S.O. é muito mais leve e  não possui o custo de vários </a:t>
            </a:r>
            <a:r>
              <a:rPr lang="pt-BR" sz="1800" dirty="0" err="1"/>
              <a:t>S.O.s.</a:t>
            </a:r>
            <a:r>
              <a:rPr lang="pt-BR" sz="1800" dirty="0"/>
              <a:t> Muito mais rápido pra subir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80" y="1111827"/>
            <a:ext cx="2909751" cy="2622159"/>
          </a:xfrm>
          <a:prstGeom prst="rect">
            <a:avLst/>
          </a:prstGeom>
        </p:spPr>
      </p:pic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30576" y="5062965"/>
            <a:ext cx="11140055" cy="1662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Por que usar um Container? </a:t>
            </a:r>
          </a:p>
          <a:p>
            <a:pPr lvl="1"/>
            <a:r>
              <a:rPr lang="pt-BR" sz="1800" dirty="0"/>
              <a:t>Imagine numa mesma máquina 2 sistemas que utilizam a mesma porta de rede.</a:t>
            </a:r>
          </a:p>
          <a:p>
            <a:pPr lvl="1"/>
            <a:r>
              <a:rPr lang="pt-BR" sz="1800" dirty="0"/>
              <a:t>E se uma aplicação consumir toda a CPU de outra aplicação? </a:t>
            </a:r>
          </a:p>
          <a:p>
            <a:pPr lvl="1"/>
            <a:r>
              <a:rPr lang="pt-BR" sz="1800" dirty="0"/>
              <a:t>Uma aplicação usa Java 7 e outra usa Java 8</a:t>
            </a:r>
          </a:p>
          <a:p>
            <a:pPr lvl="1"/>
            <a:r>
              <a:rPr lang="pt-BR" sz="1800" dirty="0"/>
              <a:t>Sem contar que uma única aplicação pode congelar um ambiente</a:t>
            </a:r>
          </a:p>
        </p:txBody>
      </p:sp>
    </p:spTree>
    <p:extLst>
      <p:ext uri="{BB962C8B-B14F-4D97-AF65-F5344CB8AC3E}">
        <p14:creationId xmlns:p14="http://schemas.microsoft.com/office/powerpoint/2010/main" val="73392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460" y="2475394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O que é o Docker?</a:t>
            </a:r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1095366" cy="1763206"/>
          </a:xfrm>
        </p:spPr>
        <p:txBody>
          <a:bodyPr>
            <a:normAutofit/>
          </a:bodyPr>
          <a:lstStyle/>
          <a:p>
            <a:r>
              <a:rPr lang="pt-BR" sz="2000" dirty="0"/>
              <a:t>a </a:t>
            </a:r>
            <a:r>
              <a:rPr lang="pt-BR" sz="2000" b="1" dirty="0"/>
              <a:t>Docker, Inc. </a:t>
            </a:r>
            <a:r>
              <a:rPr lang="pt-BR" sz="2000" dirty="0"/>
              <a:t>é</a:t>
            </a:r>
            <a:r>
              <a:rPr lang="pt-BR" sz="2000" b="1" dirty="0"/>
              <a:t> </a:t>
            </a:r>
            <a:r>
              <a:rPr lang="pt-BR" sz="2000" dirty="0"/>
              <a:t>empresa que toma conta do Docker e a tecnologia dos </a:t>
            </a:r>
            <a:r>
              <a:rPr lang="pt-BR" sz="2000" i="1" dirty="0"/>
              <a:t>containers</a:t>
            </a:r>
            <a:r>
              <a:rPr lang="pt-BR" sz="2000" dirty="0"/>
              <a:t>.</a:t>
            </a:r>
          </a:p>
          <a:p>
            <a:endParaRPr lang="pt-BR" sz="2000" dirty="0"/>
          </a:p>
          <a:p>
            <a:r>
              <a:rPr lang="pt-BR" sz="2000" dirty="0"/>
              <a:t>O </a:t>
            </a:r>
            <a:r>
              <a:rPr lang="pt-BR" sz="2000" b="1" dirty="0"/>
              <a:t>Docker</a:t>
            </a:r>
            <a:r>
              <a:rPr lang="pt-BR" sz="2000" dirty="0"/>
              <a:t> nada mais é do que um conjunto de tecnologias para facilitar o </a:t>
            </a:r>
            <a:r>
              <a:rPr lang="pt-BR" sz="2000" dirty="0" err="1"/>
              <a:t>deploy</a:t>
            </a:r>
            <a:r>
              <a:rPr lang="pt-BR" sz="2000" dirty="0"/>
              <a:t> e a execução das nossas aplicações.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err="1"/>
              <a:t>Hello</a:t>
            </a:r>
            <a:r>
              <a:rPr lang="pt-BR" sz="2800" b="1" dirty="0"/>
              <a:t> World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20460" y="3243610"/>
            <a:ext cx="8704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version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</a:t>
            </a:r>
            <a:r>
              <a:rPr lang="pt-BR" dirty="0" err="1"/>
              <a:t>hello</a:t>
            </a:r>
            <a:r>
              <a:rPr lang="pt-BR" dirty="0"/>
              <a:t>-world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207301" y="4547993"/>
            <a:ext cx="6518688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 </a:t>
            </a:r>
            <a:r>
              <a:rPr lang="pt-BR" sz="24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pt-BR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Docker</a:t>
            </a:r>
          </a:p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https://labs.play-with-docker.com/</a:t>
            </a:r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976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Tecnologias Docker</a:t>
            </a:r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/>
              <a:t>Docker </a:t>
            </a:r>
            <a:r>
              <a:rPr lang="pt-BR" sz="2000" b="1" dirty="0" err="1"/>
              <a:t>Compose</a:t>
            </a:r>
            <a:r>
              <a:rPr lang="pt-BR" sz="2000" b="1" dirty="0"/>
              <a:t> –</a:t>
            </a:r>
            <a:r>
              <a:rPr lang="pt-BR" sz="2000" dirty="0"/>
              <a:t> uma forma simples de orquestrar múltiplos containers.</a:t>
            </a:r>
          </a:p>
          <a:p>
            <a:endParaRPr lang="pt-BR" sz="2000" b="1" dirty="0"/>
          </a:p>
          <a:p>
            <a:r>
              <a:rPr lang="pt-BR" sz="2000" b="1" dirty="0"/>
              <a:t>Docker </a:t>
            </a:r>
            <a:r>
              <a:rPr lang="pt-BR" sz="2000" b="1" dirty="0" err="1"/>
              <a:t>Swarm</a:t>
            </a:r>
            <a:r>
              <a:rPr lang="pt-BR" sz="2000" b="1" dirty="0"/>
              <a:t> –</a:t>
            </a:r>
            <a:r>
              <a:rPr lang="pt-BR" sz="2000" dirty="0"/>
              <a:t> uma ferramenta para colocar múltiplos </a:t>
            </a:r>
            <a:r>
              <a:rPr lang="pt-BR" sz="2000" dirty="0" err="1"/>
              <a:t>docker</a:t>
            </a:r>
            <a:r>
              <a:rPr lang="pt-BR" sz="2000" dirty="0"/>
              <a:t> </a:t>
            </a:r>
            <a:r>
              <a:rPr lang="pt-BR" sz="2000" dirty="0" err="1"/>
              <a:t>engines</a:t>
            </a:r>
            <a:r>
              <a:rPr lang="pt-BR" sz="2000" dirty="0"/>
              <a:t> para funcionarem juntos num cluster.</a:t>
            </a:r>
          </a:p>
          <a:p>
            <a:endParaRPr lang="pt-BR" sz="2000" b="1" dirty="0"/>
          </a:p>
          <a:p>
            <a:r>
              <a:rPr lang="pt-BR" sz="2000" b="1" dirty="0"/>
              <a:t>Docker Hub –</a:t>
            </a:r>
            <a:r>
              <a:rPr lang="pt-BR" sz="2000" dirty="0"/>
              <a:t> um repositório com mais de 250 mil imagens diferentes para os nossos containers.</a:t>
            </a:r>
          </a:p>
          <a:p>
            <a:endParaRPr lang="pt-BR" sz="2000" dirty="0"/>
          </a:p>
          <a:p>
            <a:r>
              <a:rPr lang="pt-BR" sz="2000" b="1" dirty="0"/>
              <a:t>Docker </a:t>
            </a:r>
            <a:r>
              <a:rPr lang="pt-BR" sz="2000" b="1" dirty="0" err="1"/>
              <a:t>Machine</a:t>
            </a:r>
            <a:r>
              <a:rPr lang="pt-BR" sz="2000" b="1" dirty="0"/>
              <a:t> –</a:t>
            </a:r>
            <a:r>
              <a:rPr lang="pt-BR" sz="2000" dirty="0"/>
              <a:t> uma ferramenta que nos permite gerenciar o Docker num Host Virtual.</a:t>
            </a:r>
          </a:p>
          <a:p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7" name="Retângulo 6"/>
          <p:cNvSpPr/>
          <p:nvPr/>
        </p:nvSpPr>
        <p:spPr>
          <a:xfrm>
            <a:off x="1898468" y="4964752"/>
            <a:ext cx="78202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Docker é uma ferramenta Open </a:t>
            </a:r>
            <a:r>
              <a:rPr lang="pt-BR" sz="2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mantida pela Docker, Inc.</a:t>
            </a:r>
          </a:p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861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Diferença entre Imagens e Containers</a:t>
            </a:r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53084" y="2150243"/>
            <a:ext cx="113969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 </a:t>
            </a:r>
            <a:r>
              <a:rPr lang="pt-BR" sz="1600" b="1" dirty="0"/>
              <a:t>imagem</a:t>
            </a:r>
            <a:r>
              <a:rPr lang="pt-BR" sz="1600" dirty="0"/>
              <a:t> é como se fosse uma receita de bolo, uma série de instruções que o </a:t>
            </a:r>
            <a:r>
              <a:rPr lang="pt-BR" sz="1600" dirty="0" err="1"/>
              <a:t>Docker</a:t>
            </a:r>
            <a:r>
              <a:rPr lang="pt-BR" sz="1600" dirty="0"/>
              <a:t> seguirá para criar um </a:t>
            </a:r>
            <a:r>
              <a:rPr lang="pt-BR" sz="1600" b="1" i="1" dirty="0"/>
              <a:t>container</a:t>
            </a:r>
            <a:r>
              <a:rPr lang="pt-BR" sz="1600" dirty="0"/>
              <a:t>, que irá conter as instruções da imagem.</a:t>
            </a:r>
          </a:p>
          <a:p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err="1"/>
              <a:t>docker</a:t>
            </a:r>
            <a:r>
              <a:rPr lang="pt-BR" sz="1600" dirty="0"/>
              <a:t> </a:t>
            </a:r>
            <a:r>
              <a:rPr lang="pt-BR" sz="1600" dirty="0" err="1"/>
              <a:t>ps</a:t>
            </a:r>
            <a:r>
              <a:rPr lang="pt-BR" sz="1600" dirty="0"/>
              <a:t> –a</a:t>
            </a:r>
          </a:p>
          <a:p>
            <a:endParaRPr lang="pt-BR" sz="1600" dirty="0"/>
          </a:p>
          <a:p>
            <a:r>
              <a:rPr lang="pt-BR" sz="1600" dirty="0"/>
              <a:t>CONTAINER ID    IMAGE         COMMAND       CREATED         STATUS                     		PORTS     NAMES</a:t>
            </a:r>
          </a:p>
          <a:p>
            <a:r>
              <a:rPr lang="pt-BR" sz="1600" dirty="0"/>
              <a:t>4139842e283a    </a:t>
            </a:r>
            <a:r>
              <a:rPr lang="pt-BR" sz="1600" dirty="0" err="1"/>
              <a:t>ubuntu</a:t>
            </a:r>
            <a:r>
              <a:rPr lang="pt-BR" sz="1600" dirty="0"/>
              <a:t>        "/bin/</a:t>
            </a:r>
            <a:r>
              <a:rPr lang="pt-BR" sz="1600" dirty="0" err="1"/>
              <a:t>bash</a:t>
            </a:r>
            <a:r>
              <a:rPr lang="pt-BR" sz="1600" dirty="0"/>
              <a:t>"   3 minutes </a:t>
            </a:r>
            <a:r>
              <a:rPr lang="pt-BR" sz="1600" dirty="0" err="1"/>
              <a:t>ago</a:t>
            </a:r>
            <a:r>
              <a:rPr lang="pt-BR" sz="1600" dirty="0"/>
              <a:t>    </a:t>
            </a:r>
            <a:r>
              <a:rPr lang="pt-BR" sz="1600" dirty="0" err="1"/>
              <a:t>Exited</a:t>
            </a:r>
            <a:r>
              <a:rPr lang="pt-BR" sz="1600" dirty="0"/>
              <a:t> (0) 3 minutes </a:t>
            </a:r>
            <a:r>
              <a:rPr lang="pt-BR" sz="1600" dirty="0" err="1"/>
              <a:t>ago</a:t>
            </a:r>
            <a:r>
              <a:rPr lang="pt-BR" sz="1600" dirty="0"/>
              <a:t>          		</a:t>
            </a:r>
            <a:r>
              <a:rPr lang="pt-BR" sz="1600" dirty="0" err="1"/>
              <a:t>elastic_albattani</a:t>
            </a:r>
            <a:endParaRPr lang="pt-BR" sz="1600" dirty="0"/>
          </a:p>
          <a:p>
            <a:r>
              <a:rPr lang="pt-BR" sz="1600" dirty="0"/>
              <a:t>c1a155091114    </a:t>
            </a:r>
            <a:r>
              <a:rPr lang="pt-BR" sz="1600" dirty="0" err="1"/>
              <a:t>hello</a:t>
            </a:r>
            <a:r>
              <a:rPr lang="pt-BR" sz="1600" dirty="0"/>
              <a:t>-world   "/</a:t>
            </a:r>
            <a:r>
              <a:rPr lang="pt-BR" sz="1600" dirty="0" err="1"/>
              <a:t>hello</a:t>
            </a:r>
            <a:r>
              <a:rPr lang="pt-BR" sz="1600" dirty="0"/>
              <a:t>"        4 </a:t>
            </a:r>
            <a:r>
              <a:rPr lang="pt-BR" sz="1600" dirty="0" err="1"/>
              <a:t>days</a:t>
            </a:r>
            <a:r>
              <a:rPr lang="pt-BR" sz="1600" dirty="0"/>
              <a:t> </a:t>
            </a:r>
            <a:r>
              <a:rPr lang="pt-BR" sz="1600" dirty="0" err="1"/>
              <a:t>ago</a:t>
            </a:r>
            <a:r>
              <a:rPr lang="pt-BR" sz="1600" dirty="0"/>
              <a:t>          </a:t>
            </a:r>
            <a:r>
              <a:rPr lang="pt-BR" sz="1600" dirty="0" err="1"/>
              <a:t>Exited</a:t>
            </a:r>
            <a:r>
              <a:rPr lang="pt-BR" sz="1600" dirty="0"/>
              <a:t> (0) 4 </a:t>
            </a:r>
            <a:r>
              <a:rPr lang="pt-BR" sz="1600" dirty="0" err="1"/>
              <a:t>days</a:t>
            </a:r>
            <a:r>
              <a:rPr lang="pt-BR" sz="1600" dirty="0"/>
              <a:t> </a:t>
            </a:r>
            <a:r>
              <a:rPr lang="pt-BR" sz="1600" dirty="0" err="1"/>
              <a:t>ago</a:t>
            </a:r>
            <a:r>
              <a:rPr lang="pt-BR" sz="1600" dirty="0"/>
              <a:t>                		</a:t>
            </a:r>
            <a:r>
              <a:rPr lang="pt-BR" sz="1600" dirty="0" err="1"/>
              <a:t>nifty_mcclintock</a:t>
            </a:r>
            <a:endParaRPr lang="pt-BR" sz="1600" dirty="0"/>
          </a:p>
          <a:p>
            <a:endParaRPr lang="pt-BR" sz="1600" dirty="0"/>
          </a:p>
          <a:p>
            <a:endParaRPr lang="pt-BR" sz="16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168" y="637340"/>
            <a:ext cx="3257442" cy="149952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761" y="4509054"/>
            <a:ext cx="56959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5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Diferença entre Imagens e Containers  - E alguns comandos</a:t>
            </a:r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32016" y="1084496"/>
            <a:ext cx="58834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</a:t>
            </a:r>
            <a:r>
              <a:rPr lang="pt-BR" dirty="0" err="1"/>
              <a:t>ubuntu</a:t>
            </a:r>
            <a:r>
              <a:rPr lang="pt-BR" dirty="0"/>
              <a:t> </a:t>
            </a:r>
            <a:r>
              <a:rPr lang="pt-BR" dirty="0" err="1"/>
              <a:t>echo</a:t>
            </a:r>
            <a:r>
              <a:rPr lang="pt-BR" dirty="0"/>
              <a:t> “ Olá Mundo!”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-it </a:t>
            </a:r>
            <a:r>
              <a:rPr lang="pt-BR" dirty="0" err="1"/>
              <a:t>ubuntu</a:t>
            </a:r>
            <a:r>
              <a:rPr lang="pt-BR" dirty="0"/>
              <a:t>  - </a:t>
            </a:r>
            <a:r>
              <a:rPr lang="pt-BR" b="1" dirty="0"/>
              <a:t>Trabalhar dentro do Container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docker</a:t>
            </a:r>
            <a:r>
              <a:rPr lang="pt-BR" dirty="0"/>
              <a:t> start –help - </a:t>
            </a:r>
            <a:r>
              <a:rPr lang="pt-BR" b="1" dirty="0"/>
              <a:t>Ajuda sobre comandos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docker</a:t>
            </a:r>
            <a:r>
              <a:rPr lang="pt-BR" dirty="0"/>
              <a:t> start 4139842e283a – </a:t>
            </a:r>
            <a:r>
              <a:rPr lang="pt-BR" b="1" dirty="0"/>
              <a:t>Iniciar um container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docker</a:t>
            </a:r>
            <a:r>
              <a:rPr lang="pt-BR" dirty="0"/>
              <a:t> stop 4139842e283a – </a:t>
            </a:r>
            <a:r>
              <a:rPr lang="pt-BR" b="1" dirty="0"/>
              <a:t>Parar um container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docker</a:t>
            </a:r>
            <a:r>
              <a:rPr lang="pt-BR" dirty="0"/>
              <a:t> start –a –i 4139842e283a – </a:t>
            </a:r>
            <a:r>
              <a:rPr lang="pt-BR" b="1" dirty="0"/>
              <a:t>Iniciar um container e já acessá-lo ( -a </a:t>
            </a:r>
            <a:r>
              <a:rPr lang="pt-BR" b="1" dirty="0" err="1"/>
              <a:t>attach</a:t>
            </a:r>
            <a:r>
              <a:rPr lang="pt-BR" b="1" dirty="0"/>
              <a:t> / -i </a:t>
            </a:r>
            <a:r>
              <a:rPr lang="pt-BR" b="1" dirty="0" err="1"/>
              <a:t>interactive</a:t>
            </a:r>
            <a:r>
              <a:rPr lang="pt-BR" b="1" dirty="0"/>
              <a:t> 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root@4139842e283a</a:t>
            </a:r>
            <a:endParaRPr lang="pt-BR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853" y="1941794"/>
            <a:ext cx="5317752" cy="227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45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860050" y="1084496"/>
            <a:ext cx="89824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u="sng" dirty="0"/>
              <a:t>Alguns comandos </a:t>
            </a:r>
            <a:r>
              <a:rPr lang="pt-BR" dirty="0"/>
              <a:t>: 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Remover um Container</a:t>
            </a:r>
          </a:p>
          <a:p>
            <a:r>
              <a:rPr lang="pt-BR" dirty="0"/>
              <a:t>	</a:t>
            </a:r>
            <a:r>
              <a:rPr lang="pt-BR" b="1" dirty="0" err="1"/>
              <a:t>docker</a:t>
            </a:r>
            <a:r>
              <a:rPr lang="pt-BR" b="1" dirty="0"/>
              <a:t> </a:t>
            </a:r>
            <a:r>
              <a:rPr lang="pt-BR" b="1" dirty="0" err="1"/>
              <a:t>rm</a:t>
            </a:r>
            <a:r>
              <a:rPr lang="pt-BR" b="1" dirty="0"/>
              <a:t> 9daa6a5cd330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Remover todos os containers parados</a:t>
            </a:r>
          </a:p>
          <a:p>
            <a:r>
              <a:rPr lang="pt-BR" dirty="0"/>
              <a:t>	</a:t>
            </a:r>
            <a:r>
              <a:rPr lang="pt-BR" b="1" dirty="0" err="1"/>
              <a:t>docker</a:t>
            </a:r>
            <a:r>
              <a:rPr lang="pt-BR" b="1" dirty="0"/>
              <a:t> container </a:t>
            </a:r>
            <a:r>
              <a:rPr lang="pt-BR" b="1" dirty="0" err="1"/>
              <a:t>prune</a:t>
            </a:r>
            <a:endParaRPr lang="pt-BR" b="1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Remover uma Imagem</a:t>
            </a:r>
          </a:p>
          <a:p>
            <a:r>
              <a:rPr lang="pt-BR" dirty="0"/>
              <a:t>	</a:t>
            </a:r>
            <a:r>
              <a:rPr lang="pt-BR" b="1" dirty="0" err="1"/>
              <a:t>docker</a:t>
            </a:r>
            <a:r>
              <a:rPr lang="pt-BR" b="1" dirty="0"/>
              <a:t> </a:t>
            </a:r>
            <a:r>
              <a:rPr lang="pt-BR" b="1" dirty="0" err="1"/>
              <a:t>rmi</a:t>
            </a:r>
            <a:r>
              <a:rPr lang="pt-BR" b="1" dirty="0"/>
              <a:t> </a:t>
            </a:r>
            <a:r>
              <a:rPr lang="pt-BR" b="1" dirty="0" err="1"/>
              <a:t>hello</a:t>
            </a:r>
            <a:r>
              <a:rPr lang="pt-BR" b="1" dirty="0"/>
              <a:t>-world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Diferença entre Imagens e Containers  - E alguns comandos</a:t>
            </a:r>
          </a:p>
        </p:txBody>
      </p:sp>
    </p:spTree>
    <p:extLst>
      <p:ext uri="{BB962C8B-B14F-4D97-AF65-F5344CB8AC3E}">
        <p14:creationId xmlns:p14="http://schemas.microsoft.com/office/powerpoint/2010/main" val="576133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9816</TotalTime>
  <Words>1979</Words>
  <Application>Microsoft Office PowerPoint</Application>
  <PresentationFormat>Widescreen</PresentationFormat>
  <Paragraphs>310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Wingdings</vt:lpstr>
      <vt:lpstr>Tema do Office</vt:lpstr>
      <vt:lpstr>Docker  (resumo) </vt:lpstr>
      <vt:lpstr>O Problema das Máquinas Virtuais</vt:lpstr>
      <vt:lpstr>O Problema das Máquinas Virtuais</vt:lpstr>
      <vt:lpstr>Containers</vt:lpstr>
      <vt:lpstr>O que é o Docker?</vt:lpstr>
      <vt:lpstr>Apresentação do PowerPoint</vt:lpstr>
      <vt:lpstr>Apresentação do PowerPoint</vt:lpstr>
      <vt:lpstr>Apresentação do PowerPoint</vt:lpstr>
      <vt:lpstr>Apresentação do PowerPoint</vt:lpstr>
      <vt:lpstr>Layered File System</vt:lpstr>
      <vt:lpstr>Layered File System</vt:lpstr>
      <vt:lpstr>Comandos do Docker</vt:lpstr>
      <vt:lpstr>Comandos do Docker</vt:lpstr>
      <vt:lpstr>Comandos do Docker</vt:lpstr>
      <vt:lpstr>Revisão Comandos do Docker</vt:lpstr>
      <vt:lpstr>Volumes</vt:lpstr>
      <vt:lpstr>Volumes</vt:lpstr>
      <vt:lpstr>Volumes</vt:lpstr>
      <vt:lpstr>Volumes no Docker Toolbox</vt:lpstr>
      <vt:lpstr>Rodando código em um Container</vt:lpstr>
      <vt:lpstr>Construir as Próprias Imagens</vt:lpstr>
      <vt:lpstr>Revisão Comandos sobre Criações de Imagens</vt:lpstr>
      <vt:lpstr>Redes com Docker</vt:lpstr>
      <vt:lpstr>Redes com Docker</vt:lpstr>
      <vt:lpstr>Redes com Docker</vt:lpstr>
      <vt:lpstr>Comunicação entre Containers – Recuperando dados de um Banco de Dados</vt:lpstr>
      <vt:lpstr>Trabalhando com o Docker Compose</vt:lpstr>
      <vt:lpstr>Trabalhando com o Docker Compose</vt:lpstr>
      <vt:lpstr>Trabalhando com o Docker Compose</vt:lpstr>
      <vt:lpstr>Trabalhando com o Docker Compose</vt:lpstr>
      <vt:lpstr>Referências Bibliográficas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Avançado 1</dc:title>
  <dc:creator>Luciano Antonio Cordeiro de Sousa</dc:creator>
  <cp:lastModifiedBy>Luciano Antonio Cordeiro de Sousa</cp:lastModifiedBy>
  <cp:revision>200</cp:revision>
  <dcterms:created xsi:type="dcterms:W3CDTF">2019-02-15T16:45:59Z</dcterms:created>
  <dcterms:modified xsi:type="dcterms:W3CDTF">2019-12-03T19:14:55Z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61996e-cafd-4c9a-8a94-2dc1b82131ae_Enabled">
    <vt:lpwstr>True</vt:lpwstr>
  </property>
  <property fmtid="{D5CDD505-2E9C-101B-9397-08002B2CF9AE}" pid="3" name="MSIP_Label_8e61996e-cafd-4c9a-8a94-2dc1b82131ae_SiteId">
    <vt:lpwstr>5b6f6241-9a57-4be4-8e50-1dfa72e79a57</vt:lpwstr>
  </property>
  <property fmtid="{D5CDD505-2E9C-101B-9397-08002B2CF9AE}" pid="4" name="MSIP_Label_8e61996e-cafd-4c9a-8a94-2dc1b82131ae_Owner">
    <vt:lpwstr>lacs@petrobras.com.br</vt:lpwstr>
  </property>
  <property fmtid="{D5CDD505-2E9C-101B-9397-08002B2CF9AE}" pid="5" name="MSIP_Label_8e61996e-cafd-4c9a-8a94-2dc1b82131ae_SetDate">
    <vt:lpwstr>2019-08-01T17:18:33.5341624Z</vt:lpwstr>
  </property>
  <property fmtid="{D5CDD505-2E9C-101B-9397-08002B2CF9AE}" pid="6" name="MSIP_Label_8e61996e-cafd-4c9a-8a94-2dc1b82131ae_Name">
    <vt:lpwstr>NP-1</vt:lpwstr>
  </property>
  <property fmtid="{D5CDD505-2E9C-101B-9397-08002B2CF9AE}" pid="7" name="MSIP_Label_8e61996e-cafd-4c9a-8a94-2dc1b82131ae_Application">
    <vt:lpwstr>Microsoft Azure Information Protection</vt:lpwstr>
  </property>
  <property fmtid="{D5CDD505-2E9C-101B-9397-08002B2CF9AE}" pid="8" name="MSIP_Label_8e61996e-cafd-4c9a-8a94-2dc1b82131ae_ActionId">
    <vt:lpwstr>333e4fc3-bfe5-4957-b7b5-b03d68318b1b</vt:lpwstr>
  </property>
  <property fmtid="{D5CDD505-2E9C-101B-9397-08002B2CF9AE}" pid="9" name="MSIP_Label_8e61996e-cafd-4c9a-8a94-2dc1b82131ae_Extended_MSFT_Method">
    <vt:lpwstr>Automatic</vt:lpwstr>
  </property>
  <property fmtid="{D5CDD505-2E9C-101B-9397-08002B2CF9AE}" pid="10" name="Sensitivity">
    <vt:lpwstr>NP-1</vt:lpwstr>
  </property>
</Properties>
</file>