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7" r:id="rId4"/>
    <p:sldId id="288" r:id="rId5"/>
    <p:sldId id="289" r:id="rId6"/>
    <p:sldId id="290" r:id="rId7"/>
    <p:sldId id="292" r:id="rId8"/>
    <p:sldId id="291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301" r:id="rId18"/>
    <p:sldId id="302" r:id="rId19"/>
    <p:sldId id="303" r:id="rId20"/>
    <p:sldId id="281" r:id="rId21"/>
    <p:sldId id="306" r:id="rId22"/>
    <p:sldId id="304" r:id="rId23"/>
    <p:sldId id="307" r:id="rId24"/>
    <p:sldId id="305" r:id="rId25"/>
    <p:sldId id="308" r:id="rId26"/>
    <p:sldId id="280" r:id="rId27"/>
    <p:sldId id="284" r:id="rId28"/>
    <p:sldId id="28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Docker</a:t>
            </a:r>
            <a:r>
              <a:rPr lang="pt-BR" sz="3600" dirty="0" smtClean="0"/>
              <a:t> </a:t>
            </a:r>
            <a:br>
              <a:rPr lang="pt-BR" sz="3600" dirty="0" smtClean="0"/>
            </a:br>
            <a:r>
              <a:rPr lang="pt-BR" sz="3600" dirty="0" smtClean="0"/>
              <a:t>(resumo) 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509963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Economia de Espaço, porque uma imagem base pode ser reaproveitada em vários containers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Existe uma camada que você pode escrever em cima das camadas padrão.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 smtClean="0"/>
              <a:t>Layered</a:t>
            </a:r>
            <a:r>
              <a:rPr lang="pt-BR" sz="2800" b="1" dirty="0" smtClean="0"/>
              <a:t> </a:t>
            </a:r>
            <a:r>
              <a:rPr lang="pt-BR" sz="2800" b="1" dirty="0"/>
              <a:t>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 smtClean="0"/>
              <a:t>Baixando essa imagem </a:t>
            </a:r>
            <a:r>
              <a:rPr lang="pt-BR" sz="1800" dirty="0" smtClean="0"/>
              <a:t>-&gt;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marL="457200" lvl="1" indent="0" algn="just">
              <a:buNone/>
            </a:pPr>
            <a:r>
              <a:rPr lang="pt-BR" sz="1800" dirty="0" smtClean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 smtClean="0"/>
              <a:t>Essa imagem não é uma imagem “oficial” e por isso, precisa colocar um </a:t>
            </a:r>
            <a:r>
              <a:rPr lang="pt-BR" sz="1400" i="1" dirty="0" err="1" smtClean="0"/>
              <a:t>username</a:t>
            </a:r>
            <a:r>
              <a:rPr lang="pt-BR" sz="1400" dirty="0" smtClean="0"/>
              <a:t> para ser baixada que no caso é </a:t>
            </a:r>
            <a:r>
              <a:rPr lang="pt-BR" sz="1400" u="sng" dirty="0" err="1" smtClean="0"/>
              <a:t>dockersamples</a:t>
            </a:r>
            <a:r>
              <a:rPr lang="pt-BR" sz="1400" u="sng" dirty="0" smtClean="0"/>
              <a:t>. </a:t>
            </a:r>
          </a:p>
          <a:p>
            <a:pPr marL="457200" lvl="1" indent="0" algn="just">
              <a:buNone/>
            </a:pPr>
            <a:r>
              <a:rPr lang="pt-BR" sz="1400" dirty="0" smtClean="0"/>
              <a:t>	Essa imagem executará um Servidor Web e por isso segurará o </a:t>
            </a:r>
            <a:r>
              <a:rPr lang="pt-BR" sz="1400" dirty="0" err="1" smtClean="0"/>
              <a:t>prompt</a:t>
            </a:r>
            <a:r>
              <a:rPr lang="pt-BR" sz="1400" dirty="0" smtClean="0"/>
              <a:t> do comando. Para isso não acontecer, você precisa executar no modo </a:t>
            </a:r>
            <a:r>
              <a:rPr lang="pt-BR" sz="1400" dirty="0" err="1" smtClean="0"/>
              <a:t>detached</a:t>
            </a:r>
            <a:r>
              <a:rPr lang="pt-BR" sz="1400" dirty="0" smtClean="0"/>
              <a:t>, passando a </a:t>
            </a:r>
            <a:r>
              <a:rPr lang="pt-BR" sz="1400" dirty="0" err="1" smtClean="0"/>
              <a:t>Flag</a:t>
            </a:r>
            <a:r>
              <a:rPr lang="pt-BR" sz="1400" dirty="0" smtClean="0"/>
              <a:t> “-d” </a:t>
            </a:r>
          </a:p>
          <a:p>
            <a:pPr marL="457200" lvl="1" indent="0" algn="just">
              <a:buNone/>
            </a:pPr>
            <a:endParaRPr lang="pt-BR" sz="1800" u="sng" dirty="0" smtClean="0"/>
          </a:p>
          <a:p>
            <a:pPr lvl="1" algn="just"/>
            <a:r>
              <a:rPr lang="pt-BR" sz="1800" b="1" dirty="0" smtClean="0"/>
              <a:t>Executando em modo </a:t>
            </a:r>
            <a:r>
              <a:rPr lang="pt-BR" sz="1800" b="1" dirty="0" err="1" smtClean="0"/>
              <a:t>Detached</a:t>
            </a:r>
            <a:r>
              <a:rPr lang="pt-BR" sz="1800" b="1" dirty="0" smtClean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-d</a:t>
            </a:r>
            <a:r>
              <a:rPr lang="pt-BR" sz="1800" dirty="0" smtClean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 smtClean="0"/>
              <a:t>Agora o container fica executando em segundo plano.</a:t>
            </a:r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COMMAND                  </a:t>
            </a:r>
            <a:r>
              <a:rPr lang="en-US" sz="1600" b="1" dirty="0">
                <a:solidFill>
                  <a:schemeClr val="accent5"/>
                </a:solidFill>
              </a:rPr>
              <a:t>CREATED              </a:t>
            </a:r>
            <a:r>
              <a:rPr lang="en-US" sz="1600" b="1" dirty="0" smtClean="0">
                <a:solidFill>
                  <a:schemeClr val="accent5"/>
                </a:solidFill>
              </a:rPr>
              <a:t>	STATUS             	PORTS            </a:t>
            </a:r>
            <a:r>
              <a:rPr lang="en-US" sz="1600" b="1" dirty="0">
                <a:solidFill>
                  <a:schemeClr val="accent5"/>
                </a:solidFill>
              </a:rPr>
              <a:t>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 smtClean="0">
                <a:solidFill>
                  <a:schemeClr val="accent5"/>
                </a:solidFill>
              </a:rPr>
              <a:t>dockersamples</a:t>
            </a:r>
            <a:r>
              <a:rPr lang="en-US" sz="1600" dirty="0" smtClean="0">
                <a:solidFill>
                  <a:schemeClr val="accent5"/>
                </a:solidFill>
              </a:rPr>
              <a:t>/static-site	"/</a:t>
            </a:r>
            <a:r>
              <a:rPr lang="en-US" sz="1600" dirty="0">
                <a:solidFill>
                  <a:schemeClr val="accent5"/>
                </a:solidFill>
              </a:rPr>
              <a:t>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1096" y="137253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751474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Qual porta acessar? Para isso podemos usar a </a:t>
            </a:r>
            <a:r>
              <a:rPr lang="pt-BR" sz="2000" dirty="0" err="1" smtClean="0"/>
              <a:t>flag</a:t>
            </a:r>
            <a:r>
              <a:rPr lang="pt-BR" sz="2000" dirty="0" smtClean="0"/>
              <a:t> </a:t>
            </a:r>
            <a:r>
              <a:rPr lang="pt-BR" sz="2000" b="1" dirty="0" smtClean="0"/>
              <a:t>–P </a:t>
            </a:r>
            <a:r>
              <a:rPr lang="pt-BR" sz="2000" dirty="0" smtClean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run</a:t>
            </a:r>
            <a:r>
              <a:rPr lang="pt-BR" sz="1800" dirty="0" smtClean="0"/>
              <a:t> </a:t>
            </a:r>
            <a:r>
              <a:rPr lang="pt-BR" sz="1800" b="1" dirty="0" smtClean="0"/>
              <a:t>–d –P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 smtClean="0"/>
              <a:t>Podemos visualizar também as portas através do comando: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port</a:t>
            </a:r>
            <a:r>
              <a:rPr lang="pt-BR" sz="2000" b="1" dirty="0" smtClean="0"/>
              <a:t> container</a:t>
            </a:r>
          </a:p>
          <a:p>
            <a:pPr algn="just"/>
            <a:endParaRPr lang="pt-BR" sz="2000" dirty="0" smtClean="0"/>
          </a:p>
          <a:p>
            <a:pPr lvl="1" algn="just"/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b="1" dirty="0" err="1" smtClean="0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 smtClean="0"/>
              <a:t>: Se vocês está utilizando 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no Windows pelo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ToolBox</a:t>
            </a:r>
            <a:r>
              <a:rPr lang="pt-BR" sz="2000" dirty="0" smtClean="0"/>
              <a:t>, ele está rodando em cima de uma Máquina Virtual. Portanto, não será o IP da máquina local (</a:t>
            </a:r>
            <a:r>
              <a:rPr lang="pt-BR" sz="2000" dirty="0" err="1" smtClean="0"/>
              <a:t>localhost</a:t>
            </a:r>
            <a:r>
              <a:rPr lang="pt-BR" sz="2000" dirty="0" smtClean="0"/>
              <a:t>) e sim da VM. Para isso, rode o comando: </a:t>
            </a:r>
          </a:p>
          <a:p>
            <a:pPr lvl="1" algn="just"/>
            <a:endParaRPr lang="pt-BR" sz="1600" b="1" dirty="0" smtClean="0"/>
          </a:p>
          <a:p>
            <a:pPr lvl="1" algn="just"/>
            <a:r>
              <a:rPr lang="pt-BR" sz="1800" b="1" dirty="0" err="1" smtClean="0"/>
              <a:t>docker-machine</a:t>
            </a:r>
            <a:r>
              <a:rPr lang="pt-BR" sz="1800" b="1" dirty="0" smtClean="0"/>
              <a:t> </a:t>
            </a:r>
            <a:r>
              <a:rPr lang="pt-BR" sz="1800" b="1" dirty="0" err="1" smtClean="0"/>
              <a:t>ip</a:t>
            </a:r>
            <a:endParaRPr lang="pt-BR" sz="1800" b="1" dirty="0" smtClean="0"/>
          </a:p>
          <a:p>
            <a:pPr lvl="2" algn="just"/>
            <a:r>
              <a:rPr lang="pt-BR" sz="1400" b="1" dirty="0" smtClean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192.168.98.112:32769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 smtClean="0"/>
              <a:t>--</a:t>
            </a:r>
            <a:r>
              <a:rPr lang="pt-BR" sz="1800" b="1" dirty="0" err="1" smtClean="0"/>
              <a:t>name</a:t>
            </a:r>
            <a:r>
              <a:rPr lang="pt-BR" sz="1800" b="1" dirty="0" smtClean="0"/>
              <a:t>  meu-site</a:t>
            </a:r>
            <a:r>
              <a:rPr lang="pt-BR" sz="1800" dirty="0" smtClean="0"/>
              <a:t>  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  <a:endParaRPr lang="pt-BR" sz="1800" dirty="0"/>
          </a:p>
          <a:p>
            <a:pPr lvl="1" algn="just"/>
            <a:endParaRPr lang="pt-BR" sz="1400" u="sng" dirty="0" smtClean="0"/>
          </a:p>
          <a:p>
            <a:pPr lvl="1" algn="just"/>
            <a:r>
              <a:rPr lang="pt-BR" sz="1400" dirty="0" smtClean="0"/>
              <a:t>Exemplo: Facilitaria para parar esse container posteriormente. -&gt; </a:t>
            </a:r>
            <a:r>
              <a:rPr lang="pt-BR" sz="1400" b="1" dirty="0" err="1" smtClean="0"/>
              <a:t>docker</a:t>
            </a:r>
            <a:r>
              <a:rPr lang="pt-BR" sz="1400" b="1" dirty="0" smtClean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 smtClean="0"/>
              <a:t>Definindo uma porta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</a:t>
            </a:r>
            <a:r>
              <a:rPr lang="pt-BR" sz="1800" b="1" dirty="0" smtClean="0"/>
              <a:t>–p 12345:80 </a:t>
            </a:r>
            <a:r>
              <a:rPr lang="pt-BR" sz="1800" dirty="0" smtClean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 smtClean="0"/>
              <a:t>Atribuindo uma variável específica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</a:t>
            </a:r>
            <a:r>
              <a:rPr lang="pt-BR" sz="1800" dirty="0" smtClean="0"/>
              <a:t>–p 12345:80 </a:t>
            </a:r>
            <a:r>
              <a:rPr lang="pt-BR" sz="1800" b="1" dirty="0" smtClean="0"/>
              <a:t>-e AUTHOR=“Luciano Cordeiro” </a:t>
            </a:r>
            <a:r>
              <a:rPr lang="pt-BR" sz="1800" dirty="0" smtClean="0"/>
              <a:t> </a:t>
            </a:r>
            <a:r>
              <a:rPr lang="pt-BR" sz="1800" dirty="0" err="1" smtClean="0"/>
              <a:t>dockersamples</a:t>
            </a:r>
            <a:r>
              <a:rPr lang="pt-BR" sz="1800" dirty="0" smtClean="0"/>
              <a:t>/</a:t>
            </a:r>
            <a:r>
              <a:rPr lang="pt-BR" sz="1800" dirty="0" err="1" smtClean="0"/>
              <a:t>static</a:t>
            </a:r>
            <a:r>
              <a:rPr lang="pt-BR" sz="1800" dirty="0" smtClean="0"/>
              <a:t>-site</a:t>
            </a:r>
          </a:p>
          <a:p>
            <a:pPr lvl="1" algn="just"/>
            <a:endParaRPr lang="pt-BR" sz="1400" u="sng" dirty="0" smtClean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 smtClean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 smtClean="0"/>
              <a:t>Parando todos os containers de uma vez</a:t>
            </a:r>
            <a:endParaRPr lang="pt-BR" sz="2000" b="1" i="1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smtClean="0"/>
              <a:t>stop –t 0 $(</a:t>
            </a:r>
            <a:r>
              <a:rPr lang="pt-BR" sz="1800" dirty="0" err="1" smtClean="0"/>
              <a:t>docker</a:t>
            </a:r>
            <a:r>
              <a:rPr lang="pt-BR" sz="1800" dirty="0" smtClean="0"/>
              <a:t> </a:t>
            </a:r>
            <a:r>
              <a:rPr lang="pt-BR" sz="1800" dirty="0" err="1" smtClean="0"/>
              <a:t>ps</a:t>
            </a:r>
            <a:r>
              <a:rPr lang="pt-BR" sz="1800" dirty="0" smtClean="0"/>
              <a:t> –q)</a:t>
            </a:r>
            <a:endParaRPr lang="pt-BR" sz="1800" dirty="0"/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 smtClean="0"/>
          </a:p>
          <a:p>
            <a:pPr marL="457200" lvl="1" indent="0" algn="just">
              <a:buNone/>
            </a:pPr>
            <a:endParaRPr lang="pt-BR" sz="1400" u="sng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192.168.98.112:12345/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Revisão Comandos do </a:t>
            </a:r>
            <a:r>
              <a:rPr lang="pt-BR" sz="2800" b="1" dirty="0" err="1" smtClean="0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container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</a:t>
            </a:r>
            <a:r>
              <a:rPr lang="pt-B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Se você escrever algo nesse container e este for removido, todo o conteúdo será perdido. Por isso é interessante que você utilize o conceito de </a:t>
            </a:r>
            <a:r>
              <a:rPr lang="pt-BR" sz="2000" b="1" dirty="0" smtClean="0"/>
              <a:t>Volumes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solução de Volumes faz com que ao se criar um conteúdo numa pasta, por exemplo, “/var/</a:t>
            </a:r>
            <a:r>
              <a:rPr lang="pt-BR" sz="2000" dirty="0" err="1" smtClean="0"/>
              <a:t>www</a:t>
            </a:r>
            <a:r>
              <a:rPr lang="pt-BR" sz="2000" dirty="0" smtClean="0"/>
              <a:t>” esse conteúdo vá para o </a:t>
            </a:r>
            <a:r>
              <a:rPr lang="pt-BR" sz="2000" b="1" dirty="0" err="1" smtClean="0"/>
              <a:t>Docker</a:t>
            </a:r>
            <a:r>
              <a:rPr lang="pt-BR" sz="2000" b="1" dirty="0" smtClean="0"/>
              <a:t> Host, </a:t>
            </a:r>
            <a:r>
              <a:rPr lang="pt-BR" sz="2000" dirty="0" smtClean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 smtClean="0"/>
              <a:t>ubuntu</a:t>
            </a:r>
            <a:r>
              <a:rPr lang="pt-BR" sz="2000" b="1" dirty="0" smtClean="0"/>
              <a:t> </a:t>
            </a:r>
          </a:p>
          <a:p>
            <a:pPr lvl="1"/>
            <a:r>
              <a:rPr lang="pt-BR" sz="1600" dirty="0" smtClean="0"/>
              <a:t>Dessa forma </a:t>
            </a:r>
            <a:r>
              <a:rPr lang="pt-BR" sz="1600" dirty="0" err="1" smtClean="0"/>
              <a:t>vc</a:t>
            </a:r>
            <a:r>
              <a:rPr lang="pt-BR" sz="1600" dirty="0" smtClean="0"/>
              <a:t> precisa rodar um </a:t>
            </a:r>
            <a:r>
              <a:rPr lang="pt-BR" sz="1600" b="1" dirty="0" err="1" smtClean="0"/>
              <a:t>docker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inspect</a:t>
            </a:r>
            <a:r>
              <a:rPr lang="pt-BR" sz="1600" b="1" dirty="0" smtClean="0"/>
              <a:t> &lt;código container&gt; </a:t>
            </a:r>
            <a:r>
              <a:rPr lang="pt-BR" sz="1600" dirty="0" smtClean="0"/>
              <a:t>para verificar o “</a:t>
            </a:r>
            <a:r>
              <a:rPr lang="pt-BR" sz="1600" dirty="0" err="1" smtClean="0"/>
              <a:t>Mounts</a:t>
            </a:r>
            <a:r>
              <a:rPr lang="pt-BR" sz="1600" dirty="0" smtClean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</a:t>
            </a:r>
            <a:r>
              <a:rPr lang="pt-BR" sz="1600" dirty="0" smtClean="0">
                <a:solidFill>
                  <a:schemeClr val="accent5"/>
                </a:solidFill>
              </a:rPr>
              <a:t>[{</a:t>
            </a:r>
            <a:endParaRPr lang="pt-BR" sz="1600" dirty="0">
              <a:solidFill>
                <a:schemeClr val="accent5"/>
              </a:solidFill>
            </a:endParaRP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 smtClean="0"/>
              <a:t>A pasta que é gerada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</a:t>
            </a:r>
            <a:r>
              <a:rPr lang="en-US" sz="2000" dirty="0" smtClean="0">
                <a:solidFill>
                  <a:schemeClr val="accent5"/>
                </a:solidFill>
              </a:rPr>
              <a:t>Users\Luciano\Desktop</a:t>
            </a:r>
            <a:r>
              <a:rPr lang="en-US" sz="2000" dirty="0">
                <a:solidFill>
                  <a:schemeClr val="accent5"/>
                </a:solidFill>
              </a:rPr>
              <a:t>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</a:t>
            </a:r>
            <a:r>
              <a:rPr lang="en-US" sz="2000" dirty="0" smtClean="0">
                <a:solidFill>
                  <a:schemeClr val="accent5"/>
                </a:solidFill>
              </a:rPr>
              <a:t>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</a:t>
            </a:r>
            <a:r>
              <a:rPr lang="pt-BR" sz="2000" dirty="0" smtClean="0">
                <a:solidFill>
                  <a:schemeClr val="accent5"/>
                </a:solidFill>
              </a:rPr>
              <a:t>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  <a:endParaRPr lang="pt-BR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root@6ec39d5e9175 :/</a:t>
            </a:r>
            <a:r>
              <a:rPr lang="pt-BR" sz="2000" dirty="0">
                <a:solidFill>
                  <a:schemeClr val="accent5"/>
                </a:solidFill>
              </a:rPr>
              <a:t>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</a:t>
            </a:r>
            <a:r>
              <a:rPr lang="pt-BR" sz="2000" dirty="0" smtClean="0">
                <a:solidFill>
                  <a:schemeClr val="accent5"/>
                </a:solidFill>
              </a:rPr>
              <a:t>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pt-BR" sz="2000" dirty="0" smtClean="0"/>
              <a:t>Detalhe Importante: Se você estiver rodando no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 smtClean="0">
                <a:solidFill>
                  <a:schemeClr val="accent5"/>
                </a:solidFill>
              </a:rPr>
              <a:t>ubuntu</a:t>
            </a:r>
            <a:endParaRPr lang="pt-BR" sz="2000" dirty="0" smtClean="0">
              <a:solidFill>
                <a:schemeClr val="accent5"/>
              </a:solidFill>
            </a:endParaRPr>
          </a:p>
          <a:p>
            <a:pPr lvl="2"/>
            <a:r>
              <a:rPr lang="pt-BR" sz="1600" dirty="0" smtClean="0"/>
              <a:t>(</a:t>
            </a:r>
            <a:r>
              <a:rPr lang="pt-BR" sz="1600" dirty="0">
                <a:hlinkClick r:id="rId2"/>
              </a:rPr>
              <a:t>https://medium.com/@</a:t>
            </a:r>
            <a:r>
              <a:rPr lang="pt-BR" sz="1600" dirty="0" smtClean="0">
                <a:hlinkClick r:id="rId2"/>
              </a:rPr>
              <a:t>Charles_Stover/fixing-volumes-in-docker-toolbox-4ad5ace0e572</a:t>
            </a:r>
            <a:r>
              <a:rPr lang="pt-BR" sz="1600" dirty="0" smtClean="0"/>
              <a:t> )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Rodando código em um Container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 smtClean="0"/>
              <a:t>Um exemplo que roda em </a:t>
            </a:r>
            <a:r>
              <a:rPr lang="pt-BR" sz="2000" b="1" dirty="0" smtClean="0"/>
              <a:t>Node.js </a:t>
            </a:r>
            <a:r>
              <a:rPr lang="pt-BR" sz="2000" dirty="0" smtClean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 smtClean="0">
                <a:solidFill>
                  <a:schemeClr val="accent5"/>
                </a:solidFill>
              </a:rPr>
              <a:t>docker</a:t>
            </a:r>
            <a:r>
              <a:rPr lang="pt-BR" sz="1600" dirty="0" smtClean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 smtClean="0">
                <a:solidFill>
                  <a:schemeClr val="accent5"/>
                </a:solidFill>
              </a:rPr>
              <a:t>/&lt;&lt;Seu caminho local&gt;&gt;/volume-exemplo</a:t>
            </a:r>
            <a:r>
              <a:rPr lang="pt-BR" sz="1600" dirty="0">
                <a:solidFill>
                  <a:schemeClr val="accent5"/>
                </a:solidFill>
              </a:rPr>
              <a:t>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</a:t>
            </a:r>
            <a:r>
              <a:rPr lang="pt-BR" sz="1600" dirty="0" smtClean="0">
                <a:solidFill>
                  <a:schemeClr val="accent5"/>
                </a:solidFill>
              </a:rPr>
              <a:t>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smtClean="0">
                <a:solidFill>
                  <a:schemeClr val="accent5"/>
                </a:solidFill>
              </a:rPr>
              <a:t>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 smtClean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</a:t>
            </a:r>
            <a:r>
              <a:rPr lang="pt-BR" sz="1600" dirty="0" smtClean="0">
                <a:solidFill>
                  <a:schemeClr val="accent5"/>
                </a:solidFill>
              </a:rPr>
              <a:t>“$(</a:t>
            </a:r>
            <a:r>
              <a:rPr lang="pt-BR" sz="1600" dirty="0" err="1" smtClean="0">
                <a:solidFill>
                  <a:schemeClr val="accent5"/>
                </a:solidFill>
              </a:rPr>
              <a:t>pwd</a:t>
            </a:r>
            <a:r>
              <a:rPr lang="pt-BR" sz="1600" dirty="0" smtClean="0">
                <a:solidFill>
                  <a:schemeClr val="accent5"/>
                </a:solidFill>
              </a:rPr>
              <a:t>):/</a:t>
            </a:r>
            <a:r>
              <a:rPr lang="pt-BR" sz="1600" dirty="0">
                <a:solidFill>
                  <a:schemeClr val="accent5"/>
                </a:solidFill>
              </a:rPr>
              <a:t>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 smtClean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 smtClean="0"/>
              <a:t>Nessa pasta volume-exemplo existe um pequeno projeto</a:t>
            </a:r>
            <a:r>
              <a:rPr lang="pt-BR" sz="1800" b="1" dirty="0" smtClean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smtClean="0"/>
              <a:t>“-d”</a:t>
            </a:r>
            <a:r>
              <a:rPr lang="pt-BR" sz="1800" dirty="0" smtClean="0"/>
              <a:t> – executa em modo </a:t>
            </a:r>
            <a:r>
              <a:rPr lang="pt-BR" sz="1800" dirty="0" err="1" smtClean="0"/>
              <a:t>dettached</a:t>
            </a:r>
            <a:r>
              <a:rPr lang="pt-BR" sz="1800" dirty="0" smtClean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smtClean="0"/>
              <a:t>“-w”</a:t>
            </a:r>
            <a:r>
              <a:rPr lang="pt-BR" sz="1800" dirty="0" smtClean="0"/>
              <a:t> </a:t>
            </a:r>
            <a:r>
              <a:rPr lang="pt-BR" sz="1800" dirty="0"/>
              <a:t>– </a:t>
            </a:r>
            <a:r>
              <a:rPr lang="pt-BR" sz="1800" dirty="0" smtClean="0"/>
              <a:t>“</a:t>
            </a:r>
            <a:r>
              <a:rPr lang="pt-BR" sz="1800" dirty="0" err="1" smtClean="0"/>
              <a:t>Working</a:t>
            </a:r>
            <a:r>
              <a:rPr lang="pt-BR" sz="1800" dirty="0" smtClean="0"/>
              <a:t> </a:t>
            </a:r>
            <a:r>
              <a:rPr lang="pt-BR" sz="1800" dirty="0" err="1" smtClean="0"/>
              <a:t>Directory</a:t>
            </a:r>
            <a:r>
              <a:rPr lang="pt-BR" sz="1800" dirty="0" smtClean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smtClean="0"/>
              <a:t>	Lembrando que se você estiver rodando num Windows com uma máquina virtual e rodando o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Toolbox, o </a:t>
            </a:r>
            <a:r>
              <a:rPr lang="pt-BR" sz="1800" dirty="0" err="1" smtClean="0"/>
              <a:t>ip</a:t>
            </a:r>
            <a:r>
              <a:rPr lang="pt-BR" sz="1800" dirty="0" smtClean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 smtClean="0">
                <a:solidFill>
                  <a:prstClr val="black"/>
                </a:solidFill>
              </a:rPr>
              <a:t>ip</a:t>
            </a:r>
            <a:r>
              <a:rPr lang="pt-BR" sz="1800" b="1" dirty="0" smtClean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 smtClean="0">
                <a:solidFill>
                  <a:prstClr val="black"/>
                </a:solidFill>
              </a:rPr>
              <a:t>ip</a:t>
            </a:r>
            <a:r>
              <a:rPr lang="pt-BR" sz="1800" b="1" dirty="0" smtClean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 smtClean="0">
                <a:solidFill>
                  <a:prstClr val="black"/>
                </a:solidFill>
              </a:rPr>
              <a:t>				</a:t>
            </a:r>
            <a:r>
              <a:rPr lang="pt-BR" sz="1800" b="1" dirty="0" smtClean="0">
                <a:solidFill>
                  <a:schemeClr val="accent5"/>
                </a:solidFill>
              </a:rPr>
              <a:t>http</a:t>
            </a:r>
            <a:r>
              <a:rPr lang="pt-BR" sz="1800" b="1" dirty="0">
                <a:solidFill>
                  <a:schemeClr val="accent5"/>
                </a:solidFill>
              </a:rPr>
              <a:t>://</a:t>
            </a:r>
            <a:r>
              <a:rPr lang="pt-BR" sz="1800" b="1" dirty="0" smtClean="0">
                <a:solidFill>
                  <a:schemeClr val="accent5"/>
                </a:solidFill>
              </a:rPr>
              <a:t>192.168.99.123:8080</a:t>
            </a:r>
            <a:r>
              <a:rPr lang="pt-BR" sz="1800" b="1" dirty="0">
                <a:solidFill>
                  <a:schemeClr val="accent5"/>
                </a:solidFill>
              </a:rPr>
              <a:t>/</a:t>
            </a:r>
            <a:endParaRPr lang="pt-BR" sz="1800" b="1" dirty="0" smtClean="0">
              <a:solidFill>
                <a:schemeClr val="accent5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virtualização foi uma solução. Ou seja a utilização de </a:t>
            </a:r>
            <a:r>
              <a:rPr lang="pt-BR" sz="1600" b="1" dirty="0" smtClean="0"/>
              <a:t>Máquinas Virtuais</a:t>
            </a:r>
            <a:r>
              <a:rPr lang="pt-BR" sz="1600" dirty="0" smtClean="0"/>
              <a:t>. Isso só foi possível, graças a uma tecnologia chamada </a:t>
            </a:r>
            <a:r>
              <a:rPr lang="pt-BR" sz="1600" b="1" dirty="0" err="1" smtClean="0"/>
              <a:t>Hypervisor</a:t>
            </a:r>
            <a:r>
              <a:rPr lang="pt-BR" sz="1600" b="1" dirty="0" smtClean="0"/>
              <a:t>. </a:t>
            </a:r>
            <a:r>
              <a:rPr lang="pt-BR" sz="1600" dirty="0" smtClean="0"/>
              <a:t>Permitindo a virtualização de recursos físicos do nosso sistema operacional.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Construir as Próprias Imagens</a:t>
            </a:r>
            <a:endParaRPr lang="pt-BR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 smtClean="0"/>
              <a:t>Criando um </a:t>
            </a:r>
            <a:r>
              <a:rPr lang="pt-BR" sz="2000" b="1" i="1" dirty="0" err="1" smtClean="0"/>
              <a:t>Dockerfile</a:t>
            </a:r>
            <a:r>
              <a:rPr lang="pt-BR" sz="2000" b="1" i="1" dirty="0" smtClean="0"/>
              <a:t> – </a:t>
            </a:r>
            <a:r>
              <a:rPr lang="pt-BR" sz="1800" dirty="0" smtClean="0"/>
              <a:t>O </a:t>
            </a:r>
            <a:r>
              <a:rPr lang="pt-BR" sz="1800" dirty="0" err="1" smtClean="0"/>
              <a:t>Dockerfile</a:t>
            </a:r>
            <a:r>
              <a:rPr lang="pt-BR" sz="1800" dirty="0" smtClean="0"/>
              <a:t> define comandos para executar instalações complexas e com características específicas.</a:t>
            </a:r>
            <a:endParaRPr lang="pt-BR" sz="1800" dirty="0" smtClean="0"/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 smtClean="0"/>
          </a:p>
          <a:p>
            <a:pPr algn="just"/>
            <a:r>
              <a:rPr lang="pt-BR" sz="1800" u="sng" dirty="0" smtClean="0"/>
              <a:t>Lembrando: </a:t>
            </a:r>
          </a:p>
          <a:p>
            <a:pPr lvl="1" algn="just"/>
            <a:r>
              <a:rPr lang="pt-BR" sz="1800" i="1" dirty="0" smtClean="0"/>
              <a:t>As imagens são sempre </a:t>
            </a:r>
            <a:r>
              <a:rPr lang="pt-BR" sz="1800" i="1" dirty="0" err="1" smtClean="0"/>
              <a:t>read-only</a:t>
            </a:r>
            <a:endParaRPr lang="pt-BR" sz="1800" i="1" dirty="0" smtClean="0"/>
          </a:p>
          <a:p>
            <a:pPr lvl="1" algn="just"/>
            <a:r>
              <a:rPr lang="pt-BR" sz="1800" i="1" dirty="0" smtClean="0"/>
              <a:t>Um container é uma instância de uma imagem</a:t>
            </a:r>
          </a:p>
          <a:p>
            <a:pPr lvl="1" algn="just"/>
            <a:r>
              <a:rPr lang="pt-BR" sz="1800" i="1" dirty="0" smtClean="0"/>
              <a:t>Para guardar as alterações a </a:t>
            </a:r>
            <a:r>
              <a:rPr lang="pt-BR" sz="1800" i="1" dirty="0" err="1" smtClean="0"/>
              <a:t>docker</a:t>
            </a:r>
            <a:r>
              <a:rPr lang="pt-BR" sz="1800" i="1" dirty="0" smtClean="0"/>
              <a:t> </a:t>
            </a:r>
            <a:r>
              <a:rPr lang="pt-BR" sz="1800" i="1" dirty="0" err="1" smtClean="0"/>
              <a:t>engine</a:t>
            </a:r>
            <a:r>
              <a:rPr lang="pt-BR" sz="1800" i="1" dirty="0" smtClean="0"/>
              <a:t> cria uma nova </a:t>
            </a:r>
            <a:r>
              <a:rPr lang="pt-BR" sz="1800" i="1" dirty="0" err="1" smtClean="0"/>
              <a:t>layter</a:t>
            </a:r>
            <a:r>
              <a:rPr lang="pt-BR" sz="1800" i="1" dirty="0" smtClean="0"/>
              <a:t> em cima da última </a:t>
            </a:r>
            <a:r>
              <a:rPr lang="pt-BR" sz="1800" i="1" dirty="0" err="1" smtClean="0"/>
              <a:t>layer</a:t>
            </a:r>
            <a:r>
              <a:rPr lang="pt-BR" sz="1800" i="1" dirty="0" smtClean="0"/>
              <a:t> da imagem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Revisão </a:t>
            </a:r>
            <a:r>
              <a:rPr lang="pt-BR" sz="2800" b="1" dirty="0" smtClean="0"/>
              <a:t>Comandos sobre Criações de Imagens</a:t>
            </a:r>
            <a:endParaRPr lang="pt-BR" sz="28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492164" cy="315082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smtClean="0"/>
              <a:t>build –f </a:t>
            </a:r>
            <a:r>
              <a:rPr lang="pt-BR" sz="1800" b="1" dirty="0" err="1" smtClean="0"/>
              <a:t>Dockerfile</a:t>
            </a:r>
            <a:r>
              <a:rPr lang="pt-BR" sz="1800" dirty="0" smtClean="0"/>
              <a:t> – cria uma imagem a partir de um </a:t>
            </a:r>
            <a:r>
              <a:rPr lang="pt-BR" sz="1800" dirty="0" err="1" smtClean="0"/>
              <a:t>Dockerfile</a:t>
            </a:r>
            <a:r>
              <a:rPr lang="pt-BR" sz="1800" dirty="0" smtClean="0"/>
              <a:t>.</a:t>
            </a:r>
            <a:endParaRPr lang="pt-BR" sz="1800" dirty="0"/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smtClean="0"/>
              <a:t>build –f CAMINHO_DOCKERFILE/</a:t>
            </a:r>
            <a:r>
              <a:rPr lang="pt-BR" sz="1800" b="1" dirty="0" err="1" smtClean="0"/>
              <a:t>Dockerfile</a:t>
            </a:r>
            <a:r>
              <a:rPr lang="pt-BR" sz="1800" b="1" dirty="0" smtClean="0"/>
              <a:t> –t NOME_USUARIO/NOME_IMAGEM</a:t>
            </a:r>
            <a:r>
              <a:rPr lang="pt-BR" sz="1800" dirty="0" smtClean="0"/>
              <a:t> – </a:t>
            </a:r>
            <a:r>
              <a:rPr lang="pt-BR" sz="1800" dirty="0" err="1" smtClean="0"/>
              <a:t>cons´trói</a:t>
            </a:r>
            <a:r>
              <a:rPr lang="pt-BR" sz="1800" dirty="0" smtClean="0"/>
              <a:t> e nomeia uma imagem não –oficial informando o caminho para o </a:t>
            </a:r>
            <a:r>
              <a:rPr lang="pt-BR" sz="1800" dirty="0" err="1" smtClean="0"/>
              <a:t>Dockerfile</a:t>
            </a:r>
            <a:r>
              <a:rPr lang="pt-BR" sz="1800" dirty="0" smtClean="0"/>
              <a:t>.</a:t>
            </a:r>
            <a:endParaRPr lang="pt-BR" sz="1800" dirty="0"/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 smtClean="0"/>
              <a:t>login</a:t>
            </a:r>
            <a:r>
              <a:rPr lang="pt-BR" sz="1800" dirty="0" smtClean="0"/>
              <a:t> – inicia o processo de </a:t>
            </a:r>
            <a:r>
              <a:rPr lang="pt-BR" sz="1800" dirty="0" err="1" smtClean="0"/>
              <a:t>login</a:t>
            </a:r>
            <a:r>
              <a:rPr lang="pt-BR" sz="1800" dirty="0" smtClean="0"/>
              <a:t> no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Hub.</a:t>
            </a:r>
            <a:endParaRPr lang="pt-BR" sz="1800" dirty="0"/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 smtClean="0"/>
              <a:t>push</a:t>
            </a:r>
            <a:r>
              <a:rPr lang="pt-BR" sz="1800" b="1" dirty="0" smtClean="0"/>
              <a:t> NOME_USUARIO/NOME_IMAGEM </a:t>
            </a:r>
            <a:r>
              <a:rPr lang="pt-BR" sz="1800" dirty="0" smtClean="0"/>
              <a:t>– envia a imagem criada para o </a:t>
            </a:r>
            <a:r>
              <a:rPr lang="pt-BR" sz="1800" dirty="0" err="1" smtClean="0"/>
              <a:t>Docker</a:t>
            </a:r>
            <a:r>
              <a:rPr lang="pt-BR" sz="1800" dirty="0" smtClean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 smtClean="0"/>
              <a:t>pull</a:t>
            </a:r>
            <a:r>
              <a:rPr lang="pt-BR" sz="1800" b="1" dirty="0" smtClean="0"/>
              <a:t> </a:t>
            </a:r>
            <a:r>
              <a:rPr lang="pt-BR" sz="1800" b="1" dirty="0"/>
              <a:t>NOME_USUARIO/NOME_IMAGEM </a:t>
            </a:r>
            <a:r>
              <a:rPr lang="pt-BR" sz="1800" dirty="0"/>
              <a:t>– </a:t>
            </a:r>
            <a:r>
              <a:rPr lang="pt-BR" sz="1800" dirty="0" smtClean="0"/>
              <a:t>baixa </a:t>
            </a:r>
            <a:r>
              <a:rPr lang="pt-BR" sz="1800" dirty="0"/>
              <a:t>a imagem criada </a:t>
            </a:r>
            <a:r>
              <a:rPr lang="pt-BR" sz="1800" dirty="0" smtClean="0"/>
              <a:t>do </a:t>
            </a:r>
            <a:r>
              <a:rPr lang="pt-BR" sz="1800" dirty="0" err="1"/>
              <a:t>Docker</a:t>
            </a:r>
            <a:r>
              <a:rPr lang="pt-BR" sz="1800" dirty="0"/>
              <a:t> Hub</a:t>
            </a:r>
            <a:r>
              <a:rPr lang="pt-BR" sz="1800" dirty="0" smtClean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Comunicação entre Containers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Comunicação entre Containers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Trabalhando com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Compose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Trabalhando com 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Compose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15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57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Curso </a:t>
            </a:r>
            <a:r>
              <a:rPr lang="pt-BR" dirty="0" err="1" smtClean="0"/>
              <a:t>Alura</a:t>
            </a:r>
            <a:r>
              <a:rPr lang="pt-BR" dirty="0" smtClean="0"/>
              <a:t> Docker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Problema das Máquinas Virtuais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partir daí foi possível colocar nossas aplicações nessas </a:t>
            </a:r>
            <a:r>
              <a:rPr lang="pt-BR" sz="1600" dirty="0" err="1" smtClean="0"/>
              <a:t>VMs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/>
              <a:t>Problemas nessa arquitetura: </a:t>
            </a:r>
          </a:p>
          <a:p>
            <a:pPr lvl="1"/>
            <a:r>
              <a:rPr lang="pt-BR" sz="1600" dirty="0" smtClean="0"/>
              <a:t>Cada aplicação precisa de um S.O. específico</a:t>
            </a:r>
          </a:p>
          <a:p>
            <a:pPr lvl="1"/>
            <a:r>
              <a:rPr lang="pt-BR" sz="1600" dirty="0" smtClean="0"/>
              <a:t>Custo alto de configurações</a:t>
            </a:r>
          </a:p>
          <a:p>
            <a:pPr lvl="1"/>
            <a:r>
              <a:rPr lang="pt-BR" sz="1600" dirty="0" smtClean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dirty="0" smtClean="0"/>
              <a:t>Com isso deu-se origem aos Containers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Containers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 smtClean="0"/>
              <a:t>Um container funciona junto do nosso S.O. e receberá a nossa aplicação, ou seja, a aplicação funcionará dentro dele </a:t>
            </a:r>
            <a:endParaRPr lang="pt-BR" sz="1600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Vantagens</a:t>
            </a:r>
          </a:p>
          <a:p>
            <a:pPr lvl="1"/>
            <a:r>
              <a:rPr lang="pt-BR" sz="1800" dirty="0" smtClean="0"/>
              <a:t>Por não possuir um S.O. é muito mais leve e  não possui o custo de vários </a:t>
            </a:r>
            <a:r>
              <a:rPr lang="pt-BR" sz="1800" dirty="0" err="1" smtClean="0"/>
              <a:t>S.O.s.</a:t>
            </a:r>
            <a:r>
              <a:rPr lang="pt-BR" sz="1800" dirty="0" smtClean="0"/>
              <a:t> Muito mais rápido pra subir 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Por que usar um Container? </a:t>
            </a:r>
          </a:p>
          <a:p>
            <a:pPr lvl="1"/>
            <a:r>
              <a:rPr lang="pt-BR" sz="1800" dirty="0" smtClean="0"/>
              <a:t>Imagine numa mesma máquina 2 sistemas que utilizam a mesma porta de rede.</a:t>
            </a:r>
          </a:p>
          <a:p>
            <a:pPr lvl="1"/>
            <a:r>
              <a:rPr lang="pt-BR" sz="1800" dirty="0" smtClean="0"/>
              <a:t>E se uma aplicação consumir toda a CPU de outra aplicação? </a:t>
            </a:r>
          </a:p>
          <a:p>
            <a:pPr lvl="1"/>
            <a:r>
              <a:rPr lang="pt-BR" sz="1800" dirty="0" smtClean="0"/>
              <a:t>Uma aplicação usa Java 7 e outra usa Java 8</a:t>
            </a:r>
          </a:p>
          <a:p>
            <a:pPr lvl="1"/>
            <a:r>
              <a:rPr lang="pt-BR" sz="1800" dirty="0" smtClean="0"/>
              <a:t>Sem contar que uma única aplicação pode congelar um ambiente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O que é o Docker?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</a:t>
            </a:r>
            <a:r>
              <a:rPr lang="pt-BR" sz="2000" b="1" dirty="0" smtClean="0"/>
              <a:t>. </a:t>
            </a:r>
            <a:r>
              <a:rPr lang="pt-BR" sz="2000" dirty="0" smtClean="0"/>
              <a:t>é</a:t>
            </a:r>
            <a:r>
              <a:rPr lang="pt-BR" sz="2000" b="1" dirty="0" smtClean="0"/>
              <a:t> </a:t>
            </a:r>
            <a:r>
              <a:rPr lang="pt-BR" sz="2000" dirty="0" smtClean="0"/>
              <a:t>empresa </a:t>
            </a:r>
            <a:r>
              <a:rPr lang="pt-BR" sz="2000" dirty="0"/>
              <a:t>que toma conta do </a:t>
            </a:r>
            <a:r>
              <a:rPr lang="pt-BR" sz="2000" dirty="0" smtClean="0"/>
              <a:t>Docker </a:t>
            </a:r>
            <a:r>
              <a:rPr lang="pt-BR" sz="2000" dirty="0"/>
              <a:t>e a tecnologia dos </a:t>
            </a:r>
            <a:r>
              <a:rPr lang="pt-BR" sz="2000" i="1" dirty="0"/>
              <a:t>containers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O </a:t>
            </a:r>
            <a:r>
              <a:rPr lang="pt-BR" sz="2000" b="1" dirty="0" smtClean="0"/>
              <a:t>Docker</a:t>
            </a:r>
            <a:r>
              <a:rPr lang="pt-BR" sz="2000" dirty="0" smtClean="0"/>
              <a:t> nada mais é do que um conjunto de tecnologias para facilitar o </a:t>
            </a:r>
            <a:r>
              <a:rPr lang="pt-BR" sz="2000" dirty="0" err="1" smtClean="0"/>
              <a:t>deploy</a:t>
            </a:r>
            <a:r>
              <a:rPr lang="pt-BR" sz="2000" dirty="0" smtClean="0"/>
              <a:t> e a execução das nossas aplicações.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 smtClean="0"/>
              <a:t>Hello</a:t>
            </a:r>
            <a:r>
              <a:rPr lang="pt-BR" sz="2800" b="1" dirty="0" smtClean="0"/>
              <a:t> World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version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</a:t>
            </a:r>
            <a:r>
              <a:rPr lang="pt-BR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Tecnologias Docker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Compose</a:t>
            </a:r>
            <a:r>
              <a:rPr lang="pt-BR" sz="2000" b="1" dirty="0" smtClean="0"/>
              <a:t> –</a:t>
            </a:r>
            <a:r>
              <a:rPr lang="pt-BR" sz="2000" dirty="0" smtClean="0"/>
              <a:t> uma forma simples de orquestrar múltiplos containers.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</a:t>
            </a:r>
            <a:r>
              <a:rPr lang="pt-BR" sz="2000" b="1" dirty="0" err="1" smtClean="0"/>
              <a:t>Swarm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para colocar múltiplos </a:t>
            </a:r>
            <a:r>
              <a:rPr lang="pt-BR" sz="2000" dirty="0" err="1" smtClean="0"/>
              <a:t>docker</a:t>
            </a:r>
            <a:r>
              <a:rPr lang="pt-BR" sz="2000" dirty="0" smtClean="0"/>
              <a:t> </a:t>
            </a:r>
            <a:r>
              <a:rPr lang="pt-BR" sz="2000" dirty="0" err="1" smtClean="0"/>
              <a:t>engines</a:t>
            </a:r>
            <a:r>
              <a:rPr lang="pt-BR" sz="2000" dirty="0" smtClean="0"/>
              <a:t> para funcionarem juntos num cluster.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Docker Hub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 repositório com mais de 250 mil imagens diferentes para os nossos containers.</a:t>
            </a:r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 smtClean="0"/>
              <a:t>Machine</a:t>
            </a:r>
            <a:r>
              <a:rPr lang="pt-BR" sz="2000" b="1" dirty="0" smtClean="0"/>
              <a:t> </a:t>
            </a:r>
            <a:r>
              <a:rPr lang="pt-BR" sz="2000" b="1" dirty="0"/>
              <a:t>–</a:t>
            </a:r>
            <a:r>
              <a:rPr lang="pt-BR" sz="2000" dirty="0"/>
              <a:t> </a:t>
            </a:r>
            <a:r>
              <a:rPr lang="pt-BR" sz="2000" dirty="0" smtClean="0"/>
              <a:t>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</a:t>
            </a:r>
            <a:r>
              <a:rPr lang="pt-BR" sz="1600" dirty="0" smtClean="0"/>
              <a:t>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 smtClean="0"/>
              <a:t>docker</a:t>
            </a:r>
            <a:r>
              <a:rPr lang="pt-BR" sz="1600" dirty="0" smtClean="0"/>
              <a:t> </a:t>
            </a:r>
            <a:r>
              <a:rPr lang="pt-BR" sz="1600" dirty="0" err="1" smtClean="0"/>
              <a:t>ps</a:t>
            </a:r>
            <a:r>
              <a:rPr lang="pt-BR" sz="1600" dirty="0" smtClean="0"/>
              <a:t> –a</a:t>
            </a:r>
          </a:p>
          <a:p>
            <a:endParaRPr lang="pt-BR" sz="1600" dirty="0" smtClean="0"/>
          </a:p>
          <a:p>
            <a:r>
              <a:rPr lang="pt-BR" sz="1600" dirty="0"/>
              <a:t>CONTAINER ID    IMAGE         COMMAND       CREATED         STATUS                     </a:t>
            </a:r>
            <a:r>
              <a:rPr lang="pt-BR" sz="1600" dirty="0" smtClean="0"/>
              <a:t>		PORTS     </a:t>
            </a:r>
            <a:r>
              <a:rPr lang="pt-BR" sz="1600" dirty="0"/>
              <a:t>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</a:t>
            </a:r>
            <a:r>
              <a:rPr lang="pt-BR" sz="1600" dirty="0" smtClean="0"/>
              <a:t>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3 minutes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</a:t>
            </a:r>
            <a:r>
              <a:rPr lang="pt-BR" sz="1600" dirty="0" smtClean="0"/>
              <a:t>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</a:t>
            </a:r>
            <a:r>
              <a:rPr lang="pt-BR" sz="1600" dirty="0" smtClean="0"/>
              <a:t>    </a:t>
            </a:r>
            <a:r>
              <a:rPr lang="pt-BR" sz="1600" dirty="0" err="1" smtClean="0"/>
              <a:t>Exited</a:t>
            </a:r>
            <a:r>
              <a:rPr lang="pt-BR" sz="1600" dirty="0" smtClean="0"/>
              <a:t> </a:t>
            </a:r>
            <a:r>
              <a:rPr lang="pt-BR" sz="1600" dirty="0"/>
              <a:t>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</a:t>
            </a:r>
            <a:r>
              <a:rPr lang="pt-BR" sz="1600" dirty="0" smtClean="0"/>
              <a:t>		</a:t>
            </a:r>
            <a:r>
              <a:rPr lang="pt-BR" sz="1600" dirty="0" err="1" smtClean="0"/>
              <a:t>nifty_mcclintock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ubuntu</a:t>
            </a:r>
            <a:r>
              <a:rPr lang="pt-BR" dirty="0" smtClean="0"/>
              <a:t> </a:t>
            </a:r>
            <a:r>
              <a:rPr lang="pt-BR" dirty="0" err="1" smtClean="0"/>
              <a:t>echo</a:t>
            </a:r>
            <a:r>
              <a:rPr lang="pt-BR" dirty="0" smtClean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 smtClean="0"/>
              <a:t>ubuntu</a:t>
            </a:r>
            <a:r>
              <a:rPr lang="pt-BR" dirty="0" smtClean="0"/>
              <a:t>  - </a:t>
            </a:r>
            <a:r>
              <a:rPr lang="pt-BR" b="1" dirty="0" smtClean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–help - </a:t>
            </a:r>
            <a:r>
              <a:rPr lang="pt-BR" b="1" dirty="0"/>
              <a:t>Ajuda sobre comandos</a:t>
            </a:r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stop </a:t>
            </a:r>
            <a:r>
              <a:rPr lang="pt-BR" dirty="0" smtClean="0"/>
              <a:t>4139842e283a – </a:t>
            </a:r>
            <a:r>
              <a:rPr lang="pt-BR" b="1" dirty="0" smtClean="0"/>
              <a:t>Parar um container</a:t>
            </a:r>
            <a:endParaRPr lang="pt-BR" b="1" dirty="0"/>
          </a:p>
          <a:p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/>
              <a:t>start –a –i </a:t>
            </a:r>
            <a:r>
              <a:rPr lang="pt-BR" dirty="0" smtClean="0"/>
              <a:t>4139842e283a – </a:t>
            </a:r>
            <a:r>
              <a:rPr lang="pt-BR" b="1" dirty="0" smtClean="0"/>
              <a:t>Iniciar um container e já acessá-lo ( -a </a:t>
            </a:r>
            <a:r>
              <a:rPr lang="pt-BR" b="1" dirty="0" err="1" smtClean="0"/>
              <a:t>attach</a:t>
            </a:r>
            <a:r>
              <a:rPr lang="pt-BR" b="1" dirty="0" smtClean="0"/>
              <a:t> / -i </a:t>
            </a:r>
            <a:r>
              <a:rPr lang="pt-BR" b="1" dirty="0" err="1" smtClean="0"/>
              <a:t>interactive</a:t>
            </a:r>
            <a:r>
              <a:rPr lang="pt-BR" b="1" dirty="0" smtClean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30777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 smtClean="0"/>
              <a:t>Alguns comandos </a:t>
            </a:r>
            <a:r>
              <a:rPr lang="pt-BR" dirty="0" smtClean="0"/>
              <a:t>: 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 Container</a:t>
            </a:r>
          </a:p>
          <a:p>
            <a:r>
              <a:rPr lang="pt-BR" dirty="0" smtClean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/>
              <a:t>rm</a:t>
            </a:r>
            <a:r>
              <a:rPr lang="pt-BR" b="1" dirty="0"/>
              <a:t> </a:t>
            </a:r>
            <a:r>
              <a:rPr lang="pt-BR" b="1" dirty="0" smtClean="0"/>
              <a:t>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container </a:t>
            </a:r>
            <a:r>
              <a:rPr lang="pt-BR" b="1" dirty="0" err="1" smtClean="0"/>
              <a:t>prune</a:t>
            </a:r>
            <a:endParaRPr lang="pt-BR" b="1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 smtClean="0"/>
              <a:t>docker</a:t>
            </a:r>
            <a:r>
              <a:rPr lang="pt-BR" b="1" dirty="0" smtClean="0"/>
              <a:t> </a:t>
            </a:r>
            <a:r>
              <a:rPr lang="pt-BR" b="1" dirty="0" err="1" smtClean="0"/>
              <a:t>rmi</a:t>
            </a:r>
            <a:r>
              <a:rPr lang="pt-BR" b="1" dirty="0" smtClean="0"/>
              <a:t> </a:t>
            </a:r>
            <a:r>
              <a:rPr lang="pt-BR" b="1" dirty="0" err="1" smtClean="0"/>
              <a:t>hello</a:t>
            </a:r>
            <a:r>
              <a:rPr lang="pt-BR" b="1" dirty="0" smtClean="0"/>
              <a:t>-world</a:t>
            </a:r>
            <a:endParaRPr lang="pt-BR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smtClean="0"/>
              <a:t>Diferença entre Imagens e Containers  - E alguns comandos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7574</TotalTime>
  <Words>1391</Words>
  <Application>Microsoft Office PowerPoint</Application>
  <PresentationFormat>Widescreen</PresentationFormat>
  <Paragraphs>221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Wingdings</vt:lpstr>
      <vt:lpstr>Tema do Office</vt:lpstr>
      <vt:lpstr>Docker  (resumo) 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Rodando código em um Container</vt:lpstr>
      <vt:lpstr>Construir as Próprias Imagens</vt:lpstr>
      <vt:lpstr>Revisão Comandos sobre Criações de Imagens</vt:lpstr>
      <vt:lpstr>Comunicação entre Containers</vt:lpstr>
      <vt:lpstr>Comunicação entre Containers</vt:lpstr>
      <vt:lpstr>Trabalhando com o Docker Compose</vt:lpstr>
      <vt:lpstr>Trabalhando com o Docker Compose</vt:lpstr>
      <vt:lpstr>Apresentação do PowerPoint</vt:lpstr>
      <vt:lpstr>Apresentação do PowerPoint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162</cp:revision>
  <dcterms:created xsi:type="dcterms:W3CDTF">2019-02-15T16:45:59Z</dcterms:created>
  <dcterms:modified xsi:type="dcterms:W3CDTF">2019-10-22T17:11:24Z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