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88" r:id="rId5"/>
    <p:sldId id="289" r:id="rId6"/>
    <p:sldId id="290" r:id="rId7"/>
    <p:sldId id="292" r:id="rId8"/>
    <p:sldId id="291" r:id="rId9"/>
    <p:sldId id="295" r:id="rId10"/>
    <p:sldId id="296" r:id="rId11"/>
    <p:sldId id="297" r:id="rId12"/>
    <p:sldId id="293" r:id="rId13"/>
    <p:sldId id="298" r:id="rId14"/>
    <p:sldId id="299" r:id="rId15"/>
    <p:sldId id="300" r:id="rId16"/>
    <p:sldId id="294" r:id="rId17"/>
    <p:sldId id="301" r:id="rId18"/>
    <p:sldId id="302" r:id="rId19"/>
    <p:sldId id="303" r:id="rId20"/>
    <p:sldId id="281" r:id="rId21"/>
    <p:sldId id="306" r:id="rId22"/>
    <p:sldId id="304" r:id="rId23"/>
    <p:sldId id="309" r:id="rId24"/>
    <p:sldId id="310" r:id="rId25"/>
    <p:sldId id="307" r:id="rId26"/>
    <p:sldId id="305" r:id="rId27"/>
    <p:sldId id="312" r:id="rId28"/>
    <p:sldId id="311" r:id="rId29"/>
    <p:sldId id="308" r:id="rId30"/>
    <p:sldId id="285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3183" y="128450"/>
            <a:ext cx="9144000" cy="2387600"/>
          </a:xfrm>
        </p:spPr>
        <p:txBody>
          <a:bodyPr>
            <a:normAutofit/>
          </a:bodyPr>
          <a:lstStyle/>
          <a:p>
            <a:r>
              <a:rPr lang="pt-BR" sz="3600" dirty="0" err="1"/>
              <a:t>Docker</a:t>
            </a:r>
            <a:r>
              <a:rPr lang="pt-BR" sz="3600" dirty="0"/>
              <a:t> </a:t>
            </a:r>
            <a:br>
              <a:rPr lang="pt-BR" sz="3600" dirty="0"/>
            </a:br>
            <a:r>
              <a:rPr lang="pt-BR" sz="3600" dirty="0"/>
              <a:t>(resumo)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79" y="2516050"/>
            <a:ext cx="4715778" cy="25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0" y="584201"/>
            <a:ext cx="7294563" cy="24243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124798"/>
            <a:ext cx="4559299" cy="24459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9150" y="3423743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Economia de Espaço, porque uma imagem base pode ser reaproveitada em vários containers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502002" y="4383572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 uma camada que você pode escrever em cima das camadas padrão. </a:t>
            </a:r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084496"/>
            <a:ext cx="7699835" cy="34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47725"/>
            <a:ext cx="11618495" cy="3483643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Vamos criar um Container que dará suporte a Site Estático: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b="1" dirty="0"/>
              <a:t>Baixando essa imagem </a:t>
            </a:r>
            <a:r>
              <a:rPr lang="pt-BR" sz="1800" dirty="0"/>
              <a:t>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/>
              <a:t>Essa imagem não é uma imagem “oficial” e por isso, precisa colocar um </a:t>
            </a:r>
            <a:r>
              <a:rPr lang="pt-BR" sz="1400" i="1" dirty="0" err="1"/>
              <a:t>username</a:t>
            </a:r>
            <a:r>
              <a:rPr lang="pt-BR" sz="1400" dirty="0"/>
              <a:t> para ser baixada que no caso é </a:t>
            </a:r>
            <a:r>
              <a:rPr lang="pt-BR" sz="1400" u="sng" dirty="0" err="1"/>
              <a:t>dockersamples</a:t>
            </a:r>
            <a:r>
              <a:rPr lang="pt-BR" sz="1400" u="sng" dirty="0"/>
              <a:t>. </a:t>
            </a:r>
          </a:p>
          <a:p>
            <a:pPr marL="457200" lvl="1" indent="0" algn="just">
              <a:buNone/>
            </a:pPr>
            <a:r>
              <a:rPr lang="pt-BR" sz="1400" dirty="0"/>
              <a:t>	Essa imagem executará um Servidor Web e por isso segurará o </a:t>
            </a:r>
            <a:r>
              <a:rPr lang="pt-BR" sz="1400" dirty="0" err="1"/>
              <a:t>prompt</a:t>
            </a:r>
            <a:r>
              <a:rPr lang="pt-BR" sz="1400" dirty="0"/>
              <a:t> do comando. Para isso não acontecer, você precisa executar no modo </a:t>
            </a:r>
            <a:r>
              <a:rPr lang="pt-BR" sz="1400" dirty="0" err="1"/>
              <a:t>detached</a:t>
            </a:r>
            <a:r>
              <a:rPr lang="pt-BR" sz="1400" dirty="0"/>
              <a:t>, passando a </a:t>
            </a:r>
            <a:r>
              <a:rPr lang="pt-BR" sz="1400" dirty="0" err="1"/>
              <a:t>Flag</a:t>
            </a:r>
            <a:r>
              <a:rPr lang="pt-BR" sz="1400" dirty="0"/>
              <a:t> “-d” </a:t>
            </a:r>
          </a:p>
          <a:p>
            <a:pPr marL="457200" lvl="1" indent="0" algn="just">
              <a:buNone/>
            </a:pPr>
            <a:endParaRPr lang="pt-BR" sz="1800" u="sng" dirty="0"/>
          </a:p>
          <a:p>
            <a:pPr lvl="1" algn="just"/>
            <a:r>
              <a:rPr lang="pt-BR" sz="1800" b="1" dirty="0"/>
              <a:t>Executando em modo </a:t>
            </a:r>
            <a:r>
              <a:rPr lang="pt-BR" sz="1800" b="1" dirty="0" err="1"/>
              <a:t>Detached</a:t>
            </a:r>
            <a:r>
              <a:rPr lang="pt-BR" sz="1800" b="1" dirty="0"/>
              <a:t> 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-d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r>
              <a:rPr lang="pt-BR" sz="1600" dirty="0"/>
              <a:t>Agora o container fica executando em segundo plano.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6594" y="4594893"/>
            <a:ext cx="11774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CONTAINER ID   IMAGE                      	COMMAND                  CREATED              	STATUS             	PORTS            NAMES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a6f2fab332db   </a:t>
            </a:r>
            <a:r>
              <a:rPr lang="en-US" sz="1600" dirty="0" err="1">
                <a:solidFill>
                  <a:schemeClr val="accent5"/>
                </a:solidFill>
              </a:rPr>
              <a:t>dockersamples</a:t>
            </a:r>
            <a:r>
              <a:rPr lang="en-US" sz="1600" dirty="0">
                <a:solidFill>
                  <a:schemeClr val="accent5"/>
                </a:solidFill>
              </a:rPr>
              <a:t>/static-site	"/bin/</a:t>
            </a:r>
            <a:r>
              <a:rPr lang="en-US" sz="1600" dirty="0" err="1">
                <a:solidFill>
                  <a:schemeClr val="accent5"/>
                </a:solidFill>
              </a:rPr>
              <a:t>sh</a:t>
            </a:r>
            <a:r>
              <a:rPr lang="en-US" sz="1600" dirty="0">
                <a:solidFill>
                  <a:schemeClr val="accent5"/>
                </a:solidFill>
              </a:rPr>
              <a:t> -c 'cd /u..."   About a minute ago   Up About a minute  80/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, 443/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  </a:t>
            </a:r>
            <a:r>
              <a:rPr lang="en-US" sz="1600" dirty="0" err="1">
                <a:solidFill>
                  <a:schemeClr val="accent5"/>
                </a:solidFill>
              </a:rPr>
              <a:t>brave_wozniak</a:t>
            </a:r>
            <a:endParaRPr lang="pt-BR" sz="1600" dirty="0">
              <a:solidFill>
                <a:schemeClr val="accent5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08337" y="5699504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1096" y="137253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751474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Qual porta acessar? Para isso podemos usar a </a:t>
            </a:r>
            <a:r>
              <a:rPr lang="pt-BR" sz="2000" dirty="0" err="1"/>
              <a:t>flag</a:t>
            </a:r>
            <a:r>
              <a:rPr lang="pt-BR" sz="2000" dirty="0"/>
              <a:t> </a:t>
            </a:r>
            <a:r>
              <a:rPr lang="pt-BR" sz="2000" b="1" dirty="0"/>
              <a:t>–P </a:t>
            </a:r>
            <a:r>
              <a:rPr lang="pt-BR" sz="2000" dirty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–d –P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/>
              <a:t>Podemos visualizar também as portas através do comando: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port</a:t>
            </a:r>
            <a:r>
              <a:rPr lang="pt-BR" sz="2000" b="1" dirty="0"/>
              <a:t>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b="1" dirty="0" err="1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/>
              <a:t>: Se vocês está utilizando o </a:t>
            </a:r>
            <a:r>
              <a:rPr lang="pt-BR" sz="2000" dirty="0" err="1"/>
              <a:t>Docker</a:t>
            </a:r>
            <a:r>
              <a:rPr lang="pt-BR" sz="2000" dirty="0"/>
              <a:t> no Windows pelo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ToolBox</a:t>
            </a:r>
            <a:r>
              <a:rPr lang="pt-BR" sz="2000" dirty="0"/>
              <a:t>, ele está rodando em cima de uma Máquina Virtual. Portanto, não será o IP da máquina local (</a:t>
            </a:r>
            <a:r>
              <a:rPr lang="pt-BR" sz="2000" dirty="0" err="1"/>
              <a:t>localhost</a:t>
            </a:r>
            <a:r>
              <a:rPr lang="pt-BR" sz="2000" dirty="0"/>
              <a:t>) e sim da VM. Para isso, rode o comando: </a:t>
            </a:r>
          </a:p>
          <a:p>
            <a:pPr lvl="1" algn="just"/>
            <a:endParaRPr lang="pt-BR" sz="1600" b="1" dirty="0"/>
          </a:p>
          <a:p>
            <a:pPr lvl="1" algn="just"/>
            <a:r>
              <a:rPr lang="pt-BR" sz="1800" b="1" dirty="0" err="1"/>
              <a:t>docker-machine</a:t>
            </a:r>
            <a:r>
              <a:rPr lang="pt-BR" sz="1800" b="1" dirty="0"/>
              <a:t> </a:t>
            </a:r>
            <a:r>
              <a:rPr lang="pt-BR" sz="1800" b="1" dirty="0" err="1"/>
              <a:t>ip</a:t>
            </a:r>
            <a:endParaRPr lang="pt-BR" sz="1800" b="1" dirty="0"/>
          </a:p>
          <a:p>
            <a:pPr lvl="2" algn="just"/>
            <a:r>
              <a:rPr lang="pt-BR" sz="1400" b="1" dirty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http://192.168.98.112:32769/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/>
              <a:t>--</a:t>
            </a:r>
            <a:r>
              <a:rPr lang="pt-BR" sz="1800" b="1" dirty="0" err="1"/>
              <a:t>name</a:t>
            </a:r>
            <a:r>
              <a:rPr lang="pt-BR" sz="1800" b="1" dirty="0"/>
              <a:t>  meu-site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r>
              <a:rPr lang="pt-BR" sz="1400" dirty="0"/>
              <a:t>Exemplo: Facilitaria para parar esse container posteriormente. -&gt; </a:t>
            </a:r>
            <a:r>
              <a:rPr lang="pt-BR" sz="1400" b="1" dirty="0" err="1"/>
              <a:t>docker</a:t>
            </a:r>
            <a:r>
              <a:rPr lang="pt-BR" sz="1400" b="1" dirty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/>
              <a:t>Definindo uma porta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–p 12345:80 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/>
              <a:t>Atribuindo uma variável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12345:80 </a:t>
            </a:r>
            <a:r>
              <a:rPr lang="pt-BR" sz="1800" b="1" dirty="0"/>
              <a:t>-e AUTHOR=“Luciano Cordeiro”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/>
              <a:t>Parando todos os containers de uma vez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stop –t 0 $(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ps</a:t>
            </a:r>
            <a:r>
              <a:rPr lang="pt-BR" sz="1800" dirty="0"/>
              <a:t> –q)</a:t>
            </a:r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http://192.168.98.112:12345/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36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Se você escrever algo nesse container e este for removido, todo o conteúdo será perdido. Por isso é interessante que você utilize o conceito de </a:t>
            </a:r>
            <a:r>
              <a:rPr lang="pt-BR" sz="2000" b="1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A solução de Volumes faz com que ao se criar um conteúdo numa pasta, por exemplo, “/var/</a:t>
            </a:r>
            <a:r>
              <a:rPr lang="pt-BR" sz="2000" dirty="0" err="1"/>
              <a:t>www</a:t>
            </a:r>
            <a:r>
              <a:rPr lang="pt-BR" sz="2000" dirty="0"/>
              <a:t>” esse conteúdo vá para o </a:t>
            </a:r>
            <a:r>
              <a:rPr lang="pt-BR" sz="2000" b="1" dirty="0" err="1"/>
              <a:t>Docker</a:t>
            </a:r>
            <a:r>
              <a:rPr lang="pt-BR" sz="2000" b="1" dirty="0"/>
              <a:t> Host, </a:t>
            </a:r>
            <a:r>
              <a:rPr lang="pt-BR" sz="2000" dirty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/>
              <a:t>ubuntu</a:t>
            </a:r>
            <a:r>
              <a:rPr lang="pt-BR" sz="2000" b="1" dirty="0"/>
              <a:t> </a:t>
            </a:r>
          </a:p>
          <a:p>
            <a:pPr lvl="1"/>
            <a:r>
              <a:rPr lang="pt-BR" sz="1600" dirty="0"/>
              <a:t>Dessa forma </a:t>
            </a:r>
            <a:r>
              <a:rPr lang="pt-BR" sz="1600" dirty="0" err="1"/>
              <a:t>vc</a:t>
            </a:r>
            <a:r>
              <a:rPr lang="pt-BR" sz="1600" dirty="0"/>
              <a:t> precisa rodar um 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inspect</a:t>
            </a:r>
            <a:r>
              <a:rPr lang="pt-BR" sz="1600" b="1" dirty="0"/>
              <a:t> &lt;código container&gt; </a:t>
            </a:r>
            <a:r>
              <a:rPr lang="pt-BR" sz="1600" dirty="0"/>
              <a:t>para verificar o “</a:t>
            </a:r>
            <a:r>
              <a:rPr lang="pt-BR" sz="1600" dirty="0" err="1"/>
              <a:t>Mounts</a:t>
            </a:r>
            <a:r>
              <a:rPr lang="pt-BR" sz="1600" dirty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[{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A pasta que é gerada no </a:t>
            </a:r>
            <a:r>
              <a:rPr lang="pt-BR" sz="2000" dirty="0" err="1"/>
              <a:t>Docker</a:t>
            </a:r>
            <a:r>
              <a:rPr lang="pt-BR" sz="2000" dirty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"C:\Users\Luciano\Desktop:/var/www"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arquivo1.txt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pt-BR" sz="2000" dirty="0"/>
              <a:t>Detalhe Importante: Se você estiver rodando no </a:t>
            </a:r>
            <a:r>
              <a:rPr lang="pt-BR" sz="2000" dirty="0" err="1"/>
              <a:t>Docker</a:t>
            </a:r>
            <a:r>
              <a:rPr lang="pt-BR" sz="2000" dirty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>
                <a:solidFill>
                  <a:schemeClr val="accent5"/>
                </a:solidFill>
              </a:rPr>
              <a:t>ubuntu</a:t>
            </a:r>
            <a:endParaRPr lang="pt-BR" sz="2000" dirty="0">
              <a:solidFill>
                <a:schemeClr val="accent5"/>
              </a:solidFill>
            </a:endParaRPr>
          </a:p>
          <a:p>
            <a:pPr lvl="2"/>
            <a:r>
              <a:rPr lang="pt-BR" sz="1600" dirty="0"/>
              <a:t>(</a:t>
            </a:r>
            <a:r>
              <a:rPr lang="pt-BR" sz="1600" dirty="0">
                <a:hlinkClick r:id="rId2"/>
              </a:rPr>
              <a:t>https://medium.com/@Charles_Stover/fixing-volumes-in-docker-toolbox-4ad5ace0e572</a:t>
            </a:r>
            <a:r>
              <a:rPr lang="pt-BR" sz="1600" dirty="0"/>
              <a:t> )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12271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Rodando código em um Container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94791" y="629823"/>
            <a:ext cx="11259355" cy="2895575"/>
          </a:xfrm>
        </p:spPr>
        <p:txBody>
          <a:bodyPr>
            <a:noAutofit/>
          </a:bodyPr>
          <a:lstStyle/>
          <a:p>
            <a:r>
              <a:rPr lang="pt-BR" sz="2000" dirty="0"/>
              <a:t>Um exemplo que roda em </a:t>
            </a:r>
            <a:r>
              <a:rPr lang="pt-BR" sz="2000" b="1" dirty="0"/>
              <a:t>Node.js </a:t>
            </a:r>
            <a:r>
              <a:rPr lang="pt-BR" sz="2000" dirty="0"/>
              <a:t>e não possuímos o Node na máquina.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>
                <a:solidFill>
                  <a:schemeClr val="accent5"/>
                </a:solidFill>
              </a:rPr>
              <a:t>/&lt;&lt;Seu caminho local&gt;&gt;/volume-exemplo:/var/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3200400" lvl="7" indent="0">
              <a:buNone/>
            </a:pPr>
            <a:r>
              <a:rPr lang="pt-BR" sz="1400" b="1" dirty="0">
                <a:solidFill>
                  <a:schemeClr val="accent5"/>
                </a:solidFill>
              </a:rPr>
              <a:t>Ou 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“$(</a:t>
            </a:r>
            <a:r>
              <a:rPr lang="pt-BR" sz="1600" dirty="0" err="1">
                <a:solidFill>
                  <a:schemeClr val="accent5"/>
                </a:solidFill>
              </a:rPr>
              <a:t>pwd</a:t>
            </a:r>
            <a:r>
              <a:rPr lang="pt-BR" sz="1600" dirty="0">
                <a:solidFill>
                  <a:schemeClr val="accent5"/>
                </a:solidFill>
              </a:rPr>
              <a:t>):/var/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accent6"/>
                </a:solidFill>
              </a:rPr>
              <a:t>Você conseguirá executar o código em http://localhost:8080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448280"/>
            <a:ext cx="11165982" cy="326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/>
              <a:t>Nessa pasta volume-exemplo existe um pequeno projeto</a:t>
            </a:r>
            <a:r>
              <a:rPr lang="pt-BR" sz="1800" b="1" dirty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“-d”</a:t>
            </a:r>
            <a:r>
              <a:rPr lang="pt-BR" sz="1800" dirty="0"/>
              <a:t> – executa em modo </a:t>
            </a:r>
            <a:r>
              <a:rPr lang="pt-BR" sz="1800" dirty="0" err="1"/>
              <a:t>dettached</a:t>
            </a:r>
            <a:r>
              <a:rPr lang="pt-BR" sz="1800" dirty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“-w”</a:t>
            </a:r>
            <a:r>
              <a:rPr lang="pt-BR" sz="1800" dirty="0"/>
              <a:t> – “</a:t>
            </a:r>
            <a:r>
              <a:rPr lang="pt-BR" sz="1800" dirty="0" err="1"/>
              <a:t>Working</a:t>
            </a:r>
            <a:r>
              <a:rPr lang="pt-BR" sz="1800" dirty="0"/>
              <a:t> </a:t>
            </a:r>
            <a:r>
              <a:rPr lang="pt-BR" sz="1800" dirty="0" err="1"/>
              <a:t>Directory</a:t>
            </a:r>
            <a:r>
              <a:rPr lang="pt-BR" sz="1800" dirty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Lembrando que se você estiver rodando num Windows com uma máquina virtual e rodando o </a:t>
            </a:r>
            <a:r>
              <a:rPr lang="pt-BR" sz="1800" dirty="0" err="1"/>
              <a:t>Docker</a:t>
            </a:r>
            <a:r>
              <a:rPr lang="pt-BR" sz="1800" dirty="0"/>
              <a:t> Toolbox, o </a:t>
            </a:r>
            <a:r>
              <a:rPr lang="pt-BR" sz="1800" dirty="0" err="1"/>
              <a:t>ip</a:t>
            </a:r>
            <a:r>
              <a:rPr lang="pt-BR" sz="1800" dirty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>
                <a:solidFill>
                  <a:prstClr val="black"/>
                </a:solidFill>
              </a:rPr>
              <a:t>				</a:t>
            </a:r>
            <a:r>
              <a:rPr lang="pt-BR" sz="1800" b="1" dirty="0">
                <a:solidFill>
                  <a:schemeClr val="accent5"/>
                </a:solidFill>
              </a:rPr>
              <a:t>http://192.168.99.123:8080/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/>
              <a:t>A virtualização foi uma solução. Ou seja a utilização de </a:t>
            </a:r>
            <a:r>
              <a:rPr lang="pt-BR" sz="1600" b="1" dirty="0"/>
              <a:t>Máquinas Virtuais</a:t>
            </a:r>
            <a:r>
              <a:rPr lang="pt-BR" sz="1600" dirty="0"/>
              <a:t>. Isso só foi possível, graças a uma tecnologia chamada </a:t>
            </a:r>
            <a:r>
              <a:rPr lang="pt-BR" sz="1600" b="1" dirty="0" err="1"/>
              <a:t>Hypervisor</a:t>
            </a:r>
            <a:r>
              <a:rPr lang="pt-BR" sz="1600" b="1" dirty="0"/>
              <a:t>. </a:t>
            </a:r>
            <a:r>
              <a:rPr lang="pt-BR" sz="1600" dirty="0"/>
              <a:t>Permitindo a virtualização de recursos físicos do nosso sistema operacional.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Construir as Próprias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811369"/>
            <a:ext cx="11618495" cy="564958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Criando um </a:t>
            </a:r>
            <a:r>
              <a:rPr lang="pt-BR" sz="2000" b="1" i="1" dirty="0" err="1"/>
              <a:t>Dockerfile</a:t>
            </a:r>
            <a:r>
              <a:rPr lang="pt-BR" sz="2000" b="1" i="1" dirty="0"/>
              <a:t> – </a:t>
            </a:r>
            <a:r>
              <a:rPr lang="pt-BR" sz="1800" dirty="0"/>
              <a:t>O </a:t>
            </a:r>
            <a:r>
              <a:rPr lang="pt-BR" sz="1800" dirty="0" err="1"/>
              <a:t>Dockerfile</a:t>
            </a:r>
            <a:r>
              <a:rPr lang="pt-BR" sz="1800" dirty="0"/>
              <a:t> define comandos para executar instalações complexas e com características específicas.</a:t>
            </a:r>
          </a:p>
          <a:p>
            <a:pPr algn="just"/>
            <a:endParaRPr lang="pt-BR" sz="2000" b="1" i="1" u="sng" dirty="0"/>
          </a:p>
          <a:p>
            <a:pPr lvl="1"/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# Poderia ter outros nomes como: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node.dockerfile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, se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vc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 tivesse vários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Dockerfiles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node:latest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MAINTAINER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Luciano Cordeiro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.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install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start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EXPOSE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3000</a:t>
            </a:r>
          </a:p>
          <a:p>
            <a:pPr algn="just"/>
            <a:endParaRPr lang="pt-BR" sz="1400" u="sng" dirty="0"/>
          </a:p>
          <a:p>
            <a:pPr algn="just"/>
            <a:r>
              <a:rPr lang="pt-BR" sz="1800" u="sng" dirty="0"/>
              <a:t>Lembrando: </a:t>
            </a:r>
          </a:p>
          <a:p>
            <a:pPr lvl="1" algn="just"/>
            <a:r>
              <a:rPr lang="pt-BR" sz="1800" i="1" dirty="0"/>
              <a:t>As imagens são sempre </a:t>
            </a:r>
            <a:r>
              <a:rPr lang="pt-BR" sz="1800" i="1" dirty="0" err="1"/>
              <a:t>read-only</a:t>
            </a:r>
            <a:endParaRPr lang="pt-BR" sz="1800" i="1" dirty="0"/>
          </a:p>
          <a:p>
            <a:pPr lvl="1" algn="just"/>
            <a:r>
              <a:rPr lang="pt-BR" sz="1800" i="1" dirty="0"/>
              <a:t>Um container é uma instância de uma imagem</a:t>
            </a:r>
          </a:p>
          <a:p>
            <a:pPr lvl="1" algn="just"/>
            <a:r>
              <a:rPr lang="pt-BR" sz="1800" i="1" dirty="0"/>
              <a:t>Para guardar as alterações a </a:t>
            </a:r>
            <a:r>
              <a:rPr lang="pt-BR" sz="1800" i="1" dirty="0" err="1"/>
              <a:t>docker</a:t>
            </a:r>
            <a:r>
              <a:rPr lang="pt-BR" sz="1800" i="1" dirty="0"/>
              <a:t> </a:t>
            </a:r>
            <a:r>
              <a:rPr lang="pt-BR" sz="1800" i="1" dirty="0" err="1"/>
              <a:t>engine</a:t>
            </a:r>
            <a:r>
              <a:rPr lang="pt-BR" sz="1800" i="1" dirty="0"/>
              <a:t> cria uma nova </a:t>
            </a:r>
            <a:r>
              <a:rPr lang="pt-BR" sz="1800" i="1" dirty="0" err="1"/>
              <a:t>layter</a:t>
            </a:r>
            <a:r>
              <a:rPr lang="pt-BR" sz="1800" i="1" dirty="0"/>
              <a:t> em cima da última </a:t>
            </a:r>
            <a:r>
              <a:rPr lang="pt-BR" sz="1800" i="1" dirty="0" err="1"/>
              <a:t>layer</a:t>
            </a:r>
            <a:r>
              <a:rPr lang="pt-BR" sz="1800" i="1" dirty="0"/>
              <a:t> da imagem</a:t>
            </a:r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sobre Criações de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771180"/>
            <a:ext cx="11492164" cy="4815428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</a:t>
            </a:r>
            <a:r>
              <a:rPr lang="pt-BR" sz="1800" b="1" dirty="0" err="1"/>
              <a:t>Dockerfile</a:t>
            </a:r>
            <a:r>
              <a:rPr lang="pt-BR" sz="1800" dirty="0"/>
              <a:t> – cria uma imagem a partir de um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CAMINHO_DOCKERFILE/</a:t>
            </a:r>
            <a:r>
              <a:rPr lang="pt-BR" sz="1800" b="1" dirty="0" err="1"/>
              <a:t>Dockerfile</a:t>
            </a:r>
            <a:r>
              <a:rPr lang="pt-BR" sz="1800" b="1" dirty="0"/>
              <a:t> –t NOME_USUARIO/NOME_IMAGEM</a:t>
            </a:r>
            <a:r>
              <a:rPr lang="pt-BR" sz="1800" dirty="0"/>
              <a:t> – constrói e nomeia uma imagem não oficial informando o caminho para o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accent5"/>
                </a:solidFill>
              </a:rPr>
              <a:t>docker</a:t>
            </a:r>
            <a:r>
              <a:rPr lang="pt-BR" sz="1800" dirty="0">
                <a:solidFill>
                  <a:schemeClr val="accent5"/>
                </a:solidFill>
              </a:rPr>
              <a:t> build -</a:t>
            </a:r>
            <a:r>
              <a:rPr lang="pt-BR" sz="1800" dirty="0" err="1">
                <a:solidFill>
                  <a:schemeClr val="accent5"/>
                </a:solidFill>
              </a:rPr>
              <a:t>f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Dockerfile</a:t>
            </a:r>
            <a:r>
              <a:rPr lang="pt-BR" sz="1800" dirty="0">
                <a:solidFill>
                  <a:schemeClr val="accent5"/>
                </a:solidFill>
              </a:rPr>
              <a:t> -</a:t>
            </a:r>
            <a:r>
              <a:rPr lang="pt-BR" sz="1800" dirty="0" err="1">
                <a:solidFill>
                  <a:schemeClr val="accent5"/>
                </a:solidFill>
              </a:rPr>
              <a:t>t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lacsousa</a:t>
            </a:r>
            <a:r>
              <a:rPr lang="pt-BR" sz="1800" dirty="0">
                <a:solidFill>
                  <a:schemeClr val="accent5"/>
                </a:solidFill>
              </a:rPr>
              <a:t>/node 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accent5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Depois do Build executado, podemos ver a imagem criada com o “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images</a:t>
            </a:r>
            <a:r>
              <a:rPr lang="pt-BR" sz="1600" dirty="0"/>
              <a:t>”.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Podemos também executar essa imagem rodando como um container</a:t>
            </a:r>
          </a:p>
          <a:p>
            <a:pPr lvl="2" algn="just">
              <a:lnSpc>
                <a:spcPct val="150000"/>
              </a:lnSpc>
            </a:pPr>
            <a:endParaRPr lang="pt-BR" sz="1600" dirty="0"/>
          </a:p>
          <a:p>
            <a:pPr lvl="1" algn="just">
              <a:lnSpc>
                <a:spcPct val="150000"/>
              </a:lnSpc>
            </a:pPr>
            <a:r>
              <a:rPr lang="pt-BR" sz="2000" dirty="0"/>
              <a:t>Após a criação da imagem inicia o processo para “subir” a imagem no </a:t>
            </a:r>
            <a:r>
              <a:rPr lang="pt-BR" sz="2000" dirty="0" err="1"/>
              <a:t>Docker</a:t>
            </a:r>
            <a:r>
              <a:rPr lang="pt-BR" sz="2000" dirty="0"/>
              <a:t> Hub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login</a:t>
            </a:r>
            <a:r>
              <a:rPr lang="pt-BR" sz="1800" dirty="0"/>
              <a:t> – inicia o processo de </a:t>
            </a:r>
            <a:r>
              <a:rPr lang="pt-BR" sz="1800" dirty="0" err="1"/>
              <a:t>login</a:t>
            </a:r>
            <a:r>
              <a:rPr lang="pt-BR" sz="1800" dirty="0"/>
              <a:t> no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push</a:t>
            </a:r>
            <a:r>
              <a:rPr lang="pt-BR" sz="1800" b="1" dirty="0"/>
              <a:t> NOME_USUARIO/NOME_IMAGEM </a:t>
            </a:r>
            <a:r>
              <a:rPr lang="pt-BR" sz="1800" dirty="0"/>
              <a:t>– envia a imagem criada para 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pull</a:t>
            </a:r>
            <a:r>
              <a:rPr lang="pt-BR" sz="1800" b="1" dirty="0"/>
              <a:t> NOME_USUARIO/NOME_IMAGEM </a:t>
            </a:r>
            <a:r>
              <a:rPr lang="pt-BR" sz="1800" dirty="0"/>
              <a:t>– baixa a imagem criada do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" y="2975243"/>
            <a:ext cx="5886450" cy="3771900"/>
          </a:xfrm>
          <a:prstGeom prst="rect">
            <a:avLst/>
          </a:prstGeom>
        </p:spPr>
      </p:pic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720937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Por padrão o </a:t>
            </a:r>
            <a:r>
              <a:rPr lang="pt-BR" sz="2000" dirty="0" err="1"/>
              <a:t>Docker</a:t>
            </a:r>
            <a:r>
              <a:rPr lang="pt-BR" sz="2000" dirty="0"/>
              <a:t> já cria uma </a:t>
            </a:r>
            <a:r>
              <a:rPr lang="pt-BR" sz="2000" b="1" dirty="0"/>
              <a:t>default network</a:t>
            </a:r>
            <a:r>
              <a:rPr lang="pt-BR" sz="2000" dirty="0"/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83032" y="1229653"/>
            <a:ext cx="8282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-it </a:t>
            </a:r>
            <a:r>
              <a:rPr lang="pt-BR" sz="1600" dirty="0" err="1">
                <a:solidFill>
                  <a:schemeClr val="accent5"/>
                </a:solidFill>
              </a:rPr>
              <a:t>ubuntu</a:t>
            </a:r>
            <a:endParaRPr lang="pt-BR" sz="1600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root@d11e0d244c29:/# </a:t>
            </a:r>
            <a:r>
              <a:rPr lang="pt-BR" sz="1600" dirty="0" err="1">
                <a:solidFill>
                  <a:schemeClr val="accent5"/>
                </a:solidFill>
              </a:rPr>
              <a:t>hostname</a:t>
            </a:r>
            <a:r>
              <a:rPr lang="pt-BR" sz="1600" dirty="0">
                <a:solidFill>
                  <a:schemeClr val="accent5"/>
                </a:solidFill>
              </a:rPr>
              <a:t> -i</a:t>
            </a: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172.17.0.3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root@e6b45f6e15d1:/# apt-get update &amp;&amp; apt-get install </a:t>
            </a:r>
            <a:r>
              <a:rPr lang="en-US" sz="1600" dirty="0" err="1">
                <a:solidFill>
                  <a:schemeClr val="accent5"/>
                </a:solidFill>
              </a:rPr>
              <a:t>iputils</a:t>
            </a:r>
            <a:r>
              <a:rPr lang="en-US" sz="1600" dirty="0">
                <a:solidFill>
                  <a:schemeClr val="accent5"/>
                </a:solidFill>
              </a:rPr>
              <a:t>-ping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lvl="1" algn="ctr"/>
            <a:r>
              <a:rPr lang="en-US" sz="1600" dirty="0"/>
              <a:t>(</a:t>
            </a:r>
            <a:r>
              <a:rPr lang="en-US" sz="1600" dirty="0" err="1"/>
              <a:t>em</a:t>
            </a:r>
            <a:r>
              <a:rPr lang="en-US" sz="1600" dirty="0"/>
              <a:t> outro terminal </a:t>
            </a:r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um ping para um IP </a:t>
            </a:r>
            <a:r>
              <a:rPr lang="en-US" sz="1600" dirty="0" err="1"/>
              <a:t>específico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ping 172.17.0.3</a:t>
            </a:r>
            <a:endParaRPr lang="pt-BR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545563"/>
            <a:ext cx="11581068" cy="809512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O problema é que o </a:t>
            </a:r>
            <a:r>
              <a:rPr lang="pt-BR" sz="2000" dirty="0" err="1"/>
              <a:t>Docker</a:t>
            </a:r>
            <a:r>
              <a:rPr lang="pt-BR" sz="2000" dirty="0"/>
              <a:t> cria um IP dinâmico todas as vezes que você “subir” um container. É Interessante “nomear” sua rede e criar sua própria rede.</a:t>
            </a:r>
          </a:p>
          <a:p>
            <a:pPr lvl="1"/>
            <a:r>
              <a:rPr lang="pt-BR" sz="1600" dirty="0"/>
              <a:t>P.S. – Só posso efetuar </a:t>
            </a:r>
            <a:r>
              <a:rPr lang="pt-BR" sz="1600" dirty="0" err="1"/>
              <a:t>ping</a:t>
            </a:r>
            <a:r>
              <a:rPr lang="pt-BR" sz="1600" dirty="0"/>
              <a:t> entre containers em redes criadas por mim</a:t>
            </a:r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5" y="2203372"/>
            <a:ext cx="3753941" cy="242717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05618" y="1545995"/>
            <a:ext cx="75722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create</a:t>
            </a:r>
            <a:r>
              <a:rPr lang="pt-BR" sz="1600" dirty="0">
                <a:solidFill>
                  <a:schemeClr val="accent5"/>
                </a:solidFill>
              </a:rPr>
              <a:t> --driver bridge minha-rede</a:t>
            </a:r>
          </a:p>
          <a:p>
            <a:pPr lvl="1"/>
            <a:r>
              <a:rPr lang="pt-BR" sz="1600" dirty="0"/>
              <a:t>64e168dcaade06f06e53db5f4e32693fa0cebcdac01a0075e9f5747b404a5594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64e168dcaade        minha-rede       bridge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3111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25677" y="545563"/>
            <a:ext cx="11252005" cy="5943371"/>
          </a:xfrm>
        </p:spPr>
        <p:txBody>
          <a:bodyPr>
            <a:normAutofit/>
          </a:bodyPr>
          <a:lstStyle/>
          <a:p>
            <a:r>
              <a:rPr lang="pt-BR" sz="1700" dirty="0"/>
              <a:t>Quando você disponibilizar uma aplicação pelo </a:t>
            </a:r>
            <a:r>
              <a:rPr lang="pt-BR" sz="1700" dirty="0" err="1"/>
              <a:t>Docker</a:t>
            </a:r>
            <a:r>
              <a:rPr lang="pt-BR" sz="1700" dirty="0"/>
              <a:t> é interessante que você coloque os containers na mesma rede, através da </a:t>
            </a:r>
            <a:r>
              <a:rPr lang="pt-BR" sz="1700" dirty="0" err="1"/>
              <a:t>flag</a:t>
            </a:r>
            <a:r>
              <a:rPr lang="pt-BR" sz="1700" dirty="0"/>
              <a:t> </a:t>
            </a:r>
            <a:r>
              <a:rPr lang="pt-BR" sz="1700" b="1" dirty="0"/>
              <a:t>--network</a:t>
            </a:r>
            <a:r>
              <a:rPr lang="pt-BR" sz="1700" dirty="0"/>
              <a:t>. 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se executarmos o comando </a:t>
            </a:r>
            <a:r>
              <a:rPr lang="pt-BR" sz="1700" b="1" dirty="0" err="1"/>
              <a:t>docker</a:t>
            </a:r>
            <a:r>
              <a:rPr lang="pt-BR" sz="1700" b="1" dirty="0"/>
              <a:t> </a:t>
            </a:r>
            <a:r>
              <a:rPr lang="pt-BR" sz="1700" b="1" dirty="0" err="1"/>
              <a:t>inspect</a:t>
            </a:r>
            <a:r>
              <a:rPr lang="pt-BR" sz="1700" b="1" dirty="0"/>
              <a:t> meu-container-de-</a:t>
            </a:r>
            <a:r>
              <a:rPr lang="pt-BR" sz="1700" b="1" dirty="0" err="1"/>
              <a:t>ubuntu</a:t>
            </a:r>
            <a:r>
              <a:rPr lang="pt-BR" sz="1700" dirty="0"/>
              <a:t>, podemos ver em </a:t>
            </a:r>
            <a:r>
              <a:rPr lang="pt-BR" sz="1700" b="1" dirty="0" err="1"/>
              <a:t>NetworkSettings</a:t>
            </a:r>
            <a:r>
              <a:rPr lang="pt-BR" sz="1700" dirty="0"/>
              <a:t> o container está na rede </a:t>
            </a:r>
            <a:r>
              <a:rPr lang="pt-BR" sz="1700" b="1" dirty="0"/>
              <a:t>minha-rede</a:t>
            </a:r>
            <a:r>
              <a:rPr lang="pt-BR" sz="1700" dirty="0"/>
              <a:t>. E para testar a comunicação entre os containers na nossa rede, vamos abrir outro terminal e criar um segundo container: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segundo-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no segundo-</a:t>
            </a:r>
            <a:r>
              <a:rPr lang="pt-BR" sz="1700" dirty="0" err="1"/>
              <a:t>ubuntu</a:t>
            </a:r>
            <a:r>
              <a:rPr lang="pt-BR" sz="1700" dirty="0"/>
              <a:t>, instalamos o </a:t>
            </a:r>
            <a:r>
              <a:rPr lang="pt-BR" sz="1700" dirty="0" err="1"/>
              <a:t>ping</a:t>
            </a:r>
            <a:r>
              <a:rPr lang="pt-BR" sz="1700" dirty="0"/>
              <a:t> e testamos a comunicação com o meu-container-de-</a:t>
            </a:r>
            <a:r>
              <a:rPr lang="pt-BR" sz="1700" dirty="0" err="1"/>
              <a:t>ubuntu</a:t>
            </a:r>
            <a:r>
              <a:rPr lang="pt-BR" sz="1700" dirty="0"/>
              <a:t>:</a:t>
            </a:r>
          </a:p>
          <a:p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>
                <a:solidFill>
                  <a:schemeClr val="accent5"/>
                </a:solidFill>
              </a:rPr>
              <a:t>root@00f93075d079:/# </a:t>
            </a:r>
            <a:r>
              <a:rPr lang="pt-BR" sz="1700" dirty="0" err="1">
                <a:solidFill>
                  <a:schemeClr val="accent5"/>
                </a:solidFill>
              </a:rPr>
              <a:t>ping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pt-BR" sz="1400" dirty="0"/>
              <a:t>PING meu-container-de-</a:t>
            </a:r>
            <a:r>
              <a:rPr lang="pt-BR" sz="1400" dirty="0" err="1"/>
              <a:t>ubuntu</a:t>
            </a:r>
            <a:r>
              <a:rPr lang="pt-BR" sz="1400" dirty="0"/>
              <a:t> (172.18.0.2) 56(84) bytes </a:t>
            </a:r>
            <a:r>
              <a:rPr lang="pt-BR" sz="1400" dirty="0" err="1"/>
              <a:t>of</a:t>
            </a:r>
            <a:r>
              <a:rPr lang="pt-BR" sz="1400" dirty="0"/>
              <a:t> data.</a:t>
            </a:r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=1 </a:t>
            </a:r>
            <a:r>
              <a:rPr lang="pt-BR" sz="1400" dirty="0" err="1"/>
              <a:t>ttl</a:t>
            </a:r>
            <a:r>
              <a:rPr lang="pt-BR" sz="1400" dirty="0"/>
              <a:t>=64 time=0.210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=2 </a:t>
            </a:r>
            <a:r>
              <a:rPr lang="pt-BR" sz="1400" dirty="0" err="1"/>
              <a:t>ttl</a:t>
            </a:r>
            <a:r>
              <a:rPr lang="pt-BR" sz="1400" dirty="0"/>
              <a:t>=64 time=0.148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=3 </a:t>
            </a:r>
            <a:r>
              <a:rPr lang="pt-BR" sz="1400" dirty="0" err="1"/>
              <a:t>ttl</a:t>
            </a:r>
            <a:r>
              <a:rPr lang="pt-BR" sz="1400" dirty="0"/>
              <a:t>=64 time=0.138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--- meu-container-de-</a:t>
            </a:r>
            <a:r>
              <a:rPr lang="pt-BR" sz="1400" dirty="0" err="1"/>
              <a:t>ubuntu</a:t>
            </a:r>
            <a:r>
              <a:rPr lang="pt-BR" sz="1400" dirty="0"/>
              <a:t> </a:t>
            </a:r>
            <a:r>
              <a:rPr lang="pt-BR" sz="1400" dirty="0" err="1"/>
              <a:t>ping</a:t>
            </a:r>
            <a:r>
              <a:rPr lang="pt-BR" sz="1400" dirty="0"/>
              <a:t> </a:t>
            </a:r>
            <a:r>
              <a:rPr lang="pt-BR" sz="1400" dirty="0" err="1"/>
              <a:t>statistics</a:t>
            </a:r>
            <a:r>
              <a:rPr lang="pt-BR" sz="1400" dirty="0"/>
              <a:t> ---</a:t>
            </a:r>
          </a:p>
          <a:p>
            <a:pPr marL="457200" lvl="1" indent="0">
              <a:buNone/>
            </a:pPr>
            <a:r>
              <a:rPr lang="pt-BR" sz="1400" dirty="0"/>
              <a:t>3 </a:t>
            </a:r>
            <a:r>
              <a:rPr lang="pt-BR" sz="1400" dirty="0" err="1"/>
              <a:t>packets</a:t>
            </a:r>
            <a:r>
              <a:rPr lang="pt-BR" sz="1400" dirty="0"/>
              <a:t> </a:t>
            </a:r>
            <a:r>
              <a:rPr lang="pt-BR" sz="1400" dirty="0" err="1"/>
              <a:t>transmitted</a:t>
            </a:r>
            <a:r>
              <a:rPr lang="pt-BR" sz="1400" dirty="0"/>
              <a:t>, 3 </a:t>
            </a:r>
            <a:r>
              <a:rPr lang="pt-BR" sz="1400" dirty="0" err="1"/>
              <a:t>received</a:t>
            </a:r>
            <a:r>
              <a:rPr lang="pt-BR" sz="1400" dirty="0"/>
              <a:t>, 0% </a:t>
            </a:r>
            <a:r>
              <a:rPr lang="pt-BR" sz="1400" dirty="0" err="1"/>
              <a:t>packet</a:t>
            </a:r>
            <a:r>
              <a:rPr lang="pt-BR" sz="1400" dirty="0"/>
              <a:t> </a:t>
            </a:r>
            <a:r>
              <a:rPr lang="pt-BR" sz="1400" dirty="0" err="1"/>
              <a:t>loss</a:t>
            </a:r>
            <a:r>
              <a:rPr lang="pt-BR" sz="1400" dirty="0"/>
              <a:t>, time 2000ms</a:t>
            </a:r>
          </a:p>
          <a:p>
            <a:pPr marL="457200" lvl="1" indent="0">
              <a:buNone/>
            </a:pPr>
            <a:r>
              <a:rPr lang="pt-BR" sz="1400" dirty="0" err="1"/>
              <a:t>rtt</a:t>
            </a:r>
            <a:r>
              <a:rPr lang="pt-BR" sz="1400" dirty="0"/>
              <a:t> min/</a:t>
            </a:r>
            <a:r>
              <a:rPr lang="pt-BR" sz="1400" dirty="0" err="1"/>
              <a:t>avg</a:t>
            </a:r>
            <a:r>
              <a:rPr lang="pt-BR" sz="1400" dirty="0"/>
              <a:t>/</a:t>
            </a:r>
            <a:r>
              <a:rPr lang="pt-BR" sz="1400" dirty="0" err="1"/>
              <a:t>max</a:t>
            </a:r>
            <a:r>
              <a:rPr lang="pt-BR" sz="1400" dirty="0"/>
              <a:t>/</a:t>
            </a:r>
            <a:r>
              <a:rPr lang="pt-BR" sz="1400" dirty="0" err="1"/>
              <a:t>mdev</a:t>
            </a:r>
            <a:r>
              <a:rPr lang="pt-BR" sz="1400" dirty="0"/>
              <a:t> = 0.138/0.165/0.210/0.033 </a:t>
            </a:r>
            <a:r>
              <a:rPr lang="pt-BR" sz="1400" dirty="0" err="1"/>
              <a:t>ms</a:t>
            </a:r>
            <a:endParaRPr lang="pt-BR" sz="14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36748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Comunicação entre Containers – Recuperando dados de um Banco de Dados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8FB13A9A-2550-DF43-9BB4-87071BD0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823858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Este exemplo utilizamos uma imagem do </a:t>
            </a:r>
            <a:r>
              <a:rPr lang="pt-BR" sz="2000" dirty="0" err="1"/>
              <a:t>MongoDB</a:t>
            </a:r>
            <a:r>
              <a:rPr lang="pt-BR" sz="2000" dirty="0"/>
              <a:t> e de uma aplicação que recupera dados de livros. </a:t>
            </a:r>
          </a:p>
          <a:p>
            <a:r>
              <a:rPr lang="pt-BR" sz="2000" dirty="0"/>
              <a:t>Ficar sempre atento para quando subir os containers, colocá-los na mesma rede. Para que os mesmos possam se comunicar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r>
              <a:rPr lang="pt-BR" sz="2000" dirty="0"/>
              <a:t>Acessando a rota da aplicação que cadastra os livros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/</a:t>
            </a:r>
            <a:r>
              <a:rPr lang="pt-BR" sz="2000" dirty="0" err="1"/>
              <a:t>seed</a:t>
            </a:r>
            <a:r>
              <a:rPr lang="pt-BR" sz="2000" dirty="0"/>
              <a:t>”  e depois a rota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” acharemos os livros na aplicação.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6483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Subir múltiplos containers ? Muitas </a:t>
            </a:r>
            <a:r>
              <a:rPr lang="pt-BR" sz="2000" dirty="0" err="1"/>
              <a:t>Flags</a:t>
            </a:r>
            <a:r>
              <a:rPr lang="pt-BR" sz="2000" dirty="0"/>
              <a:t> !!! Muito Manual. Podem ser 10 containers !!! </a:t>
            </a:r>
          </a:p>
          <a:p>
            <a:r>
              <a:rPr lang="pt-BR" sz="2000" dirty="0"/>
              <a:t>Fácil de errar. Precisa garantir a Ordem!!!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81037B-DE2F-0F48-89E3-61C5A23B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05" y="3144907"/>
            <a:ext cx="2743200" cy="2476500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3B98451B-D465-5946-B2BF-3F62EDE76F1E}"/>
              </a:ext>
            </a:extLst>
          </p:cNvPr>
          <p:cNvGrpSpPr/>
          <p:nvPr/>
        </p:nvGrpSpPr>
        <p:grpSpPr>
          <a:xfrm>
            <a:off x="6781523" y="3094107"/>
            <a:ext cx="2578100" cy="2578100"/>
            <a:chOff x="6755019" y="2919623"/>
            <a:chExt cx="2578100" cy="25781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3251C9D-4C60-D64B-A9AB-BDF5DA677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9969" y="2919623"/>
              <a:ext cx="2108200" cy="6985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124A5C4-ABC0-074E-87B7-87C217815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5019" y="3618123"/>
              <a:ext cx="2578100" cy="187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223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25075"/>
            <a:ext cx="11733261" cy="575931"/>
          </a:xfrm>
        </p:spPr>
        <p:txBody>
          <a:bodyPr>
            <a:noAutofit/>
          </a:bodyPr>
          <a:lstStyle/>
          <a:p>
            <a:r>
              <a:rPr lang="pt-BR" sz="2000" dirty="0"/>
              <a:t>Em geral as aplicações possuem mais do que 2 containers. No caso abaixo 5 containers, mas em qual ordem?</a:t>
            </a:r>
            <a:endParaRPr lang="pt-BR" sz="2000" b="1" dirty="0"/>
          </a:p>
          <a:p>
            <a:pPr marL="0" indent="0">
              <a:buNone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7D606F-7552-AD45-94F5-ED99EB3F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1121494"/>
            <a:ext cx="11012557" cy="54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8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DD6413-05E4-2743-B6B7-A85AB506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4" y="890120"/>
            <a:ext cx="5377243" cy="46406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0E4B82-F4AA-2F44-A18F-3801D3C3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06" y="1432437"/>
            <a:ext cx="3035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85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5E972C6-5240-824A-8B79-94A49A40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781878"/>
            <a:ext cx="11357113" cy="5738192"/>
          </a:xfrm>
        </p:spPr>
        <p:txBody>
          <a:bodyPr>
            <a:noAutofit/>
          </a:bodyPr>
          <a:lstStyle/>
          <a:p>
            <a:r>
              <a:rPr lang="pt-BR" sz="2000" dirty="0"/>
              <a:t>A necessidade de usar o </a:t>
            </a:r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Compose</a:t>
            </a:r>
            <a:endParaRPr lang="pt-BR" sz="2000" b="1" i="1" dirty="0"/>
          </a:p>
          <a:p>
            <a:pPr marL="0" indent="0">
              <a:buNone/>
            </a:pPr>
            <a:endParaRPr lang="pt-BR" sz="2000" b="1" dirty="0"/>
          </a:p>
          <a:p>
            <a:r>
              <a:rPr lang="pt-BR" sz="2000" dirty="0"/>
              <a:t>Configurar o build de vários containers através do </a:t>
            </a:r>
            <a:r>
              <a:rPr lang="pt-BR" sz="2000" b="1" dirty="0" err="1"/>
              <a:t>docker-compose.yml</a:t>
            </a:r>
            <a:endParaRPr lang="pt-BR" sz="2000" b="1" dirty="0"/>
          </a:p>
          <a:p>
            <a:endParaRPr lang="pt-BR" sz="2000" dirty="0"/>
          </a:p>
          <a:p>
            <a:r>
              <a:rPr lang="pt-BR" sz="2000" dirty="0"/>
              <a:t>Subir e parar os containers de maneira coordenada com </a:t>
            </a:r>
            <a:r>
              <a:rPr lang="pt-BR" sz="2000" i="1" dirty="0" err="1"/>
              <a:t>Docker</a:t>
            </a:r>
            <a:r>
              <a:rPr lang="pt-BR" sz="2000" i="1" dirty="0"/>
              <a:t> </a:t>
            </a:r>
            <a:r>
              <a:rPr lang="pt-BR" sz="2000" i="1" dirty="0" err="1"/>
              <a:t>Compose</a:t>
            </a:r>
            <a:endParaRPr lang="pt-BR" sz="2000" i="1" dirty="0"/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up</a:t>
            </a:r>
            <a:r>
              <a:rPr lang="pt-BR" sz="2000" dirty="0"/>
              <a:t> - sobe os serviços criados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down</a:t>
            </a:r>
            <a:r>
              <a:rPr lang="pt-BR" sz="2000" dirty="0"/>
              <a:t> - para os serviços criados.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ps</a:t>
            </a:r>
            <a:r>
              <a:rPr lang="pt-BR" sz="2000" dirty="0"/>
              <a:t> - lista os serviços que estão rodando.</a:t>
            </a:r>
          </a:p>
          <a:p>
            <a:endParaRPr lang="pt-BR" sz="2000" dirty="0"/>
          </a:p>
          <a:p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exec</a:t>
            </a:r>
            <a:r>
              <a:rPr lang="pt-BR" sz="2000" b="1" i="1" dirty="0"/>
              <a:t> </a:t>
            </a:r>
            <a:r>
              <a:rPr lang="pt-BR" sz="2000" dirty="0"/>
              <a:t>-it alura-books-1 </a:t>
            </a:r>
            <a:r>
              <a:rPr lang="pt-BR" sz="2000" dirty="0" err="1"/>
              <a:t>ping</a:t>
            </a:r>
            <a:r>
              <a:rPr lang="pt-BR" sz="2000" dirty="0"/>
              <a:t> node2- executa o comando </a:t>
            </a:r>
            <a:r>
              <a:rPr lang="pt-BR" sz="2000" dirty="0" err="1"/>
              <a:t>ping</a:t>
            </a:r>
            <a:r>
              <a:rPr lang="pt-BR" sz="2000" dirty="0"/>
              <a:t> node2 dentro do container alura-books-1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lvl="1" algn="just">
              <a:lnSpc>
                <a:spcPct val="150000"/>
              </a:lnSpc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1943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A partir daí foi possível colocar nossas aplicações nessas </a:t>
            </a:r>
            <a:r>
              <a:rPr lang="pt-BR" sz="1600" dirty="0" err="1"/>
              <a:t>VMs</a:t>
            </a:r>
            <a:r>
              <a:rPr lang="pt-BR" sz="1600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Problemas nessa arquitetura: </a:t>
            </a:r>
          </a:p>
          <a:p>
            <a:pPr lvl="1"/>
            <a:r>
              <a:rPr lang="pt-BR" sz="1600" dirty="0"/>
              <a:t>Cada aplicação precisa de um S.O. específico</a:t>
            </a:r>
          </a:p>
          <a:p>
            <a:pPr lvl="1"/>
            <a:r>
              <a:rPr lang="pt-BR" sz="1600" dirty="0"/>
              <a:t>Custo alto de configurações</a:t>
            </a:r>
          </a:p>
          <a:p>
            <a:pPr lvl="1"/>
            <a:r>
              <a:rPr lang="pt-BR" sz="1600" dirty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/>
          </a:p>
          <a:p>
            <a:r>
              <a:rPr lang="pt-BR" sz="2000" dirty="0"/>
              <a:t>Com isso deu-se origem aos Containers</a:t>
            </a:r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Alura</a:t>
            </a:r>
            <a:r>
              <a:rPr lang="pt-BR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Um container funciona junto do nosso S.O. e receberá a nossa aplicação, ou seja, a aplicação funcionará dentro dele </a:t>
            </a:r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Vantagens</a:t>
            </a:r>
          </a:p>
          <a:p>
            <a:pPr lvl="1"/>
            <a:r>
              <a:rPr lang="pt-BR" sz="1800" dirty="0"/>
              <a:t>Por não possuir um S.O. é muito mais leve e  não possui o custo de vários </a:t>
            </a:r>
            <a:r>
              <a:rPr lang="pt-BR" sz="1800" dirty="0" err="1"/>
              <a:t>S.O.s.</a:t>
            </a:r>
            <a:r>
              <a:rPr lang="pt-BR" sz="1800" dirty="0"/>
              <a:t> Muito mais rápido pra subir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6" y="5062965"/>
            <a:ext cx="11140055" cy="166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Por que usar um Container? </a:t>
            </a:r>
          </a:p>
          <a:p>
            <a:pPr lvl="1"/>
            <a:r>
              <a:rPr lang="pt-BR" sz="1800" dirty="0"/>
              <a:t>Imagine numa mesma máquina 2 sistemas que utilizam a mesma porta de rede.</a:t>
            </a:r>
          </a:p>
          <a:p>
            <a:pPr lvl="1"/>
            <a:r>
              <a:rPr lang="pt-BR" sz="1800" dirty="0"/>
              <a:t>E se uma aplicação consumir toda a CPU de outra aplicação? </a:t>
            </a:r>
          </a:p>
          <a:p>
            <a:pPr lvl="1"/>
            <a:r>
              <a:rPr lang="pt-BR" sz="1800" dirty="0"/>
              <a:t>Uma aplicação usa Java 7 e outra usa Java 8</a:t>
            </a:r>
          </a:p>
          <a:p>
            <a:pPr lvl="1"/>
            <a:r>
              <a:rPr lang="pt-BR" sz="1800" dirty="0"/>
              <a:t>Sem contar que uma única aplicação pode congelar um ambiente</a:t>
            </a:r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Docker?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Inc. </a:t>
            </a:r>
            <a:r>
              <a:rPr lang="pt-BR" sz="2000" dirty="0"/>
              <a:t>é</a:t>
            </a:r>
            <a:r>
              <a:rPr lang="pt-BR" sz="2000" b="1" dirty="0"/>
              <a:t> </a:t>
            </a:r>
            <a:r>
              <a:rPr lang="pt-BR" sz="2000" dirty="0"/>
              <a:t>empresa que toma conta do Docker e a tecnologia dos </a:t>
            </a:r>
            <a:r>
              <a:rPr lang="pt-BR" sz="2000" i="1" dirty="0"/>
              <a:t>containers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O </a:t>
            </a:r>
            <a:r>
              <a:rPr lang="pt-BR" sz="2000" b="1" dirty="0"/>
              <a:t>Docker</a:t>
            </a:r>
            <a:r>
              <a:rPr lang="pt-BR" sz="2000" dirty="0"/>
              <a:t> nada mais é do que um conjunto de tecnologias para facilitar o </a:t>
            </a:r>
            <a:r>
              <a:rPr lang="pt-BR" sz="2000" dirty="0" err="1"/>
              <a:t>deploy</a:t>
            </a:r>
            <a:r>
              <a:rPr lang="pt-BR" sz="2000" dirty="0"/>
              <a:t> e a execução das nossas aplicações.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/>
              <a:t>Hello</a:t>
            </a:r>
            <a:r>
              <a:rPr lang="pt-BR" sz="2800" b="1" dirty="0"/>
              <a:t> World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version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301" y="4547993"/>
            <a:ext cx="6518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https://labs.play-with-docker.com/</a:t>
            </a: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Tecnologias Docker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Docker </a:t>
            </a:r>
            <a:r>
              <a:rPr lang="pt-BR" sz="2000" b="1" dirty="0" err="1"/>
              <a:t>Compose</a:t>
            </a:r>
            <a:r>
              <a:rPr lang="pt-BR" sz="2000" b="1" dirty="0"/>
              <a:t> –</a:t>
            </a:r>
            <a:r>
              <a:rPr lang="pt-BR" sz="2000" dirty="0"/>
              <a:t> uma forma simples de orquestrar múltiplos containers.</a:t>
            </a:r>
          </a:p>
          <a:p>
            <a:endParaRPr lang="pt-BR" sz="2000" b="1" dirty="0"/>
          </a:p>
          <a:p>
            <a:r>
              <a:rPr lang="pt-BR" sz="2000" b="1" dirty="0"/>
              <a:t>Docker </a:t>
            </a:r>
            <a:r>
              <a:rPr lang="pt-BR" sz="2000" b="1" dirty="0" err="1"/>
              <a:t>Swarm</a:t>
            </a:r>
            <a:r>
              <a:rPr lang="pt-BR" sz="2000" b="1" dirty="0"/>
              <a:t> –</a:t>
            </a:r>
            <a:r>
              <a:rPr lang="pt-BR" sz="2000" dirty="0"/>
              <a:t> uma ferramenta para colocar múltiplos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engines</a:t>
            </a:r>
            <a:r>
              <a:rPr lang="pt-BR" sz="2000" dirty="0"/>
              <a:t> para funcionarem juntos num cluster.</a:t>
            </a:r>
          </a:p>
          <a:p>
            <a:endParaRPr lang="pt-BR" sz="2000" b="1" dirty="0"/>
          </a:p>
          <a:p>
            <a:r>
              <a:rPr lang="pt-BR" sz="2000" b="1" dirty="0"/>
              <a:t>Docker Hub –</a:t>
            </a:r>
            <a:r>
              <a:rPr lang="pt-BR" sz="2000" dirty="0"/>
              <a:t> um repositório com mais de 250 mil imagens diferentes para os nossos containers.</a:t>
            </a:r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/>
              <a:t>Machine</a:t>
            </a:r>
            <a:r>
              <a:rPr lang="pt-BR" sz="2000" b="1" dirty="0"/>
              <a:t> –</a:t>
            </a:r>
            <a:r>
              <a:rPr lang="pt-BR" sz="2000" dirty="0"/>
              <a:t> 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Diferença entre Imagens e Containers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3084" y="2150243"/>
            <a:ext cx="11396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</a:t>
            </a:r>
            <a:r>
              <a:rPr lang="pt-BR" sz="1600" b="1" dirty="0"/>
              <a:t>imagem</a:t>
            </a:r>
            <a:r>
              <a:rPr lang="pt-BR" sz="1600" dirty="0"/>
              <a:t> é como se fosse uma receita de bolo, uma série de instruções que o </a:t>
            </a:r>
            <a:r>
              <a:rPr lang="pt-BR" sz="1600" dirty="0" err="1"/>
              <a:t>Docker</a:t>
            </a:r>
            <a:r>
              <a:rPr lang="pt-BR" sz="1600" dirty="0"/>
              <a:t> seguirá para criar um </a:t>
            </a:r>
            <a:r>
              <a:rPr lang="pt-BR" sz="1600" b="1" i="1" dirty="0"/>
              <a:t>container</a:t>
            </a:r>
            <a:r>
              <a:rPr lang="pt-BR" sz="1600" dirty="0"/>
              <a:t>, que irá conter as instruções da imagem.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/>
              <a:t>docker</a:t>
            </a:r>
            <a:r>
              <a:rPr lang="pt-BR" sz="1600" dirty="0"/>
              <a:t> </a:t>
            </a:r>
            <a:r>
              <a:rPr lang="pt-BR" sz="1600" dirty="0" err="1"/>
              <a:t>ps</a:t>
            </a:r>
            <a:r>
              <a:rPr lang="pt-BR" sz="1600" dirty="0"/>
              <a:t> –a</a:t>
            </a:r>
          </a:p>
          <a:p>
            <a:endParaRPr lang="pt-BR" sz="1600" dirty="0"/>
          </a:p>
          <a:p>
            <a:r>
              <a:rPr lang="pt-BR" sz="1600" dirty="0"/>
              <a:t>CONTAINER ID    IMAGE         COMMAND       CREATED         STATUS                     		PORTS     NAMES</a:t>
            </a:r>
          </a:p>
          <a:p>
            <a:r>
              <a:rPr lang="pt-BR" sz="1600" dirty="0"/>
              <a:t>4139842e283a    </a:t>
            </a:r>
            <a:r>
              <a:rPr lang="pt-BR" sz="1600" dirty="0" err="1"/>
              <a:t>ubuntu</a:t>
            </a:r>
            <a:r>
              <a:rPr lang="pt-BR" sz="1600" dirty="0"/>
              <a:t>        "/bin/</a:t>
            </a:r>
            <a:r>
              <a:rPr lang="pt-BR" sz="1600" dirty="0" err="1"/>
              <a:t>bash</a:t>
            </a:r>
            <a:r>
              <a:rPr lang="pt-BR" sz="1600" dirty="0"/>
              <a:t>"   3 minutes </a:t>
            </a:r>
            <a:r>
              <a:rPr lang="pt-BR" sz="1600" dirty="0" err="1"/>
              <a:t>ago</a:t>
            </a:r>
            <a:r>
              <a:rPr lang="pt-BR" sz="1600" dirty="0"/>
              <a:t>    </a:t>
            </a:r>
            <a:r>
              <a:rPr lang="pt-BR" sz="1600" dirty="0" err="1"/>
              <a:t>Exited</a:t>
            </a:r>
            <a:r>
              <a:rPr lang="pt-BR" sz="1600" dirty="0"/>
              <a:t> (0) 3 minutes </a:t>
            </a:r>
            <a:r>
              <a:rPr lang="pt-BR" sz="1600" dirty="0" err="1"/>
              <a:t>ago</a:t>
            </a:r>
            <a:r>
              <a:rPr lang="pt-BR" sz="1600" dirty="0"/>
              <a:t>          		</a:t>
            </a:r>
            <a:r>
              <a:rPr lang="pt-BR" sz="1600" dirty="0" err="1"/>
              <a:t>elastic_albattani</a:t>
            </a:r>
            <a:endParaRPr lang="pt-BR" sz="1600" dirty="0"/>
          </a:p>
          <a:p>
            <a:r>
              <a:rPr lang="pt-BR" sz="1600" dirty="0"/>
              <a:t>c1a155091114    </a:t>
            </a:r>
            <a:r>
              <a:rPr lang="pt-BR" sz="1600" dirty="0" err="1"/>
              <a:t>hello</a:t>
            </a:r>
            <a:r>
              <a:rPr lang="pt-BR" sz="1600" dirty="0"/>
              <a:t>-world   "/</a:t>
            </a:r>
            <a:r>
              <a:rPr lang="pt-BR" sz="1600" dirty="0" err="1"/>
              <a:t>hello</a:t>
            </a:r>
            <a:r>
              <a:rPr lang="pt-BR" sz="1600" dirty="0"/>
              <a:t>"       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</a:t>
            </a:r>
            <a:r>
              <a:rPr lang="pt-BR" sz="1600" dirty="0" err="1"/>
              <a:t>Exited</a:t>
            </a:r>
            <a:r>
              <a:rPr lang="pt-BR" sz="1600" dirty="0"/>
              <a:t> (0)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      		</a:t>
            </a:r>
            <a:r>
              <a:rPr lang="pt-BR" sz="1600" dirty="0" err="1"/>
              <a:t>nifty_mcclintock</a:t>
            </a:r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68" y="637340"/>
            <a:ext cx="3257442" cy="14995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61" y="4509054"/>
            <a:ext cx="5695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Diferença entre Imagens e Containers  - E alguns comandos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016" y="1084496"/>
            <a:ext cx="58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ubuntu</a:t>
            </a:r>
            <a:r>
              <a:rPr lang="pt-BR" dirty="0"/>
              <a:t> </a:t>
            </a:r>
            <a:r>
              <a:rPr lang="pt-BR" dirty="0" err="1"/>
              <a:t>echo</a:t>
            </a:r>
            <a:r>
              <a:rPr lang="pt-BR" dirty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-it </a:t>
            </a:r>
            <a:r>
              <a:rPr lang="pt-BR" dirty="0" err="1"/>
              <a:t>ubuntu</a:t>
            </a:r>
            <a:r>
              <a:rPr lang="pt-BR" dirty="0"/>
              <a:t>  - </a:t>
            </a:r>
            <a:r>
              <a:rPr lang="pt-BR" b="1" dirty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start –help - </a:t>
            </a:r>
            <a:r>
              <a:rPr lang="pt-BR" b="1" dirty="0"/>
              <a:t>Ajuda sobre comandos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start 4139842e283a – </a:t>
            </a:r>
            <a:r>
              <a:rPr lang="pt-BR" b="1" dirty="0"/>
              <a:t>Iniciar um container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stop 4139842e283a – </a:t>
            </a:r>
            <a:r>
              <a:rPr lang="pt-BR" b="1" dirty="0"/>
              <a:t>Parar um container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start –a –i 4139842e283a – </a:t>
            </a:r>
            <a:r>
              <a:rPr lang="pt-BR" b="1" dirty="0"/>
              <a:t>Iniciar um container e já acessá-lo ( -a </a:t>
            </a:r>
            <a:r>
              <a:rPr lang="pt-BR" b="1" dirty="0" err="1"/>
              <a:t>attach</a:t>
            </a:r>
            <a:r>
              <a:rPr lang="pt-BR" b="1" dirty="0"/>
              <a:t> / -i </a:t>
            </a:r>
            <a:r>
              <a:rPr lang="pt-BR" b="1" dirty="0" err="1"/>
              <a:t>interactive</a:t>
            </a:r>
            <a:r>
              <a:rPr lang="pt-BR" b="1" dirty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root@4139842e283a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53" y="1941794"/>
            <a:ext cx="5317752" cy="22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60050" y="1084496"/>
            <a:ext cx="8982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/>
              <a:t>Alguns comandos </a:t>
            </a:r>
            <a:r>
              <a:rPr lang="pt-BR" dirty="0"/>
              <a:t>: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Remover um Container</a:t>
            </a:r>
          </a:p>
          <a:p>
            <a:r>
              <a:rPr lang="pt-BR" dirty="0"/>
              <a:t>	</a:t>
            </a:r>
            <a:r>
              <a:rPr lang="pt-BR" b="1" dirty="0" err="1"/>
              <a:t>docker</a:t>
            </a:r>
            <a:r>
              <a:rPr lang="pt-BR" b="1" dirty="0"/>
              <a:t> </a:t>
            </a:r>
            <a:r>
              <a:rPr lang="pt-BR" b="1" dirty="0" err="1"/>
              <a:t>rm</a:t>
            </a:r>
            <a:r>
              <a:rPr lang="pt-BR" b="1" dirty="0"/>
              <a:t> 9daa6a5cd330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Remover todos os containers parados</a:t>
            </a:r>
          </a:p>
          <a:p>
            <a:r>
              <a:rPr lang="pt-BR" dirty="0"/>
              <a:t>	</a:t>
            </a:r>
            <a:r>
              <a:rPr lang="pt-BR" b="1" dirty="0" err="1"/>
              <a:t>docker</a:t>
            </a:r>
            <a:r>
              <a:rPr lang="pt-BR" b="1" dirty="0"/>
              <a:t> container </a:t>
            </a:r>
            <a:r>
              <a:rPr lang="pt-BR" b="1" dirty="0" err="1"/>
              <a:t>prune</a:t>
            </a:r>
            <a:endParaRPr lang="pt-BR" b="1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Remover uma Imagem</a:t>
            </a:r>
          </a:p>
          <a:p>
            <a:r>
              <a:rPr lang="pt-BR" dirty="0"/>
              <a:t>	</a:t>
            </a:r>
            <a:r>
              <a:rPr lang="pt-BR" b="1" dirty="0" err="1"/>
              <a:t>docker</a:t>
            </a:r>
            <a:r>
              <a:rPr lang="pt-BR" b="1" dirty="0"/>
              <a:t> </a:t>
            </a:r>
            <a:r>
              <a:rPr lang="pt-BR" b="1" dirty="0" err="1"/>
              <a:t>rmi</a:t>
            </a:r>
            <a:r>
              <a:rPr lang="pt-BR" b="1" dirty="0"/>
              <a:t> </a:t>
            </a:r>
            <a:r>
              <a:rPr lang="pt-BR" b="1" dirty="0" err="1"/>
              <a:t>hello</a:t>
            </a:r>
            <a:r>
              <a:rPr lang="pt-BR" b="1" dirty="0"/>
              <a:t>-world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Diferença entre Imagens e Containers  - E alguns comandos</a:t>
            </a:r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9334</TotalTime>
  <Words>2156</Words>
  <Application>Microsoft Macintosh PowerPoint</Application>
  <PresentationFormat>Widescreen</PresentationFormat>
  <Paragraphs>307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Wingdings</vt:lpstr>
      <vt:lpstr>Tema do Office</vt:lpstr>
      <vt:lpstr>Docker  (resumo) 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Rodando código em um Container</vt:lpstr>
      <vt:lpstr>Construir as Próprias Imagens</vt:lpstr>
      <vt:lpstr>Revisão Comandos sobre Criações de Imagens</vt:lpstr>
      <vt:lpstr>Redes com Docker</vt:lpstr>
      <vt:lpstr>Redes com Docker</vt:lpstr>
      <vt:lpstr>Redes com Docker</vt:lpstr>
      <vt:lpstr>Comunicação entre Containers – Recuperando dados de um Banco de Dados</vt:lpstr>
      <vt:lpstr>Trabalhando com o Docker Compose</vt:lpstr>
      <vt:lpstr>Trabalhando com o Docker Compose</vt:lpstr>
      <vt:lpstr>Trabalhando com o Docker Compose</vt:lpstr>
      <vt:lpstr>Trabalhando com o Docker Compose</vt:lpstr>
      <vt:lpstr>Referências Bibliográficas</vt:lpstr>
    </vt:vector>
  </TitlesOfParts>
  <Company>PETROBRAS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Cordeiro</cp:lastModifiedBy>
  <cp:revision>194</cp:revision>
  <dcterms:created xsi:type="dcterms:W3CDTF">2019-02-15T16:45:59Z</dcterms:created>
  <dcterms:modified xsi:type="dcterms:W3CDTF">2019-10-28T02:31:12Z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