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6" r:id="rId3"/>
    <p:sldId id="315" r:id="rId4"/>
    <p:sldId id="314" r:id="rId5"/>
    <p:sldId id="287" r:id="rId6"/>
    <p:sldId id="288" r:id="rId7"/>
    <p:sldId id="317" r:id="rId8"/>
    <p:sldId id="289" r:id="rId9"/>
    <p:sldId id="318" r:id="rId10"/>
    <p:sldId id="319" r:id="rId11"/>
    <p:sldId id="291" r:id="rId12"/>
    <p:sldId id="295" r:id="rId13"/>
    <p:sldId id="320" r:id="rId14"/>
    <p:sldId id="292" r:id="rId15"/>
    <p:sldId id="296" r:id="rId16"/>
    <p:sldId id="297" r:id="rId17"/>
    <p:sldId id="293" r:id="rId18"/>
    <p:sldId id="298" r:id="rId19"/>
    <p:sldId id="316" r:id="rId20"/>
    <p:sldId id="300" r:id="rId21"/>
    <p:sldId id="294" r:id="rId22"/>
    <p:sldId id="301" r:id="rId23"/>
    <p:sldId id="302" r:id="rId24"/>
    <p:sldId id="313" r:id="rId25"/>
    <p:sldId id="303" r:id="rId26"/>
    <p:sldId id="281" r:id="rId27"/>
    <p:sldId id="306" r:id="rId28"/>
    <p:sldId id="304" r:id="rId29"/>
    <p:sldId id="309" r:id="rId30"/>
    <p:sldId id="310" r:id="rId31"/>
    <p:sldId id="307" r:id="rId32"/>
    <p:sldId id="305" r:id="rId33"/>
    <p:sldId id="312" r:id="rId34"/>
    <p:sldId id="311" r:id="rId35"/>
    <p:sldId id="308" r:id="rId36"/>
    <p:sldId id="285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8" autoAdjust="0"/>
    <p:restoredTop sz="85098" autoAdjust="0"/>
  </p:normalViewPr>
  <p:slideViewPr>
    <p:cSldViewPr snapToGrid="0">
      <p:cViewPr varScale="1">
        <p:scale>
          <a:sx n="70" d="100"/>
          <a:sy n="70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3553-004A-4AC0-97DD-6833C5CCC6AB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F75BA-2413-497C-9A18-77E2B7FB0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2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0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Economia de Espaço, porque uma imagem base pode ser reaproveitada em vários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1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sz="1800" dirty="0"/>
              <a:t>Rodar a primeira vez sem o -d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43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-P --</a:t>
            </a:r>
            <a:r>
              <a:rPr lang="pt-BR" dirty="0" err="1"/>
              <a:t>name</a:t>
            </a:r>
            <a:r>
              <a:rPr lang="pt-BR" dirty="0"/>
              <a:t> meu-site -e AUTHOR="Luciano Cordeiro" </a:t>
            </a:r>
            <a:r>
              <a:rPr lang="pt-BR" dirty="0" err="1"/>
              <a:t>dockersamples</a:t>
            </a:r>
            <a:r>
              <a:rPr lang="pt-BR" dirty="0"/>
              <a:t>/</a:t>
            </a:r>
            <a:r>
              <a:rPr lang="pt-BR" dirty="0" err="1"/>
              <a:t>static</a:t>
            </a:r>
            <a:r>
              <a:rPr lang="pt-BR" dirty="0"/>
              <a:t>-site</a:t>
            </a:r>
          </a:p>
          <a:p>
            <a:endParaRPr lang="pt-BR" dirty="0"/>
          </a:p>
          <a:p>
            <a:r>
              <a:rPr lang="de-DE" dirty="0"/>
              <a:t>docker stop -t 0 20f2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91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--</a:t>
            </a:r>
            <a:r>
              <a:rPr lang="pt-BR" dirty="0" err="1"/>
              <a:t>name</a:t>
            </a:r>
            <a:r>
              <a:rPr lang="pt-BR" dirty="0"/>
              <a:t> meu-</a:t>
            </a:r>
            <a:r>
              <a:rPr lang="pt-BR" dirty="0" err="1"/>
              <a:t>mysql</a:t>
            </a:r>
            <a:r>
              <a:rPr lang="pt-BR" dirty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mysql-admin</a:t>
            </a:r>
            <a:r>
              <a:rPr lang="pt-BR" dirty="0"/>
              <a:t> --network minha-rede -e MYSQL_ROOT_PASSWORD=root -e PMA_HOST="meu-</a:t>
            </a:r>
            <a:r>
              <a:rPr lang="pt-BR" dirty="0" err="1"/>
              <a:t>mysql</a:t>
            </a:r>
            <a:r>
              <a:rPr lang="pt-BR" dirty="0"/>
              <a:t>" -e PMA_PORT=3306 -p 8083:80 -d nexus.petrobras.com.br:5000/</a:t>
            </a:r>
            <a:r>
              <a:rPr lang="pt-BR" dirty="0" err="1"/>
              <a:t>phpmyadmin</a:t>
            </a:r>
            <a:r>
              <a:rPr lang="pt-BR" dirty="0"/>
              <a:t>/</a:t>
            </a:r>
            <a:r>
              <a:rPr lang="pt-BR" dirty="0" err="1"/>
              <a:t>phpmyadmin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--</a:t>
            </a:r>
            <a:r>
              <a:rPr lang="pt-BR" dirty="0" err="1"/>
              <a:t>name</a:t>
            </a:r>
            <a:r>
              <a:rPr lang="pt-BR" dirty="0"/>
              <a:t> meu-</a:t>
            </a:r>
            <a:r>
              <a:rPr lang="pt-BR" dirty="0" err="1"/>
              <a:t>mysql</a:t>
            </a:r>
            <a:r>
              <a:rPr lang="pt-BR" dirty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mysql-admin</a:t>
            </a:r>
            <a:r>
              <a:rPr lang="pt-BR" dirty="0"/>
              <a:t> --network minha-rede -e MYSQL_ROOT_PASSWORD=root -e PMA_HOST="meu-</a:t>
            </a:r>
            <a:r>
              <a:rPr lang="pt-BR" dirty="0" err="1"/>
              <a:t>mysql</a:t>
            </a:r>
            <a:r>
              <a:rPr lang="pt-BR" dirty="0"/>
              <a:t>" -e PMA_PORT=3306 -p 8083:80 -d nexus.petrobras.com.br:5000/</a:t>
            </a:r>
            <a:r>
              <a:rPr lang="pt-BR" dirty="0" err="1"/>
              <a:t>phpmyadmin</a:t>
            </a:r>
            <a:r>
              <a:rPr lang="pt-BR" dirty="0"/>
              <a:t>/</a:t>
            </a:r>
            <a:r>
              <a:rPr lang="pt-BR" dirty="0" err="1"/>
              <a:t>phpmyadmin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60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Várias Máquinas</a:t>
            </a:r>
          </a:p>
          <a:p>
            <a:r>
              <a:rPr lang="pt-BR" dirty="0"/>
              <a:t>Vários Sistemas Operacionais</a:t>
            </a:r>
          </a:p>
          <a:p>
            <a:r>
              <a:rPr lang="pt-BR" dirty="0"/>
              <a:t>Custos com Energia</a:t>
            </a:r>
          </a:p>
          <a:p>
            <a:r>
              <a:rPr lang="pt-BR" dirty="0"/>
              <a:t>Custo de Manutenção</a:t>
            </a:r>
          </a:p>
          <a:p>
            <a:r>
              <a:rPr lang="pt-BR" dirty="0"/>
              <a:t>Velocidades lentas de </a:t>
            </a:r>
            <a:r>
              <a:rPr lang="pt-BR" dirty="0" err="1"/>
              <a:t>Deploy</a:t>
            </a:r>
            <a:r>
              <a:rPr lang="pt-BR" dirty="0"/>
              <a:t> </a:t>
            </a:r>
          </a:p>
          <a:p>
            <a:r>
              <a:rPr lang="pt-BR" dirty="0"/>
              <a:t>Capacidade pouco Aproveitada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Com isso deu-se origem aos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3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container irá conter sua aplicação; </a:t>
            </a:r>
          </a:p>
          <a:p>
            <a:r>
              <a:rPr lang="pt-BR" dirty="0"/>
              <a:t>Muito leve subir ou parar um container;</a:t>
            </a:r>
          </a:p>
          <a:p>
            <a:endParaRPr lang="pt-BR" dirty="0"/>
          </a:p>
          <a:p>
            <a:r>
              <a:rPr lang="pt-BR" dirty="0"/>
              <a:t>O normal seria deixar como está instalando tudo na sua máquina</a:t>
            </a:r>
          </a:p>
          <a:p>
            <a:endParaRPr lang="pt-BR" dirty="0"/>
          </a:p>
          <a:p>
            <a:r>
              <a:rPr lang="pt-BR" dirty="0"/>
              <a:t>-</a:t>
            </a:r>
            <a:r>
              <a:rPr lang="pt-BR" baseline="0" dirty="0"/>
              <a:t> Se travar uma aplicação, trava todo mundo. Uma query pesada .... Se tudo tiver na mesma máquina cai todo mundo junto. Por isso é importante ter essa separação. E essa separação </a:t>
            </a:r>
            <a:r>
              <a:rPr lang="pt-BR" baseline="0" dirty="0" err="1"/>
              <a:t>vc</a:t>
            </a:r>
            <a:r>
              <a:rPr lang="pt-BR" baseline="0" dirty="0"/>
              <a:t> consegue com Containers e </a:t>
            </a:r>
            <a:r>
              <a:rPr lang="pt-BR" baseline="0" dirty="0" err="1"/>
              <a:t>VMs</a:t>
            </a:r>
            <a:r>
              <a:rPr lang="pt-BR" baseline="0" dirty="0"/>
              <a:t>, mas os containers com mais vantagens.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9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 pode fazer por exemplo refinos em questões de CPU e memória</a:t>
            </a:r>
          </a:p>
          <a:p>
            <a:endParaRPr lang="pt-BR" dirty="0"/>
          </a:p>
          <a:p>
            <a:r>
              <a:rPr lang="pt-BR" dirty="0"/>
              <a:t>Desvantagens:</a:t>
            </a:r>
          </a:p>
          <a:p>
            <a:r>
              <a:rPr lang="pt-BR" sz="2000" dirty="0"/>
              <a:t> - Divisão de recursos de hardware entre os containers</a:t>
            </a:r>
          </a:p>
          <a:p>
            <a:r>
              <a:rPr lang="pt-BR" sz="2000" dirty="0"/>
              <a:t> - Dificuldade na persistência dos dados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Inc.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no início era chamada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era uma empresa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P*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latform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a** **S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</a:t>
            </a:r>
            <a:r>
              <a:rPr lang="pt-BR" sz="1200" dirty="0"/>
              <a:t> </a:t>
            </a:r>
            <a:r>
              <a:rPr lang="pt-BR" sz="1200" b="1" dirty="0" err="1"/>
              <a:t>Docker</a:t>
            </a:r>
            <a:r>
              <a:rPr lang="pt-BR" sz="1200" b="1" dirty="0"/>
              <a:t>, Inc. </a:t>
            </a:r>
            <a:r>
              <a:rPr lang="pt-BR" sz="1200" dirty="0"/>
              <a:t>é</a:t>
            </a:r>
            <a:r>
              <a:rPr lang="pt-BR" sz="1200" b="1" dirty="0"/>
              <a:t> </a:t>
            </a:r>
            <a:r>
              <a:rPr lang="pt-BR" sz="1200" dirty="0"/>
              <a:t>empresa que toma conta do </a:t>
            </a:r>
            <a:r>
              <a:rPr lang="pt-BR" sz="1200" dirty="0" err="1"/>
              <a:t>Docker</a:t>
            </a:r>
            <a:r>
              <a:rPr lang="pt-BR" sz="1200" dirty="0"/>
              <a:t> e a tecnologia dos </a:t>
            </a:r>
            <a:r>
              <a:rPr lang="pt-BR" sz="1200" i="1" dirty="0"/>
              <a:t>containers</a:t>
            </a:r>
            <a:r>
              <a:rPr lang="pt-BR" sz="1200" dirty="0"/>
              <a:t>. Como a </a:t>
            </a:r>
            <a:r>
              <a:rPr lang="pt-BR" sz="1200" dirty="0" err="1"/>
              <a:t>Heroku</a:t>
            </a:r>
            <a:r>
              <a:rPr lang="pt-BR" sz="1200" dirty="0"/>
              <a:t>; </a:t>
            </a:r>
            <a:r>
              <a:rPr lang="pt-BR" sz="1200" dirty="0" err="1"/>
              <a:t>Azure</a:t>
            </a:r>
            <a:r>
              <a:rPr lang="pt-BR" sz="1200" dirty="0"/>
              <a:t>; </a:t>
            </a:r>
            <a:r>
              <a:rPr lang="pt-BR" sz="1200" dirty="0" err="1"/>
              <a:t>google</a:t>
            </a:r>
            <a:r>
              <a:rPr lang="pt-BR" sz="1200" dirty="0"/>
              <a:t> </a:t>
            </a:r>
            <a:r>
              <a:rPr lang="pt-BR" sz="1200" dirty="0" err="1"/>
              <a:t>Cloud</a:t>
            </a:r>
            <a:r>
              <a:rPr lang="pt-BR" sz="1200" dirty="0"/>
              <a:t> Platform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O </a:t>
            </a:r>
            <a:r>
              <a:rPr lang="pt-BR" sz="1200" b="1" dirty="0" err="1"/>
              <a:t>Docker</a:t>
            </a:r>
            <a:r>
              <a:rPr lang="pt-BR" sz="1200" dirty="0"/>
              <a:t> nada mais é do que um conjunto de tecnologias para facilitar o </a:t>
            </a:r>
            <a:r>
              <a:rPr lang="pt-BR" sz="1200" dirty="0" err="1"/>
              <a:t>deploy</a:t>
            </a:r>
            <a:r>
              <a:rPr lang="pt-BR" sz="1200" dirty="0"/>
              <a:t> e a execução das nossas aplicações.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0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8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73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baseline="0" dirty="0"/>
              <a:t> outro terminal e </a:t>
            </a:r>
            <a:r>
              <a:rPr lang="en-US" baseline="0" dirty="0" err="1"/>
              <a:t>ver</a:t>
            </a:r>
            <a:r>
              <a:rPr lang="en-US" baseline="0" dirty="0"/>
              <a:t> o outro container </a:t>
            </a:r>
            <a:r>
              <a:rPr lang="en-US" baseline="0" dirty="0" err="1"/>
              <a:t>ativo</a:t>
            </a:r>
            <a:endParaRPr lang="en-US" baseline="0" dirty="0"/>
          </a:p>
          <a:p>
            <a:r>
              <a:rPr lang="en-US" baseline="0" dirty="0"/>
              <a:t>Touch arquivo1.txt</a:t>
            </a:r>
          </a:p>
          <a:p>
            <a:r>
              <a:rPr lang="en-US" baseline="0" dirty="0"/>
              <a:t>echo “Teste no container” &gt; arquivo1.txt</a:t>
            </a:r>
          </a:p>
          <a:p>
            <a:r>
              <a:rPr lang="en-US" baseline="0" dirty="0"/>
              <a:t>cat arquivo1.txt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run -it -d --</a:t>
            </a:r>
            <a:r>
              <a:rPr lang="en-US" dirty="0" err="1"/>
              <a:t>rm</a:t>
            </a:r>
            <a:r>
              <a:rPr lang="en-US" dirty="0"/>
              <a:t> -p 8888:8080 tomcat:8.0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9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dock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67" y="1501637"/>
            <a:ext cx="6564776" cy="35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2156268" y="907520"/>
            <a:ext cx="7448848" cy="88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43" y="330467"/>
            <a:ext cx="1476451" cy="1515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061" y="1873303"/>
            <a:ext cx="1257475" cy="1038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795" y="3184457"/>
            <a:ext cx="1448002" cy="10002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388" y="3999094"/>
            <a:ext cx="1228896" cy="1371791"/>
          </a:xfrm>
          <a:prstGeom prst="rect">
            <a:avLst/>
          </a:prstGeom>
        </p:spPr>
      </p:pic>
      <p:sp>
        <p:nvSpPr>
          <p:cNvPr id="10" name="Espaço Reservado para Conteúdo 5"/>
          <p:cNvSpPr txBox="1">
            <a:spLocks/>
          </p:cNvSpPr>
          <p:nvPr/>
        </p:nvSpPr>
        <p:spPr>
          <a:xfrm>
            <a:off x="530721" y="2102017"/>
            <a:ext cx="7686905" cy="98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dirty="0"/>
          </a:p>
        </p:txBody>
      </p:sp>
      <p:sp>
        <p:nvSpPr>
          <p:cNvPr id="11" name="Espaço Reservado para Conteúdo 5"/>
          <p:cNvSpPr txBox="1">
            <a:spLocks/>
          </p:cNvSpPr>
          <p:nvPr/>
        </p:nvSpPr>
        <p:spPr>
          <a:xfrm>
            <a:off x="2583970" y="3323810"/>
            <a:ext cx="7996614" cy="99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Hub –</a:t>
            </a:r>
            <a:r>
              <a:rPr lang="pt-BR" sz="2000" dirty="0"/>
              <a:t> um repositório com mais de 250 mil imagens diferentes para os nossos containers.</a:t>
            </a:r>
          </a:p>
        </p:txBody>
      </p:sp>
      <p:sp>
        <p:nvSpPr>
          <p:cNvPr id="12" name="Espaço Reservado para Conteúdo 5"/>
          <p:cNvSpPr txBox="1">
            <a:spLocks/>
          </p:cNvSpPr>
          <p:nvPr/>
        </p:nvSpPr>
        <p:spPr>
          <a:xfrm>
            <a:off x="445457" y="4213941"/>
            <a:ext cx="7886930" cy="1386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</a:t>
            </a:r>
            <a:r>
              <a:rPr lang="pt-BR" sz="2000" dirty="0" err="1"/>
              <a:t>Docker</a:t>
            </a:r>
            <a:r>
              <a:rPr lang="pt-BR" sz="2000" dirty="0"/>
              <a:t> num Host Virtual.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979175" y="5776421"/>
            <a:ext cx="696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hlinkClick r:id="rId7"/>
              </a:rPr>
              <a:t>https://github.com/docker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2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5626" y="458175"/>
            <a:ext cx="80892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ubuntu</a:t>
            </a:r>
            <a:r>
              <a:rPr lang="pt-BR" sz="2000" dirty="0"/>
              <a:t> </a:t>
            </a:r>
            <a:r>
              <a:rPr lang="pt-BR" sz="2000" dirty="0" err="1"/>
              <a:t>echo</a:t>
            </a:r>
            <a:r>
              <a:rPr lang="pt-BR" sz="2000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-it </a:t>
            </a:r>
            <a:r>
              <a:rPr lang="pt-BR" sz="2000" dirty="0" err="1"/>
              <a:t>ubuntu</a:t>
            </a:r>
            <a:r>
              <a:rPr lang="pt-BR" sz="2000" dirty="0"/>
              <a:t>  - </a:t>
            </a:r>
            <a:r>
              <a:rPr lang="pt-BR" sz="2000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–help - </a:t>
            </a:r>
            <a:r>
              <a:rPr lang="pt-BR" sz="2000" b="1" dirty="0"/>
              <a:t>Ajuda sobre comandos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4139842e283a – </a:t>
            </a:r>
            <a:r>
              <a:rPr lang="pt-BR" sz="2000" b="1" dirty="0"/>
              <a:t>Iniciar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stop 4139842e283a – </a:t>
            </a:r>
            <a:r>
              <a:rPr lang="pt-BR" sz="2000" b="1" dirty="0"/>
              <a:t>Parar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–a –i 4139842e283a – </a:t>
            </a:r>
            <a:r>
              <a:rPr lang="pt-BR" sz="2000" b="1" dirty="0"/>
              <a:t>Iniciar um container e já acessá-lo ( -a </a:t>
            </a:r>
            <a:r>
              <a:rPr lang="pt-BR" sz="2000" b="1" dirty="0" err="1"/>
              <a:t>attach</a:t>
            </a:r>
            <a:r>
              <a:rPr lang="pt-BR" sz="2000" b="1" dirty="0"/>
              <a:t>  </a:t>
            </a:r>
            <a:r>
              <a:rPr lang="pt-BR" sz="2000" dirty="0"/>
              <a:t>- integrar os terminais </a:t>
            </a:r>
            <a:r>
              <a:rPr lang="pt-BR" sz="2000" b="1" dirty="0"/>
              <a:t>/ -i </a:t>
            </a:r>
            <a:r>
              <a:rPr lang="pt-BR" sz="2000" b="1" dirty="0" err="1"/>
              <a:t>interactive</a:t>
            </a:r>
            <a:r>
              <a:rPr lang="pt-BR" sz="2000" b="1" dirty="0"/>
              <a:t> </a:t>
            </a:r>
            <a:r>
              <a:rPr lang="pt-BR" sz="2000" dirty="0"/>
              <a:t>– interagir com o terminal</a:t>
            </a:r>
            <a:r>
              <a:rPr lang="pt-BR" sz="20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2000" dirty="0"/>
              <a:t>root@4139842e283a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36" y="1956542"/>
            <a:ext cx="5317752" cy="227775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1210663" y="766732"/>
            <a:ext cx="100095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u="sng" dirty="0"/>
              <a:t>Alguns comandos </a:t>
            </a:r>
            <a:r>
              <a:rPr lang="pt-BR" sz="2000" dirty="0"/>
              <a:t>: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 Container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9daa6a5cd330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Parar um Container e removê-lo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9daa --force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todos os containers parados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container </a:t>
            </a:r>
            <a:r>
              <a:rPr lang="pt-BR" sz="2000" b="1" dirty="0" err="1"/>
              <a:t>prune</a:t>
            </a:r>
            <a:endParaRPr lang="pt-BR" sz="2000" b="1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uma Imagem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rmi</a:t>
            </a:r>
            <a:r>
              <a:rPr lang="pt-BR" sz="2000" b="1" dirty="0"/>
              <a:t> </a:t>
            </a:r>
            <a:r>
              <a:rPr lang="pt-BR" sz="2000" b="1" dirty="0" err="1"/>
              <a:t>hello</a:t>
            </a:r>
            <a:r>
              <a:rPr lang="pt-BR" sz="2000" b="1" dirty="0"/>
              <a:t>-world  </a:t>
            </a:r>
          </a:p>
          <a:p>
            <a:endParaRPr lang="pt-BR" sz="20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1210663" y="766732"/>
            <a:ext cx="100095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u="sng" dirty="0"/>
              <a:t>Alguns comandos </a:t>
            </a:r>
            <a:r>
              <a:rPr lang="pt-BR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Executar um container e expor a porta interna em uma porta aleatória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-d -P </a:t>
            </a:r>
            <a:r>
              <a:rPr lang="pt-BR" sz="2000" b="1" dirty="0" err="1"/>
              <a:t>dockersamples</a:t>
            </a:r>
            <a:r>
              <a:rPr lang="pt-BR" sz="2000" b="1" dirty="0"/>
              <a:t>/</a:t>
            </a:r>
            <a:r>
              <a:rPr lang="pt-BR" sz="2000" b="1" dirty="0" err="1"/>
              <a:t>static</a:t>
            </a:r>
            <a:r>
              <a:rPr lang="pt-BR" sz="2000" b="1" dirty="0"/>
              <a:t>-site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Verificar as portas que estão associadas a um container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f642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Escolher uma porta específica para mapear com a porta interna do container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-d -p 8084:80 </a:t>
            </a:r>
            <a:r>
              <a:rPr lang="pt-BR" sz="2000" b="1" dirty="0" err="1"/>
              <a:t>dockersamples</a:t>
            </a:r>
            <a:r>
              <a:rPr lang="pt-BR" sz="2000" b="1" dirty="0"/>
              <a:t>/</a:t>
            </a:r>
            <a:r>
              <a:rPr lang="pt-BR" sz="2000" b="1" dirty="0" err="1"/>
              <a:t>static</a:t>
            </a:r>
            <a:r>
              <a:rPr lang="pt-BR" sz="2000" b="1" dirty="0"/>
              <a:t>-site</a:t>
            </a:r>
          </a:p>
          <a:p>
            <a:endParaRPr lang="pt-BR" sz="2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172101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6854" y="3105554"/>
            <a:ext cx="959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imagem</a:t>
            </a:r>
            <a:r>
              <a:rPr lang="pt-BR" sz="2400" dirty="0"/>
              <a:t> é como se fosse uma receita de bolo, uma série de instruções que o </a:t>
            </a:r>
            <a:r>
              <a:rPr lang="pt-BR" sz="2400" dirty="0" err="1"/>
              <a:t>Docker</a:t>
            </a:r>
            <a:r>
              <a:rPr lang="pt-BR" sz="2400" dirty="0"/>
              <a:t> seguirá para criar um </a:t>
            </a:r>
            <a:r>
              <a:rPr lang="pt-BR" sz="2400" b="1" i="1" dirty="0"/>
              <a:t>container</a:t>
            </a:r>
            <a:r>
              <a:rPr lang="pt-BR" sz="2400" dirty="0"/>
              <a:t>, que irá conter as instruções da imagem.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17" y="17011"/>
            <a:ext cx="5749523" cy="26467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417" y="5083062"/>
            <a:ext cx="6585318" cy="1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72" y="757646"/>
            <a:ext cx="8230567" cy="27354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08" y="3793075"/>
            <a:ext cx="4559299" cy="244597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625556" y="3949500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07" y="1365156"/>
            <a:ext cx="9499441" cy="42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04036"/>
            <a:ext cx="11582400" cy="266205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marL="457200" lvl="1" indent="0" algn="just">
              <a:buNone/>
            </a:pPr>
            <a:endParaRPr lang="pt-BR" sz="2000" u="sng" dirty="0"/>
          </a:p>
          <a:p>
            <a:pPr lvl="1" algn="just"/>
            <a:r>
              <a:rPr lang="pt-BR" sz="2000" b="1" dirty="0"/>
              <a:t>Executando em modo </a:t>
            </a:r>
            <a:r>
              <a:rPr lang="pt-BR" sz="2000" b="1" dirty="0" err="1"/>
              <a:t>Detached</a:t>
            </a:r>
            <a:r>
              <a:rPr lang="pt-BR" sz="2000" b="1" dirty="0"/>
              <a:t> -&gt;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b="1" dirty="0"/>
              <a:t>-d</a:t>
            </a:r>
            <a:r>
              <a:rPr lang="pt-BR" sz="2000" dirty="0"/>
              <a:t> </a:t>
            </a:r>
            <a:r>
              <a:rPr lang="pt-BR" sz="2000" dirty="0" err="1"/>
              <a:t>dockersamples</a:t>
            </a:r>
            <a:r>
              <a:rPr lang="pt-BR" sz="2000" dirty="0"/>
              <a:t>/</a:t>
            </a:r>
            <a:r>
              <a:rPr lang="pt-BR" sz="2000" dirty="0" err="1"/>
              <a:t>static</a:t>
            </a:r>
            <a:r>
              <a:rPr lang="pt-BR" sz="2000" dirty="0"/>
              <a:t>-site</a:t>
            </a:r>
          </a:p>
          <a:p>
            <a:pPr marL="457200" lvl="1" indent="0" algn="just">
              <a:buNone/>
            </a:pPr>
            <a:r>
              <a:rPr lang="pt-BR" sz="2000" dirty="0"/>
              <a:t>	Agora o container fica executando em segundo plano.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46105" y="3504478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ps</a:t>
            </a:r>
            <a:r>
              <a:rPr lang="pt-BR" sz="1800" dirty="0"/>
              <a:t> –q)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Agenda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476148" y="797510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 no </a:t>
            </a:r>
            <a:r>
              <a:rPr lang="pt-BR" sz="2800" b="1" dirty="0" err="1"/>
              <a:t>Docker</a:t>
            </a:r>
            <a:r>
              <a:rPr lang="pt-BR" sz="2800" b="1" dirty="0"/>
              <a:t> Toolbox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/>
              <a:t>Detalhe 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</a:p>
          <a:p>
            <a:pPr marL="914400" lvl="2" indent="0">
              <a:buNone/>
            </a:pPr>
            <a:endParaRPr lang="pt-BR" sz="1600" dirty="0"/>
          </a:p>
          <a:p>
            <a:r>
              <a:rPr lang="pt-BR" sz="2400" dirty="0"/>
              <a:t>Além disso é necessário mapear na sua Virtual Box a pasta que será compartilhada com o volume do Container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Criando um </a:t>
            </a:r>
            <a:r>
              <a:rPr lang="pt-BR" sz="2000" b="1" i="1" dirty="0" err="1"/>
              <a:t>Dockerfile</a:t>
            </a:r>
            <a:r>
              <a:rPr lang="pt-BR" sz="20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/>
          </a:p>
          <a:p>
            <a:pPr algn="just"/>
            <a:r>
              <a:rPr lang="pt-BR" sz="1800" u="sng" dirty="0"/>
              <a:t>Lembrando: </a:t>
            </a:r>
          </a:p>
          <a:p>
            <a:pPr lvl="1" algn="just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 algn="just"/>
            <a:r>
              <a:rPr lang="pt-BR" sz="1800" i="1" dirty="0"/>
              <a:t>Um container é uma instância de uma imagem</a:t>
            </a:r>
          </a:p>
          <a:p>
            <a:pPr lvl="1" algn="just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/>
              <a:t>layer</a:t>
            </a:r>
            <a:r>
              <a:rPr lang="pt-BR" sz="1800" i="1" dirty="0"/>
              <a:t> 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481542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</a:t>
            </a:r>
            <a:r>
              <a:rPr lang="pt-BR" sz="1800" dirty="0" err="1">
                <a:solidFill>
                  <a:schemeClr val="accent5"/>
                </a:solidFill>
              </a:rPr>
              <a:t>f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Dockerfile</a:t>
            </a:r>
            <a:r>
              <a:rPr lang="pt-BR" sz="1800" dirty="0">
                <a:solidFill>
                  <a:schemeClr val="accent5"/>
                </a:solidFill>
              </a:rPr>
              <a:t> -</a:t>
            </a:r>
            <a:r>
              <a:rPr lang="pt-BR" sz="1800" dirty="0" err="1">
                <a:solidFill>
                  <a:schemeClr val="accent5"/>
                </a:solidFill>
              </a:rPr>
              <a:t>t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 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19" y="1072424"/>
            <a:ext cx="8790214" cy="2857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Contexto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2053317" y="1937784"/>
            <a:ext cx="7608329" cy="552450"/>
            <a:chOff x="1967592" y="1868833"/>
            <a:chExt cx="7608329" cy="5524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592" y="1889298"/>
              <a:ext cx="542925" cy="51435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0946" y="1906933"/>
              <a:ext cx="542925" cy="51435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916" y="1906933"/>
              <a:ext cx="542925" cy="5143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085" y="1868833"/>
              <a:ext cx="542925" cy="51435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1239" y="1868833"/>
              <a:ext cx="542925" cy="514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3471" y="1908348"/>
              <a:ext cx="552450" cy="495300"/>
            </a:xfrm>
            <a:prstGeom prst="rect">
              <a:avLst/>
            </a:prstGeom>
          </p:spPr>
        </p:pic>
      </p:grpSp>
      <p:grpSp>
        <p:nvGrpSpPr>
          <p:cNvPr id="23" name="Agrupar 22"/>
          <p:cNvGrpSpPr/>
          <p:nvPr/>
        </p:nvGrpSpPr>
        <p:grpSpPr>
          <a:xfrm>
            <a:off x="1733551" y="3610935"/>
            <a:ext cx="7985247" cy="847837"/>
            <a:chOff x="1753280" y="3654982"/>
            <a:chExt cx="7985247" cy="84783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3280" y="3715822"/>
              <a:ext cx="942975" cy="74295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8556" y="3683558"/>
              <a:ext cx="942975" cy="74295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390" y="3683558"/>
              <a:ext cx="942975" cy="74295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6455" y="3654982"/>
              <a:ext cx="942975" cy="74295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6003" y="3666652"/>
              <a:ext cx="942975" cy="742950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5552" y="3759869"/>
              <a:ext cx="942975" cy="742950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/>
        </p:nvGrpSpPr>
        <p:grpSpPr>
          <a:xfrm>
            <a:off x="1815017" y="4504772"/>
            <a:ext cx="7846629" cy="711013"/>
            <a:chOff x="1815017" y="4504772"/>
            <a:chExt cx="7846629" cy="71101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5017" y="4558560"/>
              <a:ext cx="800100" cy="657225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1702" y="4530847"/>
              <a:ext cx="800100" cy="657225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8591" y="4504772"/>
              <a:ext cx="800100" cy="657225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927" y="4504772"/>
              <a:ext cx="800100" cy="65722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9437" y="4504772"/>
              <a:ext cx="800100" cy="65722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1546" y="4528032"/>
              <a:ext cx="80010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9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Comunicação entre Containers – Recuperando dados de um Banco de Dados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FB13A9A-2550-DF43-9BB4-87071BD0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823858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Este exemplo utilizamos uma imagem do </a:t>
            </a:r>
            <a:r>
              <a:rPr lang="pt-BR" sz="2000" dirty="0" err="1"/>
              <a:t>MongoDB</a:t>
            </a:r>
            <a:r>
              <a:rPr lang="pt-BR" sz="2000" dirty="0"/>
              <a:t> e de uma aplicação que recupera dados de livros. </a:t>
            </a:r>
          </a:p>
          <a:p>
            <a:r>
              <a:rPr lang="pt-BR" sz="2000" dirty="0"/>
              <a:t>Ficar sempre atento para quando subir os containers, colocá-los na mesma rede. Para que os mesmos possam se comunicar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r>
              <a:rPr lang="pt-BR" sz="2000" dirty="0"/>
              <a:t>Acessando a rota da aplicação que cadastra os livros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/</a:t>
            </a:r>
            <a:r>
              <a:rPr lang="pt-BR" sz="2000" dirty="0" err="1"/>
              <a:t>seed</a:t>
            </a:r>
            <a:r>
              <a:rPr lang="pt-BR" sz="2000" dirty="0"/>
              <a:t>”  e depois a rota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” acharemos os livros na aplicação.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6483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Subir múltiplos containers ? Muitas </a:t>
            </a:r>
            <a:r>
              <a:rPr lang="pt-BR" sz="2000" dirty="0" err="1"/>
              <a:t>Flags</a:t>
            </a:r>
            <a:r>
              <a:rPr lang="pt-BR" sz="2000" dirty="0"/>
              <a:t> !!! Muito Manual. Podem ser 10 containers !!! </a:t>
            </a:r>
          </a:p>
          <a:p>
            <a:r>
              <a:rPr lang="pt-BR" sz="2000" dirty="0"/>
              <a:t>Fácil de errar. Precisa garantir a Ordem!!!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037B-DE2F-0F48-89E3-61C5A23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5" y="3144907"/>
            <a:ext cx="2743200" cy="24765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98451B-D465-5946-B2BF-3F62EDE76F1E}"/>
              </a:ext>
            </a:extLst>
          </p:cNvPr>
          <p:cNvGrpSpPr/>
          <p:nvPr/>
        </p:nvGrpSpPr>
        <p:grpSpPr>
          <a:xfrm>
            <a:off x="6781523" y="3094107"/>
            <a:ext cx="2578100" cy="2578100"/>
            <a:chOff x="6755019" y="2919623"/>
            <a:chExt cx="2578100" cy="2578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3251C9D-4C60-D64B-A9AB-BDF5D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969" y="2919623"/>
              <a:ext cx="2108200" cy="6985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24A5C4-ABC0-074E-87B7-87C21781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019" y="3618123"/>
              <a:ext cx="25781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25075"/>
            <a:ext cx="11733261" cy="575931"/>
          </a:xfrm>
        </p:spPr>
        <p:txBody>
          <a:bodyPr>
            <a:noAutofit/>
          </a:bodyPr>
          <a:lstStyle/>
          <a:p>
            <a:r>
              <a:rPr lang="pt-BR" sz="2000" dirty="0"/>
              <a:t>Em geral as aplicações possuem mais do que 2 containers. No caso abaixo 5 containers, mas em qual ordem?</a:t>
            </a:r>
            <a:endParaRPr lang="pt-BR" sz="2000" b="1" dirty="0"/>
          </a:p>
          <a:p>
            <a:pPr marL="0" indent="0">
              <a:buNone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7D606F-7552-AD45-94F5-ED99EB3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21494"/>
            <a:ext cx="11012557" cy="54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0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DD6413-05E4-2743-B6B7-A85AB50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4" y="890120"/>
            <a:ext cx="5377243" cy="4640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E4B82-F4AA-2F44-A18F-3801D3C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6" y="1432437"/>
            <a:ext cx="303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E972C6-5240-824A-8B79-94A49A4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81878"/>
            <a:ext cx="11357113" cy="5738192"/>
          </a:xfrm>
        </p:spPr>
        <p:txBody>
          <a:bodyPr>
            <a:noAutofit/>
          </a:bodyPr>
          <a:lstStyle/>
          <a:p>
            <a:r>
              <a:rPr lang="pt-BR" sz="2000" dirty="0"/>
              <a:t>A necessidade de usar o </a:t>
            </a:r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Compose</a:t>
            </a:r>
            <a:endParaRPr lang="pt-BR" sz="2000" b="1" i="1" dirty="0"/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Configurar o build de vários containers através do </a:t>
            </a:r>
            <a:r>
              <a:rPr lang="pt-BR" sz="2000" b="1" dirty="0" err="1"/>
              <a:t>docker-compose.yml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Subir e parar os containers de maneira coordenada com </a:t>
            </a:r>
            <a:r>
              <a:rPr lang="pt-BR" sz="2000" i="1" dirty="0" err="1"/>
              <a:t>Docker</a:t>
            </a:r>
            <a:r>
              <a:rPr lang="pt-BR" sz="2000" i="1" dirty="0"/>
              <a:t> </a:t>
            </a:r>
            <a:r>
              <a:rPr lang="pt-BR" sz="2000" i="1" dirty="0" err="1"/>
              <a:t>Compose</a:t>
            </a:r>
            <a:endParaRPr lang="pt-BR" sz="2000" i="1" dirty="0"/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up</a:t>
            </a:r>
            <a:r>
              <a:rPr lang="pt-BR" sz="2000" dirty="0"/>
              <a:t> - sobe os serviços criados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down</a:t>
            </a:r>
            <a:r>
              <a:rPr lang="pt-BR" sz="2000" dirty="0"/>
              <a:t> - </a:t>
            </a:r>
            <a:r>
              <a:rPr lang="pt-BR" sz="2000" dirty="0" err="1"/>
              <a:t>pára</a:t>
            </a:r>
            <a:r>
              <a:rPr lang="pt-BR" sz="2000" dirty="0"/>
              <a:t> os serviços criados.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ps</a:t>
            </a:r>
            <a:r>
              <a:rPr lang="pt-BR" sz="2000" dirty="0"/>
              <a:t> - lista os serviços que estão rodando.</a:t>
            </a:r>
          </a:p>
          <a:p>
            <a:endParaRPr lang="pt-BR" sz="2000" dirty="0"/>
          </a:p>
          <a:p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exec</a:t>
            </a:r>
            <a:r>
              <a:rPr lang="pt-BR" sz="2000" b="1" i="1" dirty="0"/>
              <a:t> </a:t>
            </a:r>
            <a:r>
              <a:rPr lang="pt-BR" sz="2000" b="1" dirty="0"/>
              <a:t>-it alura-books-1 </a:t>
            </a:r>
            <a:r>
              <a:rPr lang="pt-BR" sz="2000" b="1" dirty="0" err="1"/>
              <a:t>ping</a:t>
            </a:r>
            <a:r>
              <a:rPr lang="pt-BR" sz="2000" b="1" dirty="0"/>
              <a:t> node2- </a:t>
            </a:r>
            <a:r>
              <a:rPr lang="pt-BR" sz="2000" dirty="0"/>
              <a:t>executa o comando </a:t>
            </a:r>
            <a:r>
              <a:rPr lang="pt-BR" sz="2000" dirty="0" err="1"/>
              <a:t>ping</a:t>
            </a:r>
            <a:r>
              <a:rPr lang="pt-BR" sz="2000" dirty="0"/>
              <a:t> node2 dentro do container alura-books-1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lvl="1" algn="just"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</a:t>
            </a:r>
            <a:r>
              <a:rPr lang="pt-BR" sz="1800" dirty="0"/>
              <a:t>possível</a:t>
            </a:r>
            <a:r>
              <a:rPr lang="pt-BR" sz="1600" dirty="0"/>
              <a:t>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04" y="1230925"/>
            <a:ext cx="3858058" cy="4062308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887765" y="4989242"/>
            <a:ext cx="10519064" cy="1711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Problemas nessa arquitetura: </a:t>
            </a:r>
          </a:p>
          <a:p>
            <a:pPr lvl="1"/>
            <a:r>
              <a:rPr lang="pt-BR" sz="1800" dirty="0"/>
              <a:t>Cada aplicação precisa de um S.O. específico</a:t>
            </a:r>
          </a:p>
          <a:p>
            <a:pPr lvl="1"/>
            <a:r>
              <a:rPr lang="pt-BR" sz="1800" dirty="0"/>
              <a:t>Custo alto de configurações</a:t>
            </a:r>
          </a:p>
          <a:p>
            <a:pPr lvl="1"/>
            <a:r>
              <a:rPr lang="pt-BR" sz="1800" dirty="0"/>
              <a:t>Tempo alto de manutenção dessas máquinas virtuais. Ao invés de se gastar tempo com o Core da empresa, gasta-se com softwares de infraestrutura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835669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  <a:p>
            <a:pPr lvl="1"/>
            <a:r>
              <a:rPr lang="pt-BR" sz="1800" dirty="0"/>
              <a:t>Agilidade na hora de subir ou parar um container</a:t>
            </a:r>
          </a:p>
          <a:p>
            <a:pPr lvl="1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92" y="1465729"/>
            <a:ext cx="3917633" cy="31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3" y="638827"/>
            <a:ext cx="4443412" cy="5502995"/>
          </a:xfrm>
          <a:prstGeom prst="rect">
            <a:avLst/>
          </a:prstGeom>
        </p:spPr>
      </p:pic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5023995" y="871538"/>
            <a:ext cx="6469981" cy="5539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Vantagens</a:t>
            </a:r>
          </a:p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Imagine numa mesma máquina 2 sistemas que utilizam a mesma porta de rede.</a:t>
            </a:r>
          </a:p>
          <a:p>
            <a:pPr lvl="1"/>
            <a:r>
              <a:rPr lang="pt-BR" sz="2000" dirty="0"/>
              <a:t>E se uma aplicação consumir toda a CPU de outra aplicação? </a:t>
            </a:r>
          </a:p>
          <a:p>
            <a:pPr lvl="1"/>
            <a:r>
              <a:rPr lang="pt-BR" sz="2000" dirty="0"/>
              <a:t>Uma aplicação usa Java 7 e outra usa Java 8</a:t>
            </a:r>
          </a:p>
          <a:p>
            <a:pPr lvl="1"/>
            <a:r>
              <a:rPr lang="pt-BR" sz="2000" dirty="0"/>
              <a:t>Sem contar que uma única aplicação pode congelar um ambiente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r>
              <a:rPr lang="pt-BR" sz="2000" dirty="0"/>
              <a:t>Desvantagens</a:t>
            </a:r>
          </a:p>
          <a:p>
            <a:pPr lvl="1"/>
            <a:r>
              <a:rPr lang="pt-BR" sz="16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21531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4828" y="4368485"/>
            <a:ext cx="6518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3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https://labs.play-with-docker.com/</a:t>
            </a:r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3" y="1404970"/>
            <a:ext cx="3582869" cy="23486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93" y="1306570"/>
            <a:ext cx="3739493" cy="25843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2" y="1610956"/>
            <a:ext cx="3582869" cy="2348637"/>
          </a:xfrm>
          <a:prstGeom prst="rect">
            <a:avLst/>
          </a:prstGeom>
        </p:spPr>
      </p:pic>
      <p:pic>
        <p:nvPicPr>
          <p:cNvPr id="1028" name="Picture 4" descr="Resultado de imagem para do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1306570"/>
            <a:ext cx="5916613" cy="27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</a:t>
            </a:r>
            <a:r>
              <a:rPr lang="pt-BR" sz="2800" b="1" dirty="0" err="1"/>
              <a:t>Docker</a:t>
            </a:r>
            <a:r>
              <a:rPr lang="pt-BR" sz="2800" b="1" dirty="0"/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57" y="1771540"/>
            <a:ext cx="9151165" cy="31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16403</TotalTime>
  <Words>3064</Words>
  <Application>Microsoft Office PowerPoint</Application>
  <PresentationFormat>Widescreen</PresentationFormat>
  <Paragraphs>364</Paragraphs>
  <Slides>36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Agenda</vt:lpstr>
      <vt:lpstr>Contexto</vt:lpstr>
      <vt:lpstr>O Problema das Máquinas Virtuais</vt:lpstr>
      <vt:lpstr>O Problema das Máquinas Virtuais</vt:lpstr>
      <vt:lpstr>Containers</vt:lpstr>
      <vt:lpstr>Containers</vt:lpstr>
      <vt:lpstr>O que é o Docker?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Volumes no Docker Toolbox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Comunicação entre Containers – Recuperando dados de um Banco de Dados</vt:lpstr>
      <vt:lpstr>Trabalhando com o Docker Compose</vt:lpstr>
      <vt:lpstr>Trabalhando com o Docker Compose</vt:lpstr>
      <vt:lpstr>Trabalhando com o Docker Compose</vt:lpstr>
      <vt:lpstr>Trabalhando com o Docker Compose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244</cp:revision>
  <dcterms:created xsi:type="dcterms:W3CDTF">2019-02-15T16:45:59Z</dcterms:created>
  <dcterms:modified xsi:type="dcterms:W3CDTF">2023-08-17T19:21:21Z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