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6" r:id="rId3"/>
    <p:sldId id="315" r:id="rId4"/>
    <p:sldId id="314" r:id="rId5"/>
    <p:sldId id="287" r:id="rId6"/>
    <p:sldId id="288" r:id="rId7"/>
    <p:sldId id="317" r:id="rId8"/>
    <p:sldId id="289" r:id="rId9"/>
    <p:sldId id="290" r:id="rId10"/>
    <p:sldId id="292" r:id="rId11"/>
    <p:sldId id="291" r:id="rId12"/>
    <p:sldId id="295" r:id="rId13"/>
    <p:sldId id="296" r:id="rId14"/>
    <p:sldId id="297" r:id="rId15"/>
    <p:sldId id="293" r:id="rId16"/>
    <p:sldId id="298" r:id="rId17"/>
    <p:sldId id="299" r:id="rId18"/>
    <p:sldId id="316" r:id="rId19"/>
    <p:sldId id="300" r:id="rId20"/>
    <p:sldId id="294" r:id="rId21"/>
    <p:sldId id="301" r:id="rId22"/>
    <p:sldId id="302" r:id="rId23"/>
    <p:sldId id="313" r:id="rId24"/>
    <p:sldId id="303" r:id="rId25"/>
    <p:sldId id="281" r:id="rId26"/>
    <p:sldId id="306" r:id="rId27"/>
    <p:sldId id="304" r:id="rId28"/>
    <p:sldId id="309" r:id="rId29"/>
    <p:sldId id="310" r:id="rId30"/>
    <p:sldId id="307" r:id="rId31"/>
    <p:sldId id="305" r:id="rId32"/>
    <p:sldId id="312" r:id="rId33"/>
    <p:sldId id="311" r:id="rId34"/>
    <p:sldId id="308" r:id="rId35"/>
    <p:sldId id="285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8" autoAdjust="0"/>
    <p:restoredTop sz="76982" autoAdjust="0"/>
  </p:normalViewPr>
  <p:slideViewPr>
    <p:cSldViewPr snapToGrid="0">
      <p:cViewPr varScale="1">
        <p:scale>
          <a:sx n="67" d="100"/>
          <a:sy n="67" d="100"/>
        </p:scale>
        <p:origin x="12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3553-004A-4AC0-97DD-6833C5CCC6AB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F75BA-2413-497C-9A18-77E2B7FB0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 Máquinas</a:t>
            </a:r>
          </a:p>
          <a:p>
            <a:r>
              <a:rPr lang="pt-BR" dirty="0" smtClean="0"/>
              <a:t>Vários Sistemas Operacionais</a:t>
            </a:r>
          </a:p>
          <a:p>
            <a:r>
              <a:rPr lang="pt-BR" dirty="0" smtClean="0"/>
              <a:t>Custos com Energia</a:t>
            </a:r>
          </a:p>
          <a:p>
            <a:r>
              <a:rPr lang="pt-BR" dirty="0" smtClean="0"/>
              <a:t>Custo de Manutenção</a:t>
            </a:r>
          </a:p>
          <a:p>
            <a:r>
              <a:rPr lang="pt-BR" dirty="0" smtClean="0"/>
              <a:t>Velocidades lentas de </a:t>
            </a:r>
            <a:r>
              <a:rPr lang="pt-BR" dirty="0" err="1" smtClean="0"/>
              <a:t>Deploy</a:t>
            </a:r>
            <a:r>
              <a:rPr lang="pt-BR" dirty="0" smtClean="0"/>
              <a:t> </a:t>
            </a:r>
          </a:p>
          <a:p>
            <a:r>
              <a:rPr lang="pt-BR" dirty="0" smtClean="0"/>
              <a:t>Capacidade pouco Aproveitada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9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container irá conter sua aplicação; </a:t>
            </a:r>
          </a:p>
          <a:p>
            <a:r>
              <a:rPr lang="pt-BR" dirty="0" smtClean="0"/>
              <a:t>Muito leve subir ou parar um container;</a:t>
            </a:r>
          </a:p>
          <a:p>
            <a:endParaRPr lang="pt-BR" dirty="0" smtClean="0"/>
          </a:p>
          <a:p>
            <a:r>
              <a:rPr lang="pt-BR" dirty="0" smtClean="0"/>
              <a:t>O normal seria deixar como está instalando tudo na sua máquina</a:t>
            </a:r>
          </a:p>
          <a:p>
            <a:endParaRPr lang="pt-BR" dirty="0" smtClean="0"/>
          </a:p>
          <a:p>
            <a:r>
              <a:rPr lang="pt-BR" dirty="0" smtClean="0"/>
              <a:t>-</a:t>
            </a:r>
            <a:r>
              <a:rPr lang="pt-BR" baseline="0" dirty="0" smtClean="0"/>
              <a:t> Se travar uma aplicação, trava todo mundo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9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container irá conter sua aplicação; </a:t>
            </a:r>
          </a:p>
          <a:p>
            <a:r>
              <a:rPr lang="pt-BR" dirty="0" smtClean="0"/>
              <a:t>Muito leve subir ou parar um container;</a:t>
            </a:r>
          </a:p>
          <a:p>
            <a:endParaRPr lang="pt-BR" dirty="0" smtClean="0"/>
          </a:p>
          <a:p>
            <a:r>
              <a:rPr lang="pt-BR" dirty="0" smtClean="0"/>
              <a:t>O normal seria deixar como está instalando tudo na sua máquina</a:t>
            </a:r>
          </a:p>
          <a:p>
            <a:endParaRPr lang="pt-BR" dirty="0" smtClean="0"/>
          </a:p>
          <a:p>
            <a:r>
              <a:rPr lang="pt-BR" dirty="0" smtClean="0"/>
              <a:t>-</a:t>
            </a:r>
            <a:r>
              <a:rPr lang="pt-BR" baseline="0" dirty="0" smtClean="0"/>
              <a:t> Se travar uma aplicação, trava todo mundo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3183" y="128450"/>
            <a:ext cx="9144000" cy="2387600"/>
          </a:xfrm>
        </p:spPr>
        <p:txBody>
          <a:bodyPr>
            <a:normAutofit/>
          </a:bodyPr>
          <a:lstStyle/>
          <a:p>
            <a:r>
              <a:rPr lang="pt-BR" sz="3600" dirty="0" err="1"/>
              <a:t>Docker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/>
              <a:t>(resumo)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79" y="2516050"/>
            <a:ext cx="4715778" cy="25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ps</a:t>
            </a:r>
            <a:r>
              <a:rPr lang="pt-BR" sz="1600" dirty="0"/>
              <a:t> –a</a:t>
            </a:r>
          </a:p>
          <a:p>
            <a:endParaRPr lang="pt-BR" sz="1600" dirty="0"/>
          </a:p>
          <a:p>
            <a:r>
              <a:rPr lang="pt-BR" sz="1600" dirty="0"/>
              <a:t>CONTAINER ID    IMAGE         COMMAND       CREATED         STATUS                     		PORTS     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 </a:t>
            </a:r>
            <a:r>
              <a:rPr lang="pt-BR" sz="1600" dirty="0" err="1"/>
              <a:t>Exited</a:t>
            </a:r>
            <a:r>
              <a:rPr lang="pt-BR" sz="1600" dirty="0"/>
              <a:t> (0) 3 minutes </a:t>
            </a:r>
            <a:r>
              <a:rPr lang="pt-BR" sz="1600" dirty="0" err="1"/>
              <a:t>ago</a:t>
            </a:r>
            <a:r>
              <a:rPr lang="pt-BR" sz="1600" dirty="0"/>
              <a:t>          		</a:t>
            </a:r>
            <a:r>
              <a:rPr lang="pt-BR" sz="1600" dirty="0" err="1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err="1"/>
              <a:t>Exited</a:t>
            </a:r>
            <a:r>
              <a:rPr lang="pt-BR" sz="1600" dirty="0"/>
              <a:t> 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		</a:t>
            </a:r>
            <a:r>
              <a:rPr lang="pt-BR" sz="1600" dirty="0" err="1"/>
              <a:t>nifty_mcclintock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ubuntu</a:t>
            </a:r>
            <a:r>
              <a:rPr lang="pt-BR" dirty="0"/>
              <a:t> </a:t>
            </a:r>
            <a:r>
              <a:rPr lang="pt-BR" dirty="0" err="1"/>
              <a:t>echo</a:t>
            </a:r>
            <a:r>
              <a:rPr lang="pt-BR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/>
              <a:t>ubuntu</a:t>
            </a:r>
            <a:r>
              <a:rPr lang="pt-BR" dirty="0"/>
              <a:t>  - </a:t>
            </a:r>
            <a:r>
              <a:rPr lang="pt-BR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–help - </a:t>
            </a:r>
            <a:r>
              <a:rPr lang="pt-BR" b="1" dirty="0"/>
              <a:t>Ajuda sobre comandos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4139842e283a – </a:t>
            </a:r>
            <a:r>
              <a:rPr lang="pt-BR" b="1" dirty="0"/>
              <a:t>Iniciar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stop 4139842e283a – </a:t>
            </a:r>
            <a:r>
              <a:rPr lang="pt-BR" b="1" dirty="0"/>
              <a:t>Parar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–a –i 4139842e283a – </a:t>
            </a:r>
            <a:r>
              <a:rPr lang="pt-BR" b="1" dirty="0"/>
              <a:t>Iniciar um container e já acessá-lo ( -a </a:t>
            </a:r>
            <a:r>
              <a:rPr lang="pt-BR" b="1" dirty="0" err="1"/>
              <a:t>attach</a:t>
            </a:r>
            <a:r>
              <a:rPr lang="pt-BR" b="1" dirty="0"/>
              <a:t> / -i </a:t>
            </a:r>
            <a:r>
              <a:rPr lang="pt-BR" b="1" dirty="0" err="1"/>
              <a:t>interactive</a:t>
            </a:r>
            <a:r>
              <a:rPr lang="pt-BR" b="1" dirty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41794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Alguns comandos </a:t>
            </a:r>
            <a:r>
              <a:rPr lang="pt-BR" dirty="0"/>
              <a:t>: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 Container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</a:t>
            </a:r>
            <a:r>
              <a:rPr lang="pt-BR" b="1" dirty="0"/>
              <a:t> 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container </a:t>
            </a:r>
            <a:r>
              <a:rPr lang="pt-BR" b="1" dirty="0" err="1"/>
              <a:t>prune</a:t>
            </a:r>
            <a:endParaRPr lang="pt-BR" b="1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rmi</a:t>
            </a:r>
            <a:r>
              <a:rPr lang="pt-BR" b="1" dirty="0"/>
              <a:t> </a:t>
            </a:r>
            <a:r>
              <a:rPr lang="pt-BR" b="1" dirty="0" err="1"/>
              <a:t>hello</a:t>
            </a:r>
            <a:r>
              <a:rPr lang="pt-BR" b="1" dirty="0"/>
              <a:t>-world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Economia de Espaço, porque uma imagem base pode ser reaproveitada em vários containers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/>
              <a:t>Baixando essa imagem </a:t>
            </a:r>
            <a:r>
              <a:rPr lang="pt-BR" sz="1800" dirty="0"/>
              <a:t>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pPr marL="457200" lvl="1" indent="0" algn="just">
              <a:buNone/>
            </a:pPr>
            <a:endParaRPr lang="pt-BR" sz="1800" u="sng" dirty="0"/>
          </a:p>
          <a:p>
            <a:pPr lvl="1" algn="just"/>
            <a:r>
              <a:rPr lang="pt-BR" sz="1800" b="1" dirty="0"/>
              <a:t>Executando em modo </a:t>
            </a:r>
            <a:r>
              <a:rPr lang="pt-BR" sz="1800" b="1" dirty="0" err="1"/>
              <a:t>Detached</a:t>
            </a:r>
            <a:r>
              <a:rPr lang="pt-BR" sz="1800" b="1" dirty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-d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/>
              <a:t>Agora o container fica executando em segundo plano.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	COMMAND                  CREATED              	STATUS             	PORTS            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>
                <a:solidFill>
                  <a:schemeClr val="accent5"/>
                </a:solidFill>
              </a:rPr>
              <a:t>dockersamples</a:t>
            </a:r>
            <a:r>
              <a:rPr lang="en-US" sz="1600" dirty="0">
                <a:solidFill>
                  <a:schemeClr val="accent5"/>
                </a:solidFill>
              </a:rPr>
              <a:t>/static-site	"/bin/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endParaRPr lang="pt-BR" sz="2000" b="1" i="1" dirty="0" smtClean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 smtClean="0"/>
          </a:p>
          <a:p>
            <a:pPr algn="just"/>
            <a:r>
              <a:rPr lang="pt-BR" sz="2000" b="1" i="1" dirty="0" smtClean="0"/>
              <a:t>Colocar exemplo do MySQL e </a:t>
            </a:r>
            <a:r>
              <a:rPr lang="pt-BR" sz="2000" b="1" i="1" dirty="0" err="1" smtClean="0"/>
              <a:t>MySQLAdmin</a:t>
            </a: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ps</a:t>
            </a:r>
            <a:r>
              <a:rPr lang="pt-BR" sz="1800" dirty="0"/>
              <a:t> –q)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Agenda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476148" y="797510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Contexto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 no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Toolbox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</a:t>
            </a:r>
            <a:r>
              <a:rPr lang="pt-BR" sz="2000" dirty="0"/>
              <a:t>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  <a:endParaRPr lang="pt-BR" sz="16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r>
              <a:rPr lang="pt-BR" sz="2400" dirty="0" smtClean="0"/>
              <a:t>Além disso é necessário mapear na sua Virtual Box a pasta que será compartilhada com o volume do Container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Criando um </a:t>
            </a:r>
            <a:r>
              <a:rPr lang="pt-BR" sz="2000" b="1" i="1" dirty="0" err="1"/>
              <a:t>Dockerfile</a:t>
            </a:r>
            <a:r>
              <a:rPr lang="pt-BR" sz="20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/>
          </a:p>
          <a:p>
            <a:pPr algn="just"/>
            <a:r>
              <a:rPr lang="pt-BR" sz="1800" u="sng" dirty="0"/>
              <a:t>Lembrando: </a:t>
            </a:r>
          </a:p>
          <a:p>
            <a:pPr lvl="1" algn="just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 algn="just"/>
            <a:r>
              <a:rPr lang="pt-BR" sz="1800" i="1" dirty="0"/>
              <a:t>Um container é uma instância de uma imagem</a:t>
            </a:r>
          </a:p>
          <a:p>
            <a:pPr lvl="1" algn="just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 smtClean="0"/>
              <a:t>layer</a:t>
            </a:r>
            <a:r>
              <a:rPr lang="pt-BR" sz="1800" i="1" dirty="0" smtClean="0"/>
              <a:t> </a:t>
            </a:r>
            <a:r>
              <a:rPr lang="pt-BR" sz="1800" i="1" dirty="0"/>
              <a:t>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481542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</a:t>
            </a:r>
            <a:r>
              <a:rPr lang="pt-BR" sz="1800" dirty="0" err="1">
                <a:solidFill>
                  <a:schemeClr val="accent5"/>
                </a:solidFill>
              </a:rPr>
              <a:t>f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Dockerfile</a:t>
            </a:r>
            <a:r>
              <a:rPr lang="pt-BR" sz="1800" dirty="0">
                <a:solidFill>
                  <a:schemeClr val="accent5"/>
                </a:solidFill>
              </a:rPr>
              <a:t> -</a:t>
            </a:r>
            <a:r>
              <a:rPr lang="pt-BR" sz="1800" dirty="0" err="1">
                <a:solidFill>
                  <a:schemeClr val="accent5"/>
                </a:solidFill>
              </a:rPr>
              <a:t>t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 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19" y="1072424"/>
            <a:ext cx="8790214" cy="2857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Contexto</a:t>
            </a:r>
            <a:endParaRPr lang="pt-BR" sz="2800" b="1" dirty="0"/>
          </a:p>
        </p:txBody>
      </p:sp>
      <p:grpSp>
        <p:nvGrpSpPr>
          <p:cNvPr id="8" name="Agrupar 7"/>
          <p:cNvGrpSpPr/>
          <p:nvPr/>
        </p:nvGrpSpPr>
        <p:grpSpPr>
          <a:xfrm>
            <a:off x="2053317" y="1937784"/>
            <a:ext cx="7608329" cy="552450"/>
            <a:chOff x="1967592" y="1868833"/>
            <a:chExt cx="7608329" cy="5524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592" y="1889298"/>
              <a:ext cx="542925" cy="51435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0946" y="1906933"/>
              <a:ext cx="542925" cy="51435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916" y="1906933"/>
              <a:ext cx="542925" cy="5143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085" y="1868833"/>
              <a:ext cx="542925" cy="51435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1239" y="1868833"/>
              <a:ext cx="542925" cy="514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3471" y="1908348"/>
              <a:ext cx="552450" cy="495300"/>
            </a:xfrm>
            <a:prstGeom prst="rect">
              <a:avLst/>
            </a:prstGeom>
          </p:spPr>
        </p:pic>
      </p:grpSp>
      <p:grpSp>
        <p:nvGrpSpPr>
          <p:cNvPr id="23" name="Agrupar 22"/>
          <p:cNvGrpSpPr/>
          <p:nvPr/>
        </p:nvGrpSpPr>
        <p:grpSpPr>
          <a:xfrm>
            <a:off x="1733551" y="3610935"/>
            <a:ext cx="7985247" cy="847837"/>
            <a:chOff x="1753280" y="3654982"/>
            <a:chExt cx="7985247" cy="84783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3280" y="3715822"/>
              <a:ext cx="942975" cy="74295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8556" y="3683558"/>
              <a:ext cx="942975" cy="74295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390" y="3683558"/>
              <a:ext cx="942975" cy="74295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6455" y="3654982"/>
              <a:ext cx="942975" cy="74295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6003" y="3666652"/>
              <a:ext cx="942975" cy="742950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5552" y="3759869"/>
              <a:ext cx="942975" cy="742950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/>
        </p:nvGrpSpPr>
        <p:grpSpPr>
          <a:xfrm>
            <a:off x="1815017" y="4504772"/>
            <a:ext cx="7846629" cy="711013"/>
            <a:chOff x="1815017" y="4504772"/>
            <a:chExt cx="7846629" cy="71101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5017" y="4558560"/>
              <a:ext cx="800100" cy="657225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1702" y="4530847"/>
              <a:ext cx="800100" cy="657225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8591" y="4504772"/>
              <a:ext cx="800100" cy="657225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927" y="4504772"/>
              <a:ext cx="800100" cy="65722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9437" y="4504772"/>
              <a:ext cx="800100" cy="65722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1546" y="4528032"/>
              <a:ext cx="80010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9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Comunicação entre Containers – Recuperando dados de um Banco de Dados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FB13A9A-2550-DF43-9BB4-87071BD0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823858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Este exemplo utilizamos uma imagem do </a:t>
            </a:r>
            <a:r>
              <a:rPr lang="pt-BR" sz="2000" dirty="0" err="1"/>
              <a:t>MongoDB</a:t>
            </a:r>
            <a:r>
              <a:rPr lang="pt-BR" sz="2000" dirty="0"/>
              <a:t> e de uma aplicação que recupera dados de livros. </a:t>
            </a:r>
          </a:p>
          <a:p>
            <a:r>
              <a:rPr lang="pt-BR" sz="2000" dirty="0"/>
              <a:t>Ficar sempre atento para quando subir os containers, colocá-los na mesma rede. Para que os mesmos possam se comunicar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r>
              <a:rPr lang="pt-BR" sz="2000" dirty="0"/>
              <a:t>Acessando a rota da aplicação que cadastra os livros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/</a:t>
            </a:r>
            <a:r>
              <a:rPr lang="pt-BR" sz="2000" dirty="0" err="1"/>
              <a:t>seed</a:t>
            </a:r>
            <a:r>
              <a:rPr lang="pt-BR" sz="2000" dirty="0"/>
              <a:t>”  e depois a rota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” acharemos os livros na aplicação.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6483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Subir múltiplos containers ? Muitas </a:t>
            </a:r>
            <a:r>
              <a:rPr lang="pt-BR" sz="2000" dirty="0" err="1"/>
              <a:t>Flags</a:t>
            </a:r>
            <a:r>
              <a:rPr lang="pt-BR" sz="2000" dirty="0"/>
              <a:t> !!! Muito Manual. Podem ser 10 containers !!! </a:t>
            </a:r>
          </a:p>
          <a:p>
            <a:r>
              <a:rPr lang="pt-BR" sz="2000" dirty="0"/>
              <a:t>Fácil de errar. Precisa garantir a Ordem!!!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037B-DE2F-0F48-89E3-61C5A23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5" y="3144907"/>
            <a:ext cx="2743200" cy="24765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98451B-D465-5946-B2BF-3F62EDE76F1E}"/>
              </a:ext>
            </a:extLst>
          </p:cNvPr>
          <p:cNvGrpSpPr/>
          <p:nvPr/>
        </p:nvGrpSpPr>
        <p:grpSpPr>
          <a:xfrm>
            <a:off x="6781523" y="3094107"/>
            <a:ext cx="2578100" cy="2578100"/>
            <a:chOff x="6755019" y="2919623"/>
            <a:chExt cx="2578100" cy="2578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3251C9D-4C60-D64B-A9AB-BDF5D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969" y="2919623"/>
              <a:ext cx="2108200" cy="6985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24A5C4-ABC0-074E-87B7-87C21781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019" y="3618123"/>
              <a:ext cx="25781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25075"/>
            <a:ext cx="11733261" cy="575931"/>
          </a:xfrm>
        </p:spPr>
        <p:txBody>
          <a:bodyPr>
            <a:noAutofit/>
          </a:bodyPr>
          <a:lstStyle/>
          <a:p>
            <a:r>
              <a:rPr lang="pt-BR" sz="2000" dirty="0"/>
              <a:t>Em geral as aplicações possuem mais do que 2 containers. No caso abaixo 5 containers, mas em qual ordem?</a:t>
            </a:r>
            <a:endParaRPr lang="pt-BR" sz="2000" b="1" dirty="0"/>
          </a:p>
          <a:p>
            <a:pPr marL="0" indent="0">
              <a:buNone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7D606F-7552-AD45-94F5-ED99EB3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21494"/>
            <a:ext cx="11012557" cy="54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0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DD6413-05E4-2743-B6B7-A85AB50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4" y="890120"/>
            <a:ext cx="5377243" cy="4640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E4B82-F4AA-2F44-A18F-3801D3C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6" y="1432437"/>
            <a:ext cx="303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5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E972C6-5240-824A-8B79-94A49A4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81878"/>
            <a:ext cx="11357113" cy="5738192"/>
          </a:xfrm>
        </p:spPr>
        <p:txBody>
          <a:bodyPr>
            <a:noAutofit/>
          </a:bodyPr>
          <a:lstStyle/>
          <a:p>
            <a:r>
              <a:rPr lang="pt-BR" sz="2000" dirty="0"/>
              <a:t>A necessidade de usar o </a:t>
            </a:r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Compose</a:t>
            </a:r>
            <a:endParaRPr lang="pt-BR" sz="2000" b="1" i="1" dirty="0"/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Configurar o build de vários containers através do </a:t>
            </a:r>
            <a:r>
              <a:rPr lang="pt-BR" sz="2000" b="1" dirty="0" err="1"/>
              <a:t>docker-compose.yml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Subir e parar os containers de maneira coordenada com </a:t>
            </a:r>
            <a:r>
              <a:rPr lang="pt-BR" sz="2000" i="1" dirty="0" err="1"/>
              <a:t>Docker</a:t>
            </a:r>
            <a:r>
              <a:rPr lang="pt-BR" sz="2000" i="1" dirty="0"/>
              <a:t> </a:t>
            </a:r>
            <a:r>
              <a:rPr lang="pt-BR" sz="2000" i="1" dirty="0" err="1"/>
              <a:t>Compose</a:t>
            </a:r>
            <a:endParaRPr lang="pt-BR" sz="2000" i="1" dirty="0"/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up</a:t>
            </a:r>
            <a:r>
              <a:rPr lang="pt-BR" sz="2000" dirty="0"/>
              <a:t> - sobe os serviços criados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down</a:t>
            </a:r>
            <a:r>
              <a:rPr lang="pt-BR" sz="2000" dirty="0"/>
              <a:t> - </a:t>
            </a:r>
            <a:r>
              <a:rPr lang="pt-BR" sz="2000" dirty="0" err="1" smtClean="0"/>
              <a:t>pára</a:t>
            </a:r>
            <a:r>
              <a:rPr lang="pt-BR" sz="2000" dirty="0" smtClean="0"/>
              <a:t> </a:t>
            </a:r>
            <a:r>
              <a:rPr lang="pt-BR" sz="2000" dirty="0"/>
              <a:t>os serviços criados.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ps</a:t>
            </a:r>
            <a:r>
              <a:rPr lang="pt-BR" sz="2000" dirty="0"/>
              <a:t> - lista os serviços que estão rodando.</a:t>
            </a:r>
          </a:p>
          <a:p>
            <a:endParaRPr lang="pt-BR" sz="2000" dirty="0"/>
          </a:p>
          <a:p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exec</a:t>
            </a:r>
            <a:r>
              <a:rPr lang="pt-BR" sz="2000" b="1" i="1" dirty="0"/>
              <a:t> </a:t>
            </a:r>
            <a:r>
              <a:rPr lang="pt-BR" sz="2000" b="1" dirty="0"/>
              <a:t>-it alura-books-1 </a:t>
            </a:r>
            <a:r>
              <a:rPr lang="pt-BR" sz="2000" b="1" dirty="0" err="1"/>
              <a:t>ping</a:t>
            </a:r>
            <a:r>
              <a:rPr lang="pt-BR" sz="2000" b="1" dirty="0"/>
              <a:t> node2- </a:t>
            </a:r>
            <a:r>
              <a:rPr lang="pt-BR" sz="2000" dirty="0"/>
              <a:t>executa o comando </a:t>
            </a:r>
            <a:r>
              <a:rPr lang="pt-BR" sz="2000" dirty="0" err="1"/>
              <a:t>ping</a:t>
            </a:r>
            <a:r>
              <a:rPr lang="pt-BR" sz="2000" dirty="0"/>
              <a:t> node2 dentro do container alura-books-1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lvl="1" algn="just"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possível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Problemas nessa arquitetura: </a:t>
            </a:r>
          </a:p>
          <a:p>
            <a:pPr lvl="1"/>
            <a:r>
              <a:rPr lang="pt-BR" sz="1600" dirty="0"/>
              <a:t>Cada aplicação precisa de um S.O. específico</a:t>
            </a:r>
          </a:p>
          <a:p>
            <a:pPr lvl="1"/>
            <a:r>
              <a:rPr lang="pt-BR" sz="1600" dirty="0"/>
              <a:t>Custo alto de configurações</a:t>
            </a:r>
          </a:p>
          <a:p>
            <a:pPr lvl="1"/>
            <a:r>
              <a:rPr lang="pt-BR" sz="1600" dirty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/>
          </a:p>
          <a:p>
            <a:r>
              <a:rPr lang="pt-BR" sz="2000" dirty="0"/>
              <a:t>Com isso deu-se origem aos Containers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80" y="1111827"/>
            <a:ext cx="3917633" cy="3169915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Por que usar um Container? </a:t>
            </a:r>
          </a:p>
          <a:p>
            <a:pPr lvl="1"/>
            <a:r>
              <a:rPr lang="pt-BR" sz="1800" dirty="0"/>
              <a:t>Imagine numa mesma máquina 2 sistemas que utilizam a mesma porta de rede.</a:t>
            </a:r>
          </a:p>
          <a:p>
            <a:pPr lvl="1"/>
            <a:r>
              <a:rPr lang="pt-BR" sz="1800" dirty="0"/>
              <a:t>E se uma aplicação consumir toda a CPU de outra aplicação? </a:t>
            </a:r>
          </a:p>
          <a:p>
            <a:pPr lvl="1"/>
            <a:r>
              <a:rPr lang="pt-BR" sz="1800" dirty="0"/>
              <a:t>Uma aplicação usa Java 7 e outra usa Java 8</a:t>
            </a:r>
          </a:p>
          <a:p>
            <a:pPr lvl="1"/>
            <a:r>
              <a:rPr lang="pt-BR" sz="1800" dirty="0"/>
              <a:t>Sem contar que uma única aplicação pode congelar um ambiente</a:t>
            </a:r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71" y="846004"/>
            <a:ext cx="4443412" cy="55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1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Inc. </a:t>
            </a:r>
            <a:r>
              <a:rPr lang="pt-BR" sz="2000" dirty="0"/>
              <a:t>é</a:t>
            </a:r>
            <a:r>
              <a:rPr lang="pt-BR" sz="2000" b="1" dirty="0"/>
              <a:t> </a:t>
            </a:r>
            <a:r>
              <a:rPr lang="pt-BR" sz="2000" dirty="0"/>
              <a:t>empresa que toma conta do Docker e a tecnologia dos </a:t>
            </a:r>
            <a:r>
              <a:rPr lang="pt-BR" sz="2000" i="1" dirty="0"/>
              <a:t>containers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O </a:t>
            </a:r>
            <a:r>
              <a:rPr lang="pt-BR" sz="2000" b="1" dirty="0"/>
              <a:t>Docker</a:t>
            </a:r>
            <a:r>
              <a:rPr lang="pt-BR" sz="2000" dirty="0"/>
              <a:t> nada mais é do que um conjunto de tecnologias para facilitar o </a:t>
            </a:r>
            <a:r>
              <a:rPr lang="pt-BR" sz="2000" dirty="0" err="1"/>
              <a:t>deploy</a:t>
            </a:r>
            <a:r>
              <a:rPr lang="pt-BR" sz="2000" dirty="0"/>
              <a:t> e a execução das nossas aplicações.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/>
              <a:t>Hello</a:t>
            </a:r>
            <a:r>
              <a:rPr lang="pt-BR" sz="2800" b="1" dirty="0"/>
              <a:t> World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  <a:p>
            <a:endParaRPr lang="pt-BR" sz="2000" b="1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b="1" dirty="0"/>
          </a:p>
          <a:p>
            <a:r>
              <a:rPr lang="pt-BR" sz="2000" b="1" dirty="0"/>
              <a:t>Docker Hub –</a:t>
            </a:r>
            <a:r>
              <a:rPr lang="pt-BR" sz="2000" dirty="0"/>
              <a:t> um repositório com mais de 250 mil imagens diferentes para os nossos containers.</a:t>
            </a:r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15749</TotalTime>
  <Words>2083</Words>
  <Application>Microsoft Office PowerPoint</Application>
  <PresentationFormat>Widescreen</PresentationFormat>
  <Paragraphs>340</Paragraphs>
  <Slides>35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Tema do Office</vt:lpstr>
      <vt:lpstr>Docker  (resumo) </vt:lpstr>
      <vt:lpstr>Agenda</vt:lpstr>
      <vt:lpstr>Contexto</vt:lpstr>
      <vt:lpstr>O Problema das Máquinas Virtuais</vt:lpstr>
      <vt:lpstr>O Problema das Máquinas Virtuais</vt:lpstr>
      <vt:lpstr>Containers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Volumes no Docker Toolbox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Comunicação entre Containers – Recuperando dados de um Banco de Dados</vt:lpstr>
      <vt:lpstr>Trabalhando com o Docker Compose</vt:lpstr>
      <vt:lpstr>Trabalhando com o Docker Compose</vt:lpstr>
      <vt:lpstr>Trabalhando com o Docker Compose</vt:lpstr>
      <vt:lpstr>Trabalhando com o Docker Compose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213</cp:revision>
  <dcterms:created xsi:type="dcterms:W3CDTF">2019-02-15T16:45:59Z</dcterms:created>
  <dcterms:modified xsi:type="dcterms:W3CDTF">2019-12-16T19:56:58Z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