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7" r:id="rId4"/>
    <p:sldId id="288" r:id="rId5"/>
    <p:sldId id="289" r:id="rId6"/>
    <p:sldId id="290" r:id="rId7"/>
    <p:sldId id="292" r:id="rId8"/>
    <p:sldId id="291" r:id="rId9"/>
    <p:sldId id="295" r:id="rId10"/>
    <p:sldId id="296" r:id="rId11"/>
    <p:sldId id="297" r:id="rId12"/>
    <p:sldId id="293" r:id="rId13"/>
    <p:sldId id="298" r:id="rId14"/>
    <p:sldId id="299" r:id="rId15"/>
    <p:sldId id="300" r:id="rId16"/>
    <p:sldId id="294" r:id="rId17"/>
    <p:sldId id="301" r:id="rId18"/>
    <p:sldId id="302" r:id="rId19"/>
    <p:sldId id="303" r:id="rId20"/>
    <p:sldId id="281" r:id="rId21"/>
    <p:sldId id="306" r:id="rId22"/>
    <p:sldId id="304" r:id="rId23"/>
    <p:sldId id="307" r:id="rId24"/>
    <p:sldId id="305" r:id="rId25"/>
    <p:sldId id="308" r:id="rId26"/>
    <p:sldId id="280" r:id="rId27"/>
    <p:sldId id="284" r:id="rId28"/>
    <p:sldId id="285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Charles_Stover/fixing-volumes-in-docker-toolbox-4ad5ace0e57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/>
              <a:t>Docker</a:t>
            </a:r>
            <a:r>
              <a:rPr lang="pt-BR" sz="3600" dirty="0" smtClean="0"/>
              <a:t> </a:t>
            </a:r>
            <a:br>
              <a:rPr lang="pt-BR" sz="3600" dirty="0" smtClean="0"/>
            </a:br>
            <a:r>
              <a:rPr lang="pt-BR" sz="3600" dirty="0" smtClean="0"/>
              <a:t>(resumo) 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509963"/>
            <a:ext cx="2895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 smtClean="0"/>
              <a:t>Layered</a:t>
            </a:r>
            <a:r>
              <a:rPr lang="pt-BR" sz="2800" b="1" dirty="0" smtClean="0"/>
              <a:t> </a:t>
            </a:r>
            <a:r>
              <a:rPr lang="pt-BR" sz="2800" b="1" dirty="0"/>
              <a:t>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50" y="584201"/>
            <a:ext cx="7294563" cy="24243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4124798"/>
            <a:ext cx="4559299" cy="244597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19150" y="3423743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Economia de Espaço, porque uma imagem base pode ser reaproveitada em vários containers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502002" y="4383572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Existe uma camada que você pode escrever em cima das camadas padrão.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 smtClean="0"/>
              <a:t>Layered</a:t>
            </a:r>
            <a:r>
              <a:rPr lang="pt-BR" sz="2800" b="1" dirty="0" smtClean="0"/>
              <a:t> </a:t>
            </a:r>
            <a:r>
              <a:rPr lang="pt-BR" sz="2800" b="1" dirty="0"/>
              <a:t>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084496"/>
            <a:ext cx="7699835" cy="34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847725"/>
            <a:ext cx="11618495" cy="3483643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Vamos criar um Container que dará suporte a Site Estático: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b="1" dirty="0" smtClean="0"/>
              <a:t>Baixando essa imagem </a:t>
            </a:r>
            <a:r>
              <a:rPr lang="pt-BR" sz="1800" dirty="0" smtClean="0"/>
              <a:t>-&gt; </a:t>
            </a:r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  <a:endParaRPr lang="pt-BR" sz="1800" dirty="0"/>
          </a:p>
          <a:p>
            <a:pPr marL="457200" lvl="1" indent="0" algn="just">
              <a:buNone/>
            </a:pPr>
            <a:r>
              <a:rPr lang="pt-BR" sz="1800" dirty="0" smtClean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/>
              <a:t>	</a:t>
            </a:r>
            <a:r>
              <a:rPr lang="pt-BR" sz="1400" dirty="0" smtClean="0"/>
              <a:t>Essa imagem não é uma imagem “oficial” e por isso, precisa colocar um </a:t>
            </a:r>
            <a:r>
              <a:rPr lang="pt-BR" sz="1400" i="1" dirty="0" err="1" smtClean="0"/>
              <a:t>username</a:t>
            </a:r>
            <a:r>
              <a:rPr lang="pt-BR" sz="1400" dirty="0" smtClean="0"/>
              <a:t> para ser baixada que no caso é </a:t>
            </a:r>
            <a:r>
              <a:rPr lang="pt-BR" sz="1400" u="sng" dirty="0" err="1" smtClean="0"/>
              <a:t>dockersamples</a:t>
            </a:r>
            <a:r>
              <a:rPr lang="pt-BR" sz="1400" u="sng" dirty="0" smtClean="0"/>
              <a:t>. </a:t>
            </a:r>
          </a:p>
          <a:p>
            <a:pPr marL="457200" lvl="1" indent="0" algn="just">
              <a:buNone/>
            </a:pPr>
            <a:r>
              <a:rPr lang="pt-BR" sz="1400" dirty="0" smtClean="0"/>
              <a:t>	Essa imagem executará um Servidor Web e por isso segurará o </a:t>
            </a:r>
            <a:r>
              <a:rPr lang="pt-BR" sz="1400" dirty="0" err="1" smtClean="0"/>
              <a:t>prompt</a:t>
            </a:r>
            <a:r>
              <a:rPr lang="pt-BR" sz="1400" dirty="0" smtClean="0"/>
              <a:t> do comando. Para isso não acontecer, você precisa executar no modo </a:t>
            </a:r>
            <a:r>
              <a:rPr lang="pt-BR" sz="1400" dirty="0" err="1" smtClean="0"/>
              <a:t>detached</a:t>
            </a:r>
            <a:r>
              <a:rPr lang="pt-BR" sz="1400" dirty="0" smtClean="0"/>
              <a:t>, passando a </a:t>
            </a:r>
            <a:r>
              <a:rPr lang="pt-BR" sz="1400" dirty="0" err="1" smtClean="0"/>
              <a:t>Flag</a:t>
            </a:r>
            <a:r>
              <a:rPr lang="pt-BR" sz="1400" dirty="0" smtClean="0"/>
              <a:t> “-d” </a:t>
            </a:r>
          </a:p>
          <a:p>
            <a:pPr marL="457200" lvl="1" indent="0" algn="just">
              <a:buNone/>
            </a:pPr>
            <a:endParaRPr lang="pt-BR" sz="1800" u="sng" dirty="0" smtClean="0"/>
          </a:p>
          <a:p>
            <a:pPr lvl="1" algn="just"/>
            <a:r>
              <a:rPr lang="pt-BR" sz="1800" b="1" dirty="0" smtClean="0"/>
              <a:t>Executando em modo </a:t>
            </a:r>
            <a:r>
              <a:rPr lang="pt-BR" sz="1800" b="1" dirty="0" err="1" smtClean="0"/>
              <a:t>Detached</a:t>
            </a:r>
            <a:r>
              <a:rPr lang="pt-BR" sz="1800" b="1" dirty="0" smtClean="0"/>
              <a:t> -&gt; 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-d</a:t>
            </a:r>
            <a:r>
              <a:rPr lang="pt-BR" sz="1800" dirty="0" smtClean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dirty="0"/>
              <a:t>	</a:t>
            </a:r>
            <a:r>
              <a:rPr lang="pt-BR" sz="1600" dirty="0" smtClean="0"/>
              <a:t>Agora o container fica executando em segundo plano.</a:t>
            </a: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226594" y="4594893"/>
            <a:ext cx="11774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CONTAINER ID   IMAGE                      </a:t>
            </a:r>
            <a:r>
              <a:rPr lang="en-US" sz="1600" b="1" dirty="0" smtClean="0">
                <a:solidFill>
                  <a:schemeClr val="accent5"/>
                </a:solidFill>
              </a:rPr>
              <a:t>	COMMAND                  </a:t>
            </a:r>
            <a:r>
              <a:rPr lang="en-US" sz="1600" b="1" dirty="0">
                <a:solidFill>
                  <a:schemeClr val="accent5"/>
                </a:solidFill>
              </a:rPr>
              <a:t>CREATED              </a:t>
            </a:r>
            <a:r>
              <a:rPr lang="en-US" sz="1600" b="1" dirty="0" smtClean="0">
                <a:solidFill>
                  <a:schemeClr val="accent5"/>
                </a:solidFill>
              </a:rPr>
              <a:t>	STATUS             	PORTS            </a:t>
            </a:r>
            <a:r>
              <a:rPr lang="en-US" sz="1600" b="1" dirty="0">
                <a:solidFill>
                  <a:schemeClr val="accent5"/>
                </a:solidFill>
              </a:rPr>
              <a:t>NAMES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a6f2fab332db   </a:t>
            </a:r>
            <a:r>
              <a:rPr lang="en-US" sz="1600" dirty="0" err="1" smtClean="0">
                <a:solidFill>
                  <a:schemeClr val="accent5"/>
                </a:solidFill>
              </a:rPr>
              <a:t>dockersamples</a:t>
            </a:r>
            <a:r>
              <a:rPr lang="en-US" sz="1600" dirty="0" smtClean="0">
                <a:solidFill>
                  <a:schemeClr val="accent5"/>
                </a:solidFill>
              </a:rPr>
              <a:t>/static-site	"/</a:t>
            </a:r>
            <a:r>
              <a:rPr lang="en-US" sz="1600" dirty="0">
                <a:solidFill>
                  <a:schemeClr val="accent5"/>
                </a:solidFill>
              </a:rPr>
              <a:t>bin/</a:t>
            </a:r>
            <a:r>
              <a:rPr lang="en-US" sz="1600" dirty="0" err="1">
                <a:solidFill>
                  <a:schemeClr val="accent5"/>
                </a:solidFill>
              </a:rPr>
              <a:t>sh</a:t>
            </a:r>
            <a:r>
              <a:rPr lang="en-US" sz="1600" dirty="0">
                <a:solidFill>
                  <a:schemeClr val="accent5"/>
                </a:solidFill>
              </a:rPr>
              <a:t> -c 'cd /u..."   About a minute ago   Up About a minute  80/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, 443/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  </a:t>
            </a:r>
            <a:r>
              <a:rPr lang="en-US" sz="1600" dirty="0" err="1">
                <a:solidFill>
                  <a:schemeClr val="accent5"/>
                </a:solidFill>
              </a:rPr>
              <a:t>brave_wozniak</a:t>
            </a:r>
            <a:endParaRPr lang="pt-BR" sz="1600" dirty="0">
              <a:solidFill>
                <a:schemeClr val="accent5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08337" y="5699504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01096" y="1372539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751474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 smtClean="0"/>
              <a:t>Qual porta acessar? Para isso podemos usar a </a:t>
            </a:r>
            <a:r>
              <a:rPr lang="pt-BR" sz="2000" dirty="0" err="1" smtClean="0"/>
              <a:t>flag</a:t>
            </a:r>
            <a:r>
              <a:rPr lang="pt-BR" sz="2000" dirty="0" smtClean="0"/>
              <a:t> </a:t>
            </a:r>
            <a:r>
              <a:rPr lang="pt-BR" sz="2000" b="1" dirty="0" smtClean="0"/>
              <a:t>–P </a:t>
            </a:r>
            <a:r>
              <a:rPr lang="pt-BR" sz="2000" dirty="0" smtClean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–d –P 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 smtClean="0"/>
              <a:t>Podemos visualizar também as portas através do comando: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port</a:t>
            </a:r>
            <a:r>
              <a:rPr lang="pt-BR" sz="2000" b="1" dirty="0" smtClean="0"/>
              <a:t>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b="1" dirty="0" err="1" smtClean="0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</a:t>
            </a:r>
            <a:r>
              <a:rPr lang="pt-BR" sz="2000" dirty="0" smtClean="0"/>
              <a:t>: Se vocês está utilizando 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no Windows pelo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ToolBox</a:t>
            </a:r>
            <a:r>
              <a:rPr lang="pt-BR" sz="2000" dirty="0" smtClean="0"/>
              <a:t>, ele está rodando em cima de uma Máquina Virtual. Portanto, não será o IP da máquina local (</a:t>
            </a:r>
            <a:r>
              <a:rPr lang="pt-BR" sz="2000" dirty="0" err="1" smtClean="0"/>
              <a:t>localhost</a:t>
            </a:r>
            <a:r>
              <a:rPr lang="pt-BR" sz="2000" dirty="0" smtClean="0"/>
              <a:t>) e sim da VM. Para isso, rode o comando: </a:t>
            </a:r>
          </a:p>
          <a:p>
            <a:pPr lvl="1" algn="just"/>
            <a:endParaRPr lang="pt-BR" sz="1600" b="1" dirty="0" smtClean="0"/>
          </a:p>
          <a:p>
            <a:pPr lvl="1" algn="just"/>
            <a:r>
              <a:rPr lang="pt-BR" sz="1800" b="1" dirty="0" err="1" smtClean="0"/>
              <a:t>docker-machine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ip</a:t>
            </a:r>
            <a:endParaRPr lang="pt-BR" sz="1800" b="1" dirty="0" smtClean="0"/>
          </a:p>
          <a:p>
            <a:pPr lvl="2" algn="just"/>
            <a:r>
              <a:rPr lang="pt-BR" sz="1400" b="1" dirty="0" smtClean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192.168.98.112:32769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 smtClean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 smtClean="0"/>
              <a:t>--</a:t>
            </a:r>
            <a:r>
              <a:rPr lang="pt-BR" sz="1800" b="1" dirty="0" err="1" smtClean="0"/>
              <a:t>name</a:t>
            </a:r>
            <a:r>
              <a:rPr lang="pt-BR" sz="1800" b="1" dirty="0" smtClean="0"/>
              <a:t>  meu-site</a:t>
            </a:r>
            <a:r>
              <a:rPr lang="pt-BR" sz="1800" dirty="0" smtClean="0"/>
              <a:t>  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  <a:endParaRPr lang="pt-BR" sz="1800" dirty="0"/>
          </a:p>
          <a:p>
            <a:pPr lvl="1" algn="just"/>
            <a:endParaRPr lang="pt-BR" sz="1400" u="sng" dirty="0" smtClean="0"/>
          </a:p>
          <a:p>
            <a:pPr lvl="1" algn="just"/>
            <a:r>
              <a:rPr lang="pt-BR" sz="1400" dirty="0" smtClean="0"/>
              <a:t>Exemplo: Facilitaria para parar esse container posteriormente. -&gt; </a:t>
            </a:r>
            <a:r>
              <a:rPr lang="pt-BR" sz="1400" b="1" dirty="0" err="1" smtClean="0"/>
              <a:t>docker</a:t>
            </a:r>
            <a:r>
              <a:rPr lang="pt-BR" sz="1400" b="1" dirty="0" smtClean="0"/>
              <a:t> 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 smtClean="0"/>
              <a:t>Definindo uma porta específica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</a:t>
            </a:r>
            <a:r>
              <a:rPr lang="pt-BR" sz="1800" b="1" dirty="0" smtClean="0"/>
              <a:t>–p 12345:80 </a:t>
            </a:r>
            <a:r>
              <a:rPr lang="pt-BR" sz="1800" dirty="0" smtClean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 smtClean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 smtClean="0"/>
              <a:t>Atribuindo uma variável específica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</a:t>
            </a:r>
            <a:r>
              <a:rPr lang="pt-BR" sz="1800" dirty="0" smtClean="0"/>
              <a:t>–p 12345:80 </a:t>
            </a:r>
            <a:r>
              <a:rPr lang="pt-BR" sz="1800" b="1" dirty="0" smtClean="0"/>
              <a:t>-e AUTHOR=“Luciano Cordeiro” 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</a:p>
          <a:p>
            <a:pPr lvl="1" algn="just"/>
            <a:endParaRPr lang="pt-BR" sz="1400" u="sng" dirty="0" smtClean="0"/>
          </a:p>
          <a:p>
            <a:pPr lvl="1" algn="just"/>
            <a:endParaRPr lang="pt-BR" sz="1400" u="sng" dirty="0"/>
          </a:p>
          <a:p>
            <a:pPr algn="just"/>
            <a:endParaRPr lang="pt-BR" sz="2000" b="1" i="1" dirty="0" smtClean="0"/>
          </a:p>
          <a:p>
            <a:pPr algn="just"/>
            <a:endParaRPr lang="pt-BR" sz="2000" b="1" i="1" dirty="0"/>
          </a:p>
          <a:p>
            <a:pPr algn="just"/>
            <a:r>
              <a:rPr lang="pt-BR" sz="2000" b="1" i="1" dirty="0" smtClean="0"/>
              <a:t>Parando todos os containers de uma vez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smtClean="0"/>
              <a:t>stop –t 0 $(</a:t>
            </a:r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ps</a:t>
            </a:r>
            <a:r>
              <a:rPr lang="pt-BR" sz="1800" dirty="0" smtClean="0"/>
              <a:t> –q)</a:t>
            </a:r>
            <a:endParaRPr lang="pt-BR" sz="1800" dirty="0"/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 smtClean="0"/>
          </a:p>
          <a:p>
            <a:pPr marL="457200" lvl="1" indent="0" algn="just">
              <a:buNone/>
            </a:pPr>
            <a:endParaRPr lang="pt-BR" sz="1400" u="sng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34" y="4348778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2684842" y="4786898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192.168.98.112:12345/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5979124" y="4857673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3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Revisão 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584200"/>
            <a:ext cx="11492164" cy="62738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dirty="0"/>
              <a:t> - exibe todos os containers em execução no momento.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b="1" dirty="0"/>
              <a:t> -a</a:t>
            </a:r>
            <a:r>
              <a:rPr lang="pt-BR" sz="1600" dirty="0"/>
              <a:t> - exibe todos os containers, independentemente de estarem em execução ou não.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-it NOME_DA_IMAGEM</a:t>
            </a:r>
            <a:r>
              <a:rPr lang="pt-BR" sz="1600" dirty="0"/>
              <a:t> - conecta o terminal que estamos utilizando com o do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ID_CONTAINER</a:t>
            </a:r>
            <a:r>
              <a:rPr lang="pt-BR" sz="1600" dirty="0"/>
              <a:t> - inicia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stop ID_CONTAINER</a:t>
            </a:r>
            <a:r>
              <a:rPr lang="pt-BR" sz="1600" dirty="0"/>
              <a:t> - interrompe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-a -i ID_CONTAINER</a:t>
            </a:r>
            <a:r>
              <a:rPr lang="pt-BR" sz="1600" dirty="0"/>
              <a:t> - inicia o container com id em questão e integra os terminais, além de permitir interação entre ambos.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</a:t>
            </a:r>
            <a:r>
              <a:rPr lang="pt-BR" sz="1600" b="1" dirty="0"/>
              <a:t> ID_CONTAINER</a:t>
            </a:r>
            <a:r>
              <a:rPr lang="pt-BR" sz="1600" dirty="0"/>
              <a:t> - remove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container </a:t>
            </a:r>
            <a:r>
              <a:rPr lang="pt-BR" sz="1600" b="1" dirty="0" err="1"/>
              <a:t>prune</a:t>
            </a:r>
            <a:r>
              <a:rPr lang="pt-BR" sz="1600" dirty="0"/>
              <a:t> - remove todos os containers que estão parados.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rmi</a:t>
            </a:r>
            <a:r>
              <a:rPr lang="pt-BR" sz="1600" b="1" dirty="0"/>
              <a:t> NOME_DA_IMAGEM</a:t>
            </a:r>
            <a:r>
              <a:rPr lang="pt-BR" sz="1600" dirty="0"/>
              <a:t> - remove a imagem passada como parâmetro.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--</a:t>
            </a:r>
            <a:r>
              <a:rPr lang="pt-BR" sz="1600" b="1" dirty="0" err="1"/>
              <a:t>name</a:t>
            </a:r>
            <a:r>
              <a:rPr lang="pt-BR" sz="1600" b="1" dirty="0"/>
              <a:t> NOME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ao executar, dá um nome ao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12345:80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porta específica para ser atribuída à porta 80 do container, neste caso 12345.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-e AUTHOR="Fulano"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variável de ambiente AUTHOR com o valor Fulano no container criado</a:t>
            </a:r>
            <a:r>
              <a:rPr lang="pt-B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8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5" y="584200"/>
            <a:ext cx="6166832" cy="420742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44262" y="516442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Se você escrever algo nesse container e este for removido, todo o conteúdo será perdido. Por isso é interessante que você utilize o conceito de </a:t>
            </a:r>
            <a:r>
              <a:rPr lang="pt-BR" sz="2000" b="1" dirty="0" smtClean="0"/>
              <a:t>Volumes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3288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9259" y="62694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 solução de Volumes faz com que ao se criar um conteúdo numa pasta, por exemplo, “/var/</a:t>
            </a:r>
            <a:r>
              <a:rPr lang="pt-BR" sz="2000" dirty="0" err="1" smtClean="0"/>
              <a:t>www</a:t>
            </a:r>
            <a:r>
              <a:rPr lang="pt-BR" sz="2000" dirty="0" smtClean="0"/>
              <a:t>” esse conteúdo vá para o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Host, </a:t>
            </a:r>
            <a:r>
              <a:rPr lang="pt-BR" sz="2000" dirty="0" smtClean="0"/>
              <a:t>fazendo com que este conteúdo não se perca se o container for apagado.</a:t>
            </a:r>
            <a:endParaRPr lang="pt-BR" sz="2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30" y="1495200"/>
            <a:ext cx="5124450" cy="1676400"/>
          </a:xfrm>
          <a:prstGeom prst="rect">
            <a:avLst/>
          </a:prstGeom>
        </p:spPr>
      </p:pic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704045" y="3171600"/>
            <a:ext cx="10649755" cy="137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-v "/var/</a:t>
            </a:r>
            <a:r>
              <a:rPr lang="pt-BR" sz="2000" b="1" dirty="0" err="1"/>
              <a:t>www</a:t>
            </a:r>
            <a:r>
              <a:rPr lang="pt-BR" sz="2000" b="1" dirty="0"/>
              <a:t>" </a:t>
            </a:r>
            <a:r>
              <a:rPr lang="pt-BR" sz="2000" b="1" dirty="0" err="1" smtClean="0"/>
              <a:t>ubuntu</a:t>
            </a:r>
            <a:r>
              <a:rPr lang="pt-BR" sz="2000" b="1" dirty="0" smtClean="0"/>
              <a:t> </a:t>
            </a:r>
          </a:p>
          <a:p>
            <a:pPr lvl="1"/>
            <a:r>
              <a:rPr lang="pt-BR" sz="1600" dirty="0" smtClean="0"/>
              <a:t>Dessa forma </a:t>
            </a:r>
            <a:r>
              <a:rPr lang="pt-BR" sz="1600" dirty="0" err="1" smtClean="0"/>
              <a:t>vc</a:t>
            </a:r>
            <a:r>
              <a:rPr lang="pt-BR" sz="1600" dirty="0" smtClean="0"/>
              <a:t> precisa rodar um </a:t>
            </a:r>
            <a:r>
              <a:rPr lang="pt-BR" sz="1600" b="1" dirty="0" err="1" smtClean="0"/>
              <a:t>docker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inspect</a:t>
            </a:r>
            <a:r>
              <a:rPr lang="pt-BR" sz="1600" b="1" dirty="0" smtClean="0"/>
              <a:t> &lt;código container&gt; </a:t>
            </a:r>
            <a:r>
              <a:rPr lang="pt-BR" sz="1600" dirty="0" smtClean="0"/>
              <a:t>para verificar o “</a:t>
            </a:r>
            <a:r>
              <a:rPr lang="pt-BR" sz="1600" dirty="0" err="1" smtClean="0"/>
              <a:t>Mounts</a:t>
            </a:r>
            <a:r>
              <a:rPr lang="pt-BR" sz="1600" dirty="0" smtClean="0"/>
              <a:t>”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1390918" y="3967106"/>
            <a:ext cx="107753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5"/>
                </a:solidFill>
              </a:rPr>
              <a:t>"</a:t>
            </a:r>
            <a:r>
              <a:rPr lang="pt-BR" sz="1600" dirty="0" err="1">
                <a:solidFill>
                  <a:schemeClr val="accent5"/>
                </a:solidFill>
              </a:rPr>
              <a:t>Mounts</a:t>
            </a:r>
            <a:r>
              <a:rPr lang="pt-BR" sz="1600" dirty="0">
                <a:solidFill>
                  <a:schemeClr val="accent5"/>
                </a:solidFill>
              </a:rPr>
              <a:t>": </a:t>
            </a:r>
            <a:r>
              <a:rPr lang="pt-BR" sz="1600" dirty="0" smtClean="0">
                <a:solidFill>
                  <a:schemeClr val="accent5"/>
                </a:solidFill>
              </a:rPr>
              <a:t>[{</a:t>
            </a:r>
            <a:endParaRPr lang="pt-BR" sz="1600" dirty="0">
              <a:solidFill>
                <a:schemeClr val="accent5"/>
              </a:solidFill>
            </a:endParaRP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Type</a:t>
            </a:r>
            <a:r>
              <a:rPr lang="pt-BR" sz="1600" dirty="0">
                <a:solidFill>
                  <a:schemeClr val="accent5"/>
                </a:solidFill>
              </a:rPr>
              <a:t>": "volume",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Name</a:t>
            </a:r>
            <a:r>
              <a:rPr lang="pt-BR" sz="1600" dirty="0">
                <a:solidFill>
                  <a:schemeClr val="accent5"/>
                </a:solidFill>
              </a:rPr>
              <a:t>": "5e1cbfd48d07284680552e56087c9d5196659600ccd6874bfa3831b51ddd0576",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Source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lib</a:t>
            </a:r>
            <a:r>
              <a:rPr lang="pt-BR" sz="1600" dirty="0">
                <a:solidFill>
                  <a:schemeClr val="accent5"/>
                </a:solidFill>
              </a:rPr>
              <a:t>/</a:t>
            </a: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/volumes/5e1cbfd48d07284680552e56087c9d5196659600ccd6874bfa3831b51ddd0576/_data",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Destination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"Driver": "local",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Mode</a:t>
            </a:r>
            <a:r>
              <a:rPr lang="pt-BR" sz="1600" dirty="0">
                <a:solidFill>
                  <a:schemeClr val="accent5"/>
                </a:solidFill>
              </a:rPr>
              <a:t>": "",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"RW": </a:t>
            </a:r>
            <a:r>
              <a:rPr lang="pt-BR" sz="1600" dirty="0" err="1">
                <a:solidFill>
                  <a:schemeClr val="accent5"/>
                </a:solidFill>
              </a:rPr>
              <a:t>true</a:t>
            </a:r>
            <a:r>
              <a:rPr lang="pt-BR" sz="1600" dirty="0">
                <a:solidFill>
                  <a:schemeClr val="accent5"/>
                </a:solidFill>
              </a:rPr>
              <a:t>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Propagation</a:t>
            </a:r>
            <a:r>
              <a:rPr lang="pt-BR" sz="1600" dirty="0">
                <a:solidFill>
                  <a:schemeClr val="accent5"/>
                </a:solidFill>
              </a:rPr>
              <a:t>": ""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}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56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 smtClean="0"/>
              <a:t>A pasta que é gerada no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Host pode ser configurada</a:t>
            </a:r>
          </a:p>
          <a:p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5"/>
                </a:solidFill>
              </a:rPr>
              <a:t>docker</a:t>
            </a:r>
            <a:r>
              <a:rPr lang="en-US" sz="2000" dirty="0">
                <a:solidFill>
                  <a:schemeClr val="accent5"/>
                </a:solidFill>
              </a:rPr>
              <a:t> run -it -v "C:\</a:t>
            </a:r>
            <a:r>
              <a:rPr lang="en-US" sz="2000" dirty="0" smtClean="0">
                <a:solidFill>
                  <a:schemeClr val="accent5"/>
                </a:solidFill>
              </a:rPr>
              <a:t>Users\Luciano\Desktop</a:t>
            </a:r>
            <a:r>
              <a:rPr lang="en-US" sz="2000" dirty="0">
                <a:solidFill>
                  <a:schemeClr val="accent5"/>
                </a:solidFill>
              </a:rPr>
              <a:t>:/var/www" </a:t>
            </a:r>
            <a:r>
              <a:rPr lang="en-US" sz="2000" dirty="0" err="1">
                <a:solidFill>
                  <a:schemeClr val="accent5"/>
                </a:solidFill>
              </a:rPr>
              <a:t>ubuntu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/>
                </a:solidFill>
              </a:rPr>
              <a:t>root@abd0286c0083</a:t>
            </a:r>
            <a:r>
              <a:rPr lang="en-US" sz="2000" dirty="0" smtClean="0">
                <a:solidFill>
                  <a:schemeClr val="accent5"/>
                </a:solidFill>
              </a:rPr>
              <a:t>:/#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root@6ec39d5e9175:/# </a:t>
            </a:r>
            <a:r>
              <a:rPr lang="pt-BR" sz="2000" dirty="0" err="1">
                <a:solidFill>
                  <a:schemeClr val="accent5"/>
                </a:solidFill>
              </a:rPr>
              <a:t>cd</a:t>
            </a:r>
            <a:r>
              <a:rPr lang="pt-BR" sz="2000" dirty="0">
                <a:solidFill>
                  <a:schemeClr val="accent5"/>
                </a:solidFill>
              </a:rPr>
              <a:t> 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</a:t>
            </a:r>
            <a:r>
              <a:rPr lang="pt-BR" sz="2000" dirty="0" smtClean="0">
                <a:solidFill>
                  <a:schemeClr val="accent5"/>
                </a:solidFill>
              </a:rPr>
              <a:t>:/</a:t>
            </a:r>
            <a:r>
              <a:rPr lang="pt-BR" sz="2000" dirty="0">
                <a:solidFill>
                  <a:schemeClr val="accent5"/>
                </a:solidFill>
              </a:rPr>
              <a:t>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touch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smtClean="0">
                <a:solidFill>
                  <a:schemeClr val="accent5"/>
                </a:solidFill>
              </a:rPr>
              <a:t>arquivo1.txt</a:t>
            </a:r>
            <a:endParaRPr lang="pt-BR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accent5"/>
                </a:solidFill>
              </a:rPr>
              <a:t>root@6ec39d5e9175 :/</a:t>
            </a:r>
            <a:r>
              <a:rPr lang="pt-BR" sz="2000" dirty="0">
                <a:solidFill>
                  <a:schemeClr val="accent5"/>
                </a:solidFill>
              </a:rPr>
              <a:t>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echo</a:t>
            </a:r>
            <a:r>
              <a:rPr lang="pt-BR" sz="2000" dirty="0">
                <a:solidFill>
                  <a:schemeClr val="accent5"/>
                </a:solidFill>
              </a:rPr>
              <a:t> "Este arquivo foi criado dentro de um volume" &gt; </a:t>
            </a:r>
            <a:r>
              <a:rPr lang="pt-BR" sz="2000" dirty="0" smtClean="0">
                <a:solidFill>
                  <a:schemeClr val="accent5"/>
                </a:solidFill>
              </a:rPr>
              <a:t>arquivo1.txt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pt-BR" sz="2000" dirty="0" smtClean="0"/>
              <a:t>Detalhe Importante: Se você estiver rodando no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Toolbox</a:t>
            </a:r>
          </a:p>
          <a:p>
            <a:pPr marL="685800" lvl="2">
              <a:spcBef>
                <a:spcPts val="1000"/>
              </a:spcBef>
            </a:pPr>
            <a:endParaRPr lang="pt-B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docker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run</a:t>
            </a:r>
            <a:r>
              <a:rPr lang="pt-BR" sz="2000" dirty="0">
                <a:solidFill>
                  <a:schemeClr val="accent5"/>
                </a:solidFill>
              </a:rPr>
              <a:t> -it -v "//c/</a:t>
            </a:r>
            <a:r>
              <a:rPr lang="pt-BR" sz="2000" dirty="0" err="1">
                <a:solidFill>
                  <a:schemeClr val="accent5"/>
                </a:solidFill>
              </a:rPr>
              <a:t>Users</a:t>
            </a:r>
            <a:r>
              <a:rPr lang="pt-BR" sz="2000" dirty="0">
                <a:solidFill>
                  <a:schemeClr val="accent5"/>
                </a:solidFill>
              </a:rPr>
              <a:t>/Luciano/Desktop:/var/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" </a:t>
            </a:r>
            <a:r>
              <a:rPr lang="pt-BR" sz="2000" dirty="0" err="1" smtClean="0">
                <a:solidFill>
                  <a:schemeClr val="accent5"/>
                </a:solidFill>
              </a:rPr>
              <a:t>ubuntu</a:t>
            </a:r>
            <a:endParaRPr lang="pt-BR" sz="2000" dirty="0" smtClean="0">
              <a:solidFill>
                <a:schemeClr val="accent5"/>
              </a:solidFill>
            </a:endParaRPr>
          </a:p>
          <a:p>
            <a:pPr lvl="2"/>
            <a:r>
              <a:rPr lang="pt-BR" sz="1600" dirty="0" smtClean="0"/>
              <a:t>(</a:t>
            </a:r>
            <a:r>
              <a:rPr lang="pt-BR" sz="1600" dirty="0">
                <a:hlinkClick r:id="rId2"/>
              </a:rPr>
              <a:t>https://medium.com/@</a:t>
            </a:r>
            <a:r>
              <a:rPr lang="pt-BR" sz="1600" dirty="0" smtClean="0">
                <a:hlinkClick r:id="rId2"/>
              </a:rPr>
              <a:t>Charles_Stover/fixing-volumes-in-docker-toolbox-4ad5ace0e572</a:t>
            </a:r>
            <a:r>
              <a:rPr lang="pt-BR" sz="1600" dirty="0" smtClean="0"/>
              <a:t> )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Rodando código em um Container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927279"/>
            <a:ext cx="11259355" cy="2434107"/>
          </a:xfrm>
        </p:spPr>
        <p:txBody>
          <a:bodyPr>
            <a:noAutofit/>
          </a:bodyPr>
          <a:lstStyle/>
          <a:p>
            <a:r>
              <a:rPr lang="pt-BR" sz="2000" dirty="0" smtClean="0"/>
              <a:t>Um exemplo que roda em </a:t>
            </a:r>
            <a:r>
              <a:rPr lang="pt-BR" sz="2000" b="1" dirty="0" smtClean="0"/>
              <a:t>Node.js </a:t>
            </a:r>
            <a:r>
              <a:rPr lang="pt-BR" sz="2000" dirty="0" smtClean="0"/>
              <a:t>e não possuímos o Node na máquina.</a:t>
            </a:r>
          </a:p>
          <a:p>
            <a:endParaRPr lang="pt-BR" sz="20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"//c/</a:t>
            </a:r>
            <a:r>
              <a:rPr lang="pt-BR" sz="1600" dirty="0" err="1">
                <a:solidFill>
                  <a:schemeClr val="accent5"/>
                </a:solidFill>
              </a:rPr>
              <a:t>Users</a:t>
            </a:r>
            <a:r>
              <a:rPr lang="pt-BR" sz="1600" dirty="0" smtClean="0">
                <a:solidFill>
                  <a:schemeClr val="accent5"/>
                </a:solidFill>
              </a:rPr>
              <a:t>/&lt;&lt;Seu caminho local&gt;&gt;/volume-exemplo</a:t>
            </a:r>
            <a:r>
              <a:rPr lang="pt-BR" sz="1600" dirty="0">
                <a:solidFill>
                  <a:schemeClr val="accent5"/>
                </a:solidFill>
              </a:rPr>
              <a:t>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</a:t>
            </a:r>
            <a:r>
              <a:rPr lang="pt-BR" sz="1600" dirty="0" smtClean="0">
                <a:solidFill>
                  <a:schemeClr val="accent5"/>
                </a:solidFill>
              </a:rPr>
              <a:t>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accent5"/>
                </a:solidFill>
              </a:rPr>
              <a:t>Você conseguirá executar o código em http://localhost:8080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88164" y="3271233"/>
            <a:ext cx="11165982" cy="3438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pt-BR" sz="1800" dirty="0" smtClean="0"/>
              <a:t>Nessa pasta volume-exemplo existe um pequeno projeto</a:t>
            </a:r>
            <a:r>
              <a:rPr lang="pt-BR" sz="1800" b="1" dirty="0" smtClean="0"/>
              <a:t> Node.js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smtClean="0"/>
              <a:t>“-d”</a:t>
            </a:r>
            <a:r>
              <a:rPr lang="pt-BR" sz="1800" dirty="0" smtClean="0"/>
              <a:t> – executa em modo </a:t>
            </a:r>
            <a:r>
              <a:rPr lang="pt-BR" sz="1800" dirty="0" err="1" smtClean="0"/>
              <a:t>dettached</a:t>
            </a:r>
            <a:r>
              <a:rPr lang="pt-BR" sz="1800" dirty="0" smtClean="0"/>
              <a:t> e libera o terminal 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smtClean="0"/>
              <a:t>“-w”</a:t>
            </a:r>
            <a:r>
              <a:rPr lang="pt-BR" sz="1800" dirty="0" smtClean="0"/>
              <a:t> </a:t>
            </a:r>
            <a:r>
              <a:rPr lang="pt-BR" sz="1800" dirty="0"/>
              <a:t>– </a:t>
            </a:r>
            <a:r>
              <a:rPr lang="pt-BR" sz="1800" dirty="0" smtClean="0"/>
              <a:t>“</a:t>
            </a:r>
            <a:r>
              <a:rPr lang="pt-BR" sz="1800" dirty="0" err="1" smtClean="0"/>
              <a:t>Working</a:t>
            </a:r>
            <a:r>
              <a:rPr lang="pt-BR" sz="1800" dirty="0" smtClean="0"/>
              <a:t> </a:t>
            </a:r>
            <a:r>
              <a:rPr lang="pt-BR" sz="1800" dirty="0" err="1" smtClean="0"/>
              <a:t>Directory</a:t>
            </a:r>
            <a:r>
              <a:rPr lang="pt-BR" sz="1800" dirty="0" smtClean="0"/>
              <a:t>” informa em qual pasta o comando deve ser executado dentro do container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smtClean="0"/>
              <a:t>	Lembrando que se você estiver rodando num Windows com uma máquina virtual e rodando o </a:t>
            </a:r>
            <a:r>
              <a:rPr lang="pt-BR" sz="1800" dirty="0" err="1" smtClean="0"/>
              <a:t>Docker</a:t>
            </a:r>
            <a:r>
              <a:rPr lang="pt-BR" sz="1800" dirty="0" smtClean="0"/>
              <a:t> Toolbox, o </a:t>
            </a:r>
            <a:r>
              <a:rPr lang="pt-BR" sz="1800" dirty="0" err="1" smtClean="0"/>
              <a:t>ip</a:t>
            </a:r>
            <a:r>
              <a:rPr lang="pt-BR" sz="1800" dirty="0" smtClean="0"/>
              <a:t> será descoberto pelo “</a:t>
            </a:r>
            <a:r>
              <a:rPr lang="pt-BR" sz="1800" b="1" dirty="0" err="1">
                <a:solidFill>
                  <a:prstClr val="black"/>
                </a:solidFill>
              </a:rPr>
              <a:t>docker-machine</a:t>
            </a:r>
            <a:r>
              <a:rPr lang="pt-BR" sz="1800" b="1" dirty="0">
                <a:solidFill>
                  <a:prstClr val="black"/>
                </a:solidFill>
              </a:rPr>
              <a:t> </a:t>
            </a:r>
            <a:r>
              <a:rPr lang="pt-BR" sz="1800" b="1" dirty="0" err="1" smtClean="0">
                <a:solidFill>
                  <a:prstClr val="black"/>
                </a:solidFill>
              </a:rPr>
              <a:t>ip</a:t>
            </a:r>
            <a:r>
              <a:rPr lang="pt-BR" sz="1800" b="1" dirty="0" smtClean="0">
                <a:solidFill>
                  <a:prstClr val="black"/>
                </a:solidFill>
              </a:rPr>
              <a:t>” e você executará o código com o endereço </a:t>
            </a:r>
            <a:r>
              <a:rPr lang="pt-BR" sz="1800" b="1" dirty="0" err="1" smtClean="0">
                <a:solidFill>
                  <a:prstClr val="black"/>
                </a:solidFill>
              </a:rPr>
              <a:t>ip</a:t>
            </a:r>
            <a:r>
              <a:rPr lang="pt-BR" sz="1800" b="1" dirty="0" smtClean="0">
                <a:solidFill>
                  <a:prstClr val="black"/>
                </a:solidFill>
              </a:rPr>
              <a:t> encontrado e a porta configurada, nesse caso a 8080.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b="1" dirty="0" smtClean="0">
                <a:solidFill>
                  <a:prstClr val="black"/>
                </a:solidFill>
              </a:rPr>
              <a:t>				</a:t>
            </a:r>
            <a:r>
              <a:rPr lang="pt-BR" sz="1800" b="1" dirty="0" smtClean="0">
                <a:solidFill>
                  <a:schemeClr val="accent5"/>
                </a:solidFill>
              </a:rPr>
              <a:t>http</a:t>
            </a:r>
            <a:r>
              <a:rPr lang="pt-BR" sz="1800" b="1" dirty="0">
                <a:solidFill>
                  <a:schemeClr val="accent5"/>
                </a:solidFill>
              </a:rPr>
              <a:t>://</a:t>
            </a:r>
            <a:r>
              <a:rPr lang="pt-BR" sz="1800" b="1" dirty="0" smtClean="0">
                <a:solidFill>
                  <a:schemeClr val="accent5"/>
                </a:solidFill>
              </a:rPr>
              <a:t>192.168.99.123:8080</a:t>
            </a:r>
            <a:r>
              <a:rPr lang="pt-BR" sz="1800" b="1" dirty="0">
                <a:solidFill>
                  <a:schemeClr val="accent5"/>
                </a:solidFill>
              </a:rPr>
              <a:t>/</a:t>
            </a:r>
            <a:endParaRPr lang="pt-BR" sz="1800" b="1" dirty="0" smtClean="0">
              <a:solidFill>
                <a:schemeClr val="accent5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virtualização foi uma solução. Ou seja a utilização de </a:t>
            </a:r>
            <a:r>
              <a:rPr lang="pt-BR" sz="1600" b="1" dirty="0" smtClean="0"/>
              <a:t>Máquinas Virtuais</a:t>
            </a:r>
            <a:r>
              <a:rPr lang="pt-BR" sz="1600" dirty="0" smtClean="0"/>
              <a:t>. Isso só foi possível, graças a uma tecnologia chamada </a:t>
            </a:r>
            <a:r>
              <a:rPr lang="pt-BR" sz="1600" b="1" dirty="0" err="1" smtClean="0"/>
              <a:t>Hypervisor</a:t>
            </a:r>
            <a:r>
              <a:rPr lang="pt-BR" sz="1600" b="1" dirty="0" smtClean="0"/>
              <a:t>. </a:t>
            </a:r>
            <a:r>
              <a:rPr lang="pt-BR" sz="1600" dirty="0" smtClean="0"/>
              <a:t>Permitindo a virtualização de recursos físicos do nosso sistema operacional.</a:t>
            </a:r>
            <a:endParaRPr lang="pt-BR" sz="1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Construir as Próprias Imagens</a:t>
            </a:r>
            <a:endParaRPr lang="pt-BR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811369"/>
            <a:ext cx="11618495" cy="564958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 smtClean="0"/>
              <a:t>XXXXXX</a:t>
            </a:r>
            <a:endParaRPr lang="pt-BR" sz="1400" u="sng" dirty="0" smtClean="0"/>
          </a:p>
          <a:p>
            <a:pPr marL="457200" lvl="1" indent="0" algn="just">
              <a:buNone/>
            </a:pPr>
            <a:endParaRPr lang="pt-BR" sz="1400" u="sng" dirty="0" smtClean="0"/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Construir as Próprias Imagens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241257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Comunicação entre Containers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95613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Comunicação entre Containers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506319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Trabalhando com o </a:t>
            </a:r>
            <a:r>
              <a:rPr lang="pt-BR" sz="2800" b="1" dirty="0" err="1" smtClean="0"/>
              <a:t>Docker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Compose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618223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Trabalhando com o </a:t>
            </a:r>
            <a:r>
              <a:rPr lang="pt-BR" sz="2800" b="1" dirty="0" err="1" smtClean="0"/>
              <a:t>Docker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Compose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819436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15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57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Curso </a:t>
            </a:r>
            <a:r>
              <a:rPr lang="pt-BR" dirty="0" err="1" smtClean="0"/>
              <a:t>Alura</a:t>
            </a:r>
            <a:r>
              <a:rPr lang="pt-BR" dirty="0" smtClean="0"/>
              <a:t> Docker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partir daí foi possível colocar nossas aplicações nessas </a:t>
            </a:r>
            <a:r>
              <a:rPr lang="pt-BR" sz="1600" dirty="0" err="1" smtClean="0"/>
              <a:t>VMs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04" y="1038225"/>
            <a:ext cx="3238500" cy="3409950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551523"/>
            <a:ext cx="10519064" cy="202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/>
              <a:t>Problemas nessa arquitetura: </a:t>
            </a:r>
          </a:p>
          <a:p>
            <a:pPr lvl="1"/>
            <a:r>
              <a:rPr lang="pt-BR" sz="1600" dirty="0" smtClean="0"/>
              <a:t>Cada aplicação precisa de um S.O. específico</a:t>
            </a:r>
          </a:p>
          <a:p>
            <a:pPr lvl="1"/>
            <a:r>
              <a:rPr lang="pt-BR" sz="1600" dirty="0" smtClean="0"/>
              <a:t>Custo alto de configurações</a:t>
            </a:r>
          </a:p>
          <a:p>
            <a:pPr lvl="1"/>
            <a:r>
              <a:rPr lang="pt-BR" sz="1600" dirty="0" smtClean="0"/>
              <a:t>Tempo alto de manutenção dessas máquinas virtuais. Ao invés de se gastar tempo com o Core da empresa, gasta-se com softwares de infraestrutura</a:t>
            </a:r>
          </a:p>
          <a:p>
            <a:pPr marL="457200" lvl="1" indent="0">
              <a:buNone/>
            </a:pPr>
            <a:endParaRPr lang="pt-BR" sz="1600" dirty="0" smtClean="0"/>
          </a:p>
          <a:p>
            <a:r>
              <a:rPr lang="pt-BR" sz="2000" dirty="0" smtClean="0"/>
              <a:t>Com isso deu-se origem aos Containers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Containers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Um container funciona junto do nosso S.O. e receberá a nossa aplicação, ou seja, a aplicação funcionará dentro dele </a:t>
            </a:r>
            <a:endParaRPr lang="pt-BR" sz="1600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3976757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Vantagens</a:t>
            </a:r>
          </a:p>
          <a:p>
            <a:pPr lvl="1"/>
            <a:r>
              <a:rPr lang="pt-BR" sz="1800" dirty="0" smtClean="0"/>
              <a:t>Por não possuir um S.O. é muito mais leve e  não possui o custo de vários </a:t>
            </a:r>
            <a:r>
              <a:rPr lang="pt-BR" sz="1800" dirty="0" err="1" smtClean="0"/>
              <a:t>S.O.s.</a:t>
            </a:r>
            <a:r>
              <a:rPr lang="pt-BR" sz="1800" dirty="0" smtClean="0"/>
              <a:t> Muito mais rápido pra subir 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1111827"/>
            <a:ext cx="2909751" cy="2622159"/>
          </a:xfrm>
          <a:prstGeom prst="rect">
            <a:avLst/>
          </a:prstGeom>
        </p:spPr>
      </p:pic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30576" y="5062965"/>
            <a:ext cx="11140055" cy="166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Por que usar um Container? </a:t>
            </a:r>
          </a:p>
          <a:p>
            <a:pPr lvl="1"/>
            <a:r>
              <a:rPr lang="pt-BR" sz="1800" dirty="0" smtClean="0"/>
              <a:t>Imagine numa mesma máquina 2 sistemas que utilizam a mesma porta de rede.</a:t>
            </a:r>
          </a:p>
          <a:p>
            <a:pPr lvl="1"/>
            <a:r>
              <a:rPr lang="pt-BR" sz="1800" dirty="0" smtClean="0"/>
              <a:t>E se uma aplicação consumir toda a CPU de outra aplicação? </a:t>
            </a:r>
          </a:p>
          <a:p>
            <a:pPr lvl="1"/>
            <a:r>
              <a:rPr lang="pt-BR" sz="1800" dirty="0" smtClean="0"/>
              <a:t>Uma aplicação usa Java 7 e outra usa Java 8</a:t>
            </a:r>
          </a:p>
          <a:p>
            <a:pPr lvl="1"/>
            <a:r>
              <a:rPr lang="pt-BR" sz="1800" dirty="0" smtClean="0"/>
              <a:t>Sem contar que uma única aplicação pode congelar um ambiente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60" y="2475394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que é o Docker?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1095366" cy="1763206"/>
          </a:xfrm>
        </p:spPr>
        <p:txBody>
          <a:bodyPr>
            <a:normAutofit/>
          </a:bodyPr>
          <a:lstStyle/>
          <a:p>
            <a:r>
              <a:rPr lang="pt-BR" sz="2000" dirty="0"/>
              <a:t>a </a:t>
            </a:r>
            <a:r>
              <a:rPr lang="pt-BR" sz="2000" b="1" dirty="0"/>
              <a:t>Docker, Inc</a:t>
            </a:r>
            <a:r>
              <a:rPr lang="pt-BR" sz="2000" b="1" dirty="0" smtClean="0"/>
              <a:t>. </a:t>
            </a:r>
            <a:r>
              <a:rPr lang="pt-BR" sz="2000" dirty="0" smtClean="0"/>
              <a:t>é</a:t>
            </a:r>
            <a:r>
              <a:rPr lang="pt-BR" sz="2000" b="1" dirty="0" smtClean="0"/>
              <a:t> </a:t>
            </a:r>
            <a:r>
              <a:rPr lang="pt-BR" sz="2000" dirty="0" smtClean="0"/>
              <a:t>empresa </a:t>
            </a:r>
            <a:r>
              <a:rPr lang="pt-BR" sz="2000" dirty="0"/>
              <a:t>que toma conta do </a:t>
            </a:r>
            <a:r>
              <a:rPr lang="pt-BR" sz="2000" dirty="0" smtClean="0"/>
              <a:t>Docker </a:t>
            </a:r>
            <a:r>
              <a:rPr lang="pt-BR" sz="2000" dirty="0"/>
              <a:t>e a tecnologia dos </a:t>
            </a:r>
            <a:r>
              <a:rPr lang="pt-BR" sz="2000" i="1" dirty="0"/>
              <a:t>containers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O </a:t>
            </a:r>
            <a:r>
              <a:rPr lang="pt-BR" sz="2000" b="1" dirty="0" smtClean="0"/>
              <a:t>Docker</a:t>
            </a:r>
            <a:r>
              <a:rPr lang="pt-BR" sz="2000" dirty="0" smtClean="0"/>
              <a:t> nada mais é do que um conjunto de tecnologias para facilitar o </a:t>
            </a:r>
            <a:r>
              <a:rPr lang="pt-BR" sz="2000" dirty="0" err="1" smtClean="0"/>
              <a:t>deploy</a:t>
            </a:r>
            <a:r>
              <a:rPr lang="pt-BR" sz="2000" dirty="0" smtClean="0"/>
              <a:t> e a execução das nossas aplicações.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err="1" smtClean="0"/>
              <a:t>Hello</a:t>
            </a:r>
            <a:r>
              <a:rPr lang="pt-BR" sz="2800" b="1" dirty="0" smtClean="0"/>
              <a:t> World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0460" y="3243610"/>
            <a:ext cx="8704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version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hello</a:t>
            </a:r>
            <a:r>
              <a:rPr lang="pt-BR" dirty="0" smtClean="0"/>
              <a:t>-world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07301" y="4547993"/>
            <a:ext cx="651868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24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https://labs.play-with-docker.com</a:t>
            </a:r>
            <a:r>
              <a:rPr lang="pt-BR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</a:t>
            </a:r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Tecnologias Docker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Compose</a:t>
            </a:r>
            <a:r>
              <a:rPr lang="pt-BR" sz="2000" b="1" dirty="0" smtClean="0"/>
              <a:t> –</a:t>
            </a:r>
            <a:r>
              <a:rPr lang="pt-BR" sz="2000" dirty="0" smtClean="0"/>
              <a:t> uma forma simples de orquestrar múltiplos containers.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Swarm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para colocar múltiplos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</a:t>
            </a:r>
            <a:r>
              <a:rPr lang="pt-BR" sz="2000" dirty="0" err="1" smtClean="0"/>
              <a:t>engines</a:t>
            </a:r>
            <a:r>
              <a:rPr lang="pt-BR" sz="2000" dirty="0" smtClean="0"/>
              <a:t> para funcionarem juntos num cluster.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Hub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 repositório com mais de 250 mil imagens diferentes para os nossos containers.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Docker </a:t>
            </a:r>
            <a:r>
              <a:rPr lang="pt-BR" sz="2000" b="1" dirty="0" err="1" smtClean="0"/>
              <a:t>Machine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que nos permite gerenciar o Docker num Host Virtual.</a:t>
            </a:r>
          </a:p>
          <a:p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1898468" y="4964752"/>
            <a:ext cx="78202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Docker é uma ferramenta Open </a:t>
            </a:r>
            <a:r>
              <a:rPr lang="pt-BR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mantida pela Docker, Inc.</a:t>
            </a: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61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3084" y="2150243"/>
            <a:ext cx="11396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</a:t>
            </a:r>
            <a:r>
              <a:rPr lang="pt-BR" sz="1600" b="1" dirty="0"/>
              <a:t>imagem</a:t>
            </a:r>
            <a:r>
              <a:rPr lang="pt-BR" sz="1600" dirty="0"/>
              <a:t> é como se fosse uma receita de bolo, uma série de instruções que o </a:t>
            </a:r>
            <a:r>
              <a:rPr lang="pt-BR" sz="1600" dirty="0" err="1"/>
              <a:t>Docker</a:t>
            </a:r>
            <a:r>
              <a:rPr lang="pt-BR" sz="1600" dirty="0"/>
              <a:t> seguirá para criar um </a:t>
            </a:r>
            <a:r>
              <a:rPr lang="pt-BR" sz="1600" b="1" i="1" dirty="0"/>
              <a:t>container</a:t>
            </a:r>
            <a:r>
              <a:rPr lang="pt-BR" sz="1600" dirty="0"/>
              <a:t>, que irá conter as instruções da </a:t>
            </a:r>
            <a:r>
              <a:rPr lang="pt-BR" sz="1600" dirty="0" smtClean="0"/>
              <a:t>imagem.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 smtClean="0"/>
              <a:t>docker</a:t>
            </a:r>
            <a:r>
              <a:rPr lang="pt-BR" sz="1600" dirty="0" smtClean="0"/>
              <a:t> </a:t>
            </a:r>
            <a:r>
              <a:rPr lang="pt-BR" sz="1600" dirty="0" err="1" smtClean="0"/>
              <a:t>ps</a:t>
            </a:r>
            <a:r>
              <a:rPr lang="pt-BR" sz="1600" dirty="0" smtClean="0"/>
              <a:t> –a</a:t>
            </a:r>
          </a:p>
          <a:p>
            <a:endParaRPr lang="pt-BR" sz="1600" dirty="0" smtClean="0"/>
          </a:p>
          <a:p>
            <a:r>
              <a:rPr lang="pt-BR" sz="1600" dirty="0"/>
              <a:t>CONTAINER ID    IMAGE         COMMAND       CREATED         STATUS                     </a:t>
            </a:r>
            <a:r>
              <a:rPr lang="pt-BR" sz="1600" dirty="0" smtClean="0"/>
              <a:t>		PORTS     </a:t>
            </a:r>
            <a:r>
              <a:rPr lang="pt-BR" sz="1600" dirty="0"/>
              <a:t>NAMES</a:t>
            </a:r>
          </a:p>
          <a:p>
            <a:r>
              <a:rPr lang="pt-BR" sz="1600" dirty="0"/>
              <a:t>4139842e283a    </a:t>
            </a:r>
            <a:r>
              <a:rPr lang="pt-BR" sz="1600" dirty="0" err="1"/>
              <a:t>ubuntu</a:t>
            </a:r>
            <a:r>
              <a:rPr lang="pt-BR" sz="1600" dirty="0"/>
              <a:t>        "/bin/</a:t>
            </a:r>
            <a:r>
              <a:rPr lang="pt-BR" sz="1600" dirty="0" err="1"/>
              <a:t>bash</a:t>
            </a:r>
            <a:r>
              <a:rPr lang="pt-BR" sz="1600" dirty="0"/>
              <a:t>"   3 minutes </a:t>
            </a:r>
            <a:r>
              <a:rPr lang="pt-BR" sz="1600" dirty="0" err="1"/>
              <a:t>ago</a:t>
            </a:r>
            <a:r>
              <a:rPr lang="pt-BR" sz="1600" dirty="0"/>
              <a:t>   </a:t>
            </a:r>
            <a:r>
              <a:rPr lang="pt-BR" sz="1600" dirty="0" smtClean="0"/>
              <a:t>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3 minutes </a:t>
            </a:r>
            <a:r>
              <a:rPr lang="pt-BR" sz="1600" dirty="0" err="1"/>
              <a:t>ago</a:t>
            </a:r>
            <a:r>
              <a:rPr lang="pt-BR" sz="1600" dirty="0"/>
              <a:t>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elastic_albattani</a:t>
            </a:r>
            <a:endParaRPr lang="pt-BR" sz="1600" dirty="0"/>
          </a:p>
          <a:p>
            <a:r>
              <a:rPr lang="pt-BR" sz="1600" dirty="0"/>
              <a:t>c1a155091114    </a:t>
            </a:r>
            <a:r>
              <a:rPr lang="pt-BR" sz="1600" dirty="0" err="1"/>
              <a:t>hello</a:t>
            </a:r>
            <a:r>
              <a:rPr lang="pt-BR" sz="1600" dirty="0"/>
              <a:t>-world   "/</a:t>
            </a:r>
            <a:r>
              <a:rPr lang="pt-BR" sz="1600" dirty="0" err="1"/>
              <a:t>hello</a:t>
            </a:r>
            <a:r>
              <a:rPr lang="pt-BR" sz="1600" dirty="0"/>
              <a:t>"      </a:t>
            </a:r>
            <a:r>
              <a:rPr lang="pt-BR" sz="1600" dirty="0" smtClean="0"/>
              <a:t> 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</a:t>
            </a:r>
            <a:r>
              <a:rPr lang="pt-BR" sz="1600" dirty="0" smtClean="0"/>
              <a:t>   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nifty_mcclintock</a:t>
            </a:r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68" y="637340"/>
            <a:ext cx="3257442" cy="14995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61" y="4509054"/>
            <a:ext cx="5695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  - E alguns comandos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016" y="1084496"/>
            <a:ext cx="5883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ubuntu</a:t>
            </a:r>
            <a:r>
              <a:rPr lang="pt-BR" dirty="0" smtClean="0"/>
              <a:t> </a:t>
            </a:r>
            <a:r>
              <a:rPr lang="pt-BR" dirty="0" err="1" smtClean="0"/>
              <a:t>echo</a:t>
            </a:r>
            <a:r>
              <a:rPr lang="pt-BR" dirty="0" smtClean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-it </a:t>
            </a:r>
            <a:r>
              <a:rPr lang="pt-BR" dirty="0" err="1" smtClean="0"/>
              <a:t>ubuntu</a:t>
            </a:r>
            <a:r>
              <a:rPr lang="pt-BR" dirty="0" smtClean="0"/>
              <a:t>  - </a:t>
            </a:r>
            <a:r>
              <a:rPr lang="pt-BR" b="1" dirty="0" smtClean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–help - </a:t>
            </a:r>
            <a:r>
              <a:rPr lang="pt-BR" b="1" dirty="0"/>
              <a:t>Ajuda sobre comandos</a:t>
            </a:r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</a:t>
            </a:r>
            <a:r>
              <a:rPr lang="pt-BR" dirty="0" smtClean="0"/>
              <a:t>4139842e283a – </a:t>
            </a:r>
            <a:r>
              <a:rPr lang="pt-BR" b="1" dirty="0" smtClean="0"/>
              <a:t>Iniciar um container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stop </a:t>
            </a:r>
            <a:r>
              <a:rPr lang="pt-BR" dirty="0" smtClean="0"/>
              <a:t>4139842e283a – </a:t>
            </a:r>
            <a:r>
              <a:rPr lang="pt-BR" b="1" dirty="0" smtClean="0"/>
              <a:t>Parar um container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–a –i </a:t>
            </a:r>
            <a:r>
              <a:rPr lang="pt-BR" dirty="0" smtClean="0"/>
              <a:t>4139842e283a – </a:t>
            </a:r>
            <a:r>
              <a:rPr lang="pt-BR" b="1" dirty="0" smtClean="0"/>
              <a:t>Iniciar um container e já acessá-lo ( -a </a:t>
            </a:r>
            <a:r>
              <a:rPr lang="pt-BR" b="1" dirty="0" err="1" smtClean="0"/>
              <a:t>attach</a:t>
            </a:r>
            <a:r>
              <a:rPr lang="pt-BR" b="1" dirty="0" smtClean="0"/>
              <a:t> / -i </a:t>
            </a:r>
            <a:r>
              <a:rPr lang="pt-BR" b="1" dirty="0" err="1" smtClean="0"/>
              <a:t>interactive</a:t>
            </a:r>
            <a:r>
              <a:rPr lang="pt-BR" b="1" dirty="0" smtClean="0"/>
              <a:t> 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/>
              <a:t>root@4139842e283a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853" y="1930777"/>
            <a:ext cx="5317752" cy="22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860050" y="1084496"/>
            <a:ext cx="8982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 smtClean="0"/>
              <a:t>Alguns comandos </a:t>
            </a:r>
            <a:r>
              <a:rPr lang="pt-BR" dirty="0" smtClean="0"/>
              <a:t>: 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um Container</a:t>
            </a:r>
          </a:p>
          <a:p>
            <a:r>
              <a:rPr lang="pt-BR" dirty="0" smtClean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</a:t>
            </a:r>
            <a:r>
              <a:rPr lang="pt-BR" b="1" dirty="0" err="1"/>
              <a:t>rm</a:t>
            </a:r>
            <a:r>
              <a:rPr lang="pt-BR" b="1" dirty="0"/>
              <a:t> </a:t>
            </a:r>
            <a:r>
              <a:rPr lang="pt-BR" b="1" dirty="0" smtClean="0"/>
              <a:t>9daa6a5cd330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todos os containers parados</a:t>
            </a:r>
          </a:p>
          <a:p>
            <a:r>
              <a:rPr lang="pt-BR" dirty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container </a:t>
            </a:r>
            <a:r>
              <a:rPr lang="pt-BR" b="1" dirty="0" err="1" smtClean="0"/>
              <a:t>prune</a:t>
            </a:r>
            <a:endParaRPr lang="pt-BR" b="1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uma Imagem</a:t>
            </a:r>
          </a:p>
          <a:p>
            <a:r>
              <a:rPr lang="pt-BR" dirty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</a:t>
            </a:r>
            <a:r>
              <a:rPr lang="pt-BR" b="1" dirty="0" err="1" smtClean="0"/>
              <a:t>rmi</a:t>
            </a:r>
            <a:r>
              <a:rPr lang="pt-BR" b="1" dirty="0" smtClean="0"/>
              <a:t> </a:t>
            </a:r>
            <a:r>
              <a:rPr lang="pt-BR" b="1" dirty="0" err="1" smtClean="0"/>
              <a:t>hello</a:t>
            </a:r>
            <a:r>
              <a:rPr lang="pt-BR" b="1" dirty="0" smtClean="0"/>
              <a:t>-world</a:t>
            </a:r>
            <a:endParaRPr lang="pt-BR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  - E alguns comandos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7536</TotalTime>
  <Words>1273</Words>
  <Application>Microsoft Office PowerPoint</Application>
  <PresentationFormat>Widescreen</PresentationFormat>
  <Paragraphs>199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Tema do Office</vt:lpstr>
      <vt:lpstr>Docker  (resumo) </vt:lpstr>
      <vt:lpstr>O Problema das Máquinas Virtuais</vt:lpstr>
      <vt:lpstr>O Problema das Máquinas Virtuais</vt:lpstr>
      <vt:lpstr>Containers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Revisão Comandos do Docker</vt:lpstr>
      <vt:lpstr>Volumes</vt:lpstr>
      <vt:lpstr>Volumes</vt:lpstr>
      <vt:lpstr>Volumes</vt:lpstr>
      <vt:lpstr>Rodando código em um Container</vt:lpstr>
      <vt:lpstr>Construir as Próprias Imagens</vt:lpstr>
      <vt:lpstr>Construir as Próprias Imagens</vt:lpstr>
      <vt:lpstr>Comunicação entre Containers</vt:lpstr>
      <vt:lpstr>Comunicação entre Containers</vt:lpstr>
      <vt:lpstr>Trabalhando com o Docker Compose</vt:lpstr>
      <vt:lpstr>Trabalhando com o Docker Compose</vt:lpstr>
      <vt:lpstr>Apresentação do PowerPoint</vt:lpstr>
      <vt:lpstr>Apresentação do PowerPoint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155</cp:revision>
  <dcterms:created xsi:type="dcterms:W3CDTF">2019-02-15T16:45:59Z</dcterms:created>
  <dcterms:modified xsi:type="dcterms:W3CDTF">2019-10-10T12:10:28Z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