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4" r:id="rId4"/>
    <p:sldId id="259" r:id="rId5"/>
    <p:sldId id="261" r:id="rId6"/>
    <p:sldId id="265" r:id="rId7"/>
    <p:sldId id="266" r:id="rId8"/>
    <p:sldId id="267" r:id="rId9"/>
    <p:sldId id="268" r:id="rId10"/>
    <p:sldId id="270" r:id="rId11"/>
    <p:sldId id="273" r:id="rId12"/>
    <p:sldId id="281" r:id="rId13"/>
    <p:sldId id="282" r:id="rId14"/>
    <p:sldId id="285" r:id="rId15"/>
    <p:sldId id="277" r:id="rId16"/>
    <p:sldId id="278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5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2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186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0666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3295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7909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9973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4429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4496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6482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1626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4568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8B075-67F8-4A8D-AE1C-3D3E4193EBCA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4082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8B075-67F8-4A8D-AE1C-3D3E4193EBCA}" type="datetimeFigureOut">
              <a:rPr lang="pt-BR" smtClean="0"/>
              <a:t>24/05/2019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5F481-045D-4A4D-83A9-F1D7EC4FDA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1518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3600" dirty="0" err="1" smtClean="0"/>
              <a:t>Webpack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280588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9177" y="89552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/>
              <a:t>Persistência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CBDD146F-E87E-0140-B521-E123E7DC9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671" y="801666"/>
            <a:ext cx="10790129" cy="5375297"/>
          </a:xfrm>
        </p:spPr>
        <p:txBody>
          <a:bodyPr/>
          <a:lstStyle/>
          <a:p>
            <a:r>
              <a:rPr lang="pt-BR" sz="2400" dirty="0"/>
              <a:t>Persistência com o banco de dados bastante famoso no mercado e certificado pela W3C, </a:t>
            </a:r>
            <a:r>
              <a:rPr lang="pt-BR" sz="2400" b="1" dirty="0" err="1"/>
              <a:t>IndexedDB</a:t>
            </a:r>
            <a:r>
              <a:rPr lang="pt-BR" sz="2400" dirty="0"/>
              <a:t> (</a:t>
            </a:r>
            <a:r>
              <a:rPr lang="pt-BR" sz="2400" b="1" dirty="0"/>
              <a:t>IDB</a:t>
            </a:r>
            <a:r>
              <a:rPr lang="pt-BR" sz="2400" dirty="0"/>
              <a:t>).</a:t>
            </a:r>
          </a:p>
          <a:p>
            <a:r>
              <a:rPr lang="pt-BR" sz="2400" dirty="0"/>
              <a:t>É acessível pelo escopo global</a:t>
            </a:r>
          </a:p>
          <a:p>
            <a:r>
              <a:rPr lang="pt-BR" sz="2400" dirty="0"/>
              <a:t>Precisamos solicitar uma requisição de abertura para um Banco antes de qualquer coisa</a:t>
            </a:r>
          </a:p>
          <a:p>
            <a:r>
              <a:rPr lang="pt-BR" sz="2400" dirty="0"/>
              <a:t>Temos que lidar com uma tríade de eventos todas as vezes que obtermos uma conexão</a:t>
            </a:r>
          </a:p>
          <a:p>
            <a:pPr lvl="1"/>
            <a:r>
              <a:rPr lang="pt-BR" dirty="0" err="1"/>
              <a:t>openRequest.</a:t>
            </a:r>
            <a:r>
              <a:rPr lang="pt-BR" b="1" dirty="0" err="1"/>
              <a:t>onupgradeneeded</a:t>
            </a:r>
            <a:endParaRPr lang="pt-BR" b="1" dirty="0"/>
          </a:p>
          <a:p>
            <a:pPr lvl="1"/>
            <a:r>
              <a:rPr lang="pt-BR" dirty="0" err="1"/>
              <a:t>openRequest.</a:t>
            </a:r>
            <a:r>
              <a:rPr lang="pt-BR" b="1" dirty="0" err="1"/>
              <a:t>onsuccess</a:t>
            </a:r>
            <a:endParaRPr lang="pt-BR" b="1" dirty="0"/>
          </a:p>
          <a:p>
            <a:pPr lvl="1"/>
            <a:r>
              <a:rPr lang="pt-BR" dirty="0" err="1"/>
              <a:t>openRequest.</a:t>
            </a:r>
            <a:r>
              <a:rPr lang="pt-BR" b="1" dirty="0" err="1"/>
              <a:t>onerror</a:t>
            </a:r>
            <a:endParaRPr lang="pt-BR" b="1" dirty="0"/>
          </a:p>
          <a:p>
            <a:pPr lvl="1"/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66674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9177" y="89552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/>
              <a:t>Uma conexão ou várias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CBDD146F-E87E-0140-B521-E123E7DC9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671" y="801666"/>
            <a:ext cx="10790129" cy="5649238"/>
          </a:xfrm>
        </p:spPr>
        <p:txBody>
          <a:bodyPr/>
          <a:lstStyle/>
          <a:p>
            <a:pPr marL="0" indent="0">
              <a:buNone/>
            </a:pPr>
            <a:r>
              <a:rPr lang="pt-BR" dirty="0" err="1">
                <a:solidFill>
                  <a:srgbClr val="A67F59"/>
                </a:solidFill>
              </a:rPr>
              <a:t>ConnectionFactory</a:t>
            </a:r>
            <a:r>
              <a:rPr lang="pt-BR" dirty="0"/>
              <a:t> </a:t>
            </a:r>
          </a:p>
          <a:p>
            <a:pPr marL="0" indent="0">
              <a:buNone/>
            </a:pPr>
            <a:r>
              <a:rPr lang="pt-BR" dirty="0">
                <a:solidFill>
                  <a:srgbClr val="999999"/>
                </a:solidFill>
              </a:rPr>
              <a:t>	.</a:t>
            </a:r>
            <a:r>
              <a:rPr lang="pt-BR" dirty="0" err="1"/>
              <a:t>getConnection</a:t>
            </a:r>
            <a:r>
              <a:rPr lang="pt-BR" dirty="0">
                <a:solidFill>
                  <a:srgbClr val="999999"/>
                </a:solidFill>
              </a:rPr>
              <a:t>()</a:t>
            </a:r>
            <a:r>
              <a:rPr lang="pt-BR" dirty="0"/>
              <a:t> </a:t>
            </a:r>
          </a:p>
          <a:p>
            <a:pPr marL="457200" lvl="1" indent="0">
              <a:buNone/>
            </a:pPr>
            <a:r>
              <a:rPr lang="pt-BR" dirty="0">
                <a:solidFill>
                  <a:srgbClr val="999999"/>
                </a:solidFill>
              </a:rPr>
              <a:t>	.</a:t>
            </a:r>
            <a:r>
              <a:rPr lang="pt-BR" dirty="0" err="1">
                <a:solidFill>
                  <a:srgbClr val="0077AA"/>
                </a:solidFill>
              </a:rPr>
              <a:t>then</a:t>
            </a:r>
            <a:r>
              <a:rPr lang="pt-BR" dirty="0">
                <a:solidFill>
                  <a:srgbClr val="999999"/>
                </a:solidFill>
              </a:rPr>
              <a:t>(</a:t>
            </a:r>
            <a:r>
              <a:rPr lang="pt-BR" dirty="0"/>
              <a:t>connection </a:t>
            </a:r>
            <a:r>
              <a:rPr lang="pt-BR" dirty="0">
                <a:solidFill>
                  <a:srgbClr val="999999"/>
                </a:solidFill>
              </a:rPr>
              <a:t>=&gt;</a:t>
            </a:r>
            <a:r>
              <a:rPr lang="pt-BR" dirty="0"/>
              <a:t> </a:t>
            </a:r>
            <a:r>
              <a:rPr lang="pt-BR" dirty="0">
                <a:solidFill>
                  <a:srgbClr val="999999"/>
                </a:solidFill>
              </a:rPr>
              <a:t>{</a:t>
            </a:r>
            <a:r>
              <a:rPr lang="pt-BR" dirty="0"/>
              <a:t> </a:t>
            </a:r>
          </a:p>
          <a:p>
            <a:pPr marL="457200" lvl="1" indent="0">
              <a:buNone/>
            </a:pPr>
            <a:r>
              <a:rPr lang="pt-BR" dirty="0">
                <a:solidFill>
                  <a:srgbClr val="999999"/>
                </a:solidFill>
              </a:rPr>
              <a:t>});</a:t>
            </a:r>
            <a:r>
              <a:rPr lang="pt-BR" dirty="0"/>
              <a:t> </a:t>
            </a:r>
          </a:p>
          <a:p>
            <a:pPr marL="457200" lvl="1" indent="0">
              <a:buNone/>
            </a:pPr>
            <a:endParaRPr lang="pt-BR" dirty="0">
              <a:solidFill>
                <a:srgbClr val="708090"/>
              </a:solidFill>
            </a:endParaRPr>
          </a:p>
          <a:p>
            <a:pPr marL="457200" lvl="1" indent="0">
              <a:buNone/>
            </a:pPr>
            <a:r>
              <a:rPr lang="pt-BR" dirty="0">
                <a:solidFill>
                  <a:srgbClr val="708090"/>
                </a:solidFill>
              </a:rPr>
              <a:t>// faz outras coisas e pede novamente a conexão</a:t>
            </a:r>
            <a:r>
              <a:rPr lang="pt-BR" dirty="0"/>
              <a:t> </a:t>
            </a:r>
          </a:p>
          <a:p>
            <a:pPr marL="457200" lvl="1" indent="0">
              <a:buNone/>
            </a:pPr>
            <a:endParaRPr lang="pt-BR" sz="2800" dirty="0">
              <a:solidFill>
                <a:srgbClr val="A67F59"/>
              </a:solidFill>
            </a:endParaRPr>
          </a:p>
          <a:p>
            <a:pPr marL="457200" lvl="1" indent="0">
              <a:buNone/>
            </a:pPr>
            <a:r>
              <a:rPr lang="pt-BR" sz="2800" dirty="0" err="1">
                <a:solidFill>
                  <a:srgbClr val="A67F59"/>
                </a:solidFill>
              </a:rPr>
              <a:t>ConnectionFactory</a:t>
            </a:r>
            <a:r>
              <a:rPr lang="pt-BR" sz="2800" dirty="0"/>
              <a:t> </a:t>
            </a:r>
          </a:p>
          <a:p>
            <a:pPr marL="457200" lvl="1" indent="0">
              <a:buNone/>
            </a:pPr>
            <a:r>
              <a:rPr lang="pt-BR" sz="2800" dirty="0">
                <a:solidFill>
                  <a:srgbClr val="999999"/>
                </a:solidFill>
              </a:rPr>
              <a:t>	.</a:t>
            </a:r>
            <a:r>
              <a:rPr lang="pt-BR" sz="2800" dirty="0" err="1"/>
              <a:t>getConnection</a:t>
            </a:r>
            <a:r>
              <a:rPr lang="pt-BR" sz="2800" dirty="0">
                <a:solidFill>
                  <a:srgbClr val="999999"/>
                </a:solidFill>
              </a:rPr>
              <a:t>()</a:t>
            </a:r>
            <a:r>
              <a:rPr lang="pt-BR" sz="2800" dirty="0"/>
              <a:t> </a:t>
            </a:r>
          </a:p>
          <a:p>
            <a:pPr marL="457200" lvl="1" indent="0">
              <a:buNone/>
            </a:pPr>
            <a:r>
              <a:rPr lang="pt-BR" sz="2800" dirty="0">
                <a:solidFill>
                  <a:srgbClr val="999999"/>
                </a:solidFill>
              </a:rPr>
              <a:t>	.</a:t>
            </a:r>
            <a:r>
              <a:rPr lang="pt-BR" sz="2800" dirty="0" err="1">
                <a:solidFill>
                  <a:srgbClr val="0077AA"/>
                </a:solidFill>
              </a:rPr>
              <a:t>then</a:t>
            </a:r>
            <a:r>
              <a:rPr lang="pt-BR" sz="2800" dirty="0">
                <a:solidFill>
                  <a:srgbClr val="999999"/>
                </a:solidFill>
              </a:rPr>
              <a:t>(</a:t>
            </a:r>
            <a:r>
              <a:rPr lang="pt-BR" sz="2800" dirty="0"/>
              <a:t>connection </a:t>
            </a:r>
            <a:r>
              <a:rPr lang="pt-BR" sz="2800" dirty="0">
                <a:solidFill>
                  <a:srgbClr val="999999"/>
                </a:solidFill>
              </a:rPr>
              <a:t>=&gt;</a:t>
            </a:r>
            <a:r>
              <a:rPr lang="pt-BR" sz="2800" dirty="0"/>
              <a:t> </a:t>
            </a:r>
            <a:r>
              <a:rPr lang="pt-BR" sz="2800" dirty="0">
                <a:solidFill>
                  <a:srgbClr val="999999"/>
                </a:solidFill>
              </a:rPr>
              <a:t>{</a:t>
            </a:r>
            <a:r>
              <a:rPr lang="pt-BR" sz="2800" dirty="0"/>
              <a:t> </a:t>
            </a:r>
          </a:p>
          <a:p>
            <a:pPr marL="457200" lvl="1" indent="0">
              <a:buNone/>
            </a:pPr>
            <a:r>
              <a:rPr lang="pt-BR" sz="2800" dirty="0">
                <a:solidFill>
                  <a:srgbClr val="999999"/>
                </a:solidFill>
              </a:rPr>
              <a:t>});</a:t>
            </a:r>
            <a:endParaRPr lang="pt-BR" sz="28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4479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9177" y="89552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/>
              <a:t>Variáveis imutáveis =&gt; Constantes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759177" y="779940"/>
            <a:ext cx="993140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dirty="0" err="1">
                <a:solidFill>
                  <a:schemeClr val="accent5"/>
                </a:solidFill>
              </a:rPr>
              <a:t>const</a:t>
            </a:r>
            <a:r>
              <a:rPr lang="pt-BR" i="1" dirty="0">
                <a:solidFill>
                  <a:schemeClr val="accent5"/>
                </a:solidFill>
              </a:rPr>
              <a:t> hoje = new Date();</a:t>
            </a:r>
          </a:p>
          <a:p>
            <a:r>
              <a:rPr lang="pt-BR" i="1" dirty="0">
                <a:solidFill>
                  <a:schemeClr val="accent5"/>
                </a:solidFill>
              </a:rPr>
              <a:t>hoje = new Date() ; // dá erro!</a:t>
            </a:r>
          </a:p>
          <a:p>
            <a:endParaRPr lang="pt-BR" dirty="0"/>
          </a:p>
          <a:p>
            <a:r>
              <a:rPr lang="pt-BR" dirty="0"/>
              <a:t>Mas,  </a:t>
            </a:r>
          </a:p>
          <a:p>
            <a:endParaRPr lang="pt-BR" dirty="0"/>
          </a:p>
          <a:p>
            <a:r>
              <a:rPr lang="pt-BR" i="1" dirty="0" err="1">
                <a:solidFill>
                  <a:schemeClr val="accent5"/>
                </a:solidFill>
              </a:rPr>
              <a:t>const</a:t>
            </a:r>
            <a:r>
              <a:rPr lang="pt-BR" i="1" dirty="0">
                <a:solidFill>
                  <a:schemeClr val="accent5"/>
                </a:solidFill>
              </a:rPr>
              <a:t> hoje = new Date();</a:t>
            </a:r>
          </a:p>
          <a:p>
            <a:r>
              <a:rPr lang="pt-BR" i="1" dirty="0" err="1">
                <a:solidFill>
                  <a:schemeClr val="accent5"/>
                </a:solidFill>
              </a:rPr>
              <a:t>Hoje.setDate</a:t>
            </a:r>
            <a:r>
              <a:rPr lang="pt-BR" i="1" dirty="0">
                <a:solidFill>
                  <a:schemeClr val="accent5"/>
                </a:solidFill>
              </a:rPr>
              <a:t>(5);</a:t>
            </a:r>
          </a:p>
          <a:p>
            <a:r>
              <a:rPr lang="pt-BR" i="1" dirty="0">
                <a:solidFill>
                  <a:schemeClr val="accent5"/>
                </a:solidFill>
              </a:rPr>
              <a:t>console.log(</a:t>
            </a:r>
            <a:r>
              <a:rPr lang="pt-BR" i="1" dirty="0" err="1">
                <a:solidFill>
                  <a:schemeClr val="accent5"/>
                </a:solidFill>
              </a:rPr>
              <a:t>hoje.getDate</a:t>
            </a:r>
            <a:r>
              <a:rPr lang="pt-BR" i="1" dirty="0">
                <a:solidFill>
                  <a:schemeClr val="accent5"/>
                </a:solidFill>
              </a:rPr>
              <a:t>()); // Alterou para o dia 5!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Neste caso não estamos atribuindo um novo valor para a variável, como fizemos com o operador “</a:t>
            </a:r>
            <a:r>
              <a:rPr lang="pt-BR" b="1" dirty="0"/>
              <a:t>=</a:t>
            </a:r>
            <a:r>
              <a:rPr lang="pt-BR" dirty="0"/>
              <a:t>“, mas alterando as propriedades do objeto </a:t>
            </a:r>
            <a:r>
              <a:rPr lang="pt-BR" b="1" i="1" dirty="0">
                <a:solidFill>
                  <a:schemeClr val="accent5"/>
                </a:solidFill>
              </a:rPr>
              <a:t>Date</a:t>
            </a:r>
            <a:r>
              <a:rPr lang="pt-BR" dirty="0"/>
              <a:t>, por meio dos seus métodos. Ou seja, </a:t>
            </a:r>
            <a:r>
              <a:rPr lang="pt-BR" b="1" dirty="0" err="1"/>
              <a:t>const</a:t>
            </a:r>
            <a:r>
              <a:rPr lang="pt-BR" dirty="0"/>
              <a:t> </a:t>
            </a:r>
            <a:r>
              <a:rPr lang="pt-BR" u="sng" dirty="0"/>
              <a:t>não garante a imutabilidade</a:t>
            </a:r>
            <a:r>
              <a:rPr lang="pt-BR" dirty="0"/>
              <a:t>, apenas a atribuição de um novo valor para a variável. 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568488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9177" y="89552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 err="1"/>
              <a:t>Pattern</a:t>
            </a:r>
            <a:r>
              <a:rPr lang="pt-BR" sz="2800" b="1" dirty="0"/>
              <a:t> DAO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759177" y="802518"/>
            <a:ext cx="99314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dirty="0"/>
              <a:t>Capacidade de isolar todo o código que acessa seu repositório de dados em um único lugar. Assim, toda vez que o desenvolvedor precisar realizar operações de persistência ele verá que existe um único local para isso, seus </a:t>
            </a:r>
            <a:r>
              <a:rPr lang="pt-BR" i="1" dirty="0" err="1"/>
              <a:t>DAO's</a:t>
            </a:r>
            <a:r>
              <a:rPr lang="pt-BR" i="1" dirty="0"/>
              <a:t>.</a:t>
            </a:r>
          </a:p>
          <a:p>
            <a:endParaRPr lang="pt-BR" i="1" dirty="0"/>
          </a:p>
          <a:p>
            <a:r>
              <a:rPr lang="pt-BR" i="1" dirty="0"/>
              <a:t>Falando um pouco mais técnico e nem por isso menos bonito, o DAO faz parte da camada de persistência, funciona como uma fachada para a API do </a:t>
            </a:r>
            <a:r>
              <a:rPr lang="pt-BR" i="1" dirty="0" err="1"/>
              <a:t>IndexedDB</a:t>
            </a:r>
            <a:r>
              <a:rPr lang="pt-BR" i="1" dirty="0"/>
              <a:t>. Repare que para usar o DAO não é preciso saber os detalhes do </a:t>
            </a:r>
            <a:r>
              <a:rPr lang="pt-BR" i="1" dirty="0" err="1"/>
              <a:t>store</a:t>
            </a:r>
            <a:r>
              <a:rPr lang="pt-BR" i="1" dirty="0"/>
              <a:t> ou cursor.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8841921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9177" y="89552"/>
            <a:ext cx="10515600" cy="549275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 err="1"/>
              <a:t>Loader</a:t>
            </a:r>
            <a:r>
              <a:rPr lang="pt-BR" b="1" dirty="0"/>
              <a:t> – </a:t>
            </a:r>
            <a:r>
              <a:rPr lang="pt-BR" b="1" dirty="0" err="1"/>
              <a:t>System.js</a:t>
            </a:r>
            <a:endParaRPr lang="pt-BR" sz="2800" b="1" dirty="0"/>
          </a:p>
        </p:txBody>
      </p:sp>
      <p:sp>
        <p:nvSpPr>
          <p:cNvPr id="8" name="CaixaDeTexto 7"/>
          <p:cNvSpPr txBox="1"/>
          <p:nvPr/>
        </p:nvSpPr>
        <p:spPr>
          <a:xfrm>
            <a:off x="759177" y="802518"/>
            <a:ext cx="99314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Estamos usando os módulos de ES6 definindo os </a:t>
            </a:r>
            <a:r>
              <a:rPr lang="pt-BR" dirty="0" err="1"/>
              <a:t>imports</a:t>
            </a:r>
            <a:r>
              <a:rPr lang="pt-BR" dirty="0"/>
              <a:t> e </a:t>
            </a:r>
            <a:r>
              <a:rPr lang="pt-BR" dirty="0" err="1"/>
              <a:t>exports</a:t>
            </a:r>
            <a:r>
              <a:rPr lang="pt-BR" dirty="0"/>
              <a:t>, mas não definimos como estes módulos devem ser carregados no navegador. Não existe um consenso ... Precisamos que os scripts sejam carregados numa determinada ordem no sistema.</a:t>
            </a:r>
          </a:p>
          <a:p>
            <a:endParaRPr lang="pt-BR" dirty="0"/>
          </a:p>
          <a:p>
            <a:r>
              <a:rPr lang="pt-BR" dirty="0"/>
              <a:t>O responsável por isso, chama-se </a:t>
            </a:r>
            <a:r>
              <a:rPr lang="pt-BR" b="1" dirty="0" err="1"/>
              <a:t>Loader</a:t>
            </a:r>
            <a:r>
              <a:rPr lang="pt-BR" dirty="0"/>
              <a:t>, porém não existe um padrão.</a:t>
            </a:r>
          </a:p>
          <a:p>
            <a:endParaRPr lang="pt-BR" dirty="0"/>
          </a:p>
          <a:p>
            <a:r>
              <a:rPr lang="pt-BR" dirty="0"/>
              <a:t>Uma biblioteca muito famosa é o </a:t>
            </a:r>
            <a:r>
              <a:rPr lang="pt-BR" b="1" dirty="0" err="1"/>
              <a:t>System.js</a:t>
            </a:r>
            <a:r>
              <a:rPr lang="pt-BR" b="1" dirty="0"/>
              <a:t> </a:t>
            </a:r>
            <a:r>
              <a:rPr lang="pt-BR" dirty="0"/>
              <a:t>e será instalada pelo </a:t>
            </a:r>
            <a:r>
              <a:rPr lang="pt-BR" b="1" dirty="0" err="1"/>
              <a:t>Node.JS</a:t>
            </a:r>
            <a:r>
              <a:rPr lang="pt-BR" b="1" dirty="0"/>
              <a:t> </a:t>
            </a:r>
          </a:p>
          <a:p>
            <a:endParaRPr lang="pt-BR" b="1" dirty="0"/>
          </a:p>
          <a:p>
            <a:r>
              <a:rPr lang="pt-BR" dirty="0"/>
              <a:t>Precisa ser carregado no </a:t>
            </a:r>
            <a:r>
              <a:rPr lang="pt-BR" dirty="0" err="1"/>
              <a:t>index.html</a:t>
            </a:r>
            <a:endParaRPr lang="pt-BR" dirty="0"/>
          </a:p>
          <a:p>
            <a:r>
              <a:rPr lang="pt-BR" b="1" dirty="0"/>
              <a:t>	</a:t>
            </a:r>
          </a:p>
          <a:p>
            <a:r>
              <a:rPr lang="pt-BR" b="1" dirty="0"/>
              <a:t>	</a:t>
            </a:r>
            <a:r>
              <a:rPr lang="pt-BR" dirty="0">
                <a:solidFill>
                  <a:srgbClr val="990055"/>
                </a:solidFill>
              </a:rPr>
              <a:t>&lt;script</a:t>
            </a:r>
            <a:r>
              <a:rPr lang="pt-BR" dirty="0"/>
              <a:t> </a:t>
            </a:r>
            <a:r>
              <a:rPr lang="pt-BR" dirty="0" err="1">
                <a:solidFill>
                  <a:srgbClr val="669900"/>
                </a:solidFill>
              </a:rPr>
              <a:t>src</a:t>
            </a:r>
            <a:r>
              <a:rPr lang="pt-BR" dirty="0">
                <a:solidFill>
                  <a:srgbClr val="999999"/>
                </a:solidFill>
              </a:rPr>
              <a:t>=</a:t>
            </a:r>
            <a:r>
              <a:rPr lang="pt-BR" dirty="0">
                <a:solidFill>
                  <a:srgbClr val="0077AA"/>
                </a:solidFill>
              </a:rPr>
              <a:t>"</a:t>
            </a:r>
            <a:r>
              <a:rPr lang="pt-BR" dirty="0" err="1">
                <a:solidFill>
                  <a:srgbClr val="0077AA"/>
                </a:solidFill>
              </a:rPr>
              <a:t>node_modules</a:t>
            </a:r>
            <a:r>
              <a:rPr lang="pt-BR" dirty="0">
                <a:solidFill>
                  <a:srgbClr val="0077AA"/>
                </a:solidFill>
              </a:rPr>
              <a:t>/</a:t>
            </a:r>
            <a:r>
              <a:rPr lang="pt-BR" dirty="0" err="1">
                <a:solidFill>
                  <a:srgbClr val="0077AA"/>
                </a:solidFill>
              </a:rPr>
              <a:t>systemjs</a:t>
            </a:r>
            <a:r>
              <a:rPr lang="pt-BR" dirty="0">
                <a:solidFill>
                  <a:srgbClr val="0077AA"/>
                </a:solidFill>
              </a:rPr>
              <a:t>/</a:t>
            </a:r>
            <a:r>
              <a:rPr lang="pt-BR" dirty="0" err="1">
                <a:solidFill>
                  <a:srgbClr val="0077AA"/>
                </a:solidFill>
              </a:rPr>
              <a:t>dist</a:t>
            </a:r>
            <a:r>
              <a:rPr lang="pt-BR" dirty="0">
                <a:solidFill>
                  <a:srgbClr val="0077AA"/>
                </a:solidFill>
              </a:rPr>
              <a:t>/</a:t>
            </a:r>
            <a:r>
              <a:rPr lang="pt-BR" dirty="0" err="1">
                <a:solidFill>
                  <a:srgbClr val="0077AA"/>
                </a:solidFill>
              </a:rPr>
              <a:t>system.js</a:t>
            </a:r>
            <a:r>
              <a:rPr lang="pt-BR" dirty="0">
                <a:solidFill>
                  <a:srgbClr val="0077AA"/>
                </a:solidFill>
              </a:rPr>
              <a:t>"</a:t>
            </a:r>
            <a:r>
              <a:rPr lang="pt-BR" dirty="0">
                <a:solidFill>
                  <a:srgbClr val="990055"/>
                </a:solidFill>
              </a:rPr>
              <a:t>&gt;&lt;/script&gt;</a:t>
            </a:r>
            <a:endParaRPr lang="pt-BR" b="1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277483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28207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5684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93564" y="488161"/>
            <a:ext cx="11371568" cy="6108582"/>
          </a:xfrm>
        </p:spPr>
        <p:txBody>
          <a:bodyPr>
            <a:noAutofit/>
          </a:bodyPr>
          <a:lstStyle/>
          <a:p>
            <a:r>
              <a:rPr lang="pt-BR" sz="1600" dirty="0"/>
              <a:t>Toda vez que um modelo for atualizado, tanto por nós quanto pela aplicação, você se lembrará de chamar o </a:t>
            </a:r>
            <a:r>
              <a:rPr lang="pt-BR" sz="1600" dirty="0" err="1"/>
              <a:t>update</a:t>
            </a:r>
            <a:r>
              <a:rPr lang="pt-BR" sz="1600" dirty="0"/>
              <a:t>() na View? É improvável.</a:t>
            </a:r>
          </a:p>
          <a:p>
            <a:r>
              <a:rPr lang="pt-BR" sz="1600" dirty="0"/>
              <a:t>Vimos como tirar a responsabilidade do desenvolvedor e colocar a chamada da atualização da View no código, quando o modelo for alterado.</a:t>
            </a:r>
          </a:p>
          <a:p>
            <a:r>
              <a:rPr lang="pt-BR" sz="1600" dirty="0"/>
              <a:t>Seguindo o exemplo do </a:t>
            </a:r>
            <a:r>
              <a:rPr lang="pt-BR" sz="1600" dirty="0" err="1"/>
              <a:t>listaNegociacoes</a:t>
            </a:r>
            <a:r>
              <a:rPr lang="pt-BR" sz="1600" dirty="0"/>
              <a:t>, em que os métodos adiciona() e esvazia() eram chamados, será esse o momento no qual vamos disparar a atualização da View. Optamos por colocar "armadilhas", funções passadas para o construtor da classe que são chamadas sempre que os métodos adiciona() ou esvazia() forem usados. Estas funções recebem um código que acessa a View da controller e executará o método </a:t>
            </a:r>
            <a:r>
              <a:rPr lang="pt-BR" sz="1600" dirty="0" err="1"/>
              <a:t>update</a:t>
            </a:r>
            <a:r>
              <a:rPr lang="pt-BR" sz="1600" dirty="0"/>
              <a:t>().</a:t>
            </a:r>
          </a:p>
          <a:p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958293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93564" y="488161"/>
            <a:ext cx="11371568" cy="5774853"/>
          </a:xfrm>
        </p:spPr>
        <p:txBody>
          <a:bodyPr>
            <a:no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Mas a solução fracassou, porque a </a:t>
            </a:r>
            <a:r>
              <a:rPr lang="pt-BR" dirty="0" err="1"/>
              <a:t>function</a:t>
            </a:r>
            <a:r>
              <a:rPr lang="pt-BR" dirty="0"/>
              <a:t>() era enviada para o construtor do modelo que é a armadilha.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 Quando isso acontecia, o </a:t>
            </a:r>
            <a:r>
              <a:rPr lang="pt-BR" dirty="0" err="1"/>
              <a:t>this</a:t>
            </a:r>
            <a:r>
              <a:rPr lang="pt-BR" dirty="0"/>
              <a:t> era dinâmico, ou seja, não pertencia a controller, e sim, ao model. Então, tentamos acessar no </a:t>
            </a:r>
            <a:r>
              <a:rPr lang="pt-BR" dirty="0" err="1"/>
              <a:t>this</a:t>
            </a:r>
            <a:r>
              <a:rPr lang="pt-BR" dirty="0"/>
              <a:t> a nossa View. Vimos como fazer isto por meio da API de reflexão do </a:t>
            </a:r>
            <a:r>
              <a:rPr lang="pt-BR" dirty="0" err="1"/>
              <a:t>JavaScript</a:t>
            </a:r>
            <a:r>
              <a:rPr lang="pt-BR" dirty="0"/>
              <a:t>, </a:t>
            </a:r>
            <a:r>
              <a:rPr lang="pt-BR" b="1" dirty="0" err="1"/>
              <a:t>Reflection</a:t>
            </a:r>
            <a:r>
              <a:rPr lang="pt-BR" b="1" dirty="0"/>
              <a:t> API</a:t>
            </a:r>
            <a:r>
              <a:rPr lang="pt-BR" dirty="0"/>
              <a:t>, usando </a:t>
            </a:r>
            <a:r>
              <a:rPr lang="pt-BR" dirty="0" err="1"/>
              <a:t>reflect.apply</a:t>
            </a:r>
            <a:r>
              <a:rPr lang="pt-BR" dirty="0"/>
              <a:t>(). Ela recebe o nome do método, o contexto em que queremos executar o método, além dos parâmetros que serão passados para o método para corrigir o </a:t>
            </a:r>
            <a:r>
              <a:rPr lang="pt-BR" dirty="0" err="1"/>
              <a:t>this</a:t>
            </a:r>
            <a:r>
              <a:rPr lang="pt-BR" dirty="0"/>
              <a:t> no momento da execução da função. Mas vimos que este processo não era necessário. Em vez disso, usamos uma </a:t>
            </a:r>
            <a:r>
              <a:rPr lang="pt-BR" b="1" i="1" dirty="0" err="1"/>
              <a:t>arrow</a:t>
            </a:r>
            <a:r>
              <a:rPr lang="pt-BR" b="1" i="1" dirty="0"/>
              <a:t> </a:t>
            </a:r>
            <a:r>
              <a:rPr lang="pt-BR" b="1" i="1" dirty="0" err="1"/>
              <a:t>function</a:t>
            </a:r>
            <a:r>
              <a:rPr lang="pt-BR" dirty="0"/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As</a:t>
            </a:r>
            <a:r>
              <a:rPr lang="pt-BR" b="1" dirty="0"/>
              <a:t> </a:t>
            </a:r>
            <a:r>
              <a:rPr lang="pt-BR" b="1" i="1" dirty="0" err="1"/>
              <a:t>arrow</a:t>
            </a:r>
            <a:r>
              <a:rPr lang="pt-BR" b="1" i="1" dirty="0"/>
              <a:t> </a:t>
            </a:r>
            <a:r>
              <a:rPr lang="pt-BR" b="1" i="1" dirty="0" err="1"/>
              <a:t>functions</a:t>
            </a:r>
            <a:r>
              <a:rPr lang="pt-BR" dirty="0"/>
              <a:t> possuem um escopo léxico, enquanto as funções padrões têm um escopo dinâmico. Isto significa que, se temos uma função em </a:t>
            </a:r>
            <a:r>
              <a:rPr lang="pt-BR" dirty="0" err="1"/>
              <a:t>JavaScript</a:t>
            </a:r>
            <a:r>
              <a:rPr lang="pt-BR" dirty="0"/>
              <a:t> que varia de acordo com o contexto no qual é chamada, o </a:t>
            </a:r>
            <a:r>
              <a:rPr lang="pt-BR" dirty="0" err="1"/>
              <a:t>this</a:t>
            </a:r>
            <a:r>
              <a:rPr lang="pt-BR" dirty="0"/>
              <a:t> léxico de uma </a:t>
            </a:r>
            <a:r>
              <a:rPr lang="pt-BR" i="1" dirty="0" err="1"/>
              <a:t>arrow</a:t>
            </a:r>
            <a:r>
              <a:rPr lang="pt-BR" i="1" dirty="0"/>
              <a:t> </a:t>
            </a:r>
            <a:r>
              <a:rPr lang="pt-BR" i="1" dirty="0" err="1"/>
              <a:t>function</a:t>
            </a:r>
            <a:r>
              <a:rPr lang="pt-BR" dirty="0"/>
              <a:t> manterá o mesmo </a:t>
            </a:r>
            <a:r>
              <a:rPr lang="pt-BR" dirty="0" err="1"/>
              <a:t>this</a:t>
            </a:r>
            <a:r>
              <a:rPr lang="pt-BR" dirty="0"/>
              <a:t> em todas as chamadas da função. Isso torna o código mais enxuto, porque não precisarmos passar o contexto do construtor do modelo.</a:t>
            </a:r>
          </a:p>
        </p:txBody>
      </p:sp>
    </p:spTree>
    <p:extLst>
      <p:ext uri="{BB962C8B-B14F-4D97-AF65-F5344CB8AC3E}">
        <p14:creationId xmlns:p14="http://schemas.microsoft.com/office/powerpoint/2010/main" val="4036594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16078" y="247293"/>
            <a:ext cx="9144000" cy="529322"/>
          </a:xfrm>
        </p:spPr>
        <p:txBody>
          <a:bodyPr>
            <a:normAutofit/>
          </a:bodyPr>
          <a:lstStyle/>
          <a:p>
            <a:r>
              <a:rPr lang="pt-BR" sz="2800" dirty="0"/>
              <a:t>Padrão Proxy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40506" y="910288"/>
            <a:ext cx="11259012" cy="5490512"/>
          </a:xfrm>
        </p:spPr>
        <p:txBody>
          <a:bodyPr>
            <a:normAutofit/>
          </a:bodyPr>
          <a:lstStyle/>
          <a:p>
            <a:r>
              <a:rPr lang="pt-BR" sz="1600" dirty="0"/>
              <a:t>É um cara “mentiroso”, um objeto falso, que envolve e encapsula o objeto real que queremos interagir. Podemos pensar como uma “casca” que envolve os objetos.</a:t>
            </a:r>
          </a:p>
          <a:p>
            <a:r>
              <a:rPr lang="pt-BR" sz="1600" dirty="0"/>
              <a:t>É como se fosse uma interface, entre o objeto real e o resto do código. Assim você consegue controlar os métodos e atributos.</a:t>
            </a:r>
          </a:p>
          <a:p>
            <a:r>
              <a:rPr lang="pt-BR" sz="1600" dirty="0"/>
              <a:t>Também é possível “pendurar” códigos que não deveriam estar alocados nos nossos modelos, mas que necessitam serem executados no caso de uma alteração ou atualização do mesmo.</a:t>
            </a:r>
          </a:p>
          <a:p>
            <a:endParaRPr lang="pt-BR" sz="1600" dirty="0"/>
          </a:p>
          <a:p>
            <a:r>
              <a:rPr lang="pt-BR" sz="1600" dirty="0"/>
              <a:t>...</a:t>
            </a:r>
          </a:p>
          <a:p>
            <a:r>
              <a:rPr lang="en-US" dirty="0"/>
              <a:t>let </a:t>
            </a:r>
            <a:r>
              <a:rPr lang="en-US" dirty="0" err="1"/>
              <a:t>lista</a:t>
            </a:r>
            <a:r>
              <a:rPr lang="en-US" dirty="0"/>
              <a:t> = new Proxy(new </a:t>
            </a:r>
            <a:r>
              <a:rPr lang="en-US" dirty="0" err="1"/>
              <a:t>ListaNegociacoes</a:t>
            </a:r>
            <a:r>
              <a:rPr lang="en-US" dirty="0"/>
              <a:t>(),{</a:t>
            </a:r>
          </a:p>
          <a:p>
            <a:r>
              <a:rPr lang="en-US" dirty="0"/>
              <a:t>get: function(target, prop, receiver){</a:t>
            </a:r>
          </a:p>
          <a:p>
            <a:r>
              <a:rPr lang="pt-BR" sz="1600" dirty="0"/>
              <a:t>.....</a:t>
            </a:r>
          </a:p>
          <a:p>
            <a:pPr algn="l"/>
            <a:endParaRPr lang="pt-BR" sz="1600" dirty="0">
              <a:solidFill>
                <a:srgbClr val="6E757A"/>
              </a:solidFill>
              <a:latin typeface="Source Serif Pro"/>
            </a:endParaRPr>
          </a:p>
          <a:p>
            <a:pPr algn="l"/>
            <a:r>
              <a:rPr lang="pt-BR" sz="1600" dirty="0">
                <a:solidFill>
                  <a:srgbClr val="6E757A"/>
                </a:solidFill>
                <a:latin typeface="Source Serif Pro"/>
              </a:rPr>
              <a:t>O </a:t>
            </a:r>
            <a:r>
              <a:rPr lang="pt-BR" sz="1600" b="1" i="1" dirty="0" err="1">
                <a:solidFill>
                  <a:srgbClr val="6E757A"/>
                </a:solidFill>
                <a:latin typeface="Source Serif Pro"/>
              </a:rPr>
              <a:t>target</a:t>
            </a:r>
            <a:r>
              <a:rPr lang="pt-BR" sz="1600" dirty="0">
                <a:solidFill>
                  <a:srgbClr val="6E757A"/>
                </a:solidFill>
                <a:latin typeface="Source Serif Pro"/>
              </a:rPr>
              <a:t> é o objeto real que é encapsulado pela proxy. É este objeto que não queremos "sujar" com armadilhas ou qualquer código que não diga respeito ao modelo.</a:t>
            </a:r>
          </a:p>
          <a:p>
            <a:pPr algn="l"/>
            <a:r>
              <a:rPr lang="pt-BR" sz="1600" dirty="0">
                <a:solidFill>
                  <a:srgbClr val="6E757A"/>
                </a:solidFill>
                <a:latin typeface="Source Serif Pro"/>
              </a:rPr>
              <a:t>O </a:t>
            </a:r>
            <a:r>
              <a:rPr lang="pt-BR" sz="1600" b="1" i="1" dirty="0" err="1">
                <a:solidFill>
                  <a:srgbClr val="6E757A"/>
                </a:solidFill>
                <a:latin typeface="Source Serif Pro"/>
              </a:rPr>
              <a:t>prop</a:t>
            </a:r>
            <a:r>
              <a:rPr lang="pt-BR" sz="1600" dirty="0">
                <a:solidFill>
                  <a:srgbClr val="6E757A"/>
                </a:solidFill>
                <a:latin typeface="Source Serif Pro"/>
              </a:rPr>
              <a:t> é a propriedade em si, que está sendo lida naquele momento.</a:t>
            </a:r>
          </a:p>
          <a:p>
            <a:pPr algn="l"/>
            <a:r>
              <a:rPr lang="pt-BR" sz="1600" dirty="0">
                <a:solidFill>
                  <a:srgbClr val="6E757A"/>
                </a:solidFill>
                <a:latin typeface="Source Serif Pro"/>
              </a:rPr>
              <a:t>O </a:t>
            </a:r>
            <a:r>
              <a:rPr lang="pt-BR" sz="1600" b="1" i="1" dirty="0" err="1">
                <a:solidFill>
                  <a:srgbClr val="6E757A"/>
                </a:solidFill>
                <a:latin typeface="Source Serif Pro"/>
              </a:rPr>
              <a:t>receiver</a:t>
            </a:r>
            <a:r>
              <a:rPr lang="pt-BR" sz="1600" dirty="0">
                <a:solidFill>
                  <a:srgbClr val="6E757A"/>
                </a:solidFill>
                <a:latin typeface="Source Serif Pro"/>
              </a:rPr>
              <a:t> é a referência ao próprio proxy. É na configuração do </a:t>
            </a:r>
            <a:r>
              <a:rPr lang="pt-BR" sz="1600" dirty="0" err="1">
                <a:solidFill>
                  <a:srgbClr val="6E757A"/>
                </a:solidFill>
                <a:latin typeface="Source Serif Pro"/>
              </a:rPr>
              <a:t>handler</a:t>
            </a:r>
            <a:r>
              <a:rPr lang="pt-BR" sz="1600" dirty="0">
                <a:solidFill>
                  <a:srgbClr val="6E757A"/>
                </a:solidFill>
                <a:latin typeface="Source Serif Pro"/>
              </a:rPr>
              <a:t> do Proxy que colocamos armadilhas.</a:t>
            </a:r>
          </a:p>
          <a:p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757018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53657" y="134559"/>
            <a:ext cx="9144000" cy="529322"/>
          </a:xfrm>
        </p:spPr>
        <p:txBody>
          <a:bodyPr>
            <a:normAutofit/>
          </a:bodyPr>
          <a:lstStyle/>
          <a:p>
            <a:r>
              <a:rPr lang="pt-BR" sz="2800" dirty="0"/>
              <a:t>Operador REST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15454" y="663880"/>
            <a:ext cx="11259012" cy="5599133"/>
          </a:xfrm>
        </p:spPr>
        <p:txBody>
          <a:bodyPr>
            <a:normAutofit fontScale="92500" lnSpcReduction="10000"/>
          </a:bodyPr>
          <a:lstStyle/>
          <a:p>
            <a:r>
              <a:rPr lang="pt-BR" b="1" dirty="0"/>
              <a:t>REST</a:t>
            </a:r>
            <a:r>
              <a:rPr lang="pt-BR" dirty="0"/>
              <a:t>, temos que o correto é utilizarmos "..." antes do </a:t>
            </a:r>
            <a:r>
              <a:rPr lang="pt-BR" b="1" dirty="0"/>
              <a:t>último</a:t>
            </a:r>
            <a:r>
              <a:rPr lang="pt-BR" dirty="0"/>
              <a:t> parâmetro, e assim tudo que nós passarmos de "extra" será colocado dentro de um </a:t>
            </a:r>
            <a:r>
              <a:rPr lang="pt-BR" dirty="0" err="1"/>
              <a:t>array</a:t>
            </a:r>
            <a:r>
              <a:rPr lang="pt-BR" dirty="0"/>
              <a:t>, no nosso caso, itens:</a:t>
            </a:r>
          </a:p>
          <a:p>
            <a:endParaRPr lang="pt-BR" dirty="0"/>
          </a:p>
          <a:p>
            <a:pPr algn="l"/>
            <a:r>
              <a:rPr lang="pt-BR" sz="1900" i="1" dirty="0" err="1">
                <a:solidFill>
                  <a:schemeClr val="accent5"/>
                </a:solidFill>
              </a:rPr>
              <a:t>constructor</a:t>
            </a:r>
            <a:r>
              <a:rPr lang="pt-BR" sz="1900" i="1" dirty="0">
                <a:solidFill>
                  <a:schemeClr val="accent5"/>
                </a:solidFill>
              </a:rPr>
              <a:t>(tipo, ...itens) { </a:t>
            </a:r>
          </a:p>
          <a:p>
            <a:pPr algn="l"/>
            <a:r>
              <a:rPr lang="pt-BR" sz="1900" i="1" dirty="0">
                <a:solidFill>
                  <a:schemeClr val="accent5"/>
                </a:solidFill>
              </a:rPr>
              <a:t>	//lógica </a:t>
            </a:r>
          </a:p>
          <a:p>
            <a:pPr algn="l"/>
            <a:r>
              <a:rPr lang="pt-BR" sz="1900" i="1" dirty="0">
                <a:solidFill>
                  <a:schemeClr val="accent5"/>
                </a:solidFill>
              </a:rPr>
              <a:t>}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E chamamos:</a:t>
            </a:r>
          </a:p>
          <a:p>
            <a:pPr algn="just"/>
            <a:endParaRPr lang="pt-BR" dirty="0"/>
          </a:p>
          <a:p>
            <a:pPr algn="l"/>
            <a:r>
              <a:rPr lang="pt-BR" sz="1900" i="1" dirty="0" err="1">
                <a:solidFill>
                  <a:schemeClr val="accent5"/>
                </a:solidFill>
              </a:rPr>
              <a:t>let</a:t>
            </a:r>
            <a:r>
              <a:rPr lang="pt-BR" sz="1900" i="1" dirty="0">
                <a:solidFill>
                  <a:schemeClr val="accent5"/>
                </a:solidFill>
              </a:rPr>
              <a:t> cesta = new Cesta('fruta', 'banana', 'tomate', 'maçã’);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No final, as variáveis no construtor ficarão:</a:t>
            </a:r>
          </a:p>
          <a:p>
            <a:pPr algn="just"/>
            <a:endParaRPr lang="pt-BR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dirty="0"/>
              <a:t>tipo : 'fruta';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dirty="0"/>
              <a:t>itens : ['banana', 'tomate', 'maçã'].</a:t>
            </a:r>
          </a:p>
          <a:p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516763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53657" y="134559"/>
            <a:ext cx="9144000" cy="529322"/>
          </a:xfrm>
        </p:spPr>
        <p:txBody>
          <a:bodyPr>
            <a:normAutofit/>
          </a:bodyPr>
          <a:lstStyle/>
          <a:p>
            <a:r>
              <a:rPr lang="pt-BR" sz="2800" dirty="0">
                <a:solidFill>
                  <a:srgbClr val="3D464D"/>
                </a:solidFill>
                <a:latin typeface="Source Serif Pro"/>
              </a:rPr>
              <a:t>Padrão de projeto </a:t>
            </a:r>
            <a:r>
              <a:rPr lang="pt-BR" sz="2800" b="1" dirty="0" err="1">
                <a:solidFill>
                  <a:srgbClr val="3D464D"/>
                </a:solidFill>
                <a:latin typeface="Source Serif Pro"/>
              </a:rPr>
              <a:t>Factory</a:t>
            </a:r>
            <a:endParaRPr lang="pt-BR" sz="2800" dirty="0">
              <a:solidFill>
                <a:srgbClr val="3D464D"/>
              </a:solidFill>
              <a:latin typeface="Source Serif Pro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77876" y="663881"/>
            <a:ext cx="11259012" cy="5599133"/>
          </a:xfrm>
        </p:spPr>
        <p:txBody>
          <a:bodyPr>
            <a:normAutofit/>
          </a:bodyPr>
          <a:lstStyle/>
          <a:p>
            <a:pPr algn="l"/>
            <a:endParaRPr lang="pt-BR" sz="1800" dirty="0">
              <a:solidFill>
                <a:srgbClr val="3D464D"/>
              </a:solidFill>
              <a:latin typeface="Source Serif Pro"/>
            </a:endParaRPr>
          </a:p>
          <a:p>
            <a:pPr algn="l"/>
            <a:r>
              <a:rPr lang="pt-BR" sz="1800" dirty="0">
                <a:solidFill>
                  <a:srgbClr val="3D464D"/>
                </a:solidFill>
                <a:latin typeface="Source Serif Pro"/>
              </a:rPr>
              <a:t>1) Ele é utilizado quando precisamos facilitar a criação de um objeto.</a:t>
            </a:r>
          </a:p>
          <a:p>
            <a:pPr algn="l"/>
            <a:r>
              <a:rPr lang="pt-BR" sz="1800" dirty="0">
                <a:solidFill>
                  <a:srgbClr val="3D464D"/>
                </a:solidFill>
                <a:latin typeface="Source Serif Pro"/>
              </a:rPr>
              <a:t>2) É ideal quando queremos criar objetos similares, com apenas seus detalhes diferentes, que podemos passar nos argumentos da </a:t>
            </a:r>
            <a:r>
              <a:rPr lang="pt-BR" sz="1800" b="1" dirty="0" err="1">
                <a:solidFill>
                  <a:srgbClr val="3D464D"/>
                </a:solidFill>
                <a:latin typeface="Source Serif Pro"/>
              </a:rPr>
              <a:t>Factory</a:t>
            </a:r>
            <a:r>
              <a:rPr lang="pt-BR" sz="1800" dirty="0">
                <a:solidFill>
                  <a:srgbClr val="3D464D"/>
                </a:solidFill>
                <a:latin typeface="Source Serif Pro"/>
              </a:rPr>
              <a:t>.</a:t>
            </a:r>
          </a:p>
          <a:p>
            <a:pPr algn="l"/>
            <a:r>
              <a:rPr lang="pt-BR" sz="1800" dirty="0">
                <a:solidFill>
                  <a:srgbClr val="3D464D"/>
                </a:solidFill>
                <a:latin typeface="Source Serif Pro"/>
              </a:rPr>
              <a:t>3) É bom para abstrair a criação de um objeto complexo, já que o programador que utilizar a </a:t>
            </a:r>
            <a:r>
              <a:rPr lang="pt-BR" sz="1800" b="1" dirty="0" err="1">
                <a:solidFill>
                  <a:srgbClr val="3D464D"/>
                </a:solidFill>
                <a:latin typeface="Source Serif Pro"/>
              </a:rPr>
              <a:t>Factory</a:t>
            </a:r>
            <a:r>
              <a:rPr lang="pt-BR" sz="1800" dirty="0">
                <a:solidFill>
                  <a:srgbClr val="3D464D"/>
                </a:solidFill>
                <a:latin typeface="Source Serif Pro"/>
              </a:rPr>
              <a:t> não precisa necessariamente saber como é feita esta operação.</a:t>
            </a:r>
          </a:p>
          <a:p>
            <a:pPr algn="l"/>
            <a:endParaRPr lang="pt-BR" sz="1800" dirty="0">
              <a:solidFill>
                <a:srgbClr val="3D464D"/>
              </a:solidFill>
              <a:latin typeface="Source Serif Pro"/>
            </a:endParaRPr>
          </a:p>
          <a:p>
            <a:r>
              <a:rPr lang="pt-BR" dirty="0"/>
              <a:t>O padrão de projeto </a:t>
            </a:r>
            <a:r>
              <a:rPr lang="pt-BR" b="1" dirty="0" err="1"/>
              <a:t>Factory</a:t>
            </a:r>
            <a:r>
              <a:rPr lang="pt-BR" dirty="0"/>
              <a:t> é um dos padrões mais utilizados no desenvolvimento. Ele é mais um da categoria dos </a:t>
            </a:r>
            <a:r>
              <a:rPr lang="pt-BR" i="1" dirty="0" err="1"/>
              <a:t>patterns</a:t>
            </a:r>
            <a:r>
              <a:rPr lang="pt-BR" dirty="0"/>
              <a:t> responsáveis por criar objetos, como o </a:t>
            </a:r>
            <a:r>
              <a:rPr lang="pt-BR" b="1" dirty="0" err="1"/>
              <a:t>Builder</a:t>
            </a:r>
            <a:r>
              <a:rPr lang="pt-BR" dirty="0"/>
              <a:t> e o </a:t>
            </a:r>
            <a:r>
              <a:rPr lang="pt-BR" b="1" dirty="0" err="1"/>
              <a:t>Prototype</a:t>
            </a:r>
            <a:r>
              <a:rPr lang="pt-BR" dirty="0"/>
              <a:t>.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1766206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9177" y="89552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/>
              <a:t>Requisições AJAX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59177" y="638827"/>
            <a:ext cx="10515600" cy="2404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dirty="0" err="1"/>
              <a:t>importaNegociacoes</a:t>
            </a:r>
            <a:r>
              <a:rPr lang="pt-BR" sz="2000" dirty="0">
                <a:solidFill>
                  <a:srgbClr val="999999"/>
                </a:solidFill>
              </a:rPr>
              <a:t>()</a:t>
            </a:r>
            <a:r>
              <a:rPr lang="pt-BR" sz="2000" dirty="0"/>
              <a:t> </a:t>
            </a:r>
            <a:r>
              <a:rPr lang="pt-BR" sz="2000" dirty="0">
                <a:solidFill>
                  <a:srgbClr val="999999"/>
                </a:solidFill>
              </a:rPr>
              <a:t>{</a:t>
            </a:r>
            <a:r>
              <a:rPr lang="pt-BR" sz="2000" dirty="0"/>
              <a:t> </a:t>
            </a:r>
          </a:p>
          <a:p>
            <a:pPr marL="457200" lvl="1" indent="0">
              <a:buNone/>
            </a:pPr>
            <a:r>
              <a:rPr lang="pt-BR" sz="2000" dirty="0" err="1"/>
              <a:t>let</a:t>
            </a:r>
            <a:r>
              <a:rPr lang="pt-BR" sz="2000" dirty="0"/>
              <a:t> </a:t>
            </a:r>
            <a:r>
              <a:rPr lang="pt-BR" sz="2000" dirty="0" err="1"/>
              <a:t>xhr</a:t>
            </a:r>
            <a:r>
              <a:rPr lang="pt-BR" sz="2000" dirty="0"/>
              <a:t> </a:t>
            </a:r>
            <a:r>
              <a:rPr lang="pt-BR" sz="2000" dirty="0">
                <a:solidFill>
                  <a:srgbClr val="999999"/>
                </a:solidFill>
              </a:rPr>
              <a:t>=</a:t>
            </a:r>
            <a:r>
              <a:rPr lang="pt-BR" sz="2000" dirty="0"/>
              <a:t> </a:t>
            </a:r>
            <a:r>
              <a:rPr lang="pt-BR" sz="2000" dirty="0">
                <a:solidFill>
                  <a:srgbClr val="0077AA"/>
                </a:solidFill>
              </a:rPr>
              <a:t>new</a:t>
            </a:r>
            <a:r>
              <a:rPr lang="pt-BR" sz="2000" dirty="0"/>
              <a:t> </a:t>
            </a:r>
            <a:r>
              <a:rPr lang="pt-BR" sz="2000" dirty="0" err="1">
                <a:solidFill>
                  <a:srgbClr val="A67F59"/>
                </a:solidFill>
              </a:rPr>
              <a:t>XMLHttpRequest</a:t>
            </a:r>
            <a:r>
              <a:rPr lang="pt-BR" sz="2000" dirty="0">
                <a:solidFill>
                  <a:srgbClr val="999999"/>
                </a:solidFill>
              </a:rPr>
              <a:t>();</a:t>
            </a:r>
            <a:r>
              <a:rPr lang="pt-BR" sz="2000" dirty="0"/>
              <a:t> </a:t>
            </a:r>
          </a:p>
          <a:p>
            <a:pPr marL="457200" lvl="1" indent="0">
              <a:buNone/>
            </a:pPr>
            <a:r>
              <a:rPr lang="pt-BR" sz="2000" dirty="0">
                <a:solidFill>
                  <a:srgbClr val="708090"/>
                </a:solidFill>
              </a:rPr>
              <a:t>/* configurações */</a:t>
            </a:r>
            <a:r>
              <a:rPr lang="pt-BR" sz="2000" dirty="0"/>
              <a:t> </a:t>
            </a:r>
          </a:p>
          <a:p>
            <a:pPr marL="457200" lvl="1" indent="0">
              <a:buNone/>
            </a:pPr>
            <a:r>
              <a:rPr lang="pt-BR" sz="2000" dirty="0" err="1"/>
              <a:t>xhr</a:t>
            </a:r>
            <a:r>
              <a:rPr lang="pt-BR" sz="2000" dirty="0" err="1">
                <a:solidFill>
                  <a:srgbClr val="999999"/>
                </a:solidFill>
              </a:rPr>
              <a:t>.</a:t>
            </a:r>
            <a:r>
              <a:rPr lang="pt-BR" sz="2000" dirty="0" err="1"/>
              <a:t>open</a:t>
            </a:r>
            <a:r>
              <a:rPr lang="pt-BR" sz="2000" dirty="0">
                <a:solidFill>
                  <a:srgbClr val="999999"/>
                </a:solidFill>
              </a:rPr>
              <a:t>(</a:t>
            </a:r>
            <a:r>
              <a:rPr lang="pt-BR" sz="2000" dirty="0">
                <a:solidFill>
                  <a:srgbClr val="669900"/>
                </a:solidFill>
              </a:rPr>
              <a:t>'GET'</a:t>
            </a:r>
            <a:r>
              <a:rPr lang="pt-BR" sz="2000" dirty="0">
                <a:solidFill>
                  <a:srgbClr val="999999"/>
                </a:solidFill>
              </a:rPr>
              <a:t>,</a:t>
            </a:r>
            <a:r>
              <a:rPr lang="pt-BR" sz="2000" dirty="0"/>
              <a:t> </a:t>
            </a:r>
            <a:r>
              <a:rPr lang="pt-BR" sz="2000" dirty="0">
                <a:solidFill>
                  <a:srgbClr val="669900"/>
                </a:solidFill>
              </a:rPr>
              <a:t>'</a:t>
            </a:r>
            <a:r>
              <a:rPr lang="pt-BR" sz="2000" dirty="0" err="1">
                <a:solidFill>
                  <a:srgbClr val="669900"/>
                </a:solidFill>
              </a:rPr>
              <a:t>negociacoes</a:t>
            </a:r>
            <a:r>
              <a:rPr lang="pt-BR" sz="2000" dirty="0">
                <a:solidFill>
                  <a:srgbClr val="669900"/>
                </a:solidFill>
              </a:rPr>
              <a:t>/semana’</a:t>
            </a:r>
            <a:r>
              <a:rPr lang="pt-BR" sz="2000" dirty="0">
                <a:solidFill>
                  <a:srgbClr val="999999"/>
                </a:solidFill>
              </a:rPr>
              <a:t>);</a:t>
            </a:r>
            <a:r>
              <a:rPr lang="pt-BR" sz="2000" dirty="0"/>
              <a:t> </a:t>
            </a:r>
          </a:p>
          <a:p>
            <a:pPr marL="457200" lvl="1" indent="0">
              <a:buNone/>
            </a:pPr>
            <a:r>
              <a:rPr lang="pt-BR" sz="2000" dirty="0">
                <a:solidFill>
                  <a:srgbClr val="708090"/>
                </a:solidFill>
              </a:rPr>
              <a:t>/* executa */</a:t>
            </a:r>
            <a:r>
              <a:rPr lang="pt-BR" sz="2000" dirty="0"/>
              <a:t> </a:t>
            </a:r>
          </a:p>
          <a:p>
            <a:pPr marL="457200" lvl="1" indent="0">
              <a:buNone/>
            </a:pPr>
            <a:r>
              <a:rPr lang="pt-BR" sz="2000" dirty="0" err="1"/>
              <a:t>xhr</a:t>
            </a:r>
            <a:r>
              <a:rPr lang="pt-BR" sz="2000" dirty="0" err="1">
                <a:solidFill>
                  <a:srgbClr val="999999"/>
                </a:solidFill>
              </a:rPr>
              <a:t>.</a:t>
            </a:r>
            <a:r>
              <a:rPr lang="pt-BR" sz="2000" dirty="0" err="1"/>
              <a:t>send</a:t>
            </a:r>
            <a:r>
              <a:rPr lang="pt-BR" sz="2000" dirty="0">
                <a:solidFill>
                  <a:srgbClr val="999999"/>
                </a:solidFill>
              </a:rPr>
              <a:t>();</a:t>
            </a:r>
            <a:r>
              <a:rPr lang="pt-BR" sz="2000" dirty="0"/>
              <a:t> </a:t>
            </a:r>
          </a:p>
          <a:p>
            <a:pPr marL="457200" lvl="1" indent="0">
              <a:buNone/>
            </a:pPr>
            <a:r>
              <a:rPr lang="pt-BR" sz="2000" dirty="0">
                <a:solidFill>
                  <a:srgbClr val="999999"/>
                </a:solidFill>
              </a:rPr>
              <a:t>}</a:t>
            </a:r>
            <a:endParaRPr lang="pt-BR" sz="20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B49808F-FE10-2C4E-A8A3-8DE472D779E6}"/>
              </a:ext>
            </a:extLst>
          </p:cNvPr>
          <p:cNvSpPr txBox="1"/>
          <p:nvPr/>
        </p:nvSpPr>
        <p:spPr>
          <a:xfrm>
            <a:off x="270663" y="3156559"/>
            <a:ext cx="50654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Os estados possíveis de um requisição AJAX</a:t>
            </a:r>
          </a:p>
          <a:p>
            <a:r>
              <a:rPr lang="pt-BR" dirty="0"/>
              <a:t>0: requisição ainda não iniciada</a:t>
            </a:r>
          </a:p>
          <a:p>
            <a:r>
              <a:rPr lang="pt-BR" dirty="0"/>
              <a:t>1: conexão com o servidor estabelecida</a:t>
            </a:r>
          </a:p>
          <a:p>
            <a:r>
              <a:rPr lang="pt-BR" dirty="0"/>
              <a:t>2: requisição recebida</a:t>
            </a:r>
          </a:p>
          <a:p>
            <a:r>
              <a:rPr lang="pt-BR" dirty="0"/>
              <a:t>3: processando requisição</a:t>
            </a:r>
          </a:p>
          <a:p>
            <a:r>
              <a:rPr lang="pt-BR" dirty="0"/>
              <a:t>4: requisição está concluída e a resposta está pronta</a:t>
            </a:r>
          </a:p>
          <a:p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4E759E8-03D1-B640-9A02-6E91006515C5}"/>
              </a:ext>
            </a:extLst>
          </p:cNvPr>
          <p:cNvSpPr/>
          <p:nvPr/>
        </p:nvSpPr>
        <p:spPr>
          <a:xfrm>
            <a:off x="5453306" y="3505418"/>
            <a:ext cx="673869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rgbClr val="0077AA"/>
                </a:solidFill>
              </a:rPr>
              <a:t>if</a:t>
            </a:r>
            <a:r>
              <a:rPr lang="pt-BR" dirty="0">
                <a:solidFill>
                  <a:srgbClr val="999999"/>
                </a:solidFill>
              </a:rPr>
              <a:t>(</a:t>
            </a:r>
            <a:r>
              <a:rPr lang="pt-BR" dirty="0" err="1"/>
              <a:t>xhr</a:t>
            </a:r>
            <a:r>
              <a:rPr lang="pt-BR" dirty="0" err="1">
                <a:solidFill>
                  <a:srgbClr val="999999"/>
                </a:solidFill>
              </a:rPr>
              <a:t>.</a:t>
            </a:r>
            <a:r>
              <a:rPr lang="pt-BR" dirty="0" err="1"/>
              <a:t>status</a:t>
            </a:r>
            <a:r>
              <a:rPr lang="pt-BR" dirty="0"/>
              <a:t> </a:t>
            </a:r>
            <a:r>
              <a:rPr lang="pt-BR" dirty="0">
                <a:solidFill>
                  <a:srgbClr val="999999"/>
                </a:solidFill>
              </a:rPr>
              <a:t>==</a:t>
            </a:r>
            <a:r>
              <a:rPr lang="pt-BR" dirty="0"/>
              <a:t> </a:t>
            </a:r>
            <a:r>
              <a:rPr lang="pt-BR" dirty="0">
                <a:solidFill>
                  <a:srgbClr val="990055"/>
                </a:solidFill>
              </a:rPr>
              <a:t>200</a:t>
            </a:r>
            <a:r>
              <a:rPr lang="pt-BR" dirty="0">
                <a:solidFill>
                  <a:srgbClr val="999999"/>
                </a:solidFill>
              </a:rPr>
              <a:t>)</a:t>
            </a:r>
            <a:r>
              <a:rPr lang="pt-BR" dirty="0"/>
              <a:t> </a:t>
            </a:r>
            <a:r>
              <a:rPr lang="pt-BR" dirty="0">
                <a:solidFill>
                  <a:srgbClr val="999999"/>
                </a:solidFill>
              </a:rPr>
              <a:t>{</a:t>
            </a:r>
            <a:r>
              <a:rPr lang="pt-BR" dirty="0"/>
              <a:t> </a:t>
            </a:r>
          </a:p>
          <a:p>
            <a:r>
              <a:rPr lang="pt-BR" dirty="0"/>
              <a:t>	</a:t>
            </a:r>
            <a:r>
              <a:rPr lang="pt-BR" dirty="0" err="1"/>
              <a:t>JSON</a:t>
            </a:r>
            <a:r>
              <a:rPr lang="pt-BR" dirty="0" err="1">
                <a:solidFill>
                  <a:srgbClr val="999999"/>
                </a:solidFill>
              </a:rPr>
              <a:t>.</a:t>
            </a:r>
            <a:r>
              <a:rPr lang="pt-BR" dirty="0" err="1"/>
              <a:t>parse</a:t>
            </a:r>
            <a:r>
              <a:rPr lang="pt-BR" dirty="0">
                <a:solidFill>
                  <a:srgbClr val="999999"/>
                </a:solidFill>
              </a:rPr>
              <a:t>(</a:t>
            </a:r>
            <a:r>
              <a:rPr lang="pt-BR" dirty="0" err="1"/>
              <a:t>xhr</a:t>
            </a:r>
            <a:r>
              <a:rPr lang="pt-BR" dirty="0" err="1">
                <a:solidFill>
                  <a:srgbClr val="999999"/>
                </a:solidFill>
              </a:rPr>
              <a:t>.</a:t>
            </a:r>
            <a:r>
              <a:rPr lang="pt-BR" dirty="0" err="1"/>
              <a:t>responseText</a:t>
            </a:r>
            <a:r>
              <a:rPr lang="pt-BR" dirty="0">
                <a:solidFill>
                  <a:srgbClr val="999999"/>
                </a:solidFill>
              </a:rPr>
              <a:t>)</a:t>
            </a:r>
            <a:r>
              <a:rPr lang="pt-BR" dirty="0"/>
              <a:t> </a:t>
            </a:r>
            <a:r>
              <a:rPr lang="pt-BR" dirty="0">
                <a:solidFill>
                  <a:srgbClr val="999999"/>
                </a:solidFill>
              </a:rPr>
              <a:t>.</a:t>
            </a:r>
            <a:r>
              <a:rPr lang="pt-BR" dirty="0" err="1"/>
              <a:t>map</a:t>
            </a:r>
            <a:r>
              <a:rPr lang="pt-BR" dirty="0">
                <a:solidFill>
                  <a:srgbClr val="999999"/>
                </a:solidFill>
              </a:rPr>
              <a:t>(</a:t>
            </a:r>
            <a:r>
              <a:rPr lang="pt-BR" dirty="0"/>
              <a:t>objeto</a:t>
            </a:r>
            <a:r>
              <a:rPr lang="pt-BR" dirty="0">
                <a:solidFill>
                  <a:srgbClr val="999999"/>
                </a:solidFill>
              </a:rPr>
              <a:t>=&gt;</a:t>
            </a:r>
            <a:r>
              <a:rPr lang="pt-BR" dirty="0"/>
              <a:t> </a:t>
            </a:r>
            <a:r>
              <a:rPr lang="pt-BR" dirty="0">
                <a:solidFill>
                  <a:srgbClr val="0077AA"/>
                </a:solidFill>
              </a:rPr>
              <a:t>new</a:t>
            </a:r>
            <a:r>
              <a:rPr lang="pt-BR" dirty="0"/>
              <a:t> 	</a:t>
            </a:r>
            <a:r>
              <a:rPr lang="pt-BR" dirty="0" err="1">
                <a:solidFill>
                  <a:srgbClr val="A67F59"/>
                </a:solidFill>
              </a:rPr>
              <a:t>Negociacao</a:t>
            </a:r>
            <a:r>
              <a:rPr lang="pt-BR" dirty="0">
                <a:solidFill>
                  <a:srgbClr val="999999"/>
                </a:solidFill>
              </a:rPr>
              <a:t>(</a:t>
            </a:r>
            <a:r>
              <a:rPr lang="pt-BR" dirty="0">
                <a:solidFill>
                  <a:srgbClr val="0077AA"/>
                </a:solidFill>
              </a:rPr>
              <a:t>new</a:t>
            </a:r>
            <a:r>
              <a:rPr lang="pt-BR" dirty="0"/>
              <a:t> </a:t>
            </a:r>
            <a:r>
              <a:rPr lang="pt-BR" dirty="0">
                <a:solidFill>
                  <a:srgbClr val="A67F59"/>
                </a:solidFill>
              </a:rPr>
              <a:t>Date</a:t>
            </a:r>
            <a:r>
              <a:rPr lang="pt-BR" dirty="0">
                <a:solidFill>
                  <a:srgbClr val="999999"/>
                </a:solidFill>
              </a:rPr>
              <a:t>(</a:t>
            </a:r>
            <a:r>
              <a:rPr lang="pt-BR" dirty="0" err="1"/>
              <a:t>objeto</a:t>
            </a:r>
            <a:r>
              <a:rPr lang="pt-BR" dirty="0" err="1">
                <a:solidFill>
                  <a:srgbClr val="999999"/>
                </a:solidFill>
              </a:rPr>
              <a:t>.</a:t>
            </a:r>
            <a:r>
              <a:rPr lang="pt-BR" dirty="0" err="1"/>
              <a:t>data</a:t>
            </a:r>
            <a:r>
              <a:rPr lang="pt-BR" dirty="0">
                <a:solidFill>
                  <a:srgbClr val="999999"/>
                </a:solidFill>
              </a:rPr>
              <a:t>),</a:t>
            </a:r>
            <a:r>
              <a:rPr lang="pt-BR" dirty="0"/>
              <a:t> </a:t>
            </a:r>
            <a:r>
              <a:rPr lang="pt-BR" dirty="0" err="1"/>
              <a:t>objeto</a:t>
            </a:r>
            <a:r>
              <a:rPr lang="pt-BR" dirty="0" err="1">
                <a:solidFill>
                  <a:srgbClr val="999999"/>
                </a:solidFill>
              </a:rPr>
              <a:t>.</a:t>
            </a:r>
            <a:r>
              <a:rPr lang="pt-BR" dirty="0" err="1"/>
              <a:t>quantidade</a:t>
            </a:r>
            <a:r>
              <a:rPr lang="pt-BR" dirty="0">
                <a:solidFill>
                  <a:srgbClr val="999999"/>
                </a:solidFill>
              </a:rPr>
              <a:t>,</a:t>
            </a:r>
            <a:r>
              <a:rPr lang="pt-BR" dirty="0"/>
              <a:t> </a:t>
            </a:r>
            <a:r>
              <a:rPr lang="pt-BR" dirty="0" err="1"/>
              <a:t>objeto</a:t>
            </a:r>
            <a:r>
              <a:rPr lang="pt-BR" dirty="0" err="1">
                <a:solidFill>
                  <a:srgbClr val="999999"/>
                </a:solidFill>
              </a:rPr>
              <a:t>.</a:t>
            </a:r>
            <a:r>
              <a:rPr lang="pt-BR" dirty="0" err="1"/>
              <a:t>valor</a:t>
            </a:r>
            <a:r>
              <a:rPr lang="pt-BR" dirty="0">
                <a:solidFill>
                  <a:srgbClr val="999999"/>
                </a:solidFill>
              </a:rPr>
              <a:t>))</a:t>
            </a:r>
            <a:r>
              <a:rPr lang="pt-BR" dirty="0"/>
              <a:t> </a:t>
            </a:r>
            <a:r>
              <a:rPr lang="pt-BR" dirty="0">
                <a:solidFill>
                  <a:srgbClr val="999999"/>
                </a:solidFill>
              </a:rPr>
              <a:t>.</a:t>
            </a:r>
            <a:r>
              <a:rPr lang="pt-BR" dirty="0" err="1"/>
              <a:t>forEach</a:t>
            </a:r>
            <a:r>
              <a:rPr lang="pt-BR" dirty="0">
                <a:solidFill>
                  <a:srgbClr val="999999"/>
                </a:solidFill>
              </a:rPr>
              <a:t>(</a:t>
            </a:r>
            <a:r>
              <a:rPr lang="pt-BR" dirty="0" err="1"/>
              <a:t>negociacao</a:t>
            </a:r>
            <a:r>
              <a:rPr lang="pt-BR" dirty="0"/>
              <a:t> </a:t>
            </a:r>
            <a:r>
              <a:rPr lang="pt-BR" dirty="0">
                <a:solidFill>
                  <a:srgbClr val="999999"/>
                </a:solidFill>
              </a:rPr>
              <a:t>=&gt;</a:t>
            </a:r>
            <a:r>
              <a:rPr lang="pt-BR" dirty="0"/>
              <a:t> 	</a:t>
            </a:r>
            <a:r>
              <a:rPr lang="pt-BR" dirty="0" err="1">
                <a:solidFill>
                  <a:srgbClr val="0077AA"/>
                </a:solidFill>
              </a:rPr>
              <a:t>this</a:t>
            </a:r>
            <a:r>
              <a:rPr lang="pt-BR" dirty="0">
                <a:solidFill>
                  <a:srgbClr val="999999"/>
                </a:solidFill>
              </a:rPr>
              <a:t>.</a:t>
            </a:r>
            <a:r>
              <a:rPr lang="pt-BR" dirty="0"/>
              <a:t>_</a:t>
            </a:r>
            <a:r>
              <a:rPr lang="pt-BR" dirty="0" err="1"/>
              <a:t>listaNegociacoes</a:t>
            </a:r>
            <a:r>
              <a:rPr lang="pt-BR" dirty="0" err="1">
                <a:solidFill>
                  <a:srgbClr val="999999"/>
                </a:solidFill>
              </a:rPr>
              <a:t>.</a:t>
            </a:r>
            <a:r>
              <a:rPr lang="pt-BR" dirty="0" err="1"/>
              <a:t>adiciona</a:t>
            </a:r>
            <a:r>
              <a:rPr lang="pt-BR" dirty="0">
                <a:solidFill>
                  <a:srgbClr val="999999"/>
                </a:solidFill>
              </a:rPr>
              <a:t>(</a:t>
            </a:r>
            <a:r>
              <a:rPr lang="pt-BR" dirty="0" err="1"/>
              <a:t>negociacao</a:t>
            </a:r>
            <a:r>
              <a:rPr lang="pt-BR" dirty="0">
                <a:solidFill>
                  <a:srgbClr val="999999"/>
                </a:solidFill>
              </a:rPr>
              <a:t>))</a:t>
            </a:r>
            <a:r>
              <a:rPr lang="pt-BR" dirty="0"/>
              <a:t> </a:t>
            </a:r>
            <a:r>
              <a:rPr lang="pt-BR" dirty="0" err="1">
                <a:solidFill>
                  <a:srgbClr val="0077AA"/>
                </a:solidFill>
              </a:rPr>
              <a:t>this</a:t>
            </a:r>
            <a:r>
              <a:rPr lang="pt-BR" dirty="0">
                <a:solidFill>
                  <a:srgbClr val="999999"/>
                </a:solidFill>
              </a:rPr>
              <a:t>.</a:t>
            </a:r>
            <a:r>
              <a:rPr lang="pt-BR" dirty="0"/>
              <a:t>_</a:t>
            </a:r>
            <a:r>
              <a:rPr lang="pt-BR" dirty="0" err="1"/>
              <a:t>mensagem</a:t>
            </a:r>
            <a:r>
              <a:rPr lang="pt-BR" dirty="0" err="1">
                <a:solidFill>
                  <a:srgbClr val="999999"/>
                </a:solidFill>
              </a:rPr>
              <a:t>.</a:t>
            </a:r>
            <a:r>
              <a:rPr lang="pt-BR" dirty="0" err="1"/>
              <a:t>texto</a:t>
            </a:r>
            <a:r>
              <a:rPr lang="pt-BR" dirty="0"/>
              <a:t> </a:t>
            </a:r>
            <a:r>
              <a:rPr lang="pt-BR" dirty="0">
                <a:solidFill>
                  <a:srgbClr val="999999"/>
                </a:solidFill>
              </a:rPr>
              <a:t>=</a:t>
            </a:r>
            <a:r>
              <a:rPr lang="pt-BR" dirty="0"/>
              <a:t> </a:t>
            </a:r>
            <a:r>
              <a:rPr lang="pt-BR" dirty="0">
                <a:solidFill>
                  <a:srgbClr val="669900"/>
                </a:solidFill>
              </a:rPr>
              <a:t>'Negociações importadas com sucesso.’</a:t>
            </a:r>
            <a:r>
              <a:rPr lang="pt-BR" dirty="0">
                <a:solidFill>
                  <a:srgbClr val="999999"/>
                </a:solidFill>
              </a:rPr>
              <a:t>;</a:t>
            </a:r>
            <a:r>
              <a:rPr lang="pt-BR" dirty="0"/>
              <a:t> </a:t>
            </a:r>
          </a:p>
          <a:p>
            <a:r>
              <a:rPr lang="pt-BR" dirty="0">
                <a:solidFill>
                  <a:srgbClr val="999999"/>
                </a:solidFill>
              </a:rPr>
              <a:t>}</a:t>
            </a:r>
            <a:r>
              <a:rPr lang="pt-BR" dirty="0"/>
              <a:t> </a:t>
            </a:r>
            <a:r>
              <a:rPr lang="pt-BR" dirty="0" err="1">
                <a:solidFill>
                  <a:srgbClr val="0077AA"/>
                </a:solidFill>
              </a:rPr>
              <a:t>else</a:t>
            </a:r>
            <a:r>
              <a:rPr lang="pt-BR" dirty="0"/>
              <a:t> </a:t>
            </a:r>
            <a:r>
              <a:rPr lang="pt-BR" dirty="0">
                <a:solidFill>
                  <a:srgbClr val="999999"/>
                </a:solidFill>
              </a:rPr>
              <a:t>{</a:t>
            </a:r>
            <a:r>
              <a:rPr lang="pt-BR" dirty="0"/>
              <a:t> </a:t>
            </a:r>
          </a:p>
          <a:p>
            <a:r>
              <a:rPr lang="pt-BR" dirty="0"/>
              <a:t>	</a:t>
            </a:r>
            <a:r>
              <a:rPr lang="pt-BR" dirty="0" err="1"/>
              <a:t>console</a:t>
            </a:r>
            <a:r>
              <a:rPr lang="pt-BR" dirty="0" err="1">
                <a:solidFill>
                  <a:srgbClr val="999999"/>
                </a:solidFill>
              </a:rPr>
              <a:t>.</a:t>
            </a:r>
            <a:r>
              <a:rPr lang="pt-BR" dirty="0" err="1"/>
              <a:t>log</a:t>
            </a:r>
            <a:r>
              <a:rPr lang="pt-BR" dirty="0">
                <a:solidFill>
                  <a:srgbClr val="999999"/>
                </a:solidFill>
              </a:rPr>
              <a:t>(</a:t>
            </a:r>
            <a:r>
              <a:rPr lang="pt-BR" dirty="0" err="1"/>
              <a:t>xhr</a:t>
            </a:r>
            <a:r>
              <a:rPr lang="pt-BR" dirty="0" err="1">
                <a:solidFill>
                  <a:srgbClr val="999999"/>
                </a:solidFill>
              </a:rPr>
              <a:t>.</a:t>
            </a:r>
            <a:r>
              <a:rPr lang="pt-BR" dirty="0" err="1"/>
              <a:t>responseText</a:t>
            </a:r>
            <a:r>
              <a:rPr lang="pt-BR" dirty="0">
                <a:solidFill>
                  <a:srgbClr val="999999"/>
                </a:solidFill>
              </a:rPr>
              <a:t>);</a:t>
            </a:r>
            <a:r>
              <a:rPr lang="pt-BR" dirty="0"/>
              <a:t> </a:t>
            </a:r>
          </a:p>
          <a:p>
            <a:r>
              <a:rPr lang="pt-BR" dirty="0">
                <a:solidFill>
                  <a:srgbClr val="0077AA"/>
                </a:solidFill>
              </a:rPr>
              <a:t>	</a:t>
            </a:r>
            <a:r>
              <a:rPr lang="pt-BR" dirty="0" err="1">
                <a:solidFill>
                  <a:srgbClr val="0077AA"/>
                </a:solidFill>
              </a:rPr>
              <a:t>this</a:t>
            </a:r>
            <a:r>
              <a:rPr lang="pt-BR" dirty="0">
                <a:solidFill>
                  <a:srgbClr val="999999"/>
                </a:solidFill>
              </a:rPr>
              <a:t>.</a:t>
            </a:r>
            <a:r>
              <a:rPr lang="pt-BR" dirty="0"/>
              <a:t>_</a:t>
            </a:r>
            <a:r>
              <a:rPr lang="pt-BR" dirty="0" err="1"/>
              <a:t>mensagem</a:t>
            </a:r>
            <a:r>
              <a:rPr lang="pt-BR" dirty="0" err="1">
                <a:solidFill>
                  <a:srgbClr val="999999"/>
                </a:solidFill>
              </a:rPr>
              <a:t>.</a:t>
            </a:r>
            <a:r>
              <a:rPr lang="pt-BR" dirty="0" err="1"/>
              <a:t>texto</a:t>
            </a:r>
            <a:r>
              <a:rPr lang="pt-BR" dirty="0"/>
              <a:t> </a:t>
            </a:r>
            <a:r>
              <a:rPr lang="pt-BR" dirty="0">
                <a:solidFill>
                  <a:srgbClr val="999999"/>
                </a:solidFill>
              </a:rPr>
              <a:t>=</a:t>
            </a:r>
            <a:r>
              <a:rPr lang="pt-BR" dirty="0"/>
              <a:t> </a:t>
            </a:r>
            <a:r>
              <a:rPr lang="pt-BR" dirty="0">
                <a:solidFill>
                  <a:srgbClr val="669900"/>
                </a:solidFill>
              </a:rPr>
              <a:t>'Não foi possível obter as negociações.’</a:t>
            </a:r>
            <a:r>
              <a:rPr lang="pt-BR" dirty="0">
                <a:solidFill>
                  <a:srgbClr val="999999"/>
                </a:solidFill>
              </a:rPr>
              <a:t>;</a:t>
            </a:r>
          </a:p>
          <a:p>
            <a:r>
              <a:rPr lang="pt-BR" dirty="0"/>
              <a:t> </a:t>
            </a:r>
            <a:r>
              <a:rPr lang="pt-BR" dirty="0">
                <a:solidFill>
                  <a:srgbClr val="999999"/>
                </a:solidFill>
              </a:rPr>
              <a:t>}</a:t>
            </a:r>
            <a:r>
              <a:rPr lang="pt-BR" dirty="0"/>
              <a:t> </a:t>
            </a:r>
            <a:r>
              <a:rPr lang="pt-BR" dirty="0">
                <a:solidFill>
                  <a:srgbClr val="999999"/>
                </a:solidFill>
              </a:rPr>
              <a:t>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88214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9177" y="89552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 err="1"/>
              <a:t>Error-first</a:t>
            </a:r>
            <a:r>
              <a:rPr lang="pt-BR" sz="2800" b="1" dirty="0"/>
              <a:t> </a:t>
            </a:r>
            <a:r>
              <a:rPr lang="pt-BR" sz="2800" b="1" dirty="0" err="1"/>
              <a:t>Callback</a:t>
            </a:r>
            <a:endParaRPr lang="pt-BR" sz="2800" b="1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CBDD146F-E87E-0140-B521-E123E7DC9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671" y="801666"/>
            <a:ext cx="10790129" cy="5375297"/>
          </a:xfrm>
        </p:spPr>
        <p:txBody>
          <a:bodyPr/>
          <a:lstStyle/>
          <a:p>
            <a:r>
              <a:rPr lang="pt-BR" dirty="0"/>
              <a:t>O </a:t>
            </a:r>
            <a:r>
              <a:rPr lang="pt-BR" b="1" i="1" dirty="0" err="1"/>
              <a:t>Error-first</a:t>
            </a:r>
            <a:r>
              <a:rPr lang="pt-BR" b="1" i="1" dirty="0"/>
              <a:t> </a:t>
            </a:r>
            <a:r>
              <a:rPr lang="pt-BR" b="1" i="1" dirty="0" err="1"/>
              <a:t>Callback</a:t>
            </a:r>
            <a:r>
              <a:rPr lang="pt-BR" dirty="0"/>
              <a:t>, ou </a:t>
            </a:r>
            <a:r>
              <a:rPr lang="pt-BR" b="1" i="1" dirty="0" err="1"/>
              <a:t>errorback</a:t>
            </a:r>
            <a:r>
              <a:rPr lang="pt-BR" dirty="0"/>
              <a:t>, é um padrão que foi adotado no mundo </a:t>
            </a:r>
            <a:r>
              <a:rPr lang="pt-BR" dirty="0" err="1"/>
              <a:t>Node.js</a:t>
            </a:r>
            <a:r>
              <a:rPr lang="pt-BR" dirty="0"/>
              <a:t>. Como você já aprendeu, o </a:t>
            </a:r>
            <a:r>
              <a:rPr lang="pt-BR" i="1" dirty="0" err="1"/>
              <a:t>callback</a:t>
            </a:r>
            <a:r>
              <a:rPr lang="pt-BR" dirty="0"/>
              <a:t> é uma função chamada quando uma tarefa for executada, como uma requisição Ajax ou o acesso ao banco de dados. No entanto, a qualquer momento pode acontecer um erro no processamento e aí vem a questão de como lidar com isso.</a:t>
            </a:r>
          </a:p>
          <a:p>
            <a:endParaRPr lang="pt-BR" dirty="0"/>
          </a:p>
          <a:p>
            <a:r>
              <a:rPr lang="pt-BR" dirty="0"/>
              <a:t>A convenção é que cada </a:t>
            </a:r>
            <a:r>
              <a:rPr lang="pt-BR" b="1" i="1" dirty="0" err="1"/>
              <a:t>callback</a:t>
            </a:r>
            <a:r>
              <a:rPr lang="pt-BR" dirty="0"/>
              <a:t> receba sempre o erro no primeiro parâmetro. Na função </a:t>
            </a:r>
            <a:r>
              <a:rPr lang="pt-BR" i="1" dirty="0" err="1"/>
              <a:t>callback</a:t>
            </a:r>
            <a:r>
              <a:rPr lang="pt-BR" dirty="0"/>
              <a:t>, basta então verificar esse parâmetro para saber se ocorreu um erro ou não!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34187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9177" y="89552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 err="1"/>
              <a:t>Pyramid</a:t>
            </a:r>
            <a:r>
              <a:rPr lang="pt-BR" sz="2800" b="1" dirty="0"/>
              <a:t> </a:t>
            </a:r>
            <a:r>
              <a:rPr lang="pt-BR" sz="2800" b="1" dirty="0" err="1"/>
              <a:t>of</a:t>
            </a:r>
            <a:r>
              <a:rPr lang="pt-BR" sz="2800" b="1" dirty="0"/>
              <a:t> </a:t>
            </a:r>
            <a:r>
              <a:rPr lang="pt-BR" sz="2800" b="1" dirty="0" err="1"/>
              <a:t>Doom</a:t>
            </a:r>
            <a:r>
              <a:rPr lang="pt-BR" sz="2800" b="1" dirty="0"/>
              <a:t> (Pirâmide da desgraça)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CBDD146F-E87E-0140-B521-E123E7DC9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671" y="801666"/>
            <a:ext cx="10790129" cy="5375297"/>
          </a:xfrm>
        </p:spPr>
        <p:txBody>
          <a:bodyPr/>
          <a:lstStyle/>
          <a:p>
            <a:r>
              <a:rPr lang="pt-BR" sz="2400" dirty="0"/>
              <a:t>Isso ocorre porque temos várias funções aninhadas dentro de outras. Causando problemas de legibilidade do código. </a:t>
            </a:r>
          </a:p>
          <a:p>
            <a:endParaRPr lang="pt-BR" sz="2400" dirty="0"/>
          </a:p>
          <a:p>
            <a:r>
              <a:rPr lang="pt-BR" sz="2400" dirty="0"/>
              <a:t>O maior problema disso chama </a:t>
            </a:r>
            <a:r>
              <a:rPr lang="pt-BR" sz="2400" b="1" dirty="0" err="1"/>
              <a:t>Callback</a:t>
            </a:r>
            <a:r>
              <a:rPr lang="pt-BR" sz="2400" b="1" dirty="0"/>
              <a:t> </a:t>
            </a:r>
            <a:r>
              <a:rPr lang="pt-BR" sz="2400" b="1" dirty="0" err="1"/>
              <a:t>Hell</a:t>
            </a:r>
            <a:r>
              <a:rPr lang="pt-BR" sz="2400" b="1" dirty="0"/>
              <a:t> </a:t>
            </a:r>
            <a:r>
              <a:rPr lang="pt-BR" sz="2400" dirty="0"/>
              <a:t>que ocorre quando temos essas requisições </a:t>
            </a:r>
            <a:r>
              <a:rPr lang="pt-BR" sz="2400"/>
              <a:t>assíncronas aninhadas.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899059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2301</TotalTime>
  <Words>624</Words>
  <Application>Microsoft Office PowerPoint</Application>
  <PresentationFormat>Widescreen</PresentationFormat>
  <Paragraphs>116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Source Serif Pro</vt:lpstr>
      <vt:lpstr>Tema do Office</vt:lpstr>
      <vt:lpstr>Webpack</vt:lpstr>
      <vt:lpstr>Apresentação do PowerPoint</vt:lpstr>
      <vt:lpstr>Apresentação do PowerPoint</vt:lpstr>
      <vt:lpstr>Padrão Proxy</vt:lpstr>
      <vt:lpstr>Operador REST</vt:lpstr>
      <vt:lpstr>Padrão de projeto Factory</vt:lpstr>
      <vt:lpstr>Requisições AJAX</vt:lpstr>
      <vt:lpstr>Error-first Callback</vt:lpstr>
      <vt:lpstr>Pyramid of Doom (Pirâmide da desgraça)</vt:lpstr>
      <vt:lpstr>Persistência</vt:lpstr>
      <vt:lpstr>Uma conexão ou várias</vt:lpstr>
      <vt:lpstr>Variáveis imutáveis =&gt; Constantes</vt:lpstr>
      <vt:lpstr>Pattern DAO</vt:lpstr>
      <vt:lpstr>Loader – System.js</vt:lpstr>
      <vt:lpstr>Apresentação do PowerPoint</vt:lpstr>
      <vt:lpstr>Apresentação do PowerPoint</vt:lpstr>
    </vt:vector>
  </TitlesOfParts>
  <Company>PETROBRAS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Avançado 1</dc:title>
  <dc:creator>Luciano Antonio Cordeiro de Sousa</dc:creator>
  <cp:lastModifiedBy>Luciano Antonio Cordeiro de Sousa</cp:lastModifiedBy>
  <cp:revision>55</cp:revision>
  <dcterms:created xsi:type="dcterms:W3CDTF">2019-02-15T16:45:59Z</dcterms:created>
  <dcterms:modified xsi:type="dcterms:W3CDTF">2019-05-24T18:57:45Z</dcterms:modified>
</cp:coreProperties>
</file>