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7" r:id="rId6"/>
    <p:sldId id="268" r:id="rId7"/>
    <p:sldId id="270" r:id="rId8"/>
    <p:sldId id="273" r:id="rId9"/>
    <p:sldId id="281" r:id="rId10"/>
    <p:sldId id="282" r:id="rId11"/>
    <p:sldId id="285" r:id="rId12"/>
    <p:sldId id="277" r:id="rId13"/>
    <p:sldId id="27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Webpack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Pattern</a:t>
            </a:r>
            <a:r>
              <a:rPr lang="pt-BR" sz="2800" b="1" dirty="0"/>
              <a:t> DAO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Capacidade de isolar todo o código que acessa seu repositório de dados em um único lugar. Assim, toda vez que o desenvolvedor precisar realizar operações de persistência ele verá que existe um único local para isso, seus </a:t>
            </a:r>
            <a:r>
              <a:rPr lang="pt-BR" i="1" dirty="0" err="1"/>
              <a:t>DAO's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i="1" dirty="0"/>
              <a:t>Falando um pouco mais técnico e nem por isso menos bonito, o DAO faz parte da camada de persistência, funciona como uma fachada para a API do </a:t>
            </a:r>
            <a:r>
              <a:rPr lang="pt-BR" i="1" dirty="0" err="1"/>
              <a:t>IndexedDB</a:t>
            </a:r>
            <a:r>
              <a:rPr lang="pt-BR" i="1" dirty="0"/>
              <a:t>. Repare que para usar o DAO não é preciso saber os detalhes do </a:t>
            </a:r>
            <a:r>
              <a:rPr lang="pt-BR" i="1" dirty="0" err="1"/>
              <a:t>store</a:t>
            </a:r>
            <a:r>
              <a:rPr lang="pt-BR" i="1" dirty="0"/>
              <a:t> ou cursor.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Loader</a:t>
            </a:r>
            <a:r>
              <a:rPr lang="pt-BR" b="1" dirty="0"/>
              <a:t> – </a:t>
            </a:r>
            <a:r>
              <a:rPr lang="pt-BR" b="1" dirty="0" err="1"/>
              <a:t>System.js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usando os módulos de ES6 definindo os </a:t>
            </a:r>
            <a:r>
              <a:rPr lang="pt-BR" dirty="0" err="1"/>
              <a:t>imports</a:t>
            </a:r>
            <a:r>
              <a:rPr lang="pt-BR" dirty="0"/>
              <a:t> e </a:t>
            </a:r>
            <a:r>
              <a:rPr lang="pt-BR" dirty="0" err="1"/>
              <a:t>exports</a:t>
            </a:r>
            <a:r>
              <a:rPr lang="pt-BR" dirty="0"/>
              <a:t>, mas não definimos como estes módulos devem ser carregados no navegador. Não existe um consenso ... Precisamos que os scripts sejam carregados numa determinada ordem no sistema.</a:t>
            </a:r>
          </a:p>
          <a:p>
            <a:endParaRPr lang="pt-BR" dirty="0"/>
          </a:p>
          <a:p>
            <a:r>
              <a:rPr lang="pt-BR" dirty="0"/>
              <a:t>O responsável por isso, chama-se </a:t>
            </a:r>
            <a:r>
              <a:rPr lang="pt-BR" b="1" dirty="0" err="1"/>
              <a:t>Loader</a:t>
            </a:r>
            <a:r>
              <a:rPr lang="pt-BR" dirty="0"/>
              <a:t>, porém não existe um padrão.</a:t>
            </a:r>
          </a:p>
          <a:p>
            <a:endParaRPr lang="pt-BR" dirty="0"/>
          </a:p>
          <a:p>
            <a:r>
              <a:rPr lang="pt-BR" dirty="0"/>
              <a:t>Uma biblioteca muito famosa é o </a:t>
            </a:r>
            <a:r>
              <a:rPr lang="pt-BR" b="1" dirty="0" err="1"/>
              <a:t>System.js</a:t>
            </a:r>
            <a:r>
              <a:rPr lang="pt-BR" b="1" dirty="0"/>
              <a:t> </a:t>
            </a:r>
            <a:r>
              <a:rPr lang="pt-BR" dirty="0"/>
              <a:t>e será instalada pelo </a:t>
            </a:r>
            <a:r>
              <a:rPr lang="pt-BR" b="1" dirty="0" err="1"/>
              <a:t>Node.JS</a:t>
            </a:r>
            <a:r>
              <a:rPr lang="pt-BR" b="1" dirty="0"/>
              <a:t> </a:t>
            </a:r>
          </a:p>
          <a:p>
            <a:endParaRPr lang="pt-BR" b="1" dirty="0"/>
          </a:p>
          <a:p>
            <a:r>
              <a:rPr lang="pt-BR" dirty="0"/>
              <a:t>Precisa ser carregado no </a:t>
            </a:r>
            <a:r>
              <a:rPr lang="pt-BR" dirty="0" err="1"/>
              <a:t>index.html</a:t>
            </a:r>
            <a:endParaRPr lang="pt-BR" dirty="0"/>
          </a:p>
          <a:p>
            <a:r>
              <a:rPr lang="pt-BR" b="1" dirty="0"/>
              <a:t>	</a:t>
            </a:r>
          </a:p>
          <a:p>
            <a:r>
              <a:rPr lang="pt-BR" b="1" dirty="0"/>
              <a:t>	</a:t>
            </a:r>
            <a:r>
              <a:rPr lang="pt-BR" dirty="0">
                <a:solidFill>
                  <a:srgbClr val="990055"/>
                </a:solidFill>
              </a:rPr>
              <a:t>&lt;script</a:t>
            </a:r>
            <a:r>
              <a:rPr lang="pt-BR" dirty="0"/>
              <a:t> </a:t>
            </a:r>
            <a:r>
              <a:rPr lang="pt-BR" dirty="0" err="1">
                <a:solidFill>
                  <a:srgbClr val="669900"/>
                </a:solidFill>
              </a:rPr>
              <a:t>src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 err="1">
                <a:solidFill>
                  <a:srgbClr val="0077AA"/>
                </a:solidFill>
              </a:rPr>
              <a:t>node_modules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systemjs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dist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system.js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>
                <a:solidFill>
                  <a:srgbClr val="990055"/>
                </a:solidFill>
              </a:rPr>
              <a:t>&gt;&lt;/script&gt;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74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1219201"/>
            <a:ext cx="11371568" cy="537754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Se estivéssemos trabalhando com o </a:t>
            </a:r>
            <a:r>
              <a:rPr lang="pt-BR" sz="1600" dirty="0" err="1" smtClean="0"/>
              <a:t>React</a:t>
            </a:r>
            <a:r>
              <a:rPr lang="pt-BR" sz="1600" dirty="0" smtClean="0"/>
              <a:t> ou Angular 2 muitos desses detalhes de configurações passariam despercebidos, mas estamos trabalhando do zero, sem frameworks.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O </a:t>
            </a:r>
            <a:r>
              <a:rPr lang="pt-BR" sz="1600" dirty="0"/>
              <a:t>babel-core nada mais é do que o núcleo do babel desprovido de sua linha de comando e que pode ser utilizado por outras ferramentas do mercado como </a:t>
            </a:r>
            <a:r>
              <a:rPr lang="pt-BR" sz="1600" dirty="0" err="1"/>
              <a:t>Webpack</a:t>
            </a:r>
            <a:r>
              <a:rPr lang="pt-BR" sz="16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err="1" smtClean="0"/>
              <a:t>Webpack</a:t>
            </a:r>
            <a:r>
              <a:rPr lang="pt-BR" sz="1600" dirty="0" smtClean="0"/>
              <a:t> </a:t>
            </a:r>
            <a:r>
              <a:rPr lang="pt-BR" sz="1600" dirty="0"/>
              <a:t>dispensa a utilização de um module </a:t>
            </a:r>
            <a:r>
              <a:rPr lang="pt-BR" sz="1600" dirty="0" err="1"/>
              <a:t>loader</a:t>
            </a:r>
            <a:r>
              <a:rPr lang="pt-BR" sz="1600" dirty="0"/>
              <a:t>, justamente por criar em </a:t>
            </a:r>
            <a:r>
              <a:rPr lang="pt-BR" sz="1600" dirty="0" err="1"/>
              <a:t>bundles</a:t>
            </a:r>
            <a:r>
              <a:rPr lang="pt-BR" sz="1600" dirty="0"/>
              <a:t> em tempo de desenvolvimento, que nada mais são do que scripts que agregam outros módulos da aplicação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É comum utilizar um </a:t>
            </a:r>
            <a:r>
              <a:rPr lang="pt-BR" sz="1600" dirty="0" err="1"/>
              <a:t>npm</a:t>
            </a:r>
            <a:r>
              <a:rPr lang="pt-BR" sz="1600" dirty="0"/>
              <a:t> script para executar o </a:t>
            </a:r>
            <a:r>
              <a:rPr lang="pt-BR" sz="1600" dirty="0" err="1"/>
              <a:t>webpack</a:t>
            </a:r>
            <a:r>
              <a:rPr lang="pt-BR" sz="1600" dirty="0"/>
              <a:t> bastando adicioná-lo no arquivo </a:t>
            </a:r>
            <a:r>
              <a:rPr lang="pt-BR" sz="1600" dirty="0" err="1"/>
              <a:t>package.json</a:t>
            </a:r>
            <a:r>
              <a:rPr lang="pt-BR" sz="1600" dirty="0" smtClean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O arquivo de configuração do </a:t>
            </a:r>
            <a:r>
              <a:rPr lang="pt-BR" sz="1600" dirty="0" err="1"/>
              <a:t>webpack</a:t>
            </a:r>
            <a:r>
              <a:rPr lang="pt-BR" sz="1600" dirty="0"/>
              <a:t> nada mais é do que um módulo do Node.js.</a:t>
            </a:r>
          </a:p>
        </p:txBody>
      </p:sp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Configurações Iniciais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3D464D"/>
                </a:solidFill>
                <a:latin typeface="Source Serif Pro"/>
              </a:rPr>
              <a:t>Babel-</a:t>
            </a:r>
            <a:r>
              <a:rPr lang="pt-BR" sz="2800" dirty="0" err="1" smtClean="0">
                <a:solidFill>
                  <a:srgbClr val="3D464D"/>
                </a:solidFill>
                <a:latin typeface="Source Serif Pro"/>
              </a:rPr>
              <a:t>loader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1672919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É a ponte entre o </a:t>
            </a:r>
            <a:r>
              <a:rPr lang="pt-BR" sz="1800" dirty="0" err="1" smtClean="0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 e o Babel-core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 smtClean="0">
                <a:solidFill>
                  <a:srgbClr val="3D464D"/>
                </a:solidFill>
                <a:latin typeface="Source Serif Pro"/>
              </a:rPr>
              <a:t>Criando um Build de Produção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2959100" y="2336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"scripts": {</a:t>
            </a:r>
          </a:p>
          <a:p>
            <a:r>
              <a:rPr lang="pt-BR" dirty="0">
                <a:solidFill>
                  <a:schemeClr val="accent5"/>
                </a:solidFill>
              </a:rPr>
              <a:t>    "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echo</a:t>
            </a:r>
            <a:r>
              <a:rPr lang="pt-BR" dirty="0">
                <a:solidFill>
                  <a:schemeClr val="accent5"/>
                </a:solidFill>
              </a:rPr>
              <a:t> \"</a:t>
            </a:r>
            <a:r>
              <a:rPr lang="pt-BR" dirty="0" err="1">
                <a:solidFill>
                  <a:schemeClr val="accent5"/>
                </a:solidFill>
              </a:rPr>
              <a:t>Error</a:t>
            </a:r>
            <a:r>
              <a:rPr lang="pt-BR" dirty="0">
                <a:solidFill>
                  <a:schemeClr val="accent5"/>
                </a:solidFill>
              </a:rPr>
              <a:t>: no </a:t>
            </a:r>
            <a:r>
              <a:rPr lang="pt-BR" dirty="0" err="1">
                <a:solidFill>
                  <a:schemeClr val="accent5"/>
                </a:solidFill>
              </a:rPr>
              <a:t>test</a:t>
            </a:r>
            <a:r>
              <a:rPr lang="pt-BR" dirty="0">
                <a:solidFill>
                  <a:schemeClr val="accent5"/>
                </a:solidFill>
              </a:rPr>
              <a:t> </a:t>
            </a:r>
            <a:r>
              <a:rPr lang="pt-BR" dirty="0" err="1">
                <a:solidFill>
                  <a:schemeClr val="accent5"/>
                </a:solidFill>
              </a:rPr>
              <a:t>specified</a:t>
            </a:r>
            <a:r>
              <a:rPr lang="pt-BR" dirty="0">
                <a:solidFill>
                  <a:schemeClr val="accent5"/>
                </a:solidFill>
              </a:rPr>
              <a:t>\" &amp;&amp; </a:t>
            </a:r>
            <a:r>
              <a:rPr lang="pt-BR" dirty="0" err="1">
                <a:solidFill>
                  <a:schemeClr val="accent5"/>
                </a:solidFill>
              </a:rPr>
              <a:t>exit</a:t>
            </a:r>
            <a:r>
              <a:rPr lang="pt-BR" dirty="0">
                <a:solidFill>
                  <a:schemeClr val="accent5"/>
                </a:solidFill>
              </a:rPr>
              <a:t> 1",</a:t>
            </a:r>
          </a:p>
          <a:p>
            <a:r>
              <a:rPr lang="pt-BR" dirty="0">
                <a:solidFill>
                  <a:schemeClr val="accent5"/>
                </a:solidFill>
              </a:rPr>
              <a:t>    "build-</a:t>
            </a:r>
            <a:r>
              <a:rPr lang="pt-BR" dirty="0" err="1">
                <a:solidFill>
                  <a:schemeClr val="accent5"/>
                </a:solidFill>
              </a:rPr>
              <a:t>dev</a:t>
            </a:r>
            <a:r>
              <a:rPr lang="pt-BR" dirty="0">
                <a:solidFill>
                  <a:schemeClr val="accent5"/>
                </a:solidFill>
              </a:rPr>
              <a:t>": "</a:t>
            </a:r>
            <a:r>
              <a:rPr lang="pt-BR" dirty="0" err="1">
                <a:solidFill>
                  <a:schemeClr val="accent5"/>
                </a:solidFill>
              </a:rPr>
              <a:t>webpack</a:t>
            </a:r>
            <a:r>
              <a:rPr lang="pt-BR" dirty="0">
                <a:solidFill>
                  <a:schemeClr val="accent5"/>
                </a:solidFill>
              </a:rPr>
              <a:t> --</a:t>
            </a:r>
            <a:r>
              <a:rPr lang="pt-BR" dirty="0" err="1">
                <a:solidFill>
                  <a:schemeClr val="accent5"/>
                </a:solidFill>
              </a:rPr>
              <a:t>config</a:t>
            </a:r>
            <a:r>
              <a:rPr lang="pt-BR" dirty="0">
                <a:solidFill>
                  <a:schemeClr val="accent5"/>
                </a:solidFill>
              </a:rPr>
              <a:t> webpack.config.js",</a:t>
            </a:r>
          </a:p>
          <a:p>
            <a:r>
              <a:rPr lang="pt-BR" dirty="0">
                <a:solidFill>
                  <a:schemeClr val="accent5"/>
                </a:solidFill>
              </a:rPr>
              <a:t>    </a:t>
            </a:r>
            <a:r>
              <a:rPr lang="pt-BR" b="1" dirty="0">
                <a:solidFill>
                  <a:schemeClr val="accent5"/>
                </a:solidFill>
              </a:rPr>
              <a:t>"build-</a:t>
            </a:r>
            <a:r>
              <a:rPr lang="pt-BR" b="1" dirty="0" err="1">
                <a:solidFill>
                  <a:schemeClr val="accent5"/>
                </a:solidFill>
              </a:rPr>
              <a:t>prod</a:t>
            </a:r>
            <a:r>
              <a:rPr lang="pt-BR" b="1" dirty="0">
                <a:solidFill>
                  <a:schemeClr val="accent5"/>
                </a:solidFill>
              </a:rPr>
              <a:t>": "</a:t>
            </a:r>
            <a:r>
              <a:rPr lang="pt-BR" b="1" dirty="0" err="1">
                <a:solidFill>
                  <a:schemeClr val="accent5"/>
                </a:solidFill>
              </a:rPr>
              <a:t>webpack</a:t>
            </a:r>
            <a:r>
              <a:rPr lang="pt-BR" b="1" dirty="0">
                <a:solidFill>
                  <a:schemeClr val="accent5"/>
                </a:solidFill>
              </a:rPr>
              <a:t> -p --</a:t>
            </a:r>
            <a:r>
              <a:rPr lang="pt-BR" b="1" dirty="0" err="1">
                <a:solidFill>
                  <a:schemeClr val="accent5"/>
                </a:solidFill>
              </a:rPr>
              <a:t>config</a:t>
            </a:r>
            <a:r>
              <a:rPr lang="pt-BR" b="1" dirty="0">
                <a:solidFill>
                  <a:schemeClr val="accent5"/>
                </a:solidFill>
              </a:rPr>
              <a:t> webpack.config.js"</a:t>
            </a:r>
          </a:p>
          <a:p>
            <a:r>
              <a:rPr lang="pt-BR" dirty="0">
                <a:solidFill>
                  <a:schemeClr val="accent5"/>
                </a:solidFill>
              </a:rPr>
              <a:t>},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77876" y="3906509"/>
            <a:ext cx="11259012" cy="2799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Quando usamos o </a:t>
            </a:r>
            <a:r>
              <a:rPr lang="pt-BR" sz="1600" b="1" dirty="0" smtClean="0">
                <a:solidFill>
                  <a:srgbClr val="3D464D"/>
                </a:solidFill>
                <a:latin typeface="Source Serif Pro"/>
              </a:rPr>
              <a:t>–p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, internamente o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webpack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vai chamar o </a:t>
            </a:r>
            <a:r>
              <a:rPr lang="pt-BR" sz="1600" b="1" dirty="0" err="1" smtClean="0">
                <a:solidFill>
                  <a:schemeClr val="accent5"/>
                </a:solidFill>
                <a:latin typeface="Source Serif Pro"/>
              </a:rPr>
              <a:t>uglify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um módulo famoso para </a:t>
            </a:r>
            <a:r>
              <a:rPr lang="pt-BR" sz="1800" b="1" i="1" u="sng" dirty="0" smtClean="0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arquivos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Javascript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dirty="0" err="1" smtClean="0">
                <a:solidFill>
                  <a:srgbClr val="3D464D"/>
                </a:solidFill>
                <a:latin typeface="Source Serif Pro"/>
              </a:rPr>
              <a:t>uglify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não suporte o ES6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Instalaremos o </a:t>
            </a:r>
            <a:r>
              <a:rPr lang="pt-BR" sz="1600" b="1" dirty="0" err="1" smtClean="0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 smtClean="0">
                <a:solidFill>
                  <a:srgbClr val="3D464D"/>
                </a:solidFill>
                <a:latin typeface="Source Serif Pro"/>
              </a:rPr>
              <a:t> </a:t>
            </a:r>
          </a:p>
          <a:p>
            <a:pPr algn="l"/>
            <a:endParaRPr lang="pt-BR" sz="16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3D464D"/>
                </a:solidFill>
                <a:latin typeface="Source Serif Pro"/>
              </a:rPr>
              <a:t>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loader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vai trabalhar com cada arquivo separadamente, antes da criação do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final, que pode sua vez, será utilizado pelo </a:t>
            </a:r>
            <a:r>
              <a:rPr lang="pt-BR" sz="1600" dirty="0" err="1">
                <a:solidFill>
                  <a:srgbClr val="3D464D"/>
                </a:solidFill>
                <a:latin typeface="Source Serif Pro"/>
              </a:rPr>
              <a:t>plugin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Nosso objetivo é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minificar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Bundle</a:t>
            </a:r>
            <a:r>
              <a:rPr lang="pt-BR" sz="1600" b="1" dirty="0">
                <a:solidFill>
                  <a:srgbClr val="3D464D"/>
                </a:solidFill>
                <a:latin typeface="Source Serif Pro"/>
              </a:rPr>
              <a:t> final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, então, faz sentido utilizar o </a:t>
            </a:r>
            <a:r>
              <a:rPr lang="pt-BR" sz="1600" b="1" dirty="0" err="1">
                <a:solidFill>
                  <a:srgbClr val="3D464D"/>
                </a:solidFill>
                <a:latin typeface="Source Serif Pro"/>
              </a:rPr>
              <a:t>Babili</a:t>
            </a:r>
            <a:r>
              <a:rPr lang="pt-BR" sz="1600" dirty="0">
                <a:solidFill>
                  <a:srgbClr val="3D464D"/>
                </a:solidFill>
                <a:latin typeface="Source Serif Pro"/>
              </a:rPr>
              <a:t>. 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err="1">
                <a:solidFill>
                  <a:schemeClr val="accent5"/>
                </a:solidFill>
              </a:rPr>
              <a:t>Hoje.setDate</a:t>
            </a:r>
            <a:r>
              <a:rPr lang="pt-BR" i="1" dirty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console.log(</a:t>
            </a:r>
            <a:r>
              <a:rPr lang="pt-BR" i="1" dirty="0" err="1">
                <a:solidFill>
                  <a:schemeClr val="accent5"/>
                </a:solidFill>
              </a:rPr>
              <a:t>hoje.getDate</a:t>
            </a:r>
            <a:r>
              <a:rPr lang="pt-BR" i="1" dirty="0">
                <a:solidFill>
                  <a:schemeClr val="accent5"/>
                </a:solidFill>
              </a:rPr>
              <a:t>()); // Alterou para o dia 5!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Neste caso não estamos atribuindo um novo valor para a variável, como fizemos com o operador “</a:t>
            </a:r>
            <a:r>
              <a:rPr lang="pt-BR" b="1" dirty="0"/>
              <a:t>=</a:t>
            </a:r>
            <a:r>
              <a:rPr lang="pt-BR" dirty="0"/>
              <a:t>“, mas alterando as propriedades do objeto </a:t>
            </a:r>
            <a:r>
              <a:rPr lang="pt-BR" b="1" i="1" dirty="0">
                <a:solidFill>
                  <a:schemeClr val="accent5"/>
                </a:solidFill>
              </a:rPr>
              <a:t>Date</a:t>
            </a:r>
            <a:r>
              <a:rPr lang="pt-BR" dirty="0"/>
              <a:t>, por meio dos seus métodos. Ou seja, </a:t>
            </a:r>
            <a:r>
              <a:rPr lang="pt-BR" b="1" dirty="0" err="1"/>
              <a:t>const</a:t>
            </a:r>
            <a:r>
              <a:rPr lang="pt-BR" dirty="0"/>
              <a:t> </a:t>
            </a:r>
            <a:r>
              <a:rPr lang="pt-BR" u="sng" dirty="0"/>
              <a:t>não garante a imutabilidade</a:t>
            </a:r>
            <a:r>
              <a:rPr lang="pt-BR" dirty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2380</TotalTime>
  <Words>688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Serif Pro</vt:lpstr>
      <vt:lpstr>Tema do Office</vt:lpstr>
      <vt:lpstr>Webpack</vt:lpstr>
      <vt:lpstr>Configurações Iniciais</vt:lpstr>
      <vt:lpstr>Babel-loader</vt:lpstr>
      <vt:lpstr>Requisições AJAX</vt:lpstr>
      <vt:lpstr>Error-first Callback</vt:lpstr>
      <vt:lpstr>Pyramid of Doom (Pirâmide da desgraça)</vt:lpstr>
      <vt:lpstr>Persistência</vt:lpstr>
      <vt:lpstr>Uma conexão ou várias</vt:lpstr>
      <vt:lpstr>Variáveis imutáveis =&gt; Constantes</vt:lpstr>
      <vt:lpstr>Pattern DAO</vt:lpstr>
      <vt:lpstr>Loader – System.js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64</cp:revision>
  <dcterms:created xsi:type="dcterms:W3CDTF">2019-02-15T16:45:59Z</dcterms:created>
  <dcterms:modified xsi:type="dcterms:W3CDTF">2019-06-03T11:21:08Z</dcterms:modified>
</cp:coreProperties>
</file>