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7" r:id="rId5"/>
    <p:sldId id="268" r:id="rId6"/>
    <p:sldId id="287" r:id="rId7"/>
    <p:sldId id="286" r:id="rId8"/>
    <p:sldId id="288" r:id="rId9"/>
    <p:sldId id="289" r:id="rId10"/>
    <p:sldId id="290" r:id="rId11"/>
    <p:sldId id="277" r:id="rId12"/>
    <p:sldId id="27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Webpack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Gerando a página principal automaticamente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48" y="941366"/>
            <a:ext cx="10790129" cy="5375297"/>
          </a:xfrm>
        </p:spPr>
        <p:txBody>
          <a:bodyPr>
            <a:normAutofit/>
          </a:bodyPr>
          <a:lstStyle/>
          <a:p>
            <a:r>
              <a:rPr lang="pt-BR" sz="2000" dirty="0" smtClean="0"/>
              <a:t>Utilizar o </a:t>
            </a:r>
            <a:r>
              <a:rPr lang="pt-BR" sz="2000" dirty="0" err="1" smtClean="0"/>
              <a:t>plugin</a:t>
            </a:r>
            <a:r>
              <a:rPr lang="pt-BR" sz="2000" dirty="0" smtClean="0"/>
              <a:t> </a:t>
            </a:r>
            <a:r>
              <a:rPr lang="pt-BR" sz="2000" b="1" dirty="0" err="1" smtClean="0"/>
              <a:t>html-webpack-plugin</a:t>
            </a:r>
            <a:endParaRPr lang="pt-BR" sz="2000" b="1" dirty="0" smtClean="0"/>
          </a:p>
          <a:p>
            <a:endParaRPr lang="pt-BR" sz="2000" b="1" dirty="0" smtClean="0"/>
          </a:p>
          <a:p>
            <a:r>
              <a:rPr lang="pt-BR" sz="2000" dirty="0" smtClean="0"/>
              <a:t>Para evitarmos </a:t>
            </a:r>
            <a:r>
              <a:rPr lang="pt-BR" sz="2000" dirty="0"/>
              <a:t>o problema de fazer múltiplas requisições para fazermos o download de vários arquivos. Mas, agora, gastamos um bom tempo para baixar o bundle.js e para só então, ele será processado pela aplicação.</a:t>
            </a:r>
          </a:p>
          <a:p>
            <a:endParaRPr lang="pt-BR" sz="2000" dirty="0"/>
          </a:p>
          <a:p>
            <a:r>
              <a:rPr lang="pt-BR" sz="2000" dirty="0"/>
              <a:t>Um estratégia utilizada para a resolução de problemas como esse é o </a:t>
            </a:r>
            <a:r>
              <a:rPr lang="pt-BR" sz="2000" b="1" dirty="0" err="1" smtClean="0"/>
              <a:t>code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splitting</a:t>
            </a:r>
            <a:r>
              <a:rPr lang="pt-BR" sz="2000" b="1" dirty="0" smtClean="0"/>
              <a:t> </a:t>
            </a:r>
            <a:r>
              <a:rPr lang="pt-BR" sz="2000" dirty="0" smtClean="0"/>
              <a:t>(</a:t>
            </a:r>
            <a:r>
              <a:rPr lang="pt-BR" sz="2000" dirty="0"/>
              <a:t>separação de código) e o </a:t>
            </a:r>
            <a:r>
              <a:rPr lang="pt-BR" sz="2000" b="1" dirty="0" err="1"/>
              <a:t>lazy</a:t>
            </a:r>
            <a:r>
              <a:rPr lang="pt-BR" sz="2000" b="1" dirty="0"/>
              <a:t> </a:t>
            </a:r>
            <a:r>
              <a:rPr lang="pt-BR" sz="2000" b="1" dirty="0" err="1"/>
              <a:t>loading</a:t>
            </a:r>
            <a:r>
              <a:rPr lang="pt-BR" sz="2000" b="1" dirty="0"/>
              <a:t> </a:t>
            </a:r>
            <a:r>
              <a:rPr lang="pt-BR" sz="2000" dirty="0"/>
              <a:t>(carregamento preguiçoso). Em aplicação como </a:t>
            </a:r>
            <a:r>
              <a:rPr lang="pt-BR" sz="2000" dirty="0" err="1" smtClean="0"/>
              <a:t>AngularJS</a:t>
            </a:r>
            <a:r>
              <a:rPr lang="pt-BR" sz="2000" dirty="0" smtClean="0"/>
              <a:t> </a:t>
            </a:r>
            <a:r>
              <a:rPr lang="pt-BR" sz="2000" dirty="0"/>
              <a:t>ou </a:t>
            </a:r>
            <a:r>
              <a:rPr lang="pt-BR" sz="2000" dirty="0" err="1"/>
              <a:t>VueJS</a:t>
            </a:r>
            <a:r>
              <a:rPr lang="pt-BR" sz="2000" dirty="0"/>
              <a:t>, em seus sistemas de rotas, podemos informar que queremos carregar um módulo no momento em que for necessário.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6267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2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1219201"/>
            <a:ext cx="11371568" cy="537754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Se estivéssemos trabalhando com o </a:t>
            </a:r>
            <a:r>
              <a:rPr lang="pt-BR" sz="1600" dirty="0" err="1" smtClean="0"/>
              <a:t>React</a:t>
            </a:r>
            <a:r>
              <a:rPr lang="pt-BR" sz="1600" dirty="0" smtClean="0"/>
              <a:t> ou Angular 2 muitos desses detalhes de configurações passariam despercebidos, mas estamos trabalhando do zero, sem frameworks.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O </a:t>
            </a:r>
            <a:r>
              <a:rPr lang="pt-BR" sz="1600" dirty="0"/>
              <a:t>babel-core nada mais é do que o núcleo do babel desprovido de sua linha de comando e que pode ser utilizado por outras ferramentas do mercado como </a:t>
            </a:r>
            <a:r>
              <a:rPr lang="pt-BR" sz="1600" dirty="0" err="1"/>
              <a:t>Webpack</a:t>
            </a:r>
            <a:r>
              <a:rPr lang="pt-BR" sz="16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err="1" smtClean="0"/>
              <a:t>Webpack</a:t>
            </a:r>
            <a:r>
              <a:rPr lang="pt-BR" sz="1600" dirty="0" smtClean="0"/>
              <a:t> </a:t>
            </a:r>
            <a:r>
              <a:rPr lang="pt-BR" sz="1600" dirty="0"/>
              <a:t>dispensa a utilização de um module </a:t>
            </a:r>
            <a:r>
              <a:rPr lang="pt-BR" sz="1600" dirty="0" err="1"/>
              <a:t>loader</a:t>
            </a:r>
            <a:r>
              <a:rPr lang="pt-BR" sz="1600" dirty="0"/>
              <a:t>, justamente por criar em </a:t>
            </a:r>
            <a:r>
              <a:rPr lang="pt-BR" sz="1600" dirty="0" err="1"/>
              <a:t>bundles</a:t>
            </a:r>
            <a:r>
              <a:rPr lang="pt-BR" sz="1600" dirty="0"/>
              <a:t> em tempo de desenvolvimento, que nada mais são do que scripts que agregam outros módulos da aplicação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É comum utilizar um </a:t>
            </a:r>
            <a:r>
              <a:rPr lang="pt-BR" sz="1600" dirty="0" err="1"/>
              <a:t>npm</a:t>
            </a:r>
            <a:r>
              <a:rPr lang="pt-BR" sz="1600" dirty="0"/>
              <a:t> script para executar o </a:t>
            </a:r>
            <a:r>
              <a:rPr lang="pt-BR" sz="1600" dirty="0" err="1"/>
              <a:t>webpack</a:t>
            </a:r>
            <a:r>
              <a:rPr lang="pt-BR" sz="1600" dirty="0"/>
              <a:t> bastando adicioná-lo no arquivo </a:t>
            </a:r>
            <a:r>
              <a:rPr lang="pt-BR" sz="1600" dirty="0" err="1"/>
              <a:t>package.json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O arquivo de configuração do </a:t>
            </a:r>
            <a:r>
              <a:rPr lang="pt-BR" sz="1600" dirty="0" err="1"/>
              <a:t>webpack</a:t>
            </a:r>
            <a:r>
              <a:rPr lang="pt-BR" sz="1600" dirty="0"/>
              <a:t> nada mais é do que um módulo do Node.js.</a:t>
            </a:r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Configurações Iniciais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3D464D"/>
                </a:solidFill>
                <a:latin typeface="Source Serif Pro"/>
              </a:rPr>
              <a:t>Babel-</a:t>
            </a:r>
            <a:r>
              <a:rPr lang="pt-BR" sz="2800" dirty="0" err="1" smtClean="0">
                <a:solidFill>
                  <a:srgbClr val="3D464D"/>
                </a:solidFill>
                <a:latin typeface="Source Serif Pro"/>
              </a:rPr>
              <a:t>loader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1672919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 smtClean="0">
                <a:solidFill>
                  <a:srgbClr val="3D464D"/>
                </a:solidFill>
                <a:latin typeface="Source Serif Pro"/>
              </a:rPr>
              <a:t>É a ponte entre o </a:t>
            </a:r>
            <a:r>
              <a:rPr lang="pt-BR" sz="1800" dirty="0" err="1" smtClean="0">
                <a:solidFill>
                  <a:srgbClr val="3D464D"/>
                </a:solidFill>
                <a:latin typeface="Source Serif Pro"/>
              </a:rPr>
              <a:t>Webpack</a:t>
            </a:r>
            <a:r>
              <a:rPr lang="pt-BR" sz="1800" dirty="0" smtClean="0">
                <a:solidFill>
                  <a:srgbClr val="3D464D"/>
                </a:solidFill>
                <a:latin typeface="Source Serif Pro"/>
              </a:rPr>
              <a:t> e o Babel-core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 smtClean="0">
                <a:solidFill>
                  <a:srgbClr val="3D464D"/>
                </a:solidFill>
                <a:latin typeface="Source Serif Pro"/>
              </a:rPr>
              <a:t>Criando um Build de Produção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2959100" y="2336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"scripts": {</a:t>
            </a:r>
          </a:p>
          <a:p>
            <a:r>
              <a:rPr lang="pt-BR" dirty="0">
                <a:solidFill>
                  <a:schemeClr val="accent5"/>
                </a:solidFill>
              </a:rPr>
              <a:t>    "</a:t>
            </a:r>
            <a:r>
              <a:rPr lang="pt-BR" dirty="0" err="1">
                <a:solidFill>
                  <a:schemeClr val="accent5"/>
                </a:solidFill>
              </a:rPr>
              <a:t>test</a:t>
            </a:r>
            <a:r>
              <a:rPr lang="pt-BR" dirty="0">
                <a:solidFill>
                  <a:schemeClr val="accent5"/>
                </a:solidFill>
              </a:rPr>
              <a:t>": "</a:t>
            </a:r>
            <a:r>
              <a:rPr lang="pt-BR" dirty="0" err="1">
                <a:solidFill>
                  <a:schemeClr val="accent5"/>
                </a:solidFill>
              </a:rPr>
              <a:t>echo</a:t>
            </a:r>
            <a:r>
              <a:rPr lang="pt-BR" dirty="0">
                <a:solidFill>
                  <a:schemeClr val="accent5"/>
                </a:solidFill>
              </a:rPr>
              <a:t> \"</a:t>
            </a:r>
            <a:r>
              <a:rPr lang="pt-BR" dirty="0" err="1">
                <a:solidFill>
                  <a:schemeClr val="accent5"/>
                </a:solidFill>
              </a:rPr>
              <a:t>Error</a:t>
            </a:r>
            <a:r>
              <a:rPr lang="pt-BR" dirty="0">
                <a:solidFill>
                  <a:schemeClr val="accent5"/>
                </a:solidFill>
              </a:rPr>
              <a:t>: no </a:t>
            </a:r>
            <a:r>
              <a:rPr lang="pt-BR" dirty="0" err="1">
                <a:solidFill>
                  <a:schemeClr val="accent5"/>
                </a:solidFill>
              </a:rPr>
              <a:t>test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specified</a:t>
            </a:r>
            <a:r>
              <a:rPr lang="pt-BR" dirty="0">
                <a:solidFill>
                  <a:schemeClr val="accent5"/>
                </a:solidFill>
              </a:rPr>
              <a:t>\" &amp;&amp; </a:t>
            </a:r>
            <a:r>
              <a:rPr lang="pt-BR" dirty="0" err="1">
                <a:solidFill>
                  <a:schemeClr val="accent5"/>
                </a:solidFill>
              </a:rPr>
              <a:t>exit</a:t>
            </a:r>
            <a:r>
              <a:rPr lang="pt-BR" dirty="0">
                <a:solidFill>
                  <a:schemeClr val="accent5"/>
                </a:solidFill>
              </a:rPr>
              <a:t> 1",</a:t>
            </a:r>
          </a:p>
          <a:p>
            <a:r>
              <a:rPr lang="pt-BR" dirty="0">
                <a:solidFill>
                  <a:schemeClr val="accent5"/>
                </a:solidFill>
              </a:rPr>
              <a:t>    "build-</a:t>
            </a:r>
            <a:r>
              <a:rPr lang="pt-BR" dirty="0" err="1">
                <a:solidFill>
                  <a:schemeClr val="accent5"/>
                </a:solidFill>
              </a:rPr>
              <a:t>dev</a:t>
            </a:r>
            <a:r>
              <a:rPr lang="pt-BR" dirty="0">
                <a:solidFill>
                  <a:schemeClr val="accent5"/>
                </a:solidFill>
              </a:rPr>
              <a:t>": "</a:t>
            </a:r>
            <a:r>
              <a:rPr lang="pt-BR" dirty="0" err="1">
                <a:solidFill>
                  <a:schemeClr val="accent5"/>
                </a:solidFill>
              </a:rPr>
              <a:t>webpack</a:t>
            </a:r>
            <a:r>
              <a:rPr lang="pt-BR" dirty="0">
                <a:solidFill>
                  <a:schemeClr val="accent5"/>
                </a:solidFill>
              </a:rPr>
              <a:t> --</a:t>
            </a:r>
            <a:r>
              <a:rPr lang="pt-BR" dirty="0" err="1">
                <a:solidFill>
                  <a:schemeClr val="accent5"/>
                </a:solidFill>
              </a:rPr>
              <a:t>config</a:t>
            </a:r>
            <a:r>
              <a:rPr lang="pt-BR" dirty="0">
                <a:solidFill>
                  <a:schemeClr val="accent5"/>
                </a:solidFill>
              </a:rPr>
              <a:t> webpack.config.js",</a:t>
            </a:r>
          </a:p>
          <a:p>
            <a:r>
              <a:rPr lang="pt-BR" dirty="0">
                <a:solidFill>
                  <a:schemeClr val="accent5"/>
                </a:solidFill>
              </a:rPr>
              <a:t>    </a:t>
            </a:r>
            <a:r>
              <a:rPr lang="pt-BR" b="1" dirty="0">
                <a:solidFill>
                  <a:schemeClr val="accent5"/>
                </a:solidFill>
              </a:rPr>
              <a:t>"build-</a:t>
            </a:r>
            <a:r>
              <a:rPr lang="pt-BR" b="1" dirty="0" err="1">
                <a:solidFill>
                  <a:schemeClr val="accent5"/>
                </a:solidFill>
              </a:rPr>
              <a:t>prod</a:t>
            </a:r>
            <a:r>
              <a:rPr lang="pt-BR" b="1" dirty="0">
                <a:solidFill>
                  <a:schemeClr val="accent5"/>
                </a:solidFill>
              </a:rPr>
              <a:t>": "</a:t>
            </a:r>
            <a:r>
              <a:rPr lang="pt-BR" b="1" dirty="0" err="1">
                <a:solidFill>
                  <a:schemeClr val="accent5"/>
                </a:solidFill>
              </a:rPr>
              <a:t>webpack</a:t>
            </a:r>
            <a:r>
              <a:rPr lang="pt-BR" b="1" dirty="0">
                <a:solidFill>
                  <a:schemeClr val="accent5"/>
                </a:solidFill>
              </a:rPr>
              <a:t> -p --</a:t>
            </a:r>
            <a:r>
              <a:rPr lang="pt-BR" b="1" dirty="0" err="1">
                <a:solidFill>
                  <a:schemeClr val="accent5"/>
                </a:solidFill>
              </a:rPr>
              <a:t>config</a:t>
            </a:r>
            <a:r>
              <a:rPr lang="pt-BR" b="1" dirty="0">
                <a:solidFill>
                  <a:schemeClr val="accent5"/>
                </a:solidFill>
              </a:rPr>
              <a:t> webpack.config.js"</a:t>
            </a:r>
          </a:p>
          <a:p>
            <a:r>
              <a:rPr lang="pt-BR" dirty="0">
                <a:solidFill>
                  <a:schemeClr val="accent5"/>
                </a:solidFill>
              </a:rPr>
              <a:t>},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77876" y="3906509"/>
            <a:ext cx="11259012" cy="2799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Quando usamos o </a:t>
            </a:r>
            <a:r>
              <a:rPr lang="pt-BR" sz="1600" b="1" dirty="0" smtClean="0">
                <a:solidFill>
                  <a:srgbClr val="3D464D"/>
                </a:solidFill>
                <a:latin typeface="Source Serif Pro"/>
              </a:rPr>
              <a:t>–p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, internamente o </a:t>
            </a:r>
            <a:r>
              <a:rPr lang="pt-BR" sz="1600" dirty="0" err="1" smtClean="0">
                <a:solidFill>
                  <a:srgbClr val="3D464D"/>
                </a:solidFill>
                <a:latin typeface="Source Serif Pro"/>
              </a:rPr>
              <a:t>webpack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vai chamar o </a:t>
            </a:r>
            <a:r>
              <a:rPr lang="pt-BR" sz="1600" b="1" dirty="0" err="1" smtClean="0">
                <a:solidFill>
                  <a:schemeClr val="accent5"/>
                </a:solidFill>
                <a:latin typeface="Source Serif Pro"/>
              </a:rPr>
              <a:t>uglify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um módulo famoso para </a:t>
            </a:r>
            <a:r>
              <a:rPr lang="pt-BR" sz="1800" b="1" i="1" u="sng" dirty="0" smtClean="0">
                <a:solidFill>
                  <a:srgbClr val="3D464D"/>
                </a:solidFill>
                <a:latin typeface="Source Serif Pro"/>
              </a:rPr>
              <a:t>MINIFICAR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arquivos </a:t>
            </a:r>
            <a:r>
              <a:rPr lang="pt-BR" sz="1600" dirty="0" err="1" smtClean="0">
                <a:solidFill>
                  <a:srgbClr val="3D464D"/>
                </a:solidFill>
                <a:latin typeface="Source Serif Pro"/>
              </a:rPr>
              <a:t>Javascript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O </a:t>
            </a:r>
            <a:r>
              <a:rPr lang="pt-BR" sz="1600" dirty="0" err="1" smtClean="0">
                <a:solidFill>
                  <a:srgbClr val="3D464D"/>
                </a:solidFill>
                <a:latin typeface="Source Serif Pro"/>
              </a:rPr>
              <a:t>uglify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não suporte o ES6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Instalaremos o </a:t>
            </a:r>
            <a:r>
              <a:rPr lang="pt-BR" sz="1600" b="1" dirty="0" err="1" smtClean="0">
                <a:solidFill>
                  <a:srgbClr val="3D464D"/>
                </a:solidFill>
                <a:latin typeface="Source Serif Pro"/>
              </a:rPr>
              <a:t>babili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3D464D"/>
                </a:solidFill>
                <a:latin typeface="Source Serif Pro"/>
              </a:rPr>
              <a:t>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loader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vai trabalhar com cada arquivo separadamente, antes da criação do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Bundle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final, que pode sua vez, será utilizado pelo </a:t>
            </a:r>
            <a:r>
              <a:rPr lang="pt-BR" sz="1600" dirty="0" err="1">
                <a:solidFill>
                  <a:srgbClr val="3D464D"/>
                </a:solidFill>
                <a:latin typeface="Source Serif Pro"/>
              </a:rPr>
              <a:t>plugin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. Nosso objetivo é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minificar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Bundle</a:t>
            </a:r>
            <a:r>
              <a:rPr lang="pt-BR" sz="1600" b="1" dirty="0">
                <a:solidFill>
                  <a:srgbClr val="3D464D"/>
                </a:solidFill>
                <a:latin typeface="Source Serif Pro"/>
              </a:rPr>
              <a:t> final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, então, faz sentido utilizar 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Babili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.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Revisando o Capítulo Anterior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>
            <a:normAutofit/>
          </a:bodyPr>
          <a:lstStyle/>
          <a:p>
            <a:r>
              <a:rPr lang="pt-BR" sz="2400" dirty="0"/>
              <a:t>O efeito do parâmetro -p para o build de produção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A incompatibilidade do </a:t>
            </a:r>
            <a:r>
              <a:rPr lang="pt-BR" sz="2400" dirty="0" err="1"/>
              <a:t>UglifyJS</a:t>
            </a:r>
            <a:r>
              <a:rPr lang="pt-BR" sz="2400" dirty="0"/>
              <a:t> com código que não sejam escritos em ECMASCRIPT 5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err="1"/>
              <a:t>babili</a:t>
            </a:r>
            <a:r>
              <a:rPr lang="pt-BR" sz="2400" dirty="0"/>
              <a:t> como </a:t>
            </a:r>
            <a:r>
              <a:rPr lang="pt-BR" sz="2400" dirty="0" err="1"/>
              <a:t>plugin</a:t>
            </a:r>
            <a:r>
              <a:rPr lang="pt-BR" sz="2400" dirty="0"/>
              <a:t> que ajuda no processo de </a:t>
            </a:r>
            <a:r>
              <a:rPr lang="pt-BR" sz="2400" dirty="0" err="1"/>
              <a:t>minificação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pegadinhas na atribuição de variáveis de ambiente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o módulo </a:t>
            </a:r>
            <a:r>
              <a:rPr lang="pt-BR" sz="2400" dirty="0" err="1"/>
              <a:t>cross-env</a:t>
            </a:r>
            <a:r>
              <a:rPr lang="pt-BR" sz="2400" dirty="0"/>
              <a:t> para garantir compatibilidade do nosso </a:t>
            </a:r>
            <a:r>
              <a:rPr lang="pt-BR" sz="2400" dirty="0" err="1"/>
              <a:t>npm</a:t>
            </a:r>
            <a:r>
              <a:rPr lang="pt-BR" sz="2400" dirty="0"/>
              <a:t> script entre diferentes sistemas operacionais.</a:t>
            </a:r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Webpack</a:t>
            </a:r>
            <a:r>
              <a:rPr lang="pt-BR" sz="2800" b="1" dirty="0"/>
              <a:t> </a:t>
            </a:r>
            <a:r>
              <a:rPr lang="pt-BR" sz="2800" b="1" dirty="0" err="1"/>
              <a:t>dev</a:t>
            </a:r>
            <a:r>
              <a:rPr lang="pt-BR" sz="2800" b="1" dirty="0"/>
              <a:t> server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48" y="941366"/>
            <a:ext cx="10790129" cy="5375297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 smtClean="0"/>
              <a:t>Um Servidor que se integra com o </a:t>
            </a:r>
            <a:r>
              <a:rPr lang="pt-BR" sz="2400" dirty="0" err="1" smtClean="0"/>
              <a:t>Webpack</a:t>
            </a:r>
            <a:r>
              <a:rPr lang="pt-BR" sz="2400" dirty="0" smtClean="0"/>
              <a:t> e é utilizado por diversos frameworks </a:t>
            </a:r>
            <a:r>
              <a:rPr lang="pt-BR" sz="2400" b="1" dirty="0" smtClean="0"/>
              <a:t>Single Page </a:t>
            </a:r>
            <a:r>
              <a:rPr lang="pt-BR" sz="2400" b="1" dirty="0" err="1" smtClean="0"/>
              <a:t>Applications</a:t>
            </a:r>
            <a:r>
              <a:rPr lang="pt-BR" sz="2400" dirty="0" smtClean="0"/>
              <a:t>, pelos </a:t>
            </a:r>
            <a:r>
              <a:rPr lang="pt-BR" sz="2400" b="1" dirty="0" err="1" smtClean="0"/>
              <a:t>Command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Line</a:t>
            </a:r>
            <a:r>
              <a:rPr lang="pt-BR" sz="2400" b="1" dirty="0" smtClean="0"/>
              <a:t> Interfaces </a:t>
            </a:r>
            <a:r>
              <a:rPr lang="pt-BR" sz="2400" dirty="0" smtClean="0"/>
              <a:t>(</a:t>
            </a:r>
            <a:r>
              <a:rPr lang="pt-BR" sz="2400" b="1" dirty="0" smtClean="0"/>
              <a:t>CLI</a:t>
            </a:r>
            <a:r>
              <a:rPr lang="pt-BR" sz="2400" dirty="0" smtClean="0"/>
              <a:t>). Para usá-lo precisaremos adequar o projeto. </a:t>
            </a:r>
          </a:p>
          <a:p>
            <a:endParaRPr lang="pt-BR" sz="2400" dirty="0"/>
          </a:p>
          <a:p>
            <a:r>
              <a:rPr lang="pt-BR" sz="2400" dirty="0" smtClean="0"/>
              <a:t>O </a:t>
            </a:r>
            <a:r>
              <a:rPr lang="pt-BR" sz="2400" dirty="0" err="1" smtClean="0"/>
              <a:t>Webpack</a:t>
            </a:r>
            <a:r>
              <a:rPr lang="pt-BR" sz="2400" dirty="0" smtClean="0"/>
              <a:t>-</a:t>
            </a:r>
            <a:r>
              <a:rPr lang="pt-BR" sz="2400" dirty="0" err="1" smtClean="0"/>
              <a:t>dev</a:t>
            </a:r>
            <a:r>
              <a:rPr lang="pt-BR" sz="2400" dirty="0" smtClean="0"/>
              <a:t>-server cria o Bundle.js em memória</a:t>
            </a:r>
          </a:p>
          <a:p>
            <a:endParaRPr lang="pt-BR" sz="2400" dirty="0"/>
          </a:p>
          <a:p>
            <a:r>
              <a:rPr lang="pt-BR" sz="2400" dirty="0" smtClean="0"/>
              <a:t>Vantagens </a:t>
            </a:r>
            <a:r>
              <a:rPr lang="pt-BR" sz="2400" dirty="0"/>
              <a:t>como </a:t>
            </a:r>
            <a:r>
              <a:rPr lang="pt-BR" sz="2400" dirty="0" err="1"/>
              <a:t>live</a:t>
            </a:r>
            <a:r>
              <a:rPr lang="pt-BR" sz="2400" dirty="0"/>
              <a:t> </a:t>
            </a:r>
            <a:r>
              <a:rPr lang="pt-BR" sz="2400" dirty="0" err="1" smtClean="0"/>
              <a:t>reloading</a:t>
            </a:r>
            <a:r>
              <a:rPr lang="pt-BR" sz="2400" dirty="0" smtClean="0"/>
              <a:t>;</a:t>
            </a:r>
          </a:p>
          <a:p>
            <a:endParaRPr lang="pt-BR" sz="2400" dirty="0"/>
          </a:p>
          <a:p>
            <a:r>
              <a:rPr lang="pt-BR" sz="2400" dirty="0"/>
              <a:t>Como instalar o </a:t>
            </a:r>
            <a:r>
              <a:rPr lang="pt-BR" sz="2400" dirty="0" err="1"/>
              <a:t>Webpack</a:t>
            </a:r>
            <a:r>
              <a:rPr lang="pt-BR" sz="2400" dirty="0"/>
              <a:t> </a:t>
            </a:r>
            <a:r>
              <a:rPr lang="pt-BR" sz="2400" dirty="0" err="1"/>
              <a:t>Dev</a:t>
            </a:r>
            <a:r>
              <a:rPr lang="pt-BR" sz="2400" dirty="0"/>
              <a:t> Server através do </a:t>
            </a:r>
            <a:r>
              <a:rPr lang="pt-BR" sz="2400" dirty="0" err="1" smtClean="0"/>
              <a:t>npm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A </a:t>
            </a:r>
            <a:r>
              <a:rPr lang="pt-BR" sz="2400" dirty="0"/>
              <a:t>importância da propriedade </a:t>
            </a:r>
            <a:r>
              <a:rPr lang="pt-BR" sz="2400" b="1" dirty="0" err="1"/>
              <a:t>publicPath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err="1"/>
              <a:t>Webpack</a:t>
            </a:r>
            <a:r>
              <a:rPr lang="pt-BR" sz="2400" dirty="0"/>
              <a:t> </a:t>
            </a:r>
            <a:r>
              <a:rPr lang="pt-BR" sz="2400" dirty="0" err="1"/>
              <a:t>Dev</a:t>
            </a:r>
            <a:r>
              <a:rPr lang="pt-BR" sz="2400" dirty="0"/>
              <a:t> Server é um servidor capaz de ler as configurações de webpack.config.js ao ser carregado</a:t>
            </a:r>
            <a:r>
              <a:rPr lang="pt-BR" sz="2400" dirty="0" smtClean="0"/>
              <a:t>.</a:t>
            </a:r>
          </a:p>
          <a:p>
            <a:r>
              <a:rPr lang="pt-BR" sz="2400" dirty="0" err="1"/>
              <a:t>Webpack</a:t>
            </a:r>
            <a:r>
              <a:rPr lang="pt-BR" sz="2400" dirty="0"/>
              <a:t> </a:t>
            </a:r>
            <a:r>
              <a:rPr lang="pt-BR" sz="2400" dirty="0" err="1"/>
              <a:t>Dev</a:t>
            </a:r>
            <a:r>
              <a:rPr lang="pt-BR" sz="2400" dirty="0"/>
              <a:t> server é baixado através do </a:t>
            </a:r>
            <a:r>
              <a:rPr lang="pt-BR" sz="2400" dirty="0" err="1"/>
              <a:t>npm</a:t>
            </a:r>
            <a:r>
              <a:rPr lang="pt-BR" sz="2400" dirty="0"/>
              <a:t>, pois é nada mais nada menos do que um módulo do Node.js.</a:t>
            </a:r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FOUC ( Flash </a:t>
            </a:r>
            <a:r>
              <a:rPr lang="pt-BR" sz="2800" b="1" dirty="0" err="1" smtClean="0"/>
              <a:t>of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Unstyled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Content</a:t>
            </a:r>
            <a:r>
              <a:rPr lang="pt-BR" sz="2800" b="1" dirty="0" smtClean="0"/>
              <a:t>)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48" y="941366"/>
            <a:ext cx="10790129" cy="537529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 bundle.js quando foi </a:t>
            </a:r>
            <a:r>
              <a:rPr lang="pt-BR" sz="2400" dirty="0" err="1" smtClean="0"/>
              <a:t>minificado</a:t>
            </a:r>
            <a:r>
              <a:rPr lang="pt-BR" sz="2400" dirty="0" smtClean="0"/>
              <a:t> inseriu o </a:t>
            </a:r>
            <a:r>
              <a:rPr lang="pt-BR" sz="2400" dirty="0" err="1" smtClean="0"/>
              <a:t>css</a:t>
            </a:r>
            <a:r>
              <a:rPr lang="pt-BR" sz="2400" dirty="0" smtClean="0"/>
              <a:t> dentro do </a:t>
            </a:r>
            <a:r>
              <a:rPr lang="pt-BR" sz="2400" dirty="0" err="1" smtClean="0"/>
              <a:t>bundle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Por isso há um pequeno </a:t>
            </a:r>
            <a:r>
              <a:rPr lang="pt-BR" sz="2400" dirty="0" err="1" smtClean="0"/>
              <a:t>delay</a:t>
            </a:r>
            <a:r>
              <a:rPr lang="pt-BR" sz="2400" dirty="0" smtClean="0"/>
              <a:t> pra carregar o </a:t>
            </a:r>
            <a:r>
              <a:rPr lang="pt-BR" sz="2400" dirty="0" err="1" smtClean="0"/>
              <a:t>css</a:t>
            </a:r>
            <a:r>
              <a:rPr lang="pt-BR" sz="2400" dirty="0" smtClean="0"/>
              <a:t> da aplicação</a:t>
            </a:r>
          </a:p>
          <a:p>
            <a:endParaRPr lang="pt-BR" sz="2400" dirty="0" smtClean="0"/>
          </a:p>
          <a:p>
            <a:r>
              <a:rPr lang="pt-BR" sz="2400" dirty="0"/>
              <a:t>FOUC significa flash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unstyled</a:t>
            </a:r>
            <a:r>
              <a:rPr lang="pt-BR" sz="2400" dirty="0"/>
              <a:t> </a:t>
            </a:r>
            <a:r>
              <a:rPr lang="pt-BR" sz="2400" dirty="0" err="1"/>
              <a:t>content</a:t>
            </a:r>
            <a:r>
              <a:rPr lang="pt-BR" sz="2400" dirty="0"/>
              <a:t>. É quando há um hiato entre o carregamento do CSS e sua aplicação na página, permitindo que o usuário veja a página sem estar estilizada durante um breve tempo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dirty="0"/>
              <a:t>Por mais que o </a:t>
            </a:r>
            <a:r>
              <a:rPr lang="pt-BR" dirty="0" err="1"/>
              <a:t>webpack</a:t>
            </a:r>
            <a:r>
              <a:rPr lang="pt-BR" dirty="0"/>
              <a:t> adicione arquivos CSS importados no </a:t>
            </a:r>
            <a:r>
              <a:rPr lang="pt-BR" dirty="0" err="1"/>
              <a:t>bundle</a:t>
            </a:r>
            <a:r>
              <a:rPr lang="pt-BR" dirty="0"/>
              <a:t> da aplicação, é interessante adicioná-los em um arquivo CSS separado para podermos usufruir de todas as otimizações realizadas pelos navegadores a respeito do carregamento de folhas de estilo.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550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r>
              <a:rPr lang="pt-BR" sz="4000" dirty="0" smtClean="0"/>
              <a:t>Revisão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0936" y="1207008"/>
            <a:ext cx="10515600" cy="4351338"/>
          </a:xfrm>
        </p:spPr>
        <p:txBody>
          <a:bodyPr/>
          <a:lstStyle/>
          <a:p>
            <a:r>
              <a:rPr lang="pt-BR" dirty="0"/>
              <a:t>Como utilizar o </a:t>
            </a:r>
            <a:r>
              <a:rPr lang="pt-BR" dirty="0" err="1"/>
              <a:t>npm</a:t>
            </a:r>
            <a:r>
              <a:rPr lang="pt-BR" dirty="0"/>
              <a:t> para gerenciar nossas dependências </a:t>
            </a:r>
            <a:r>
              <a:rPr lang="pt-BR" dirty="0" err="1"/>
              <a:t>frontend</a:t>
            </a:r>
            <a:endParaRPr lang="pt-BR" dirty="0"/>
          </a:p>
          <a:p>
            <a:r>
              <a:rPr lang="pt-BR" dirty="0"/>
              <a:t>Como o </a:t>
            </a:r>
            <a:r>
              <a:rPr lang="pt-BR" dirty="0" err="1"/>
              <a:t>Webpack</a:t>
            </a:r>
            <a:r>
              <a:rPr lang="pt-BR" dirty="0"/>
              <a:t> lida com as dependências em </a:t>
            </a:r>
            <a:r>
              <a:rPr lang="pt-BR" dirty="0" err="1"/>
              <a:t>node_modules</a:t>
            </a:r>
            <a:r>
              <a:rPr lang="pt-BR" dirty="0"/>
              <a:t> </a:t>
            </a:r>
            <a:r>
              <a:rPr lang="pt-BR" dirty="0" err="1"/>
              <a:t>adicionado-as</a:t>
            </a:r>
            <a:r>
              <a:rPr lang="pt-BR" dirty="0"/>
              <a:t> no </a:t>
            </a:r>
            <a:r>
              <a:rPr lang="pt-BR" dirty="0" err="1"/>
              <a:t>bundle</a:t>
            </a:r>
            <a:r>
              <a:rPr lang="pt-BR" dirty="0"/>
              <a:t> da aplicação.</a:t>
            </a:r>
          </a:p>
          <a:p>
            <a:r>
              <a:rPr lang="pt-BR" dirty="0"/>
              <a:t>O papel de </a:t>
            </a:r>
            <a:r>
              <a:rPr lang="pt-BR" dirty="0" err="1"/>
              <a:t>loaders</a:t>
            </a:r>
            <a:endParaRPr lang="pt-BR" dirty="0"/>
          </a:p>
          <a:p>
            <a:r>
              <a:rPr lang="pt-BR" dirty="0"/>
              <a:t>Que o padrão é adicionar no </a:t>
            </a:r>
            <a:r>
              <a:rPr lang="pt-BR" dirty="0" err="1"/>
              <a:t>bundle</a:t>
            </a:r>
            <a:r>
              <a:rPr lang="pt-BR" dirty="0"/>
              <a:t> scripts e </a:t>
            </a:r>
            <a:r>
              <a:rPr lang="pt-BR" dirty="0" err="1"/>
              <a:t>CSS's</a:t>
            </a:r>
            <a:endParaRPr lang="pt-BR" dirty="0"/>
          </a:p>
          <a:p>
            <a:r>
              <a:rPr lang="pt-BR" dirty="0"/>
              <a:t>Que podemos separar </a:t>
            </a:r>
            <a:r>
              <a:rPr lang="pt-BR" dirty="0" err="1"/>
              <a:t>CSS's</a:t>
            </a:r>
            <a:r>
              <a:rPr lang="pt-BR" dirty="0"/>
              <a:t> do </a:t>
            </a:r>
            <a:r>
              <a:rPr lang="pt-BR" dirty="0" err="1"/>
              <a:t>bundle</a:t>
            </a:r>
            <a:r>
              <a:rPr lang="pt-BR" dirty="0"/>
              <a:t> criado e importá-los através da </a:t>
            </a:r>
            <a:r>
              <a:rPr lang="pt-BR" dirty="0" err="1"/>
              <a:t>tag</a:t>
            </a:r>
            <a:r>
              <a:rPr lang="pt-BR" dirty="0"/>
              <a:t> link através do módulo </a:t>
            </a:r>
            <a:r>
              <a:rPr lang="pt-BR" dirty="0" err="1"/>
              <a:t>extract-text-webpack-plugin</a:t>
            </a:r>
            <a:r>
              <a:rPr lang="pt-BR" dirty="0"/>
              <a:t>.</a:t>
            </a:r>
          </a:p>
          <a:p>
            <a:r>
              <a:rPr lang="pt-BR" dirty="0"/>
              <a:t>A utilizar o </a:t>
            </a:r>
            <a:r>
              <a:rPr lang="pt-BR" dirty="0" err="1"/>
              <a:t>plugin</a:t>
            </a:r>
            <a:r>
              <a:rPr lang="pt-BR" dirty="0"/>
              <a:t> </a:t>
            </a:r>
            <a:r>
              <a:rPr lang="pt-BR" dirty="0" err="1"/>
              <a:t>optimize-css-assets-webpack-plugin</a:t>
            </a:r>
            <a:r>
              <a:rPr lang="pt-BR" dirty="0"/>
              <a:t> para </a:t>
            </a:r>
            <a:r>
              <a:rPr lang="pt-BR" dirty="0" err="1"/>
              <a:t>minificar</a:t>
            </a:r>
            <a:r>
              <a:rPr lang="pt-BR" dirty="0"/>
              <a:t> </a:t>
            </a:r>
            <a:r>
              <a:rPr lang="pt-BR" dirty="0" err="1"/>
              <a:t>CSS's</a:t>
            </a:r>
            <a:r>
              <a:rPr lang="pt-BR" dirty="0"/>
              <a:t> importados se adicionados no style.css.</a:t>
            </a:r>
          </a:p>
        </p:txBody>
      </p:sp>
    </p:spTree>
    <p:extLst>
      <p:ext uri="{BB962C8B-B14F-4D97-AF65-F5344CB8AC3E}">
        <p14:creationId xmlns:p14="http://schemas.microsoft.com/office/powerpoint/2010/main" val="191751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Manipulando módulos JS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48" y="941366"/>
            <a:ext cx="10790129" cy="5375297"/>
          </a:xfrm>
        </p:spPr>
        <p:txBody>
          <a:bodyPr>
            <a:normAutofit/>
          </a:bodyPr>
          <a:lstStyle/>
          <a:p>
            <a:r>
              <a:rPr lang="pt-BR" sz="2400" dirty="0"/>
              <a:t>A solução será utilizar um </a:t>
            </a:r>
            <a:r>
              <a:rPr lang="pt-BR" sz="2400" dirty="0" err="1"/>
              <a:t>plugin</a:t>
            </a:r>
            <a:r>
              <a:rPr lang="pt-BR" sz="2400" dirty="0"/>
              <a:t> que já está embutido no </a:t>
            </a:r>
            <a:r>
              <a:rPr lang="pt-BR" sz="2400" dirty="0" err="1"/>
              <a:t>Webpack</a:t>
            </a:r>
            <a:r>
              <a:rPr lang="pt-BR" sz="2400" dirty="0"/>
              <a:t>: </a:t>
            </a:r>
            <a:r>
              <a:rPr lang="pt-BR" sz="2400" dirty="0" err="1"/>
              <a:t>webpack.ProvidePlugin</a:t>
            </a:r>
            <a:r>
              <a:rPr lang="pt-BR" sz="2400" dirty="0"/>
              <a:t>.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/>
              <a:t>Cuidado: Se </a:t>
            </a:r>
            <a:r>
              <a:rPr lang="pt-BR" sz="2400" dirty="0" smtClean="0"/>
              <a:t>digitar </a:t>
            </a:r>
            <a:r>
              <a:rPr lang="pt-BR" sz="2400" dirty="0"/>
              <a:t>$ no Console, o retorno será o seguinte</a:t>
            </a:r>
          </a:p>
          <a:p>
            <a:pPr marL="0" indent="0" algn="just">
              <a:buNone/>
            </a:pPr>
            <a:r>
              <a:rPr lang="pt-BR" sz="2400" dirty="0" smtClean="0"/>
              <a:t> 	&gt;$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	&gt;f </a:t>
            </a:r>
            <a:r>
              <a:rPr lang="pt-BR" sz="2400" dirty="0"/>
              <a:t>$(</a:t>
            </a:r>
            <a:r>
              <a:rPr lang="pt-BR" sz="2400" dirty="0" err="1"/>
              <a:t>selector</a:t>
            </a:r>
            <a:r>
              <a:rPr lang="pt-BR" sz="2400" dirty="0"/>
              <a:t>, [</a:t>
            </a:r>
            <a:r>
              <a:rPr lang="pt-BR" sz="2400" dirty="0" err="1"/>
              <a:t>startNode</a:t>
            </a:r>
            <a:r>
              <a:rPr lang="pt-BR" sz="2400" dirty="0"/>
              <a:t>]) { [</a:t>
            </a:r>
            <a:r>
              <a:rPr lang="pt-BR" sz="2400" dirty="0" err="1"/>
              <a:t>Comand</a:t>
            </a:r>
            <a:r>
              <a:rPr lang="pt-BR" sz="2400" dirty="0"/>
              <a:t> </a:t>
            </a:r>
            <a:r>
              <a:rPr lang="pt-BR" sz="2400" dirty="0" err="1"/>
              <a:t>Line</a:t>
            </a:r>
            <a:r>
              <a:rPr lang="pt-BR" sz="2400" dirty="0"/>
              <a:t> API] </a:t>
            </a:r>
            <a:r>
              <a:rPr lang="pt-BR" sz="2400" dirty="0" smtClean="0"/>
              <a:t>}</a:t>
            </a:r>
          </a:p>
          <a:p>
            <a:pPr marL="0" indent="0">
              <a:buNone/>
            </a:pPr>
            <a:r>
              <a:rPr lang="pt-BR" sz="2400" dirty="0" smtClean="0"/>
              <a:t>	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O </a:t>
            </a:r>
            <a:r>
              <a:rPr lang="pt-BR" sz="2400" dirty="0"/>
              <a:t>Chrome possui uma assistente de linha de comando que recebe o nome de </a:t>
            </a:r>
            <a:r>
              <a:rPr lang="pt-BR" sz="2400" dirty="0" smtClean="0"/>
              <a:t>$ que NÃO é </a:t>
            </a:r>
            <a:r>
              <a:rPr lang="pt-BR" sz="2400" dirty="0" err="1" smtClean="0"/>
              <a:t>jQuery</a:t>
            </a:r>
            <a:r>
              <a:rPr lang="pt-BR" sz="2400" dirty="0" smtClean="0"/>
              <a:t>. </a:t>
            </a:r>
            <a:r>
              <a:rPr lang="pt-BR" sz="2400" dirty="0"/>
              <a:t>Apesar de que o </a:t>
            </a:r>
            <a:r>
              <a:rPr lang="pt-BR" sz="2400" dirty="0" err="1"/>
              <a:t>jQuery</a:t>
            </a:r>
            <a:r>
              <a:rPr lang="pt-BR" sz="2400" dirty="0"/>
              <a:t> ser acessível pelos módulos da aplicação, existe uma </a:t>
            </a:r>
            <a:r>
              <a:rPr lang="pt-BR" sz="2400" dirty="0" err="1"/>
              <a:t>closure</a:t>
            </a:r>
            <a:r>
              <a:rPr lang="pt-BR" sz="2400" dirty="0"/>
              <a:t> envolvendo a </a:t>
            </a:r>
            <a:r>
              <a:rPr lang="pt-BR" sz="2400" dirty="0" err="1"/>
              <a:t>jQuery</a:t>
            </a:r>
            <a:r>
              <a:rPr lang="pt-BR" sz="2400" dirty="0"/>
              <a:t> que não permite que escape para o escopo global.</a:t>
            </a:r>
          </a:p>
        </p:txBody>
      </p:sp>
    </p:spTree>
    <p:extLst>
      <p:ext uri="{BB962C8B-B14F-4D97-AF65-F5344CB8AC3E}">
        <p14:creationId xmlns:p14="http://schemas.microsoft.com/office/powerpoint/2010/main" val="2701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Manipulando módulos JS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48" y="941366"/>
            <a:ext cx="10790129" cy="5375297"/>
          </a:xfrm>
        </p:spPr>
        <p:txBody>
          <a:bodyPr>
            <a:normAutofit/>
          </a:bodyPr>
          <a:lstStyle/>
          <a:p>
            <a:r>
              <a:rPr lang="pt-BR" sz="2400" dirty="0"/>
              <a:t>Precisamos utilizar o operador new quando formos utilizar o </a:t>
            </a:r>
            <a:r>
              <a:rPr lang="pt-BR" sz="2400" dirty="0" err="1"/>
              <a:t>webpack.ProvidePlugin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Instalamos o módulo </a:t>
            </a:r>
            <a:r>
              <a:rPr lang="pt-BR" sz="2400" dirty="0" err="1"/>
              <a:t>ProvidePlugin</a:t>
            </a:r>
            <a:r>
              <a:rPr lang="pt-BR" sz="2400" dirty="0"/>
              <a:t> através do comando </a:t>
            </a:r>
            <a:r>
              <a:rPr lang="pt-BR" sz="2400" dirty="0" err="1"/>
              <a:t>npm</a:t>
            </a:r>
            <a:r>
              <a:rPr lang="pt-BR" sz="2400" dirty="0"/>
              <a:t> </a:t>
            </a:r>
            <a:r>
              <a:rPr lang="pt-BR" sz="2400" dirty="0" err="1"/>
              <a:t>install</a:t>
            </a:r>
            <a:r>
              <a:rPr lang="pt-BR" sz="2400" dirty="0"/>
              <a:t> </a:t>
            </a:r>
            <a:r>
              <a:rPr lang="pt-BR" sz="2400" dirty="0" err="1"/>
              <a:t>provide-plugin</a:t>
            </a:r>
            <a:r>
              <a:rPr lang="pt-BR" sz="2400" dirty="0"/>
              <a:t> --</a:t>
            </a:r>
            <a:r>
              <a:rPr lang="pt-BR" sz="2400" dirty="0" err="1"/>
              <a:t>save</a:t>
            </a:r>
            <a:r>
              <a:rPr lang="pt-BR" sz="2400" dirty="0"/>
              <a:t>-dev. O módulo é padrão do </a:t>
            </a:r>
            <a:r>
              <a:rPr lang="pt-BR" sz="2400" dirty="0" err="1"/>
              <a:t>Webpack</a:t>
            </a:r>
            <a:r>
              <a:rPr lang="pt-BR" sz="2400" dirty="0"/>
              <a:t>, inclusive é acessado por uma instância do módulo </a:t>
            </a:r>
            <a:r>
              <a:rPr lang="pt-BR" sz="2400" dirty="0" err="1"/>
              <a:t>webpack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Um caso clássico é a dependência </a:t>
            </a:r>
            <a:endParaRPr lang="pt-BR" sz="2400" dirty="0" smtClean="0"/>
          </a:p>
          <a:p>
            <a:r>
              <a:rPr lang="pt-BR" sz="2400" dirty="0" smtClean="0"/>
              <a:t>do </a:t>
            </a:r>
            <a:r>
              <a:rPr lang="pt-BR" sz="2400" dirty="0" err="1"/>
              <a:t>jQuery</a:t>
            </a:r>
            <a:r>
              <a:rPr lang="pt-BR" sz="2400" dirty="0"/>
              <a:t> pelo script do </a:t>
            </a:r>
            <a:r>
              <a:rPr lang="pt-BR" sz="2400" dirty="0" err="1"/>
              <a:t>Bootstrap</a:t>
            </a:r>
            <a:r>
              <a:rPr lang="pt-BR" sz="2400" dirty="0"/>
              <a:t>. O script do </a:t>
            </a:r>
            <a:r>
              <a:rPr lang="pt-BR" sz="2400" dirty="0" err="1"/>
              <a:t>Bootstrap</a:t>
            </a:r>
            <a:r>
              <a:rPr lang="pt-BR" sz="2400" dirty="0"/>
              <a:t> não o importa com a instrução </a:t>
            </a:r>
            <a:r>
              <a:rPr lang="pt-BR" sz="2400" dirty="0" err="1"/>
              <a:t>import</a:t>
            </a:r>
            <a:r>
              <a:rPr lang="pt-BR" sz="2400" dirty="0"/>
              <a:t> (até porque ele não foi criado por nós), mas o procura no escopo global. Por mais que tentemos importar o </a:t>
            </a:r>
            <a:r>
              <a:rPr lang="pt-BR" sz="2400" dirty="0" err="1"/>
              <a:t>jQuery</a:t>
            </a:r>
            <a:r>
              <a:rPr lang="pt-BR" sz="2400" dirty="0"/>
              <a:t> com a instrução </a:t>
            </a:r>
            <a:r>
              <a:rPr lang="pt-BR" sz="2400" dirty="0" err="1"/>
              <a:t>import</a:t>
            </a:r>
            <a:r>
              <a:rPr lang="pt-BR" sz="2400" dirty="0"/>
              <a:t> antes do script do </a:t>
            </a:r>
            <a:r>
              <a:rPr lang="pt-BR" sz="2400" dirty="0" err="1"/>
              <a:t>Bootstrap</a:t>
            </a:r>
            <a:r>
              <a:rPr lang="pt-BR" sz="2400" dirty="0"/>
              <a:t>, o </a:t>
            </a:r>
            <a:r>
              <a:rPr lang="pt-BR" sz="2400" dirty="0" err="1"/>
              <a:t>jQuery</a:t>
            </a:r>
            <a:r>
              <a:rPr lang="pt-BR" sz="2400" dirty="0"/>
              <a:t> estará isolado em uma </a:t>
            </a:r>
            <a:r>
              <a:rPr lang="pt-BR" sz="2400" dirty="0" err="1"/>
              <a:t>closure</a:t>
            </a:r>
            <a:r>
              <a:rPr lang="pt-BR" sz="2400" dirty="0"/>
              <a:t> por ter sido tratado como um módulo e isso não permitirá que ele seja acessível por outros </a:t>
            </a:r>
            <a:r>
              <a:rPr lang="pt-BR" sz="2400" dirty="0" smtClean="0"/>
              <a:t>scripts </a:t>
            </a:r>
            <a:r>
              <a:rPr lang="pt-BR" sz="2400" dirty="0"/>
              <a:t>que dependem dele.</a:t>
            </a:r>
          </a:p>
        </p:txBody>
      </p:sp>
    </p:spTree>
    <p:extLst>
      <p:ext uri="{BB962C8B-B14F-4D97-AF65-F5344CB8AC3E}">
        <p14:creationId xmlns:p14="http://schemas.microsoft.com/office/powerpoint/2010/main" val="3135463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864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Serif Pro</vt:lpstr>
      <vt:lpstr>Tema do Office</vt:lpstr>
      <vt:lpstr>Webpack</vt:lpstr>
      <vt:lpstr>Configurações Iniciais</vt:lpstr>
      <vt:lpstr>Babel-loader</vt:lpstr>
      <vt:lpstr>Revisando o Capítulo Anterior</vt:lpstr>
      <vt:lpstr>Webpack dev server</vt:lpstr>
      <vt:lpstr>FOUC ( Flash of Unstyled Content)</vt:lpstr>
      <vt:lpstr>Revisão</vt:lpstr>
      <vt:lpstr>Manipulando módulos JS</vt:lpstr>
      <vt:lpstr>Manipulando módulos JS</vt:lpstr>
      <vt:lpstr>Gerando a página principal automaticamente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79</cp:revision>
  <dcterms:created xsi:type="dcterms:W3CDTF">2019-02-15T16:45:59Z</dcterms:created>
  <dcterms:modified xsi:type="dcterms:W3CDTF">2019-06-14T18:53:35Z</dcterms:modified>
</cp:coreProperties>
</file>