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2" r:id="rId9"/>
    <p:sldId id="260" r:id="rId10"/>
    <p:sldId id="269" r:id="rId11"/>
    <p:sldId id="261" r:id="rId12"/>
    <p:sldId id="270" r:id="rId13"/>
    <p:sldId id="272" r:id="rId14"/>
    <p:sldId id="271" r:id="rId15"/>
    <p:sldId id="264" r:id="rId16"/>
    <p:sldId id="265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61CA4A-1F91-4FDB-B937-8178AA725B37}" type="datetimeFigureOut">
              <a:rPr lang="ko-KR" altLang="en-US" smtClean="0"/>
              <a:t>2014-06-01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7F02F7-E0DE-4AAD-9ED1-F8896DEE32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Synchronizing concurrent threads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C++ Concurrency in Action: Chapter 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promise </a:t>
            </a:r>
            <a:r>
              <a:rPr lang="en-US" altLang="ko-KR" smtClean="0"/>
              <a:t>– future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801503" y="3811106"/>
            <a:ext cx="869657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future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26854" y="2564904"/>
            <a:ext cx="100811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promise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6159" y="30906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get_future</a:t>
            </a:r>
            <a:endParaRPr lang="ko-KR" alt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945519" y="43277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get</a:t>
            </a:r>
            <a:endParaRPr lang="ko-KR" altLang="en-US" i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0487" y="4604444"/>
            <a:ext cx="115212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_Promise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96511" y="5088468"/>
            <a:ext cx="80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_State</a:t>
            </a:r>
            <a:endParaRPr lang="ko-KR" alt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6023088" y="4634552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_Get_Only_Once</a:t>
            </a:r>
            <a:endParaRPr lang="ko-KR" altLang="en-US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98775" y="2564904"/>
            <a:ext cx="1839143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_State_manager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1298" y="313167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valid – already set?</a:t>
            </a:r>
            <a:endParaRPr lang="ko-KR" alt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2036159" y="3441774"/>
            <a:ext cx="2613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set_value</a:t>
            </a:r>
          </a:p>
          <a:p>
            <a:r>
              <a:rPr lang="en-US" altLang="ko-KR" i="1" smtClean="0"/>
              <a:t>set_value_at_thread_exit</a:t>
            </a:r>
          </a:p>
          <a:p>
            <a:r>
              <a:rPr lang="en-US" altLang="ko-KR" i="1" smtClean="0"/>
              <a:t>set_exception</a:t>
            </a:r>
            <a:endParaRPr lang="ko-KR" altLang="en-US" i="1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01503" y="5371514"/>
            <a:ext cx="1563097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shared_future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5519" y="586798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get</a:t>
            </a:r>
            <a:endParaRPr lang="ko-KR" altLang="en-US" i="1"/>
          </a:p>
        </p:txBody>
      </p:sp>
      <p:cxnSp>
        <p:nvCxnSpPr>
          <p:cNvPr id="18" name="직선 연결선 17"/>
          <p:cNvCxnSpPr/>
          <p:nvPr/>
        </p:nvCxnSpPr>
        <p:spPr>
          <a:xfrm>
            <a:off x="1870870" y="3022104"/>
            <a:ext cx="0" cy="1810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8" idx="1"/>
          </p:cNvCxnSpPr>
          <p:nvPr/>
        </p:nvCxnSpPr>
        <p:spPr>
          <a:xfrm>
            <a:off x="1870870" y="4833044"/>
            <a:ext cx="509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97447" y="3022104"/>
            <a:ext cx="0" cy="2596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97447" y="4045490"/>
            <a:ext cx="509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97447" y="5618618"/>
            <a:ext cx="509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956551" y="2793504"/>
            <a:ext cx="1980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7815" y="240967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member variable</a:t>
            </a:r>
            <a:endParaRPr lang="ko-KR" altLang="en-US" i="1"/>
          </a:p>
        </p:txBody>
      </p:sp>
      <p:sp>
        <p:nvSpPr>
          <p:cNvPr id="32" name="TextBox 31"/>
          <p:cNvSpPr txBox="1"/>
          <p:nvPr/>
        </p:nvSpPr>
        <p:spPr>
          <a:xfrm>
            <a:off x="4907790" y="3079424"/>
            <a:ext cx="461665" cy="781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i="1" smtClean="0"/>
              <a:t>inherits</a:t>
            </a:r>
            <a:endParaRPr lang="ko-KR" altLang="en-US" i="1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4740" y="1628800"/>
            <a:ext cx="156529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_Assoc_State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380487" y="1832248"/>
            <a:ext cx="1016051" cy="577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5220072" y="1832248"/>
            <a:ext cx="864097" cy="577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61950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>
                <a:solidFill>
                  <a:schemeClr val="accent2"/>
                </a:solidFill>
              </a:rPr>
              <a:t>sharing!</a:t>
            </a:r>
            <a:endParaRPr lang="ko-KR" altLang="en-US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packaged_task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>
                <a:solidFill>
                  <a:schemeClr val="accent3"/>
                </a:solidFill>
              </a:rPr>
              <a:t>traits</a:t>
            </a:r>
          </a:p>
          <a:p>
            <a:pPr lvl="1"/>
            <a:r>
              <a:rPr lang="en-US" altLang="ko-KR" smtClean="0"/>
              <a:t>asynchronous provider</a:t>
            </a:r>
          </a:p>
          <a:p>
            <a:pPr lvl="2"/>
            <a:r>
              <a:rPr lang="en-US" altLang="ko-KR" smtClean="0"/>
              <a:t>return the result of a call to a </a:t>
            </a:r>
            <a:r>
              <a:rPr lang="en-US" altLang="ko-KR" smtClean="0">
                <a:solidFill>
                  <a:schemeClr val="accent2"/>
                </a:solidFill>
              </a:rPr>
              <a:t>function object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members</a:t>
            </a:r>
          </a:p>
          <a:p>
            <a:pPr lvl="1"/>
            <a:r>
              <a:rPr lang="en-US" altLang="ko-KR" smtClean="0"/>
              <a:t>_Promise</a:t>
            </a:r>
          </a:p>
          <a:p>
            <a:pPr lvl="1"/>
            <a:r>
              <a:rPr lang="en-US" altLang="ko-KR" smtClean="0"/>
              <a:t>get_future</a:t>
            </a:r>
          </a:p>
          <a:p>
            <a:pPr lvl="2"/>
            <a:r>
              <a:rPr lang="en-US" altLang="ko-KR" smtClean="0"/>
              <a:t>return future </a:t>
            </a:r>
            <a:r>
              <a:rPr lang="en-US" altLang="ko-KR" sz="2200" i="1" smtClean="0"/>
              <a:t>(_Get_state_for_future)</a:t>
            </a:r>
          </a:p>
          <a:p>
            <a:pPr lvl="1"/>
            <a:r>
              <a:rPr lang="en-US" altLang="ko-KR" smtClean="0"/>
              <a:t>operator()</a:t>
            </a:r>
          </a:p>
          <a:p>
            <a:pPr lvl="2"/>
            <a:r>
              <a:rPr lang="en-US" altLang="ko-KR" i="1" smtClean="0"/>
              <a:t>_Call_immediate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why?</a:t>
            </a:r>
          </a:p>
          <a:p>
            <a:pPr lvl="1"/>
            <a:r>
              <a:rPr lang="en-US" altLang="ko-KR" i="1" smtClean="0"/>
              <a:t>separate </a:t>
            </a:r>
            <a:r>
              <a:rPr lang="en-US" altLang="ko-KR" i="1" smtClean="0">
                <a:solidFill>
                  <a:schemeClr val="accent2"/>
                </a:solidFill>
              </a:rPr>
              <a:t>run</a:t>
            </a:r>
            <a:r>
              <a:rPr lang="en-US" altLang="ko-KR" i="1" smtClean="0"/>
              <a:t> thread, </a:t>
            </a:r>
            <a:r>
              <a:rPr lang="en-US" altLang="ko-KR" i="1" smtClean="0">
                <a:solidFill>
                  <a:schemeClr val="accent2"/>
                </a:solidFill>
              </a:rPr>
              <a:t>result</a:t>
            </a:r>
            <a:r>
              <a:rPr lang="en-US" altLang="ko-KR" i="1" smtClean="0"/>
              <a:t> gather thread</a:t>
            </a:r>
            <a:endParaRPr lang="ko-KR" altLang="en-US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promise – packaged_task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1" y="2448962"/>
            <a:ext cx="172819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packaged_task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31057" y="3115930"/>
            <a:ext cx="8640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_State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3381" y="315975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operator ()</a:t>
            </a:r>
            <a:endParaRPr lang="ko-KR" altLang="en-US" i="1"/>
          </a:p>
        </p:txBody>
      </p:sp>
      <p:sp>
        <p:nvSpPr>
          <p:cNvPr id="9" name="TextBox 8"/>
          <p:cNvSpPr txBox="1"/>
          <p:nvPr/>
        </p:nvSpPr>
        <p:spPr>
          <a:xfrm>
            <a:off x="5772117" y="3186246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_Call_immediate</a:t>
            </a:r>
            <a:endParaRPr lang="ko-KR" alt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2267744" y="475321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get_future</a:t>
            </a:r>
            <a:endParaRPr lang="ko-KR" altLang="en-US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31057" y="4709284"/>
            <a:ext cx="8640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future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80383" y="47532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get</a:t>
            </a:r>
            <a:endParaRPr lang="ko-KR" altLang="en-US" i="1"/>
          </a:p>
        </p:txBody>
      </p:sp>
      <p:cxnSp>
        <p:nvCxnSpPr>
          <p:cNvPr id="14" name="직선 연결선 13"/>
          <p:cNvCxnSpPr/>
          <p:nvPr/>
        </p:nvCxnSpPr>
        <p:spPr>
          <a:xfrm>
            <a:off x="2174491" y="2906162"/>
            <a:ext cx="0" cy="2207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9632" y="191683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functor</a:t>
            </a:r>
            <a:endParaRPr lang="ko-KR" altLang="en-US" i="1"/>
          </a:p>
        </p:txBody>
      </p:sp>
      <p:sp>
        <p:nvSpPr>
          <p:cNvPr id="18" name="TextBox 17"/>
          <p:cNvSpPr txBox="1"/>
          <p:nvPr/>
        </p:nvSpPr>
        <p:spPr>
          <a:xfrm>
            <a:off x="3491880" y="25649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_Promise</a:t>
            </a:r>
            <a:endParaRPr lang="ko-KR" altLang="en-US" i="1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19270" y="2192871"/>
            <a:ext cx="174111" cy="186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425433" y="3370912"/>
            <a:ext cx="1218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91880" y="49432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spawn_task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altLang="ko-KR" sz="2000" smtClean="0">
                <a:solidFill>
                  <a:schemeClr val="accent4"/>
                </a:solidFill>
                <a:latin typeface="+mj-lt"/>
              </a:rPr>
              <a:t>template</a:t>
            </a:r>
            <a:r>
              <a:rPr lang="en-US" altLang="ko-KR" sz="2000" smtClean="0">
                <a:latin typeface="+mj-lt"/>
              </a:rPr>
              <a:t>&lt;</a:t>
            </a:r>
            <a:r>
              <a:rPr lang="en-US" altLang="ko-KR" sz="2000" smtClean="0">
                <a:solidFill>
                  <a:schemeClr val="accent4"/>
                </a:solidFill>
                <a:latin typeface="+mj-lt"/>
              </a:rPr>
              <a:t>typename</a:t>
            </a:r>
            <a:r>
              <a:rPr lang="en-US" altLang="ko-KR" sz="2000" smtClean="0">
                <a:latin typeface="+mj-lt"/>
              </a:rPr>
              <a:t> F, </a:t>
            </a:r>
            <a:r>
              <a:rPr lang="en-US" altLang="ko-KR" sz="2000" smtClean="0">
                <a:solidFill>
                  <a:schemeClr val="accent4"/>
                </a:solidFill>
                <a:latin typeface="+mj-lt"/>
              </a:rPr>
              <a:t>typename</a:t>
            </a:r>
            <a:r>
              <a:rPr lang="en-US" altLang="ko-KR" sz="2000" smtClean="0">
                <a:latin typeface="+mj-lt"/>
              </a:rPr>
              <a:t> A&gt;</a:t>
            </a:r>
            <a:endParaRPr lang="en-US" altLang="ko-KR" sz="2000">
              <a:latin typeface="+mj-lt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future</a:t>
            </a:r>
            <a:r>
              <a:rPr lang="en-US" altLang="ko-KR" sz="2000" smtClean="0">
                <a:latin typeface="+mj-lt"/>
              </a:rPr>
              <a:t>&lt;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result_of</a:t>
            </a:r>
            <a:r>
              <a:rPr lang="en-US" altLang="ko-KR" sz="2000" smtClean="0">
                <a:latin typeface="+mj-lt"/>
              </a:rPr>
              <a:t>&lt;F(A&amp;&amp;)&gt;::type&gt;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    </a:t>
            </a:r>
            <a:r>
              <a:rPr lang="en-US" altLang="ko-KR" sz="2000" b="1" i="1" smtClean="0">
                <a:solidFill>
                  <a:schemeClr val="accent2"/>
                </a:solidFill>
                <a:latin typeface="+mj-lt"/>
              </a:rPr>
              <a:t>spawn_task</a:t>
            </a:r>
            <a:r>
              <a:rPr lang="en-US" altLang="ko-KR" sz="2000" smtClean="0">
                <a:latin typeface="+mj-lt"/>
              </a:rPr>
              <a:t>(F&amp;&amp; f, A&amp;&amp; a)</a:t>
            </a: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{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</a:t>
            </a:r>
            <a:r>
              <a:rPr lang="en-US" altLang="ko-KR" sz="2000" smtClean="0">
                <a:solidFill>
                  <a:schemeClr val="accent4"/>
                </a:solidFill>
                <a:latin typeface="+mj-lt"/>
              </a:rPr>
              <a:t>typedef</a:t>
            </a:r>
            <a:r>
              <a:rPr lang="en-US" altLang="ko-KR" sz="2000" smtClean="0">
                <a:latin typeface="+mj-lt"/>
              </a:rPr>
              <a:t> 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result_of</a:t>
            </a:r>
            <a:r>
              <a:rPr lang="en-US" altLang="ko-KR" sz="2000" smtClean="0">
                <a:latin typeface="+mj-lt"/>
              </a:rPr>
              <a:t>&lt;F(A&amp;&amp;)&gt;::type result_type;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packaged_task</a:t>
            </a:r>
            <a:r>
              <a:rPr lang="en-US" altLang="ko-KR" sz="2000" smtClean="0">
                <a:latin typeface="+mj-lt"/>
              </a:rPr>
              <a:t>&lt;result_type(A&amp;&amp;)&gt; task(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move</a:t>
            </a:r>
            <a:r>
              <a:rPr lang="en-US" altLang="ko-KR" sz="2000" smtClean="0">
                <a:latin typeface="+mj-lt"/>
              </a:rPr>
              <a:t>(f));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future</a:t>
            </a:r>
            <a:r>
              <a:rPr lang="en-US" altLang="ko-KR" sz="2000" smtClean="0">
                <a:latin typeface="+mj-lt"/>
              </a:rPr>
              <a:t>&lt;result_type&gt; res(task.get_future());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thread</a:t>
            </a:r>
            <a:r>
              <a:rPr lang="en-US" altLang="ko-KR" sz="2000" smtClean="0">
                <a:latin typeface="+mj-lt"/>
              </a:rPr>
              <a:t> t(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move</a:t>
            </a:r>
            <a:r>
              <a:rPr lang="en-US" altLang="ko-KR" sz="2000" smtClean="0">
                <a:latin typeface="+mj-lt"/>
              </a:rPr>
              <a:t>(task), </a:t>
            </a:r>
            <a:r>
              <a:rPr lang="en-US" altLang="ko-KR" sz="2000" smtClean="0">
                <a:solidFill>
                  <a:schemeClr val="accent1"/>
                </a:solidFill>
                <a:latin typeface="+mj-lt"/>
              </a:rPr>
              <a:t>move</a:t>
            </a:r>
            <a:r>
              <a:rPr lang="en-US" altLang="ko-KR" sz="2000" smtClean="0">
                <a:latin typeface="+mj-lt"/>
              </a:rPr>
              <a:t>(a));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 smtClean="0">
                <a:latin typeface="+mj-lt"/>
              </a:rPr>
              <a:t>    t.detach();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</a:t>
            </a:r>
            <a:r>
              <a:rPr lang="en-US" altLang="ko-KR" sz="2000" smtClean="0">
                <a:solidFill>
                  <a:schemeClr val="accent4"/>
                </a:solidFill>
                <a:latin typeface="+mj-lt"/>
              </a:rPr>
              <a:t>return</a:t>
            </a:r>
            <a:r>
              <a:rPr lang="en-US" altLang="ko-KR" sz="2000" smtClean="0">
                <a:latin typeface="+mj-lt"/>
              </a:rPr>
              <a:t> res;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sz="2000">
                <a:latin typeface="+mj-lt"/>
              </a:rPr>
              <a:t>}</a:t>
            </a:r>
            <a:endParaRPr lang="en-US" altLang="ko-KR" sz="2000" smtClean="0">
              <a:latin typeface="+mj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084168" y="4005064"/>
            <a:ext cx="194421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43224" y="4475212"/>
            <a:ext cx="309634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01496" y="4914880"/>
            <a:ext cx="309634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601496" y="5820504"/>
            <a:ext cx="45833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wait!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3"/>
                </a:solidFill>
              </a:rPr>
              <a:t>for</a:t>
            </a:r>
          </a:p>
          <a:p>
            <a:pPr lvl="1"/>
            <a:r>
              <a:rPr lang="en-US" altLang="ko-KR" smtClean="0"/>
              <a:t>wait_for </a:t>
            </a:r>
            <a:r>
              <a:rPr lang="en-US" altLang="ko-KR" i="1" smtClean="0">
                <a:solidFill>
                  <a:schemeClr val="accent2"/>
                </a:solidFill>
              </a:rPr>
              <a:t>duration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until</a:t>
            </a:r>
          </a:p>
          <a:p>
            <a:pPr lvl="1"/>
            <a:r>
              <a:rPr lang="en-US" altLang="ko-KR" smtClean="0"/>
              <a:t>wait_until </a:t>
            </a:r>
            <a:r>
              <a:rPr lang="en-US" altLang="ko-KR" i="1" smtClean="0">
                <a:solidFill>
                  <a:schemeClr val="accent2"/>
                </a:solidFill>
              </a:rPr>
              <a:t>time point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listing</a:t>
            </a:r>
          </a:p>
          <a:p>
            <a:pPr lvl="1"/>
            <a:r>
              <a:rPr lang="en-US" altLang="ko-KR" smtClean="0"/>
              <a:t>sleep, wait, try_lock, …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chrono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3"/>
                </a:solidFill>
              </a:rPr>
              <a:t>brief</a:t>
            </a:r>
          </a:p>
          <a:p>
            <a:pPr lvl="1"/>
            <a:r>
              <a:rPr lang="en-US" altLang="ko-KR" smtClean="0"/>
              <a:t>duration</a:t>
            </a:r>
          </a:p>
          <a:p>
            <a:pPr lvl="2"/>
            <a:r>
              <a:rPr lang="en-US" altLang="ko-KR" i="1" smtClean="0"/>
              <a:t>time value with measurement unit</a:t>
            </a:r>
          </a:p>
          <a:p>
            <a:pPr lvl="1"/>
            <a:r>
              <a:rPr lang="en-US" altLang="ko-KR" smtClean="0"/>
              <a:t>time point</a:t>
            </a:r>
          </a:p>
          <a:p>
            <a:pPr lvl="2"/>
            <a:r>
              <a:rPr lang="en-US" altLang="ko-KR" i="1" smtClean="0"/>
              <a:t>since a specific point in time epoch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keywords</a:t>
            </a:r>
          </a:p>
          <a:p>
            <a:pPr lvl="1"/>
            <a:r>
              <a:rPr lang="en-US" altLang="ko-KR" smtClean="0"/>
              <a:t>steady clock</a:t>
            </a:r>
          </a:p>
          <a:p>
            <a:pPr lvl="2"/>
            <a:r>
              <a:rPr lang="en-US" altLang="ko-KR" i="1" smtClean="0"/>
              <a:t>can be adjusted</a:t>
            </a:r>
          </a:p>
          <a:p>
            <a:pPr lvl="2"/>
            <a:endParaRPr lang="en-US" altLang="ko-KR" i="1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 passing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send signal inter-actor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139952" y="2706256"/>
            <a:ext cx="136815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948264" y="2706256"/>
            <a:ext cx="144016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programmer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2706256"/>
            <a:ext cx="136815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43708" y="3153544"/>
            <a:ext cx="0" cy="2867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24028" y="3153544"/>
            <a:ext cx="0" cy="2867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76532" y="3153544"/>
            <a:ext cx="0" cy="2867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123728" y="4002400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04048" y="4722480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3584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Request a product</a:t>
            </a:r>
            <a:endParaRPr lang="ko-KR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9" y="43399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Send functional list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207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 passing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31840" y="3882752"/>
            <a:ext cx="136815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12160" y="2545864"/>
            <a:ext cx="100811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2780928"/>
            <a:ext cx="1368152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43708" y="2276872"/>
            <a:ext cx="396044" cy="37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623720" y="3105294"/>
            <a:ext cx="828600" cy="965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0161" y="379378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request</a:t>
            </a:r>
            <a:endParaRPr lang="ko-KR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24734" y="361181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notify</a:t>
            </a:r>
            <a:endParaRPr lang="ko-KR" altLang="en-US" i="1" dirty="0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1619672" y="2276872"/>
            <a:ext cx="324036" cy="37820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43708" y="3429000"/>
            <a:ext cx="1044116" cy="677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80279" y="190754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working</a:t>
            </a:r>
            <a:endParaRPr lang="ko-KR" altLang="en-US" i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15916" y="3389541"/>
            <a:ext cx="396044" cy="37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491880" y="3389541"/>
            <a:ext cx="324036" cy="37820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43671" y="298766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servicing</a:t>
            </a:r>
            <a:endParaRPr lang="ko-KR" altLang="en-US" i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644008" y="3105294"/>
            <a:ext cx="1296144" cy="965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91369" y="2007121"/>
            <a:ext cx="396044" cy="37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167333" y="2007121"/>
            <a:ext cx="324036" cy="37820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7311" y="153820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studying</a:t>
            </a:r>
            <a:endParaRPr lang="ko-KR" altLang="en-US" i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87629" y="4176772"/>
            <a:ext cx="144162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programmer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551292" y="4783574"/>
            <a:ext cx="353195" cy="336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7184407" y="4783574"/>
            <a:ext cx="366885" cy="33613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04248" y="519172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programming</a:t>
            </a:r>
            <a:endParaRPr lang="ko-KR" alt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20272" y="320487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(transition)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40807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 passing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3"/>
                </a:solidFill>
              </a:rPr>
              <a:t>in this book</a:t>
            </a:r>
          </a:p>
          <a:p>
            <a:pPr lvl="1"/>
            <a:r>
              <a:rPr lang="en-US" altLang="ko-KR" smtClean="0"/>
              <a:t>see Appendix C</a:t>
            </a:r>
          </a:p>
          <a:p>
            <a:pPr lvl="2"/>
            <a:r>
              <a:rPr lang="en-US" altLang="ko-KR" i="1" smtClean="0"/>
              <a:t>author’s message-passing framework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C++ Concurrency in Action: Chapter 4</a:t>
            </a:r>
          </a:p>
          <a:p>
            <a:r>
              <a:rPr lang="en-US" altLang="ko-KR"/>
              <a:t>Synchronizing concurrent threads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End-of-File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condition variable</a:t>
            </a:r>
          </a:p>
          <a:p>
            <a:r>
              <a:rPr lang="en-US" altLang="ko-KR" smtClean="0"/>
              <a:t>async</a:t>
            </a:r>
            <a:endParaRPr lang="en-US" altLang="ko-KR"/>
          </a:p>
          <a:p>
            <a:r>
              <a:rPr lang="en-US" altLang="ko-KR"/>
              <a:t>promise</a:t>
            </a:r>
            <a:endParaRPr lang="en-US" altLang="ko-KR" smtClean="0"/>
          </a:p>
          <a:p>
            <a:r>
              <a:rPr lang="en-US" altLang="ko-KR" smtClean="0"/>
              <a:t>future</a:t>
            </a:r>
          </a:p>
          <a:p>
            <a:r>
              <a:rPr lang="en-US" altLang="ko-KR" smtClean="0"/>
              <a:t>packaged_task</a:t>
            </a:r>
          </a:p>
          <a:p>
            <a:r>
              <a:rPr lang="en-US" altLang="ko-KR" smtClean="0"/>
              <a:t>chrono</a:t>
            </a:r>
          </a:p>
          <a:p>
            <a:r>
              <a:rPr lang="en-US" altLang="ko-KR" smtClean="0"/>
              <a:t>message passing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condition_variable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72946" y="2060848"/>
            <a:ext cx="122413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Thread 1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93426" y="2060848"/>
            <a:ext cx="122413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Thread 2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57122" y="2395736"/>
            <a:ext cx="108012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cond_var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81258" y="2395736"/>
            <a:ext cx="108012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mutex</a:t>
            </a:r>
            <a:endParaRPr lang="ko-KR" altLang="en-US"/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>
            <a:off x="2285014" y="2518048"/>
            <a:ext cx="0" cy="31432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05494" y="2518048"/>
            <a:ext cx="0" cy="31432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97182" y="2852936"/>
            <a:ext cx="0" cy="28083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21318" y="2852936"/>
            <a:ext cx="0" cy="28083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285014" y="387382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97182" y="430587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021318" y="32129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797182" y="472514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85014" y="508518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3657798"/>
            <a:ext cx="161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cond_var.</a:t>
            </a:r>
            <a:r>
              <a:rPr lang="en-US" altLang="ko-KR" b="1" smtClean="0"/>
              <a:t>wait</a:t>
            </a:r>
            <a:r>
              <a:rPr lang="en-US" altLang="ko-KR" smtClean="0"/>
              <a:t>(</a:t>
            </a:r>
          </a:p>
          <a:p>
            <a:r>
              <a:rPr lang="en-US" altLang="ko-KR" smtClean="0"/>
              <a:t>    mutex,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pred);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232" y="30596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lock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89842" y="4540478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cond_var.</a:t>
            </a:r>
            <a:r>
              <a:rPr lang="en-US" altLang="ko-KR" b="1" smtClean="0"/>
              <a:t>notify_one</a:t>
            </a:r>
            <a:r>
              <a:rPr lang="en-US" altLang="ko-KR" smtClean="0"/>
              <a:t>()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55776" y="4715852"/>
            <a:ext cx="10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wake up!</a:t>
            </a:r>
            <a:endParaRPr lang="ko-KR" altLang="en-US" i="1"/>
          </a:p>
        </p:txBody>
      </p:sp>
      <p:sp>
        <p:nvSpPr>
          <p:cNvPr id="30" name="TextBox 29"/>
          <p:cNvSpPr txBox="1"/>
          <p:nvPr/>
        </p:nvSpPr>
        <p:spPr>
          <a:xfrm>
            <a:off x="2483768" y="352642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check pred</a:t>
            </a:r>
            <a:endParaRPr lang="ko-KR" altLang="en-US" i="1"/>
          </a:p>
        </p:txBody>
      </p:sp>
      <p:sp>
        <p:nvSpPr>
          <p:cNvPr id="31" name="TextBox 30"/>
          <p:cNvSpPr txBox="1"/>
          <p:nvPr/>
        </p:nvSpPr>
        <p:spPr>
          <a:xfrm>
            <a:off x="1619672" y="31316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lock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285014" y="335699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393353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release lock</a:t>
            </a:r>
            <a:endParaRPr lang="ko-KR" altLang="en-US" i="1"/>
          </a:p>
        </p:txBody>
      </p:sp>
      <p:sp>
        <p:nvSpPr>
          <p:cNvPr id="35" name="TextBox 34"/>
          <p:cNvSpPr txBox="1"/>
          <p:nvPr/>
        </p:nvSpPr>
        <p:spPr>
          <a:xfrm>
            <a:off x="2238127" y="3933056"/>
            <a:ext cx="461665" cy="502702"/>
          </a:xfrm>
          <a:prstGeom prst="rect">
            <a:avLst/>
          </a:prstGeom>
          <a:noFill/>
        </p:spPr>
        <p:txBody>
          <a:bodyPr vert="eaVert" wrap="none" rtlCol="0" anchor="t" anchorCtr="0">
            <a:spAutoFit/>
          </a:bodyPr>
          <a:lstStyle/>
          <a:p>
            <a:r>
              <a:rPr lang="en-US" altLang="ko-KR" i="1" smtClean="0"/>
              <a:t>wait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6987" y="474557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6005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condition_variable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ko-KR" smtClean="0">
                <a:solidFill>
                  <a:schemeClr val="accent3"/>
                </a:solidFill>
              </a:rPr>
              <a:t>_any?</a:t>
            </a:r>
          </a:p>
          <a:p>
            <a:pPr lvl="1"/>
            <a:r>
              <a:rPr lang="en-US" altLang="ko-KR" i="1" smtClean="0"/>
              <a:t>unique_lock&lt;mutex&gt;</a:t>
            </a:r>
            <a:r>
              <a:rPr lang="en-US" altLang="ko-KR" smtClean="0"/>
              <a:t> or </a:t>
            </a:r>
            <a:r>
              <a:rPr lang="en-US" altLang="ko-KR" i="1" smtClean="0"/>
              <a:t>typename _Mutex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impl?</a:t>
            </a:r>
          </a:p>
          <a:p>
            <a:pPr lvl="1"/>
            <a:r>
              <a:rPr lang="en-US" altLang="ko-KR" smtClean="0"/>
              <a:t>_Cnd_signalX, _Cnd_broadcastX, _Cnd_waitX</a:t>
            </a:r>
            <a:br>
              <a:rPr lang="en-US" altLang="ko-KR" smtClean="0"/>
            </a:br>
            <a:r>
              <a:rPr lang="en-US" altLang="ko-KR" smtClean="0">
                <a:solidFill>
                  <a:schemeClr val="tx1">
                    <a:lumMod val="65000"/>
                  </a:schemeClr>
                </a:solidFill>
              </a:rPr>
              <a:t>(xthread)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others?</a:t>
            </a:r>
          </a:p>
          <a:p>
            <a:pPr lvl="1"/>
            <a:r>
              <a:rPr lang="en-US" altLang="ko-KR" smtClean="0"/>
              <a:t>notify_all_at_thread_exit</a:t>
            </a:r>
          </a:p>
          <a:p>
            <a:pPr lvl="2"/>
            <a:r>
              <a:rPr lang="en-US" altLang="ko-KR" smtClean="0">
                <a:solidFill>
                  <a:schemeClr val="tx1">
                    <a:lumMod val="65000"/>
                  </a:schemeClr>
                </a:solidFill>
              </a:rPr>
              <a:t>_Cnd_register_at_thread_exit</a:t>
            </a:r>
          </a:p>
          <a:p>
            <a:pPr lvl="2"/>
            <a:r>
              <a:rPr lang="en-US" altLang="ko-KR" i="1" smtClean="0">
                <a:solidFill>
                  <a:schemeClr val="tx1">
                    <a:lumMod val="65000"/>
                  </a:schemeClr>
                </a:solidFill>
              </a:rPr>
              <a:t>unlock </a:t>
            </a:r>
            <a:r>
              <a:rPr lang="en-US" altLang="ko-KR" smtClean="0">
                <a:solidFill>
                  <a:schemeClr val="tx1">
                    <a:lumMod val="65000"/>
                  </a:schemeClr>
                </a:solidFill>
              </a:rPr>
              <a:t>and </a:t>
            </a:r>
            <a:r>
              <a:rPr lang="en-US" altLang="ko-KR" i="1" smtClean="0">
                <a:solidFill>
                  <a:schemeClr val="tx1">
                    <a:lumMod val="65000"/>
                  </a:schemeClr>
                </a:solidFill>
              </a:rPr>
              <a:t>notify_all </a:t>
            </a:r>
            <a:r>
              <a:rPr lang="en-US" altLang="ko-KR" smtClean="0">
                <a:solidFill>
                  <a:schemeClr val="tx1">
                    <a:lumMod val="65000"/>
                  </a:schemeClr>
                </a:solidFill>
              </a:rPr>
              <a:t>at thread exit</a:t>
            </a:r>
          </a:p>
          <a:p>
            <a:pPr lvl="1"/>
            <a:r>
              <a:rPr lang="en-US" altLang="ko-KR" b="1"/>
              <a:t>spurious </a:t>
            </a:r>
            <a:r>
              <a:rPr lang="en-US" altLang="ko-KR" b="1" smtClean="0"/>
              <a:t>wakeup</a:t>
            </a:r>
            <a:endParaRPr lang="en-US" altLang="ko-KR" i="1">
              <a:solidFill>
                <a:schemeClr val="accent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78131" y="5786100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2800" i="1" smtClean="0">
                <a:solidFill>
                  <a:schemeClr val="accent3"/>
                </a:solidFill>
              </a:rPr>
              <a:t>while (!_Pred()) wait(_Lck);</a:t>
            </a:r>
            <a:endParaRPr lang="en-US" altLang="ko-KR" sz="2800" i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async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async(</a:t>
            </a:r>
            <a:r>
              <a:rPr lang="en-US" altLang="ko-KR" i="1" smtClean="0">
                <a:solidFill>
                  <a:schemeClr val="accent3"/>
                </a:solidFill>
              </a:rPr>
              <a:t>[launch, ] </a:t>
            </a:r>
            <a:r>
              <a:rPr lang="en-US" altLang="ko-KR" smtClean="0"/>
              <a:t>_Fty, args…)</a:t>
            </a:r>
          </a:p>
          <a:p>
            <a:endParaRPr lang="en-US" altLang="ko-KR"/>
          </a:p>
          <a:p>
            <a:pPr lvl="1"/>
            <a:r>
              <a:rPr lang="en-US" altLang="ko-KR"/>
              <a:t>async → _</a:t>
            </a:r>
            <a:r>
              <a:rPr lang="en-US" altLang="ko-KR" smtClean="0"/>
              <a:t>Async</a:t>
            </a:r>
          </a:p>
          <a:p>
            <a:pPr lvl="1"/>
            <a:r>
              <a:rPr lang="en-US" altLang="ko-KR" smtClean="0"/>
              <a:t>_Async </a:t>
            </a:r>
            <a:r>
              <a:rPr lang="en-US" altLang="ko-KR"/>
              <a:t>→ </a:t>
            </a:r>
            <a:r>
              <a:rPr lang="en-US" altLang="ko-KR" sz="2400" smtClean="0"/>
              <a:t>_Should_launch_async:</a:t>
            </a:r>
            <a:r>
              <a:rPr lang="en-US" altLang="ko-KR" sz="2800" smtClean="0"/>
              <a:t> </a:t>
            </a:r>
            <a:r>
              <a:rPr lang="en-US" altLang="ko-KR" sz="2400" b="1" smtClean="0"/>
              <a:t>policy has async?</a:t>
            </a:r>
            <a:endParaRPr lang="en-US" altLang="ko-KR" sz="2800" b="1" smtClean="0"/>
          </a:p>
          <a:p>
            <a:pPr lvl="3"/>
            <a:r>
              <a:rPr lang="en-US" altLang="ko-KR" smtClean="0"/>
              <a:t>_Async_state</a:t>
            </a:r>
          </a:p>
          <a:p>
            <a:pPr lvl="3"/>
            <a:r>
              <a:rPr lang="en-US" altLang="ko-KR" smtClean="0"/>
              <a:t>_Deferred_async_state</a:t>
            </a:r>
          </a:p>
          <a:p>
            <a:pPr lvl="2"/>
            <a:r>
              <a:rPr lang="en-US" altLang="ko-KR" smtClean="0"/>
              <a:t>→ create </a:t>
            </a:r>
            <a:r>
              <a:rPr lang="en-US" altLang="ko-KR" i="1" smtClean="0"/>
              <a:t>_Promise</a:t>
            </a:r>
          </a:p>
          <a:p>
            <a:pPr lvl="2"/>
            <a:r>
              <a:rPr lang="en-US" altLang="ko-KR" smtClean="0"/>
              <a:t>→ return </a:t>
            </a:r>
            <a:r>
              <a:rPr lang="en-US" altLang="ko-KR" i="1" smtClean="0"/>
              <a:t>future</a:t>
            </a:r>
          </a:p>
          <a:p>
            <a:pPr lvl="3"/>
            <a:r>
              <a:rPr lang="en-US" altLang="ko-KR" i="1" smtClean="0"/>
              <a:t>_Get_state_for_future</a:t>
            </a:r>
            <a:endParaRPr lang="ko-KR" altLang="en-US" i="1"/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2276872"/>
            <a:ext cx="208823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1760" y="227687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function overloadding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82216" y="15141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policy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51414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binding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44008" y="2276872"/>
            <a:ext cx="18002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228184" y="3811900"/>
            <a:ext cx="792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4208" y="4005064"/>
            <a:ext cx="2246128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smtClean="0"/>
              <a:t>launch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async = 0x1,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deferred = 0x2,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any = async | deferred,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sync = deferred</a:t>
            </a:r>
          </a:p>
          <a:p>
            <a:r>
              <a:rPr lang="en-US" altLang="ko-KR" sz="1600" smtClean="0"/>
              <a:t>};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095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2339752" y="3528412"/>
            <a:ext cx="0" cy="1916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2"/>
          </p:cNvCxnSpPr>
          <p:nvPr/>
        </p:nvCxnSpPr>
        <p:spPr>
          <a:xfrm>
            <a:off x="2135706" y="2577480"/>
            <a:ext cx="0" cy="2867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async – state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4073624"/>
            <a:ext cx="157219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_Async_State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19682" y="4988024"/>
            <a:ext cx="259228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_Deferred_async_State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7634" y="3071212"/>
            <a:ext cx="1872208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_Packaged_state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11970" y="4136340"/>
            <a:ext cx="3372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_Call_immediate in </a:t>
            </a:r>
            <a:r>
              <a:rPr lang="en-US" altLang="ko-KR" i="1" smtClean="0"/>
              <a:t>Task</a:t>
            </a:r>
          </a:p>
          <a:p>
            <a:r>
              <a:rPr lang="en-US" altLang="ko-KR" smtClean="0"/>
              <a:t>_Get_Value </a:t>
            </a:r>
            <a:r>
              <a:rPr lang="en-US" altLang="ko-KR" i="1" smtClean="0"/>
              <a:t>(wait for end-of-task)</a:t>
            </a:r>
            <a:endParaRPr lang="ko-KR" altLang="en-US" i="1"/>
          </a:p>
        </p:txBody>
      </p:sp>
      <p:sp>
        <p:nvSpPr>
          <p:cNvPr id="22" name="TextBox 21"/>
          <p:cNvSpPr txBox="1"/>
          <p:nvPr/>
        </p:nvSpPr>
        <p:spPr>
          <a:xfrm>
            <a:off x="4511970" y="50507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_Call_immediate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27594" y="2120280"/>
            <a:ext cx="2016224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_Associated_state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43818" y="2164214"/>
            <a:ext cx="299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_Run_deferred_function</a:t>
            </a:r>
          </a:p>
          <a:p>
            <a:r>
              <a:rPr lang="en-US" altLang="ko-KR" smtClean="0"/>
              <a:t>_Get_Value </a:t>
            </a:r>
            <a:r>
              <a:rPr lang="en-US" altLang="ko-KR" i="1" smtClean="0"/>
              <a:t>(wait for running)</a:t>
            </a:r>
            <a:endParaRPr lang="ko-KR" altLang="en-US" i="1"/>
          </a:p>
        </p:txBody>
      </p:sp>
      <p:sp>
        <p:nvSpPr>
          <p:cNvPr id="25" name="TextBox 24"/>
          <p:cNvSpPr txBox="1"/>
          <p:nvPr/>
        </p:nvSpPr>
        <p:spPr>
          <a:xfrm>
            <a:off x="1127594" y="16915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smtClean="0"/>
              <a:t>value holder with lock &amp; notify</a:t>
            </a:r>
            <a:endParaRPr lang="ko-KR" altLang="en-US" i="1" u="sng"/>
          </a:p>
        </p:txBody>
      </p:sp>
      <p:sp>
        <p:nvSpPr>
          <p:cNvPr id="26" name="TextBox 25"/>
          <p:cNvSpPr txBox="1"/>
          <p:nvPr/>
        </p:nvSpPr>
        <p:spPr>
          <a:xfrm>
            <a:off x="3395699" y="3115146"/>
            <a:ext cx="277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/>
              <a:t>VARIADIC TEMPLATE layer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2970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async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3"/>
                </a:solidFill>
              </a:rPr>
              <a:t>_State_manager?</a:t>
            </a:r>
          </a:p>
          <a:p>
            <a:pPr lvl="1"/>
            <a:r>
              <a:rPr lang="en-US" altLang="ko-KR" i="1" smtClean="0"/>
              <a:t>shared _State Holder (&amp; manager)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Task?</a:t>
            </a:r>
          </a:p>
          <a:p>
            <a:pPr lvl="1"/>
            <a:r>
              <a:rPr lang="en-US" altLang="ko-KR" smtClean="0"/>
              <a:t>::Concurrency::task&lt;void&gt;([&amp;]() {</a:t>
            </a:r>
            <a:br>
              <a:rPr lang="en-US" altLang="ko-KR" smtClean="0"/>
            </a:br>
            <a:r>
              <a:rPr lang="en-US" altLang="ko-KR" smtClean="0"/>
              <a:t>    _Call_immediate(); … }</a:t>
            </a:r>
          </a:p>
          <a:p>
            <a:pPr lvl="2"/>
            <a:r>
              <a:rPr lang="en-US" altLang="ko-KR" smtClean="0"/>
              <a:t>_Set_value(_Fn(ARGS…), </a:t>
            </a:r>
            <a:r>
              <a:rPr lang="en-US" altLang="ko-KR" i="1" smtClean="0"/>
              <a:t>false</a:t>
            </a:r>
            <a:r>
              <a:rPr lang="en-US" altLang="ko-KR" smtClean="0"/>
              <a:t>);</a:t>
            </a:r>
            <a:endParaRPr lang="en-US" altLang="ko-KR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others?</a:t>
            </a:r>
          </a:p>
          <a:p>
            <a:pPr lvl="1"/>
            <a:r>
              <a:rPr lang="en-US" altLang="ko-KR" smtClean="0"/>
              <a:t>_Call_deferred</a:t>
            </a:r>
          </a:p>
          <a:p>
            <a:pPr lvl="2"/>
            <a:r>
              <a:rPr lang="en-US" altLang="ko-KR"/>
              <a:t>make_ready_at_thread_exit</a:t>
            </a:r>
            <a:endParaRPr lang="en-US" altLang="ko-KR" smtClean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promise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3"/>
                </a:solidFill>
              </a:rPr>
              <a:t>traits</a:t>
            </a:r>
          </a:p>
          <a:p>
            <a:pPr lvl="1"/>
            <a:r>
              <a:rPr lang="en-US" altLang="ko-KR" smtClean="0"/>
              <a:t>not copyable, assignable </a:t>
            </a:r>
            <a:r>
              <a:rPr lang="en-US" altLang="ko-KR" b="1" smtClean="0"/>
              <a:t>but movable</a:t>
            </a:r>
          </a:p>
          <a:p>
            <a:pPr lvl="1"/>
            <a:r>
              <a:rPr lang="en-US" altLang="ko-KR" smtClean="0"/>
              <a:t>2 layer </a:t>
            </a:r>
            <a:r>
              <a:rPr lang="en-US" altLang="ko-KR" smtClean="0">
                <a:latin typeface="바탕"/>
                <a:ea typeface="바탕"/>
              </a:rPr>
              <a:t>→</a:t>
            </a:r>
            <a:r>
              <a:rPr lang="en-US" altLang="ko-KR" smtClean="0"/>
              <a:t> </a:t>
            </a:r>
            <a:r>
              <a:rPr lang="en-US" altLang="ko-KR" i="1" smtClean="0"/>
              <a:t>_Promise</a:t>
            </a:r>
            <a:r>
              <a:rPr lang="en-US" altLang="ko-KR" smtClean="0"/>
              <a:t> – </a:t>
            </a:r>
            <a:r>
              <a:rPr lang="en-US" altLang="ko-KR" i="1" smtClean="0"/>
              <a:t>promise</a:t>
            </a:r>
          </a:p>
          <a:p>
            <a:pPr lvl="2"/>
            <a:r>
              <a:rPr lang="en-US" altLang="ko-KR" i="1" smtClean="0"/>
              <a:t>_</a:t>
            </a:r>
            <a:r>
              <a:rPr lang="en-US" altLang="ko-KR" sz="2000" i="1" smtClean="0"/>
              <a:t>Promise for</a:t>
            </a:r>
            <a:r>
              <a:rPr lang="en-US" altLang="ko-KR" i="1" smtClean="0"/>
              <a:t> </a:t>
            </a:r>
            <a:r>
              <a:rPr lang="en-US" altLang="ko-KR" i="1" smtClean="0">
                <a:solidFill>
                  <a:schemeClr val="accent2"/>
                </a:solidFill>
              </a:rPr>
              <a:t>generic</a:t>
            </a:r>
            <a:r>
              <a:rPr lang="en-US" altLang="ko-KR" i="1" smtClean="0"/>
              <a:t>, </a:t>
            </a:r>
            <a:r>
              <a:rPr lang="en-US" altLang="ko-KR" sz="2000" i="1" smtClean="0"/>
              <a:t>promise for </a:t>
            </a:r>
            <a:r>
              <a:rPr lang="en-US" altLang="ko-KR" i="1" smtClean="0">
                <a:solidFill>
                  <a:schemeClr val="accent2"/>
                </a:solidFill>
              </a:rPr>
              <a:t>template </a:t>
            </a:r>
            <a:r>
              <a:rPr lang="en-US" altLang="ko-KR" i="1">
                <a:solidFill>
                  <a:schemeClr val="accent2"/>
                </a:solidFill>
              </a:rPr>
              <a:t>specialization </a:t>
            </a:r>
            <a:endParaRPr lang="en-US" altLang="ko-KR" i="1" smtClean="0">
              <a:solidFill>
                <a:schemeClr val="accent2"/>
              </a:solidFill>
            </a:endParaRPr>
          </a:p>
          <a:p>
            <a:r>
              <a:rPr lang="en-US" altLang="ko-KR" smtClean="0">
                <a:solidFill>
                  <a:schemeClr val="accent3"/>
                </a:solidFill>
              </a:rPr>
              <a:t>_Promise?</a:t>
            </a:r>
          </a:p>
          <a:p>
            <a:pPr lvl="1"/>
            <a:r>
              <a:rPr lang="en-US" altLang="ko-KR" smtClean="0"/>
              <a:t>get state or future using </a:t>
            </a:r>
            <a:r>
              <a:rPr lang="en-US" altLang="ko-KR" i="1" smtClean="0"/>
              <a:t>_State_manager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broken_promise?</a:t>
            </a:r>
          </a:p>
          <a:p>
            <a:pPr lvl="1"/>
            <a:r>
              <a:rPr lang="en-US" altLang="ko-KR" smtClean="0"/>
              <a:t>promise is valid &amp;&amp; it not ready</a:t>
            </a:r>
          </a:p>
          <a:p>
            <a:pPr lvl="1"/>
            <a:r>
              <a:rPr lang="en-US" altLang="ko-KR" smtClean="0"/>
              <a:t>but call ~promise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>
                <a:solidFill>
                  <a:schemeClr val="accent3"/>
                </a:solidFill>
              </a:rPr>
              <a:t>traits</a:t>
            </a:r>
          </a:p>
          <a:p>
            <a:pPr lvl="1"/>
            <a:r>
              <a:rPr lang="en-US" altLang="ko-KR" smtClean="0"/>
              <a:t>non copyable, assignable but movable</a:t>
            </a:r>
          </a:p>
          <a:p>
            <a:pPr lvl="1"/>
            <a:r>
              <a:rPr lang="en-US" altLang="ko-KR" smtClean="0"/>
              <a:t>asynchronous return object that holds a value </a:t>
            </a:r>
            <a:r>
              <a:rPr lang="en-US" altLang="ko-KR" smtClean="0">
                <a:solidFill>
                  <a:schemeClr val="accent2"/>
                </a:solidFill>
              </a:rPr>
              <a:t>:?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get</a:t>
            </a:r>
          </a:p>
          <a:p>
            <a:pPr lvl="1"/>
            <a:r>
              <a:rPr lang="en-US" altLang="ko-KR" smtClean="0"/>
              <a:t>is valid? by </a:t>
            </a:r>
            <a:r>
              <a:rPr lang="en-US" altLang="ko-KR" smtClean="0">
                <a:solidFill>
                  <a:schemeClr val="accent2"/>
                </a:solidFill>
              </a:rPr>
              <a:t>_Get_only_once</a:t>
            </a:r>
          </a:p>
          <a:p>
            <a:pPr lvl="1"/>
            <a:r>
              <a:rPr lang="en-US" altLang="ko-KR" smtClean="0"/>
              <a:t>get, get, … and get</a:t>
            </a:r>
          </a:p>
          <a:p>
            <a:pPr lvl="1"/>
            <a:r>
              <a:rPr lang="en-US" altLang="ko-KR" smtClean="0"/>
              <a:t>block until ready </a:t>
            </a:r>
            <a:r>
              <a:rPr lang="en-US" altLang="ko-KR" i="1" smtClean="0"/>
              <a:t>(result or exception)</a:t>
            </a:r>
          </a:p>
          <a:p>
            <a:r>
              <a:rPr lang="en-US" altLang="ko-KR" smtClean="0">
                <a:solidFill>
                  <a:schemeClr val="accent3"/>
                </a:solidFill>
              </a:rPr>
              <a:t>shared_future</a:t>
            </a:r>
          </a:p>
          <a:p>
            <a:pPr lvl="1"/>
            <a:r>
              <a:rPr lang="en-US" altLang="ko-KR" smtClean="0"/>
              <a:t>copyable, assignable, movable</a:t>
            </a:r>
          </a:p>
          <a:p>
            <a:pPr lvl="1"/>
            <a:r>
              <a:rPr lang="en-US" altLang="ko-KR" smtClean="0"/>
              <a:t>but </a:t>
            </a:r>
            <a:r>
              <a:rPr lang="en-US" altLang="ko-KR" smtClean="0">
                <a:solidFill>
                  <a:schemeClr val="accent2"/>
                </a:solidFill>
              </a:rPr>
              <a:t>get only once!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43808" y="673532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accent2"/>
                </a:solidFill>
                <a:latin typeface="+mj-lt"/>
              </a:rPr>
              <a:t>: public _State_manager</a:t>
            </a:r>
            <a:endParaRPr lang="ko-KR" altLang="en-US" sz="280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6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288</TotalTime>
  <Words>532</Words>
  <Application>Microsoft Office PowerPoint</Application>
  <PresentationFormat>화면 슬라이드 쇼(4:3)</PresentationFormat>
  <Paragraphs>194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HY중고딕</vt:lpstr>
      <vt:lpstr>맑은 고딕</vt:lpstr>
      <vt:lpstr>바탕</vt:lpstr>
      <vt:lpstr>Consolas</vt:lpstr>
      <vt:lpstr>Corbel</vt:lpstr>
      <vt:lpstr>Wingdings</vt:lpstr>
      <vt:lpstr>Wingdings 2</vt:lpstr>
      <vt:lpstr>Wingdings 3</vt:lpstr>
      <vt:lpstr>메트로</vt:lpstr>
      <vt:lpstr>Synchronizing concurrent threads</vt:lpstr>
      <vt:lpstr>contents</vt:lpstr>
      <vt:lpstr>condition_variable</vt:lpstr>
      <vt:lpstr>condition_variable</vt:lpstr>
      <vt:lpstr>async</vt:lpstr>
      <vt:lpstr>async – state</vt:lpstr>
      <vt:lpstr>async</vt:lpstr>
      <vt:lpstr>promise</vt:lpstr>
      <vt:lpstr>future</vt:lpstr>
      <vt:lpstr>promise – future</vt:lpstr>
      <vt:lpstr>packaged_task</vt:lpstr>
      <vt:lpstr>promise – packaged_task</vt:lpstr>
      <vt:lpstr>spawn_task</vt:lpstr>
      <vt:lpstr>wait!</vt:lpstr>
      <vt:lpstr>chrono</vt:lpstr>
      <vt:lpstr>message passing</vt:lpstr>
      <vt:lpstr>message passing</vt:lpstr>
      <vt:lpstr>message passing</vt:lpstr>
      <vt:lpstr>End-of-File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Synchronizing concurrent threads</dc:title>
  <dc:creator>최재영</dc:creator>
  <cp:lastModifiedBy>lacti</cp:lastModifiedBy>
  <cp:revision>103</cp:revision>
  <dcterms:created xsi:type="dcterms:W3CDTF">2012-05-04T02:02:26Z</dcterms:created>
  <dcterms:modified xsi:type="dcterms:W3CDTF">2014-05-31T15:13:28Z</dcterms:modified>
</cp:coreProperties>
</file>