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igiT9GdjZEpi/V9ILTtj/euB8R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2"/>
  </p:normalViewPr>
  <p:slideViewPr>
    <p:cSldViewPr snapToGrid="0">
      <p:cViewPr varScale="1">
        <p:scale>
          <a:sx n="100" d="100"/>
          <a:sy n="10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</a:pPr>
            <a:r>
              <a:rPr lang="en-GB"/>
              <a:t>Continual Learning Agent from Scratch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893379" y="4929353"/>
            <a:ext cx="9144000" cy="1205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None/>
            </a:pPr>
            <a:r>
              <a:rPr lang="en-GB" sz="1600" b="0" i="0" u="none" strike="noStrike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Aquincum </a:t>
            </a:r>
            <a:r>
              <a:rPr lang="en-GB" sz="16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1600" b="0" i="0" u="none" strike="noStrike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nstitute of </a:t>
            </a:r>
            <a:r>
              <a:rPr lang="en-GB" sz="16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GB" sz="1600" b="0" i="0" u="none" strike="noStrike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echnology, 2023 Spring </a:t>
            </a:r>
            <a:r>
              <a:rPr lang="en-GB" sz="16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600" b="0" i="0" u="none" strike="noStrike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emester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600"/>
              <a:buNone/>
            </a:pPr>
            <a:r>
              <a:rPr lang="en-GB" sz="1600" b="0" i="0" u="none" strike="noStrike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László Freund, Anna Székely, Prabhudesai</a:t>
            </a:r>
            <a:r>
              <a:rPr lang="en-GB" sz="16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600" b="0" i="0" u="none" strike="noStrike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Aryan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600"/>
              <a:buNone/>
            </a:pPr>
            <a:r>
              <a:rPr lang="en-GB" sz="16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presentation - 18.05.2023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GB"/>
              <a:t>Continual learning – a striking challenge for state-of-the-art ML agents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2093150"/>
            <a:ext cx="10515600" cy="28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Continual learning:</a:t>
            </a:r>
            <a:r>
              <a:rPr lang="en-GB" dirty="0"/>
              <a:t> learning from a not </a:t>
            </a:r>
            <a:r>
              <a:rPr lang="en-GB" dirty="0" err="1"/>
              <a:t>i.i.d.</a:t>
            </a:r>
            <a:r>
              <a:rPr lang="en-GB" dirty="0"/>
              <a:t>, non stationary, not balanced dataset – as natural agents do.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i="1" dirty="0"/>
              <a:t>Catastrophic forgetting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dirty="0"/>
              <a:t>	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dirty="0"/>
              <a:t>Possible solutions: “Remind” the model for previous tasks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Retrieval based solutions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Generative solutions</a:t>
            </a:r>
            <a:endParaRPr dirty="0"/>
          </a:p>
        </p:txBody>
      </p:sp>
      <p:sp>
        <p:nvSpPr>
          <p:cNvPr id="96" name="Google Shape;96;p2"/>
          <p:cNvSpPr txBox="1"/>
          <p:nvPr/>
        </p:nvSpPr>
        <p:spPr>
          <a:xfrm>
            <a:off x="750674" y="5162598"/>
            <a:ext cx="10603200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GB" sz="28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Inspiration:</a:t>
            </a:r>
            <a:endParaRPr dirty="0"/>
          </a:p>
          <a:p>
            <a:pPr marL="342900" indent="-34290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Continual Learning with Deep Generative Replay </a:t>
            </a:r>
          </a:p>
          <a:p>
            <a:pPr>
              <a:buClr>
                <a:schemeClr val="dk1"/>
              </a:buClr>
              <a:buSzPts val="2000"/>
            </a:pPr>
            <a:r>
              <a:rPr lang="hu-HU" dirty="0" err="1">
                <a:latin typeface="Georgia" panose="02040502050405020303" pitchFamily="18" charset="0"/>
              </a:rPr>
              <a:t>Shin</a:t>
            </a:r>
            <a:r>
              <a:rPr lang="hu-HU" dirty="0">
                <a:latin typeface="Georgia" panose="02040502050405020303" pitchFamily="18" charset="0"/>
              </a:rPr>
              <a:t>, H., Lee, </a:t>
            </a:r>
            <a:r>
              <a:rPr lang="hu-HU" dirty="0" err="1">
                <a:latin typeface="Georgia" panose="02040502050405020303" pitchFamily="18" charset="0"/>
              </a:rPr>
              <a:t>J</a:t>
            </a:r>
            <a:r>
              <a:rPr lang="hu-HU" dirty="0">
                <a:latin typeface="Georgia" panose="02040502050405020303" pitchFamily="18" charset="0"/>
              </a:rPr>
              <a:t>. K., Kim, </a:t>
            </a:r>
            <a:r>
              <a:rPr lang="hu-HU" dirty="0" err="1">
                <a:latin typeface="Georgia" panose="02040502050405020303" pitchFamily="18" charset="0"/>
              </a:rPr>
              <a:t>J</a:t>
            </a:r>
            <a:r>
              <a:rPr lang="hu-HU" dirty="0">
                <a:latin typeface="Georgia" panose="02040502050405020303" pitchFamily="18" charset="0"/>
              </a:rPr>
              <a:t>., &amp; Kim, </a:t>
            </a:r>
            <a:r>
              <a:rPr lang="hu-HU" dirty="0" err="1">
                <a:latin typeface="Georgia" panose="02040502050405020303" pitchFamily="18" charset="0"/>
              </a:rPr>
              <a:t>J</a:t>
            </a:r>
            <a:r>
              <a:rPr lang="hu-HU" dirty="0">
                <a:latin typeface="Georgia" panose="02040502050405020303" pitchFamily="18" charset="0"/>
              </a:rPr>
              <a:t>. (2017).</a:t>
            </a:r>
            <a:endParaRPr dirty="0">
              <a:latin typeface="Georgia" panose="02040502050405020303" pitchFamily="18" charset="0"/>
            </a:endParaRPr>
          </a:p>
          <a:p>
            <a:pPr marL="342900" indent="-34290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Online Continual Learning with Maximally Interfered Retrieval </a:t>
            </a:r>
          </a:p>
          <a:p>
            <a:pPr>
              <a:buClr>
                <a:schemeClr val="dk1"/>
              </a:buClr>
              <a:buSzPts val="2000"/>
            </a:pPr>
            <a:r>
              <a:rPr lang="hu-HU" dirty="0" err="1">
                <a:latin typeface="Georgia" panose="02040502050405020303" pitchFamily="18" charset="0"/>
              </a:rPr>
              <a:t>Aljundi</a:t>
            </a:r>
            <a:r>
              <a:rPr lang="hu-HU" dirty="0">
                <a:latin typeface="Georgia" panose="02040502050405020303" pitchFamily="18" charset="0"/>
              </a:rPr>
              <a:t>, R., </a:t>
            </a:r>
            <a:r>
              <a:rPr lang="hu-HU" dirty="0" err="1">
                <a:latin typeface="Georgia" panose="02040502050405020303" pitchFamily="18" charset="0"/>
              </a:rPr>
              <a:t>Caccia</a:t>
            </a:r>
            <a:r>
              <a:rPr lang="hu-HU" dirty="0">
                <a:latin typeface="Georgia" panose="02040502050405020303" pitchFamily="18" charset="0"/>
              </a:rPr>
              <a:t>, L., </a:t>
            </a:r>
            <a:r>
              <a:rPr lang="hu-HU" dirty="0" err="1">
                <a:latin typeface="Georgia" panose="02040502050405020303" pitchFamily="18" charset="0"/>
              </a:rPr>
              <a:t>Belilovsky</a:t>
            </a:r>
            <a:r>
              <a:rPr lang="hu-HU" dirty="0">
                <a:latin typeface="Georgia" panose="02040502050405020303" pitchFamily="18" charset="0"/>
              </a:rPr>
              <a:t>, E., </a:t>
            </a:r>
            <a:r>
              <a:rPr lang="hu-HU" dirty="0" err="1">
                <a:latin typeface="Georgia" panose="02040502050405020303" pitchFamily="18" charset="0"/>
              </a:rPr>
              <a:t>Caccia</a:t>
            </a:r>
            <a:r>
              <a:rPr lang="hu-HU" dirty="0">
                <a:latin typeface="Georgia" panose="02040502050405020303" pitchFamily="18" charset="0"/>
              </a:rPr>
              <a:t>, M., Lin, M., </a:t>
            </a:r>
            <a:r>
              <a:rPr lang="hu-HU" dirty="0" err="1">
                <a:latin typeface="Georgia" panose="02040502050405020303" pitchFamily="18" charset="0"/>
              </a:rPr>
              <a:t>Charlin</a:t>
            </a:r>
            <a:r>
              <a:rPr lang="hu-HU" dirty="0">
                <a:latin typeface="Georgia" panose="02040502050405020303" pitchFamily="18" charset="0"/>
              </a:rPr>
              <a:t>, L., &amp; </a:t>
            </a:r>
            <a:r>
              <a:rPr lang="hu-HU" dirty="0" err="1">
                <a:latin typeface="Georgia" panose="02040502050405020303" pitchFamily="18" charset="0"/>
              </a:rPr>
              <a:t>Tuytelaars</a:t>
            </a:r>
            <a:r>
              <a:rPr lang="hu-HU" dirty="0">
                <a:latin typeface="Georgia" panose="02040502050405020303" pitchFamily="18" charset="0"/>
              </a:rPr>
              <a:t>, T. (2019).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536237" y="3693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GB" dirty="0"/>
              <a:t>Data and expectations</a:t>
            </a:r>
            <a:endParaRPr dirty="0"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421775" y="3458750"/>
            <a:ext cx="10756500" cy="27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2400" b="1" dirty="0"/>
              <a:t>Expectations</a:t>
            </a:r>
            <a:endParaRPr sz="2400" dirty="0"/>
          </a:p>
          <a:p>
            <a:pPr marL="228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   forward transfer: the learned tasks should contribute to the better acquisition of the new task. </a:t>
            </a:r>
            <a:endParaRPr sz="2400" dirty="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dirty="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   backward transfer (or the lack of forgetfulness): training on new tasks should improve, but at least keep classification performance on previous tasks.</a:t>
            </a:r>
            <a:endParaRPr sz="2400" dirty="0"/>
          </a:p>
        </p:txBody>
      </p:sp>
      <p:sp>
        <p:nvSpPr>
          <p:cNvPr id="104" name="Google Shape;104;p3"/>
          <p:cNvSpPr txBox="1"/>
          <p:nvPr/>
        </p:nvSpPr>
        <p:spPr>
          <a:xfrm>
            <a:off x="390331" y="1983119"/>
            <a:ext cx="633957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lang="en-GB" sz="24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Cifar-10 cut into sub-tasks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1"/>
                </a:solidFill>
                <a:latin typeface="Georgia"/>
                <a:sym typeface="Georgia"/>
              </a:rPr>
              <a:t>Sequential training on tasks </a:t>
            </a:r>
            <a:endParaRPr dirty="0"/>
          </a:p>
        </p:txBody>
      </p:sp>
      <p:pic>
        <p:nvPicPr>
          <p:cNvPr id="105" name="Google Shape;10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375" y="605500"/>
            <a:ext cx="4577900" cy="31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536237" y="3693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GB"/>
              <a:t>Proposed solution 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536225" y="1070575"/>
            <a:ext cx="6823500" cy="4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/>
              <a:t>Network architecture: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b="1"/>
              <a:t>Classifier </a:t>
            </a:r>
            <a:r>
              <a:rPr lang="en-GB" sz="2000"/>
              <a:t>(Performance evaluated on it)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b="1"/>
              <a:t>Generator </a:t>
            </a:r>
            <a:r>
              <a:rPr lang="en-GB" sz="2000"/>
              <a:t>(auxiliary architecture that supports the classifier’s performance, made of several subparts) </a:t>
            </a:r>
            <a:endParaRPr sz="2000" b="1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Encoder (encodes into latent space)</a:t>
            </a:r>
            <a:endParaRPr sz="16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Discriminator (predicts if an image is real/fake)</a:t>
            </a:r>
            <a:endParaRPr sz="16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Score Based Diffusion model  (iterative refinement of noise based on learnable score function)</a:t>
            </a:r>
            <a:endParaRPr sz="16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EDM *</a:t>
            </a:r>
            <a:endParaRPr sz="1600"/>
          </a:p>
          <a:p>
            <a:pPr marL="1143000" lvl="2" indent="-215900" algn="l" rtl="0"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Guided Diffusion (diffusion guided by Discriminator)</a:t>
            </a:r>
            <a:endParaRPr sz="1600"/>
          </a:p>
          <a:p>
            <a:pPr marL="1143000" lvl="2" indent="-215900" algn="l" rtl="0"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‘“What makes the image more realistic”</a:t>
            </a:r>
            <a:endParaRPr sz="1600"/>
          </a:p>
          <a:p>
            <a:pPr marL="685800" lvl="1" indent="-215900" algn="l" rtl="0"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MIR **</a:t>
            </a:r>
            <a:endParaRPr sz="1600"/>
          </a:p>
          <a:p>
            <a:pPr marL="1143000" lvl="2" indent="-215900" algn="l" rtl="0"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Retrieve samples with the most interference</a:t>
            </a:r>
            <a:endParaRPr sz="1600"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l="-2570" r="2569"/>
          <a:stretch/>
        </p:blipFill>
        <p:spPr>
          <a:xfrm>
            <a:off x="7359725" y="1217275"/>
            <a:ext cx="4689149" cy="46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6886175" y="6457800"/>
            <a:ext cx="690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**Online Continual Learning with Maximally Interfered Retrieval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4368625" y="6246150"/>
            <a:ext cx="98778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*Refining Generative Process with Discriminator Guidance in Score-based Diffusion Models (DG)</a:t>
            </a:r>
            <a:endParaRPr sz="1700" b="1">
              <a:solidFill>
                <a:srgbClr val="E6EDF3"/>
              </a:solidFill>
              <a:highlight>
                <a:srgbClr val="0D1117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838200" y="3199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3">
            <a:alphaModFix/>
          </a:blip>
          <a:srcRect r="2219" b="6138"/>
          <a:stretch/>
        </p:blipFill>
        <p:spPr>
          <a:xfrm>
            <a:off x="5093400" y="1963475"/>
            <a:ext cx="1840388" cy="18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 rotWithShape="1">
          <a:blip r:embed="rId4">
            <a:alphaModFix/>
          </a:blip>
          <a:srcRect t="4460" b="9591"/>
          <a:stretch/>
        </p:blipFill>
        <p:spPr>
          <a:xfrm>
            <a:off x="5092512" y="4435578"/>
            <a:ext cx="1882200" cy="1705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"/>
          <p:cNvPicPr preferRelativeResize="0"/>
          <p:nvPr/>
        </p:nvPicPr>
        <p:blipFill rotWithShape="1">
          <a:blip r:embed="rId5">
            <a:alphaModFix/>
          </a:blip>
          <a:srcRect b="1787"/>
          <a:stretch/>
        </p:blipFill>
        <p:spPr>
          <a:xfrm>
            <a:off x="159350" y="1963475"/>
            <a:ext cx="4476626" cy="417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"/>
          <p:cNvPicPr preferRelativeResize="0"/>
          <p:nvPr/>
        </p:nvPicPr>
        <p:blipFill rotWithShape="1">
          <a:blip r:embed="rId6">
            <a:alphaModFix/>
          </a:blip>
          <a:srcRect b="3138"/>
          <a:stretch/>
        </p:blipFill>
        <p:spPr>
          <a:xfrm>
            <a:off x="7431250" y="2146350"/>
            <a:ext cx="4659675" cy="388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6171275" y="403375"/>
            <a:ext cx="3115800" cy="11589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lt1"/>
                </a:highlight>
              </a:rPr>
              <a:t>I’m not in the dataset?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838200" y="23024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</a:pPr>
            <a:r>
              <a:rPr lang="en-GB"/>
              <a:t>Thank you for your kind attention!</a:t>
            </a:r>
            <a:br>
              <a:rPr lang="en-GB"/>
            </a:br>
            <a:br>
              <a:rPr lang="en-GB"/>
            </a:b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336</Words>
  <Application>Microsoft Macintosh PowerPoint</Application>
  <PresentationFormat>Szélesvásznú</PresentationFormat>
  <Paragraphs>44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Georgia</vt:lpstr>
      <vt:lpstr>Times New Roman</vt:lpstr>
      <vt:lpstr>Office-téma</vt:lpstr>
      <vt:lpstr>Continual Learning Agent from Scratch</vt:lpstr>
      <vt:lpstr>Continual learning – a striking challenge for state-of-the-art ML agents</vt:lpstr>
      <vt:lpstr>Data and expectations</vt:lpstr>
      <vt:lpstr>Proposed solution </vt:lpstr>
      <vt:lpstr>Results</vt:lpstr>
      <vt:lpstr>Thank you for your kind attention!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Continual Learning Agent from Scratch</dc:title>
  <dc:creator>Székely Anna</dc:creator>
  <cp:lastModifiedBy>Székely Anna</cp:lastModifiedBy>
  <cp:revision>3</cp:revision>
  <dcterms:created xsi:type="dcterms:W3CDTF">2023-05-17T06:53:24Z</dcterms:created>
  <dcterms:modified xsi:type="dcterms:W3CDTF">2023-05-18T10:50:37Z</dcterms:modified>
</cp:coreProperties>
</file>