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3.xml" ContentType="application/vnd.openxmlformats-officedocument.presentationml.notesSlide+xml"/>
  <Override PartName="/ppt/tags/tag51.xml" ContentType="application/vnd.openxmlformats-officedocument.presentationml.tags+xml"/>
  <Override PartName="/ppt/notesSlides/notesSlide4.xml" ContentType="application/vnd.openxmlformats-officedocument.presentationml.notesSlide+xml"/>
  <Override PartName="/ppt/tags/tag52.xml" ContentType="application/vnd.openxmlformats-officedocument.presentationml.tags+xml"/>
  <Override PartName="/ppt/notesSlides/notesSlide5.xml" ContentType="application/vnd.openxmlformats-officedocument.presentationml.notesSlide+xml"/>
  <Override PartName="/ppt/tags/tag53.xml" ContentType="application/vnd.openxmlformats-officedocument.presentationml.tags+xml"/>
  <Override PartName="/ppt/notesSlides/notesSlide6.xml" ContentType="application/vnd.openxmlformats-officedocument.presentationml.notesSlide+xml"/>
  <Override PartName="/ppt/tags/tag54.xml" ContentType="application/vnd.openxmlformats-officedocument.presentationml.tags+xml"/>
  <Override PartName="/ppt/notesSlides/notesSlide7.xml" ContentType="application/vnd.openxmlformats-officedocument.presentationml.notesSlide+xml"/>
  <Override PartName="/ppt/tags/tag55.xml" ContentType="application/vnd.openxmlformats-officedocument.presentationml.tags+xml"/>
  <Override PartName="/ppt/notesSlides/notesSlide8.xml" ContentType="application/vnd.openxmlformats-officedocument.presentationml.notesSlide+xml"/>
  <Override PartName="/ppt/tags/tag56.xml" ContentType="application/vnd.openxmlformats-officedocument.presentationml.tags+xml"/>
  <Override PartName="/ppt/notesSlides/notesSlide9.xml" ContentType="application/vnd.openxmlformats-officedocument.presentationml.notesSlide+xml"/>
  <Override PartName="/ppt/tags/tag57.xml" ContentType="application/vnd.openxmlformats-officedocument.presentationml.tags+xml"/>
  <Override PartName="/ppt/notesSlides/notesSlide10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11.xml" ContentType="application/vnd.openxmlformats-officedocument.presentationml.notesSlide+xml"/>
  <Override PartName="/ppt/tags/tag168.xml" ContentType="application/vnd.openxmlformats-officedocument.presentationml.tags+xml"/>
  <Override PartName="/ppt/notesSlides/notesSlide12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13.xml" ContentType="application/vnd.openxmlformats-officedocument.presentationml.notesSlide+xml"/>
  <Override PartName="/ppt/tags/tag256.xml" ContentType="application/vnd.openxmlformats-officedocument.presentationml.tags+xml"/>
  <Override PartName="/ppt/notesSlides/notesSlide14.xml" ContentType="application/vnd.openxmlformats-officedocument.presentationml.notesSlide+xml"/>
  <Override PartName="/ppt/tags/tag257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5" r:id="rId5"/>
    <p:sldId id="262" r:id="rId6"/>
    <p:sldId id="266" r:id="rId7"/>
    <p:sldId id="268" r:id="rId8"/>
    <p:sldId id="270" r:id="rId9"/>
    <p:sldId id="269" r:id="rId10"/>
    <p:sldId id="267" r:id="rId11"/>
    <p:sldId id="272" r:id="rId12"/>
    <p:sldId id="273" r:id="rId13"/>
    <p:sldId id="263" r:id="rId14"/>
    <p:sldId id="271" r:id="rId15"/>
    <p:sldId id="261" r:id="rId16"/>
    <p:sldId id="264" r:id="rId17"/>
    <p:sldId id="25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0" autoAdjust="0"/>
    <p:restoredTop sz="99749" autoAdjust="0"/>
  </p:normalViewPr>
  <p:slideViewPr>
    <p:cSldViewPr>
      <p:cViewPr>
        <p:scale>
          <a:sx n="100" d="100"/>
          <a:sy n="100" d="100"/>
        </p:scale>
        <p:origin x="-122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7717B-FF3E-4180-AC0D-3AADAA9AED61}" type="datetimeFigureOut">
              <a:rPr lang="en-US" smtClean="0"/>
              <a:t>7/12/2012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6C2CE-F2CC-4C33-A893-3CA786D8C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62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6C2CE-F2CC-4C33-A893-3CA786D8C3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58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6C2CE-F2CC-4C33-A893-3CA786D8C3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00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6C2CE-F2CC-4C33-A893-3CA786D8C3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58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6C2CE-F2CC-4C33-A893-3CA786D8C3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58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6C2CE-F2CC-4C33-A893-3CA786D8C3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00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6C2CE-F2CC-4C33-A893-3CA786D8C3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00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6C2CE-F2CC-4C33-A893-3CA786D8C3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06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6C2CE-F2CC-4C33-A893-3CA786D8C3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58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6C2CE-F2CC-4C33-A893-3CA786D8C3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58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6C2CE-F2CC-4C33-A893-3CA786D8C3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5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6C2CE-F2CC-4C33-A893-3CA786D8C3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00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6C2CE-F2CC-4C33-A893-3CA786D8C3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00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6C2CE-F2CC-4C33-A893-3CA786D8C3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58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6C2CE-F2CC-4C33-A893-3CA786D8C3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23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6C2CE-F2CC-4C33-A893-3CA786D8C3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5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3ABD-82A9-4D7D-BDB6-959A6623BB02}" type="datetimeFigureOut">
              <a:rPr lang="en-US" smtClean="0"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5152-EF04-4811-A1A2-59B513E6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5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3ABD-82A9-4D7D-BDB6-959A6623BB02}" type="datetimeFigureOut">
              <a:rPr lang="en-US" smtClean="0"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5152-EF04-4811-A1A2-59B513E6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7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3ABD-82A9-4D7D-BDB6-959A6623BB02}" type="datetimeFigureOut">
              <a:rPr lang="en-US" smtClean="0"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5152-EF04-4811-A1A2-59B513E6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7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3ABD-82A9-4D7D-BDB6-959A6623BB02}" type="datetimeFigureOut">
              <a:rPr lang="en-US" smtClean="0"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5152-EF04-4811-A1A2-59B513E6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5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3ABD-82A9-4D7D-BDB6-959A6623BB02}" type="datetimeFigureOut">
              <a:rPr lang="en-US" smtClean="0"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5152-EF04-4811-A1A2-59B513E6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9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3ABD-82A9-4D7D-BDB6-959A6623BB02}" type="datetimeFigureOut">
              <a:rPr lang="en-US" smtClean="0"/>
              <a:t>7/12/2012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5152-EF04-4811-A1A2-59B513E6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1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3ABD-82A9-4D7D-BDB6-959A6623BB02}" type="datetimeFigureOut">
              <a:rPr lang="en-US" smtClean="0"/>
              <a:t>7/12/2012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5152-EF04-4811-A1A2-59B513E6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5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3ABD-82A9-4D7D-BDB6-959A6623BB02}" type="datetimeFigureOut">
              <a:rPr lang="en-US" smtClean="0"/>
              <a:t>7/12/2012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5152-EF04-4811-A1A2-59B513E6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0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3ABD-82A9-4D7D-BDB6-959A6623BB02}" type="datetimeFigureOut">
              <a:rPr lang="en-US" smtClean="0"/>
              <a:t>7/12/2012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5152-EF04-4811-A1A2-59B513E6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6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3ABD-82A9-4D7D-BDB6-959A6623BB02}" type="datetimeFigureOut">
              <a:rPr lang="en-US" smtClean="0"/>
              <a:t>7/12/2012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5152-EF04-4811-A1A2-59B513E6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5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3ABD-82A9-4D7D-BDB6-959A6623BB02}" type="datetimeFigureOut">
              <a:rPr lang="en-US" smtClean="0"/>
              <a:t>7/12/2012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5152-EF04-4811-A1A2-59B513E6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93ABD-82A9-4D7D-BDB6-959A6623BB02}" type="datetimeFigureOut">
              <a:rPr lang="en-US" smtClean="0"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25152-EF04-4811-A1A2-59B513E6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6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26" Type="http://schemas.openxmlformats.org/officeDocument/2006/relationships/tags" Target="../tags/tag83.xml"/><Relationship Id="rId39" Type="http://schemas.openxmlformats.org/officeDocument/2006/relationships/tags" Target="../tags/tag96.xml"/><Relationship Id="rId21" Type="http://schemas.openxmlformats.org/officeDocument/2006/relationships/tags" Target="../tags/tag78.xml"/><Relationship Id="rId34" Type="http://schemas.openxmlformats.org/officeDocument/2006/relationships/tags" Target="../tags/tag91.xml"/><Relationship Id="rId42" Type="http://schemas.openxmlformats.org/officeDocument/2006/relationships/tags" Target="../tags/tag99.xml"/><Relationship Id="rId47" Type="http://schemas.openxmlformats.org/officeDocument/2006/relationships/tags" Target="../tags/tag104.xml"/><Relationship Id="rId50" Type="http://schemas.openxmlformats.org/officeDocument/2006/relationships/tags" Target="../tags/tag107.xml"/><Relationship Id="rId55" Type="http://schemas.openxmlformats.org/officeDocument/2006/relationships/tags" Target="../tags/tag112.xml"/><Relationship Id="rId63" Type="http://schemas.openxmlformats.org/officeDocument/2006/relationships/tags" Target="../tags/tag120.xml"/><Relationship Id="rId7" Type="http://schemas.openxmlformats.org/officeDocument/2006/relationships/tags" Target="../tags/tag64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0" Type="http://schemas.openxmlformats.org/officeDocument/2006/relationships/tags" Target="../tags/tag77.xml"/><Relationship Id="rId29" Type="http://schemas.openxmlformats.org/officeDocument/2006/relationships/tags" Target="../tags/tag86.xml"/><Relationship Id="rId41" Type="http://schemas.openxmlformats.org/officeDocument/2006/relationships/tags" Target="../tags/tag98.xml"/><Relationship Id="rId54" Type="http://schemas.openxmlformats.org/officeDocument/2006/relationships/tags" Target="../tags/tag111.xml"/><Relationship Id="rId62" Type="http://schemas.openxmlformats.org/officeDocument/2006/relationships/tags" Target="../tags/tag11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24" Type="http://schemas.openxmlformats.org/officeDocument/2006/relationships/tags" Target="../tags/tag81.xml"/><Relationship Id="rId32" Type="http://schemas.openxmlformats.org/officeDocument/2006/relationships/tags" Target="../tags/tag89.xml"/><Relationship Id="rId37" Type="http://schemas.openxmlformats.org/officeDocument/2006/relationships/tags" Target="../tags/tag94.xml"/><Relationship Id="rId40" Type="http://schemas.openxmlformats.org/officeDocument/2006/relationships/tags" Target="../tags/tag97.xml"/><Relationship Id="rId45" Type="http://schemas.openxmlformats.org/officeDocument/2006/relationships/tags" Target="../tags/tag102.xml"/><Relationship Id="rId53" Type="http://schemas.openxmlformats.org/officeDocument/2006/relationships/tags" Target="../tags/tag110.xml"/><Relationship Id="rId58" Type="http://schemas.openxmlformats.org/officeDocument/2006/relationships/tags" Target="../tags/tag115.xml"/><Relationship Id="rId66" Type="http://schemas.openxmlformats.org/officeDocument/2006/relationships/slideLayout" Target="../slideLayouts/slideLayout2.xml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23" Type="http://schemas.openxmlformats.org/officeDocument/2006/relationships/tags" Target="../tags/tag80.xml"/><Relationship Id="rId28" Type="http://schemas.openxmlformats.org/officeDocument/2006/relationships/tags" Target="../tags/tag85.xml"/><Relationship Id="rId36" Type="http://schemas.openxmlformats.org/officeDocument/2006/relationships/tags" Target="../tags/tag93.xml"/><Relationship Id="rId49" Type="http://schemas.openxmlformats.org/officeDocument/2006/relationships/tags" Target="../tags/tag106.xml"/><Relationship Id="rId57" Type="http://schemas.openxmlformats.org/officeDocument/2006/relationships/tags" Target="../tags/tag114.xml"/><Relationship Id="rId61" Type="http://schemas.openxmlformats.org/officeDocument/2006/relationships/tags" Target="../tags/tag118.xml"/><Relationship Id="rId10" Type="http://schemas.openxmlformats.org/officeDocument/2006/relationships/tags" Target="../tags/tag67.xml"/><Relationship Id="rId19" Type="http://schemas.openxmlformats.org/officeDocument/2006/relationships/tags" Target="../tags/tag76.xml"/><Relationship Id="rId31" Type="http://schemas.openxmlformats.org/officeDocument/2006/relationships/tags" Target="../tags/tag88.xml"/><Relationship Id="rId44" Type="http://schemas.openxmlformats.org/officeDocument/2006/relationships/tags" Target="../tags/tag101.xml"/><Relationship Id="rId52" Type="http://schemas.openxmlformats.org/officeDocument/2006/relationships/tags" Target="../tags/tag109.xml"/><Relationship Id="rId60" Type="http://schemas.openxmlformats.org/officeDocument/2006/relationships/tags" Target="../tags/tag117.xml"/><Relationship Id="rId65" Type="http://schemas.openxmlformats.org/officeDocument/2006/relationships/tags" Target="../tags/tag122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Relationship Id="rId22" Type="http://schemas.openxmlformats.org/officeDocument/2006/relationships/tags" Target="../tags/tag79.xml"/><Relationship Id="rId27" Type="http://schemas.openxmlformats.org/officeDocument/2006/relationships/tags" Target="../tags/tag84.xml"/><Relationship Id="rId30" Type="http://schemas.openxmlformats.org/officeDocument/2006/relationships/tags" Target="../tags/tag87.xml"/><Relationship Id="rId35" Type="http://schemas.openxmlformats.org/officeDocument/2006/relationships/tags" Target="../tags/tag92.xml"/><Relationship Id="rId43" Type="http://schemas.openxmlformats.org/officeDocument/2006/relationships/tags" Target="../tags/tag100.xml"/><Relationship Id="rId48" Type="http://schemas.openxmlformats.org/officeDocument/2006/relationships/tags" Target="../tags/tag105.xml"/><Relationship Id="rId56" Type="http://schemas.openxmlformats.org/officeDocument/2006/relationships/tags" Target="../tags/tag113.xml"/><Relationship Id="rId64" Type="http://schemas.openxmlformats.org/officeDocument/2006/relationships/tags" Target="../tags/tag121.xml"/><Relationship Id="rId8" Type="http://schemas.openxmlformats.org/officeDocument/2006/relationships/tags" Target="../tags/tag65.xml"/><Relationship Id="rId51" Type="http://schemas.openxmlformats.org/officeDocument/2006/relationships/tags" Target="../tags/tag108.xml"/><Relationship Id="rId3" Type="http://schemas.openxmlformats.org/officeDocument/2006/relationships/tags" Target="../tags/tag60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5" Type="http://schemas.openxmlformats.org/officeDocument/2006/relationships/tags" Target="../tags/tag82.xml"/><Relationship Id="rId33" Type="http://schemas.openxmlformats.org/officeDocument/2006/relationships/tags" Target="../tags/tag90.xml"/><Relationship Id="rId38" Type="http://schemas.openxmlformats.org/officeDocument/2006/relationships/tags" Target="../tags/tag95.xml"/><Relationship Id="rId46" Type="http://schemas.openxmlformats.org/officeDocument/2006/relationships/tags" Target="../tags/tag103.xml"/><Relationship Id="rId59" Type="http://schemas.openxmlformats.org/officeDocument/2006/relationships/tags" Target="../tags/tag11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13" Type="http://schemas.openxmlformats.org/officeDocument/2006/relationships/tags" Target="../tags/tag135.xml"/><Relationship Id="rId18" Type="http://schemas.openxmlformats.org/officeDocument/2006/relationships/tags" Target="../tags/tag140.xml"/><Relationship Id="rId26" Type="http://schemas.openxmlformats.org/officeDocument/2006/relationships/tags" Target="../tags/tag148.xml"/><Relationship Id="rId39" Type="http://schemas.openxmlformats.org/officeDocument/2006/relationships/tags" Target="../tags/tag161.xml"/><Relationship Id="rId3" Type="http://schemas.openxmlformats.org/officeDocument/2006/relationships/tags" Target="../tags/tag125.xml"/><Relationship Id="rId21" Type="http://schemas.openxmlformats.org/officeDocument/2006/relationships/tags" Target="../tags/tag143.xml"/><Relationship Id="rId34" Type="http://schemas.openxmlformats.org/officeDocument/2006/relationships/tags" Target="../tags/tag156.xml"/><Relationship Id="rId42" Type="http://schemas.openxmlformats.org/officeDocument/2006/relationships/tags" Target="../tags/tag164.xml"/><Relationship Id="rId7" Type="http://schemas.openxmlformats.org/officeDocument/2006/relationships/tags" Target="../tags/tag129.xml"/><Relationship Id="rId12" Type="http://schemas.openxmlformats.org/officeDocument/2006/relationships/tags" Target="../tags/tag134.xml"/><Relationship Id="rId17" Type="http://schemas.openxmlformats.org/officeDocument/2006/relationships/tags" Target="../tags/tag139.xml"/><Relationship Id="rId25" Type="http://schemas.openxmlformats.org/officeDocument/2006/relationships/tags" Target="../tags/tag147.xml"/><Relationship Id="rId33" Type="http://schemas.openxmlformats.org/officeDocument/2006/relationships/tags" Target="../tags/tag155.xml"/><Relationship Id="rId38" Type="http://schemas.openxmlformats.org/officeDocument/2006/relationships/tags" Target="../tags/tag160.xml"/><Relationship Id="rId2" Type="http://schemas.openxmlformats.org/officeDocument/2006/relationships/tags" Target="../tags/tag124.xml"/><Relationship Id="rId16" Type="http://schemas.openxmlformats.org/officeDocument/2006/relationships/tags" Target="../tags/tag138.xml"/><Relationship Id="rId20" Type="http://schemas.openxmlformats.org/officeDocument/2006/relationships/tags" Target="../tags/tag142.xml"/><Relationship Id="rId29" Type="http://schemas.openxmlformats.org/officeDocument/2006/relationships/tags" Target="../tags/tag151.xml"/><Relationship Id="rId41" Type="http://schemas.openxmlformats.org/officeDocument/2006/relationships/tags" Target="../tags/tag163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24" Type="http://schemas.openxmlformats.org/officeDocument/2006/relationships/tags" Target="../tags/tag146.xml"/><Relationship Id="rId32" Type="http://schemas.openxmlformats.org/officeDocument/2006/relationships/tags" Target="../tags/tag154.xml"/><Relationship Id="rId37" Type="http://schemas.openxmlformats.org/officeDocument/2006/relationships/tags" Target="../tags/tag159.xml"/><Relationship Id="rId40" Type="http://schemas.openxmlformats.org/officeDocument/2006/relationships/tags" Target="../tags/tag162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127.xml"/><Relationship Id="rId15" Type="http://schemas.openxmlformats.org/officeDocument/2006/relationships/tags" Target="../tags/tag137.xml"/><Relationship Id="rId23" Type="http://schemas.openxmlformats.org/officeDocument/2006/relationships/tags" Target="../tags/tag145.xml"/><Relationship Id="rId28" Type="http://schemas.openxmlformats.org/officeDocument/2006/relationships/tags" Target="../tags/tag150.xml"/><Relationship Id="rId36" Type="http://schemas.openxmlformats.org/officeDocument/2006/relationships/tags" Target="../tags/tag158.xml"/><Relationship Id="rId10" Type="http://schemas.openxmlformats.org/officeDocument/2006/relationships/tags" Target="../tags/tag132.xml"/><Relationship Id="rId19" Type="http://schemas.openxmlformats.org/officeDocument/2006/relationships/tags" Target="../tags/tag141.xml"/><Relationship Id="rId31" Type="http://schemas.openxmlformats.org/officeDocument/2006/relationships/tags" Target="../tags/tag153.xml"/><Relationship Id="rId44" Type="http://schemas.openxmlformats.org/officeDocument/2006/relationships/tags" Target="../tags/tag166.xml"/><Relationship Id="rId4" Type="http://schemas.openxmlformats.org/officeDocument/2006/relationships/tags" Target="../tags/tag126.xml"/><Relationship Id="rId9" Type="http://schemas.openxmlformats.org/officeDocument/2006/relationships/tags" Target="../tags/tag131.xml"/><Relationship Id="rId14" Type="http://schemas.openxmlformats.org/officeDocument/2006/relationships/tags" Target="../tags/tag136.xml"/><Relationship Id="rId22" Type="http://schemas.openxmlformats.org/officeDocument/2006/relationships/tags" Target="../tags/tag144.xml"/><Relationship Id="rId27" Type="http://schemas.openxmlformats.org/officeDocument/2006/relationships/tags" Target="../tags/tag149.xml"/><Relationship Id="rId30" Type="http://schemas.openxmlformats.org/officeDocument/2006/relationships/tags" Target="../tags/tag152.xml"/><Relationship Id="rId35" Type="http://schemas.openxmlformats.org/officeDocument/2006/relationships/tags" Target="../tags/tag157.xml"/><Relationship Id="rId43" Type="http://schemas.openxmlformats.org/officeDocument/2006/relationships/tags" Target="../tags/tag16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8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181.xml"/><Relationship Id="rId18" Type="http://schemas.openxmlformats.org/officeDocument/2006/relationships/tags" Target="../tags/tag186.xml"/><Relationship Id="rId26" Type="http://schemas.openxmlformats.org/officeDocument/2006/relationships/tags" Target="../tags/tag194.xml"/><Relationship Id="rId39" Type="http://schemas.openxmlformats.org/officeDocument/2006/relationships/tags" Target="../tags/tag207.xml"/><Relationship Id="rId21" Type="http://schemas.openxmlformats.org/officeDocument/2006/relationships/tags" Target="../tags/tag189.xml"/><Relationship Id="rId34" Type="http://schemas.openxmlformats.org/officeDocument/2006/relationships/tags" Target="../tags/tag202.xml"/><Relationship Id="rId42" Type="http://schemas.openxmlformats.org/officeDocument/2006/relationships/tags" Target="../tags/tag210.xml"/><Relationship Id="rId47" Type="http://schemas.openxmlformats.org/officeDocument/2006/relationships/tags" Target="../tags/tag215.xml"/><Relationship Id="rId50" Type="http://schemas.openxmlformats.org/officeDocument/2006/relationships/tags" Target="../tags/tag218.xml"/><Relationship Id="rId55" Type="http://schemas.openxmlformats.org/officeDocument/2006/relationships/tags" Target="../tags/tag223.xml"/><Relationship Id="rId63" Type="http://schemas.openxmlformats.org/officeDocument/2006/relationships/tags" Target="../tags/tag231.xml"/><Relationship Id="rId68" Type="http://schemas.openxmlformats.org/officeDocument/2006/relationships/tags" Target="../tags/tag236.xml"/><Relationship Id="rId76" Type="http://schemas.openxmlformats.org/officeDocument/2006/relationships/tags" Target="../tags/tag244.xml"/><Relationship Id="rId84" Type="http://schemas.openxmlformats.org/officeDocument/2006/relationships/tags" Target="../tags/tag252.xml"/><Relationship Id="rId89" Type="http://schemas.openxmlformats.org/officeDocument/2006/relationships/notesSlide" Target="../notesSlides/notesSlide13.xml"/><Relationship Id="rId7" Type="http://schemas.openxmlformats.org/officeDocument/2006/relationships/tags" Target="../tags/tag175.xml"/><Relationship Id="rId71" Type="http://schemas.openxmlformats.org/officeDocument/2006/relationships/tags" Target="../tags/tag239.xml"/><Relationship Id="rId2" Type="http://schemas.openxmlformats.org/officeDocument/2006/relationships/tags" Target="../tags/tag170.xml"/><Relationship Id="rId16" Type="http://schemas.openxmlformats.org/officeDocument/2006/relationships/tags" Target="../tags/tag184.xml"/><Relationship Id="rId29" Type="http://schemas.openxmlformats.org/officeDocument/2006/relationships/tags" Target="../tags/tag197.xml"/><Relationship Id="rId11" Type="http://schemas.openxmlformats.org/officeDocument/2006/relationships/tags" Target="../tags/tag179.xml"/><Relationship Id="rId24" Type="http://schemas.openxmlformats.org/officeDocument/2006/relationships/tags" Target="../tags/tag192.xml"/><Relationship Id="rId32" Type="http://schemas.openxmlformats.org/officeDocument/2006/relationships/tags" Target="../tags/tag200.xml"/><Relationship Id="rId37" Type="http://schemas.openxmlformats.org/officeDocument/2006/relationships/tags" Target="../tags/tag205.xml"/><Relationship Id="rId40" Type="http://schemas.openxmlformats.org/officeDocument/2006/relationships/tags" Target="../tags/tag208.xml"/><Relationship Id="rId45" Type="http://schemas.openxmlformats.org/officeDocument/2006/relationships/tags" Target="../tags/tag213.xml"/><Relationship Id="rId53" Type="http://schemas.openxmlformats.org/officeDocument/2006/relationships/tags" Target="../tags/tag221.xml"/><Relationship Id="rId58" Type="http://schemas.openxmlformats.org/officeDocument/2006/relationships/tags" Target="../tags/tag226.xml"/><Relationship Id="rId66" Type="http://schemas.openxmlformats.org/officeDocument/2006/relationships/tags" Target="../tags/tag234.xml"/><Relationship Id="rId74" Type="http://schemas.openxmlformats.org/officeDocument/2006/relationships/tags" Target="../tags/tag242.xml"/><Relationship Id="rId79" Type="http://schemas.openxmlformats.org/officeDocument/2006/relationships/tags" Target="../tags/tag247.xml"/><Relationship Id="rId87" Type="http://schemas.openxmlformats.org/officeDocument/2006/relationships/tags" Target="../tags/tag255.xml"/><Relationship Id="rId5" Type="http://schemas.openxmlformats.org/officeDocument/2006/relationships/tags" Target="../tags/tag173.xml"/><Relationship Id="rId61" Type="http://schemas.openxmlformats.org/officeDocument/2006/relationships/tags" Target="../tags/tag229.xml"/><Relationship Id="rId82" Type="http://schemas.openxmlformats.org/officeDocument/2006/relationships/tags" Target="../tags/tag250.xml"/><Relationship Id="rId19" Type="http://schemas.openxmlformats.org/officeDocument/2006/relationships/tags" Target="../tags/tag187.xml"/><Relationship Id="rId4" Type="http://schemas.openxmlformats.org/officeDocument/2006/relationships/tags" Target="../tags/tag172.xml"/><Relationship Id="rId9" Type="http://schemas.openxmlformats.org/officeDocument/2006/relationships/tags" Target="../tags/tag177.xml"/><Relationship Id="rId14" Type="http://schemas.openxmlformats.org/officeDocument/2006/relationships/tags" Target="../tags/tag182.xml"/><Relationship Id="rId22" Type="http://schemas.openxmlformats.org/officeDocument/2006/relationships/tags" Target="../tags/tag190.xml"/><Relationship Id="rId27" Type="http://schemas.openxmlformats.org/officeDocument/2006/relationships/tags" Target="../tags/tag195.xml"/><Relationship Id="rId30" Type="http://schemas.openxmlformats.org/officeDocument/2006/relationships/tags" Target="../tags/tag198.xml"/><Relationship Id="rId35" Type="http://schemas.openxmlformats.org/officeDocument/2006/relationships/tags" Target="../tags/tag203.xml"/><Relationship Id="rId43" Type="http://schemas.openxmlformats.org/officeDocument/2006/relationships/tags" Target="../tags/tag211.xml"/><Relationship Id="rId48" Type="http://schemas.openxmlformats.org/officeDocument/2006/relationships/tags" Target="../tags/tag216.xml"/><Relationship Id="rId56" Type="http://schemas.openxmlformats.org/officeDocument/2006/relationships/tags" Target="../tags/tag224.xml"/><Relationship Id="rId64" Type="http://schemas.openxmlformats.org/officeDocument/2006/relationships/tags" Target="../tags/tag232.xml"/><Relationship Id="rId69" Type="http://schemas.openxmlformats.org/officeDocument/2006/relationships/tags" Target="../tags/tag237.xml"/><Relationship Id="rId77" Type="http://schemas.openxmlformats.org/officeDocument/2006/relationships/tags" Target="../tags/tag245.xml"/><Relationship Id="rId8" Type="http://schemas.openxmlformats.org/officeDocument/2006/relationships/tags" Target="../tags/tag176.xml"/><Relationship Id="rId51" Type="http://schemas.openxmlformats.org/officeDocument/2006/relationships/tags" Target="../tags/tag219.xml"/><Relationship Id="rId72" Type="http://schemas.openxmlformats.org/officeDocument/2006/relationships/tags" Target="../tags/tag240.xml"/><Relationship Id="rId80" Type="http://schemas.openxmlformats.org/officeDocument/2006/relationships/tags" Target="../tags/tag248.xml"/><Relationship Id="rId85" Type="http://schemas.openxmlformats.org/officeDocument/2006/relationships/tags" Target="../tags/tag253.xml"/><Relationship Id="rId3" Type="http://schemas.openxmlformats.org/officeDocument/2006/relationships/tags" Target="../tags/tag171.xml"/><Relationship Id="rId12" Type="http://schemas.openxmlformats.org/officeDocument/2006/relationships/tags" Target="../tags/tag180.xml"/><Relationship Id="rId17" Type="http://schemas.openxmlformats.org/officeDocument/2006/relationships/tags" Target="../tags/tag185.xml"/><Relationship Id="rId25" Type="http://schemas.openxmlformats.org/officeDocument/2006/relationships/tags" Target="../tags/tag193.xml"/><Relationship Id="rId33" Type="http://schemas.openxmlformats.org/officeDocument/2006/relationships/tags" Target="../tags/tag201.xml"/><Relationship Id="rId38" Type="http://schemas.openxmlformats.org/officeDocument/2006/relationships/tags" Target="../tags/tag206.xml"/><Relationship Id="rId46" Type="http://schemas.openxmlformats.org/officeDocument/2006/relationships/tags" Target="../tags/tag214.xml"/><Relationship Id="rId59" Type="http://schemas.openxmlformats.org/officeDocument/2006/relationships/tags" Target="../tags/tag227.xml"/><Relationship Id="rId67" Type="http://schemas.openxmlformats.org/officeDocument/2006/relationships/tags" Target="../tags/tag235.xml"/><Relationship Id="rId20" Type="http://schemas.openxmlformats.org/officeDocument/2006/relationships/tags" Target="../tags/tag188.xml"/><Relationship Id="rId41" Type="http://schemas.openxmlformats.org/officeDocument/2006/relationships/tags" Target="../tags/tag209.xml"/><Relationship Id="rId54" Type="http://schemas.openxmlformats.org/officeDocument/2006/relationships/tags" Target="../tags/tag222.xml"/><Relationship Id="rId62" Type="http://schemas.openxmlformats.org/officeDocument/2006/relationships/tags" Target="../tags/tag230.xml"/><Relationship Id="rId70" Type="http://schemas.openxmlformats.org/officeDocument/2006/relationships/tags" Target="../tags/tag238.xml"/><Relationship Id="rId75" Type="http://schemas.openxmlformats.org/officeDocument/2006/relationships/tags" Target="../tags/tag243.xml"/><Relationship Id="rId83" Type="http://schemas.openxmlformats.org/officeDocument/2006/relationships/tags" Target="../tags/tag251.xml"/><Relationship Id="rId88" Type="http://schemas.openxmlformats.org/officeDocument/2006/relationships/slideLayout" Target="../slideLayouts/slideLayout2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15" Type="http://schemas.openxmlformats.org/officeDocument/2006/relationships/tags" Target="../tags/tag183.xml"/><Relationship Id="rId23" Type="http://schemas.openxmlformats.org/officeDocument/2006/relationships/tags" Target="../tags/tag191.xml"/><Relationship Id="rId28" Type="http://schemas.openxmlformats.org/officeDocument/2006/relationships/tags" Target="../tags/tag196.xml"/><Relationship Id="rId36" Type="http://schemas.openxmlformats.org/officeDocument/2006/relationships/tags" Target="../tags/tag204.xml"/><Relationship Id="rId49" Type="http://schemas.openxmlformats.org/officeDocument/2006/relationships/tags" Target="../tags/tag217.xml"/><Relationship Id="rId57" Type="http://schemas.openxmlformats.org/officeDocument/2006/relationships/tags" Target="../tags/tag225.xml"/><Relationship Id="rId10" Type="http://schemas.openxmlformats.org/officeDocument/2006/relationships/tags" Target="../tags/tag178.xml"/><Relationship Id="rId31" Type="http://schemas.openxmlformats.org/officeDocument/2006/relationships/tags" Target="../tags/tag199.xml"/><Relationship Id="rId44" Type="http://schemas.openxmlformats.org/officeDocument/2006/relationships/tags" Target="../tags/tag212.xml"/><Relationship Id="rId52" Type="http://schemas.openxmlformats.org/officeDocument/2006/relationships/tags" Target="../tags/tag220.xml"/><Relationship Id="rId60" Type="http://schemas.openxmlformats.org/officeDocument/2006/relationships/tags" Target="../tags/tag228.xml"/><Relationship Id="rId65" Type="http://schemas.openxmlformats.org/officeDocument/2006/relationships/tags" Target="../tags/tag233.xml"/><Relationship Id="rId73" Type="http://schemas.openxmlformats.org/officeDocument/2006/relationships/tags" Target="../tags/tag241.xml"/><Relationship Id="rId78" Type="http://schemas.openxmlformats.org/officeDocument/2006/relationships/tags" Target="../tags/tag246.xml"/><Relationship Id="rId81" Type="http://schemas.openxmlformats.org/officeDocument/2006/relationships/tags" Target="../tags/tag249.xml"/><Relationship Id="rId86" Type="http://schemas.openxmlformats.org/officeDocument/2006/relationships/tags" Target="../tags/tag25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9" Type="http://schemas.openxmlformats.org/officeDocument/2006/relationships/tags" Target="../tags/tag41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34" Type="http://schemas.openxmlformats.org/officeDocument/2006/relationships/tags" Target="../tags/tag36.xml"/><Relationship Id="rId42" Type="http://schemas.openxmlformats.org/officeDocument/2006/relationships/tags" Target="../tags/tag44.xml"/><Relationship Id="rId47" Type="http://schemas.openxmlformats.org/officeDocument/2006/relationships/tags" Target="../tags/tag49.xml"/><Relationship Id="rId50" Type="http://schemas.openxmlformats.org/officeDocument/2006/relationships/notesSlide" Target="../notesSlides/notesSlide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tags" Target="../tags/tag35.xml"/><Relationship Id="rId38" Type="http://schemas.openxmlformats.org/officeDocument/2006/relationships/tags" Target="../tags/tag40.xml"/><Relationship Id="rId46" Type="http://schemas.openxmlformats.org/officeDocument/2006/relationships/tags" Target="../tags/tag48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29" Type="http://schemas.openxmlformats.org/officeDocument/2006/relationships/tags" Target="../tags/tag31.xml"/><Relationship Id="rId41" Type="http://schemas.openxmlformats.org/officeDocument/2006/relationships/tags" Target="../tags/tag43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tags" Target="../tags/tag34.xml"/><Relationship Id="rId37" Type="http://schemas.openxmlformats.org/officeDocument/2006/relationships/tags" Target="../tags/tag39.xml"/><Relationship Id="rId40" Type="http://schemas.openxmlformats.org/officeDocument/2006/relationships/tags" Target="../tags/tag42.xml"/><Relationship Id="rId45" Type="http://schemas.openxmlformats.org/officeDocument/2006/relationships/tags" Target="../tags/tag47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36" Type="http://schemas.openxmlformats.org/officeDocument/2006/relationships/tags" Target="../tags/tag38.xml"/><Relationship Id="rId49" Type="http://schemas.openxmlformats.org/officeDocument/2006/relationships/slideLayout" Target="../slideLayouts/slideLayout1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tags" Target="../tags/tag33.xml"/><Relationship Id="rId44" Type="http://schemas.openxmlformats.org/officeDocument/2006/relationships/tags" Target="../tags/tag46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35" Type="http://schemas.openxmlformats.org/officeDocument/2006/relationships/tags" Target="../tags/tag37.xml"/><Relationship Id="rId43" Type="http://schemas.openxmlformats.org/officeDocument/2006/relationships/tags" Target="../tags/tag45.xml"/><Relationship Id="rId48" Type="http://schemas.openxmlformats.org/officeDocument/2006/relationships/tags" Target="../tags/tag50.xml"/><Relationship Id="rId8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8097" y="1828800"/>
            <a:ext cx="5992504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38400" y="145946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5’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03605" y="145946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’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797795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07439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17084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26729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36375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46019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55664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65309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74955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84599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894244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103889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13535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23179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32824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942469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52115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361759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571404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781049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990695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00339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409984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619629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829275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038919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248564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458200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2743203" y="1753718"/>
            <a:ext cx="5783365" cy="369332"/>
            <a:chOff x="1752600" y="1753720"/>
            <a:chExt cx="5783365" cy="369332"/>
          </a:xfrm>
        </p:grpSpPr>
        <p:sp>
          <p:nvSpPr>
            <p:cNvPr id="36" name="TextBox 35"/>
            <p:cNvSpPr txBox="1"/>
            <p:nvPr/>
          </p:nvSpPr>
          <p:spPr>
            <a:xfrm>
              <a:off x="1752600" y="17537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68367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74515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80663" y="175372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609252" y="175372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04179" y="17537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19944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26092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32240" y="175372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60831" y="175372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55756" y="17537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071523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277671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83819" y="175372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712408" y="175372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907334" y="17537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123100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329248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535396" y="175372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63986" y="175372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958912" y="17537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174678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380826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586974" y="175372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15564" y="175372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010490" y="175372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239089" y="175372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sp>
        <p:nvSpPr>
          <p:cNvPr id="65" name="Left Brace 64"/>
          <p:cNvSpPr/>
          <p:nvPr/>
        </p:nvSpPr>
        <p:spPr>
          <a:xfrm rot="16200000">
            <a:off x="3892242" y="1289360"/>
            <a:ext cx="521318" cy="20574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3589715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05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751843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01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961311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02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170779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03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380247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04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799183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06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008651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07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218119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08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427587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09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637055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46523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055991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12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265459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13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474927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84395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893863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16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103331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312799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18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522267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19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731735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988543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25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941203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21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150671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22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360139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22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569607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23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779075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24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8198023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26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75688" y="1801094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DNA Sequence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2137300" y="2576557"/>
            <a:ext cx="1529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Sequence Annotation</a:t>
            </a:r>
            <a:endParaRPr lang="en-US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3654723" y="253038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(2-12)[+]</a:t>
            </a:r>
            <a:endParaRPr lang="en-US" dirty="0"/>
          </a:p>
        </p:txBody>
      </p:sp>
      <p:cxnSp>
        <p:nvCxnSpPr>
          <p:cNvPr id="153" name="Straight Arrow Connector 152"/>
          <p:cNvCxnSpPr/>
          <p:nvPr/>
        </p:nvCxnSpPr>
        <p:spPr>
          <a:xfrm>
            <a:off x="4474957" y="2853556"/>
            <a:ext cx="113895" cy="4230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734332" y="3276698"/>
            <a:ext cx="1304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Sequence Feature</a:t>
            </a:r>
            <a:endParaRPr lang="en-US" sz="1200" dirty="0"/>
          </a:p>
        </p:txBody>
      </p:sp>
      <p:sp>
        <p:nvSpPr>
          <p:cNvPr id="155" name="TextBox 154"/>
          <p:cNvSpPr txBox="1"/>
          <p:nvPr/>
        </p:nvSpPr>
        <p:spPr>
          <a:xfrm>
            <a:off x="4347068" y="3200400"/>
            <a:ext cx="99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repeat-X</a:t>
            </a:r>
            <a:endParaRPr lang="en-US" dirty="0"/>
          </a:p>
        </p:txBody>
      </p:sp>
      <p:sp>
        <p:nvSpPr>
          <p:cNvPr id="158" name="Left Brace 157"/>
          <p:cNvSpPr/>
          <p:nvPr/>
        </p:nvSpPr>
        <p:spPr>
          <a:xfrm rot="16200000">
            <a:off x="5215353" y="1199303"/>
            <a:ext cx="368919" cy="2057400"/>
          </a:xfrm>
          <a:prstGeom prst="leftBrace">
            <a:avLst>
              <a:gd name="adj1" fmla="val 1396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4894705" y="253038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(8-19)[+]</a:t>
            </a:r>
            <a:endParaRPr lang="en-US" dirty="0"/>
          </a:p>
        </p:txBody>
      </p:sp>
      <p:cxnSp>
        <p:nvCxnSpPr>
          <p:cNvPr id="160" name="Straight Arrow Connector 159"/>
          <p:cNvCxnSpPr/>
          <p:nvPr/>
        </p:nvCxnSpPr>
        <p:spPr>
          <a:xfrm flipH="1">
            <a:off x="5055994" y="2853556"/>
            <a:ext cx="47899" cy="4230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58" idx="1"/>
            <a:endCxn id="159" idx="0"/>
          </p:cNvCxnSpPr>
          <p:nvPr/>
        </p:nvCxnSpPr>
        <p:spPr>
          <a:xfrm flipH="1">
            <a:off x="5396606" y="2412463"/>
            <a:ext cx="3207" cy="11792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4170924" y="1320973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DNA Component</a:t>
            </a:r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0643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Annotated Composite </a:t>
            </a:r>
            <a:r>
              <a:rPr lang="en-US" dirty="0" err="1"/>
              <a:t>DnaComponent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981200" y="2209800"/>
            <a:ext cx="5144081" cy="1528671"/>
            <a:chOff x="2053824" y="4033929"/>
            <a:chExt cx="5144081" cy="1528671"/>
          </a:xfrm>
        </p:grpSpPr>
        <p:sp>
          <p:nvSpPr>
            <p:cNvPr id="16" name="TextBox 15"/>
            <p:cNvSpPr txBox="1"/>
            <p:nvPr/>
          </p:nvSpPr>
          <p:spPr>
            <a:xfrm>
              <a:off x="2156673" y="4033929"/>
              <a:ext cx="4379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DC</a:t>
              </a:r>
              <a:r>
                <a:rPr lang="en-US" sz="1400" baseline="-25000" dirty="0" smtClean="0"/>
                <a:t>s</a:t>
              </a:r>
              <a:endParaRPr lang="en-US" sz="14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35760" y="4043781"/>
              <a:ext cx="4425628" cy="2288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BBa_I0462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9" name="Straight Arrow Connector 18"/>
            <p:cNvCxnSpPr>
              <a:stCxn id="20" idx="2"/>
              <a:endCxn id="21" idx="0"/>
            </p:cNvCxnSpPr>
            <p:nvPr/>
          </p:nvCxnSpPr>
          <p:spPr>
            <a:xfrm flipH="1">
              <a:off x="4904565" y="4766846"/>
              <a:ext cx="1" cy="2045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527528" y="4535887"/>
              <a:ext cx="754075" cy="230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45720" rIns="45720" rtlCol="0" anchor="ctr">
              <a:noAutofit/>
            </a:bodyPr>
            <a:lstStyle/>
            <a:p>
              <a:r>
                <a:rPr lang="en-US" sz="1200" dirty="0" smtClean="0"/>
                <a:t>(19-774)+</a:t>
              </a:r>
              <a:endParaRPr lang="en-US" sz="1200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75130" y="4971348"/>
              <a:ext cx="858870" cy="239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BBa_C0062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Left Brace 21"/>
            <p:cNvSpPr/>
            <p:nvPr/>
          </p:nvSpPr>
          <p:spPr>
            <a:xfrm rot="16200000">
              <a:off x="4825944" y="3297195"/>
              <a:ext cx="150591" cy="2239618"/>
            </a:xfrm>
            <a:prstGeom prst="leftBrace">
              <a:avLst>
                <a:gd name="adj1" fmla="val 13966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096000" y="4341707"/>
              <a:ext cx="1049215" cy="868950"/>
              <a:chOff x="6096000" y="2699061"/>
              <a:chExt cx="1049215" cy="868950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6218079" y="2893241"/>
                <a:ext cx="829227" cy="2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45720" rIns="45720" rtlCol="0" anchor="ctr">
                <a:noAutofit/>
              </a:bodyPr>
              <a:lstStyle/>
              <a:p>
                <a:r>
                  <a:rPr lang="en-US" sz="1200" dirty="0" smtClean="0"/>
                  <a:t>(808-936)+</a:t>
                </a:r>
                <a:endParaRPr lang="en-US" sz="1200" baseline="-25000" dirty="0"/>
              </a:p>
            </p:txBody>
          </p:sp>
          <p:cxnSp>
            <p:nvCxnSpPr>
              <p:cNvPr id="25" name="Straight Arrow Connector 24"/>
              <p:cNvCxnSpPr>
                <a:stCxn id="24" idx="2"/>
                <a:endCxn id="26" idx="0"/>
              </p:cNvCxnSpPr>
              <p:nvPr/>
            </p:nvCxnSpPr>
            <p:spPr>
              <a:xfrm>
                <a:off x="6632693" y="3124200"/>
                <a:ext cx="0" cy="20450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6190557" y="3328702"/>
                <a:ext cx="884271" cy="239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BBa_B0015</a:t>
                </a:r>
                <a:endParaRPr lang="en-US" sz="12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Left Brace 26"/>
              <p:cNvSpPr/>
              <p:nvPr/>
            </p:nvSpPr>
            <p:spPr>
              <a:xfrm rot="16200000">
                <a:off x="6545312" y="2249749"/>
                <a:ext cx="150591" cy="1049215"/>
              </a:xfrm>
              <a:prstGeom prst="leftBrace">
                <a:avLst>
                  <a:gd name="adj1" fmla="val 13966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759981" y="4341708"/>
              <a:ext cx="973821" cy="868950"/>
              <a:chOff x="2759981" y="2699062"/>
              <a:chExt cx="973821" cy="868950"/>
            </a:xfrm>
          </p:grpSpPr>
          <p:cxnSp>
            <p:nvCxnSpPr>
              <p:cNvPr id="29" name="Straight Arrow Connector 28"/>
              <p:cNvCxnSpPr>
                <a:stCxn id="30" idx="2"/>
                <a:endCxn id="31" idx="0"/>
              </p:cNvCxnSpPr>
              <p:nvPr/>
            </p:nvCxnSpPr>
            <p:spPr>
              <a:xfrm>
                <a:off x="3247996" y="3137589"/>
                <a:ext cx="1" cy="1911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2943196" y="2906630"/>
                <a:ext cx="609600" cy="2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45720" rIns="45720" rtlCol="0" anchor="ctr">
                <a:noAutofit/>
              </a:bodyPr>
              <a:lstStyle/>
              <a:p>
                <a:r>
                  <a:rPr lang="en-US" sz="1200" dirty="0" smtClean="0"/>
                  <a:t>(1-12)+</a:t>
                </a:r>
                <a:endParaRPr lang="en-US" sz="1200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867703" y="3328702"/>
                <a:ext cx="760587" cy="2393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BBa_B0034</a:t>
                </a:r>
                <a:endParaRPr lang="en-US" sz="12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" name="Left Brace 31"/>
              <p:cNvSpPr/>
              <p:nvPr/>
            </p:nvSpPr>
            <p:spPr>
              <a:xfrm rot="16200000">
                <a:off x="3171596" y="2287447"/>
                <a:ext cx="150592" cy="973821"/>
              </a:xfrm>
              <a:prstGeom prst="leftBrace">
                <a:avLst>
                  <a:gd name="adj1" fmla="val 13966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2053824" y="4505109"/>
              <a:ext cx="54078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SA</a:t>
              </a:r>
              <a:r>
                <a:rPr lang="en-US" sz="1400" baseline="-25000" dirty="0" err="1" smtClean="0"/>
                <a:t>pos</a:t>
              </a:r>
              <a:endParaRPr lang="en-US" sz="1400" baseline="-25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80191" y="5224046"/>
              <a:ext cx="6832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5’UTR</a:t>
              </a:r>
              <a:endParaRPr lang="en-US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646138" y="5224046"/>
              <a:ext cx="5790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LuxR</a:t>
              </a:r>
              <a:endParaRPr lang="en-US" sz="16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96000" y="5224046"/>
              <a:ext cx="11019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Terminator</a:t>
              </a:r>
              <a:endParaRPr lang="en-US" sz="16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56673" y="4971348"/>
              <a:ext cx="4379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DC</a:t>
              </a:r>
              <a:r>
                <a:rPr lang="en-US" sz="1400" baseline="-25000" dirty="0" smtClean="0"/>
                <a:t>s</a:t>
              </a:r>
              <a:endParaRPr lang="en-US" sz="1400" baseline="-250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8062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4480433" y="2856485"/>
            <a:ext cx="3825700" cy="407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dirty="0"/>
              <a:t>DS</a:t>
            </a:r>
            <a:r>
              <a:rPr lang="en-US" baseline="-25000" dirty="0"/>
              <a:t>1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495800" y="4251257"/>
            <a:ext cx="2174175" cy="407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dirty="0"/>
              <a:t>DS</a:t>
            </a:r>
            <a:r>
              <a:rPr lang="en-US" baseline="-25000" dirty="0"/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 err="1"/>
              <a:t>DnaComponent</a:t>
            </a:r>
            <a:r>
              <a:rPr lang="en-US" sz="3600" dirty="0"/>
              <a:t> with Strand ‘-‘ Annotation</a:t>
            </a:r>
          </a:p>
        </p:txBody>
      </p:sp>
      <p:sp>
        <p:nvSpPr>
          <p:cNvPr id="83" name="Left Brace 82"/>
          <p:cNvSpPr/>
          <p:nvPr>
            <p:custDataLst>
              <p:tags r:id="rId2"/>
            </p:custDataLst>
          </p:nvPr>
        </p:nvSpPr>
        <p:spPr>
          <a:xfrm rot="16200000">
            <a:off x="5867830" y="3115734"/>
            <a:ext cx="216519" cy="6443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>
            <p:custDataLst>
              <p:tags r:id="rId3"/>
            </p:custDataLst>
          </p:nvPr>
        </p:nvSpPr>
        <p:spPr>
          <a:xfrm>
            <a:off x="5345058" y="3035376"/>
            <a:ext cx="2725385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>
            <p:custDataLst>
              <p:tags r:id="rId4"/>
            </p:custDataLst>
          </p:nvPr>
        </p:nvSpPr>
        <p:spPr>
          <a:xfrm>
            <a:off x="5083470" y="2803799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5’</a:t>
            </a:r>
            <a:endParaRPr lang="en-US" sz="1400" dirty="0"/>
          </a:p>
        </p:txBody>
      </p:sp>
      <p:sp>
        <p:nvSpPr>
          <p:cNvPr id="55" name="TextBox 54"/>
          <p:cNvSpPr txBox="1"/>
          <p:nvPr>
            <p:custDataLst>
              <p:tags r:id="rId5"/>
            </p:custDataLst>
          </p:nvPr>
        </p:nvSpPr>
        <p:spPr>
          <a:xfrm>
            <a:off x="8033665" y="2803799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dirty="0" smtClean="0"/>
              <a:t>’</a:t>
            </a:r>
            <a:endParaRPr lang="en-US" sz="1400" dirty="0"/>
          </a:p>
        </p:txBody>
      </p:sp>
      <p:cxnSp>
        <p:nvCxnSpPr>
          <p:cNvPr id="56" name="Straight Connector 55"/>
          <p:cNvCxnSpPr/>
          <p:nvPr>
            <p:custDataLst>
              <p:tags r:id="rId6"/>
            </p:custDataLst>
          </p:nvPr>
        </p:nvCxnSpPr>
        <p:spPr>
          <a:xfrm>
            <a:off x="5345058" y="303537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7"/>
            </p:custDataLst>
          </p:nvPr>
        </p:nvCxnSpPr>
        <p:spPr>
          <a:xfrm>
            <a:off x="5554703" y="303537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8"/>
            </p:custDataLst>
          </p:nvPr>
        </p:nvCxnSpPr>
        <p:spPr>
          <a:xfrm>
            <a:off x="5764348" y="303537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>
            <p:custDataLst>
              <p:tags r:id="rId9"/>
            </p:custDataLst>
          </p:nvPr>
        </p:nvCxnSpPr>
        <p:spPr>
          <a:xfrm>
            <a:off x="5973993" y="303537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>
            <p:custDataLst>
              <p:tags r:id="rId10"/>
            </p:custDataLst>
          </p:nvPr>
        </p:nvCxnSpPr>
        <p:spPr>
          <a:xfrm>
            <a:off x="6183638" y="303537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>
            <p:custDataLst>
              <p:tags r:id="rId11"/>
            </p:custDataLst>
          </p:nvPr>
        </p:nvCxnSpPr>
        <p:spPr>
          <a:xfrm>
            <a:off x="6393283" y="303537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>
            <p:custDataLst>
              <p:tags r:id="rId12"/>
            </p:custDataLst>
          </p:nvPr>
        </p:nvCxnSpPr>
        <p:spPr>
          <a:xfrm>
            <a:off x="6602928" y="303537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>
            <p:custDataLst>
              <p:tags r:id="rId13"/>
            </p:custDataLst>
          </p:nvPr>
        </p:nvCxnSpPr>
        <p:spPr>
          <a:xfrm>
            <a:off x="6812573" y="303537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>
            <p:custDataLst>
              <p:tags r:id="rId14"/>
            </p:custDataLst>
          </p:nvPr>
        </p:nvCxnSpPr>
        <p:spPr>
          <a:xfrm>
            <a:off x="7022218" y="303537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>
            <p:custDataLst>
              <p:tags r:id="rId15"/>
            </p:custDataLst>
          </p:nvPr>
        </p:nvCxnSpPr>
        <p:spPr>
          <a:xfrm>
            <a:off x="7231863" y="303537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>
            <p:custDataLst>
              <p:tags r:id="rId16"/>
            </p:custDataLst>
          </p:nvPr>
        </p:nvCxnSpPr>
        <p:spPr>
          <a:xfrm>
            <a:off x="7441508" y="303537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>
            <p:custDataLst>
              <p:tags r:id="rId17"/>
            </p:custDataLst>
          </p:nvPr>
        </p:nvCxnSpPr>
        <p:spPr>
          <a:xfrm>
            <a:off x="7651153" y="303537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>
            <p:custDataLst>
              <p:tags r:id="rId18"/>
            </p:custDataLst>
          </p:nvPr>
        </p:nvCxnSpPr>
        <p:spPr>
          <a:xfrm>
            <a:off x="7860798" y="303537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>
            <p:custDataLst>
              <p:tags r:id="rId19"/>
            </p:custDataLst>
          </p:nvPr>
        </p:nvCxnSpPr>
        <p:spPr>
          <a:xfrm>
            <a:off x="8070443" y="303537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>
            <p:custDataLst>
              <p:tags r:id="rId20"/>
            </p:custDataLst>
          </p:nvPr>
        </p:nvSpPr>
        <p:spPr>
          <a:xfrm>
            <a:off x="5290463" y="296029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71" name="TextBox 70"/>
          <p:cNvSpPr txBox="1"/>
          <p:nvPr>
            <p:custDataLst>
              <p:tags r:id="rId21"/>
            </p:custDataLst>
          </p:nvPr>
        </p:nvSpPr>
        <p:spPr>
          <a:xfrm>
            <a:off x="5506230" y="29602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72" name="TextBox 71"/>
          <p:cNvSpPr txBox="1"/>
          <p:nvPr>
            <p:custDataLst>
              <p:tags r:id="rId22"/>
            </p:custDataLst>
          </p:nvPr>
        </p:nvSpPr>
        <p:spPr>
          <a:xfrm>
            <a:off x="5712378" y="29602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73" name="TextBox 72"/>
          <p:cNvSpPr txBox="1"/>
          <p:nvPr>
            <p:custDataLst>
              <p:tags r:id="rId23"/>
            </p:custDataLst>
          </p:nvPr>
        </p:nvSpPr>
        <p:spPr>
          <a:xfrm>
            <a:off x="5918526" y="296029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</a:t>
            </a:r>
            <a:endParaRPr lang="en-US" b="1" dirty="0"/>
          </a:p>
        </p:txBody>
      </p:sp>
      <p:sp>
        <p:nvSpPr>
          <p:cNvPr id="74" name="TextBox 73"/>
          <p:cNvSpPr txBox="1"/>
          <p:nvPr>
            <p:custDataLst>
              <p:tags r:id="rId24"/>
            </p:custDataLst>
          </p:nvPr>
        </p:nvSpPr>
        <p:spPr>
          <a:xfrm>
            <a:off x="6147115" y="296029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75" name="TextBox 74"/>
          <p:cNvSpPr txBox="1"/>
          <p:nvPr>
            <p:custDataLst>
              <p:tags r:id="rId25"/>
            </p:custDataLst>
          </p:nvPr>
        </p:nvSpPr>
        <p:spPr>
          <a:xfrm>
            <a:off x="6342042" y="296029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76" name="TextBox 75"/>
          <p:cNvSpPr txBox="1"/>
          <p:nvPr>
            <p:custDataLst>
              <p:tags r:id="rId26"/>
            </p:custDataLst>
          </p:nvPr>
        </p:nvSpPr>
        <p:spPr>
          <a:xfrm>
            <a:off x="6557807" y="29602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7" name="TextBox 76"/>
          <p:cNvSpPr txBox="1"/>
          <p:nvPr>
            <p:custDataLst>
              <p:tags r:id="rId27"/>
            </p:custDataLst>
          </p:nvPr>
        </p:nvSpPr>
        <p:spPr>
          <a:xfrm>
            <a:off x="6763955" y="29602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8" name="TextBox 77"/>
          <p:cNvSpPr txBox="1"/>
          <p:nvPr>
            <p:custDataLst>
              <p:tags r:id="rId28"/>
            </p:custDataLst>
          </p:nvPr>
        </p:nvSpPr>
        <p:spPr>
          <a:xfrm>
            <a:off x="6970104" y="296029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79" name="TextBox 78"/>
          <p:cNvSpPr txBox="1"/>
          <p:nvPr>
            <p:custDataLst>
              <p:tags r:id="rId29"/>
            </p:custDataLst>
          </p:nvPr>
        </p:nvSpPr>
        <p:spPr>
          <a:xfrm>
            <a:off x="7198694" y="296029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80" name="TextBox 79"/>
          <p:cNvSpPr txBox="1"/>
          <p:nvPr>
            <p:custDataLst>
              <p:tags r:id="rId30"/>
            </p:custDataLst>
          </p:nvPr>
        </p:nvSpPr>
        <p:spPr>
          <a:xfrm>
            <a:off x="7393620" y="29602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1" name="TextBox 80"/>
          <p:cNvSpPr txBox="1"/>
          <p:nvPr>
            <p:custDataLst>
              <p:tags r:id="rId31"/>
            </p:custDataLst>
          </p:nvPr>
        </p:nvSpPr>
        <p:spPr>
          <a:xfrm>
            <a:off x="7609386" y="29602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2" name="TextBox 81"/>
          <p:cNvSpPr txBox="1"/>
          <p:nvPr>
            <p:custDataLst>
              <p:tags r:id="rId32"/>
            </p:custDataLst>
          </p:nvPr>
        </p:nvSpPr>
        <p:spPr>
          <a:xfrm>
            <a:off x="7815534" y="29602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4" name="TextBox 83"/>
          <p:cNvSpPr txBox="1"/>
          <p:nvPr>
            <p:custDataLst>
              <p:tags r:id="rId33"/>
            </p:custDataLst>
          </p:nvPr>
        </p:nvSpPr>
        <p:spPr>
          <a:xfrm>
            <a:off x="6136979" y="2855262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05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5" name="TextBox 84"/>
          <p:cNvSpPr txBox="1"/>
          <p:nvPr>
            <p:custDataLst>
              <p:tags r:id="rId34"/>
            </p:custDataLst>
          </p:nvPr>
        </p:nvSpPr>
        <p:spPr>
          <a:xfrm>
            <a:off x="5299107" y="2855262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01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6" name="TextBox 85"/>
          <p:cNvSpPr txBox="1"/>
          <p:nvPr>
            <p:custDataLst>
              <p:tags r:id="rId35"/>
            </p:custDataLst>
          </p:nvPr>
        </p:nvSpPr>
        <p:spPr>
          <a:xfrm>
            <a:off x="5508575" y="2855262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02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" name="TextBox 86"/>
          <p:cNvSpPr txBox="1"/>
          <p:nvPr>
            <p:custDataLst>
              <p:tags r:id="rId36"/>
            </p:custDataLst>
          </p:nvPr>
        </p:nvSpPr>
        <p:spPr>
          <a:xfrm>
            <a:off x="5718043" y="2855262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03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" name="TextBox 87"/>
          <p:cNvSpPr txBox="1"/>
          <p:nvPr>
            <p:custDataLst>
              <p:tags r:id="rId37"/>
            </p:custDataLst>
          </p:nvPr>
        </p:nvSpPr>
        <p:spPr>
          <a:xfrm>
            <a:off x="5927511" y="2855262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04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9" name="TextBox 88"/>
          <p:cNvSpPr txBox="1"/>
          <p:nvPr>
            <p:custDataLst>
              <p:tags r:id="rId38"/>
            </p:custDataLst>
          </p:nvPr>
        </p:nvSpPr>
        <p:spPr>
          <a:xfrm>
            <a:off x="6346447" y="2855262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06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0" name="TextBox 89"/>
          <p:cNvSpPr txBox="1"/>
          <p:nvPr>
            <p:custDataLst>
              <p:tags r:id="rId39"/>
            </p:custDataLst>
          </p:nvPr>
        </p:nvSpPr>
        <p:spPr>
          <a:xfrm>
            <a:off x="6555915" y="2855262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07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" name="TextBox 90"/>
          <p:cNvSpPr txBox="1"/>
          <p:nvPr>
            <p:custDataLst>
              <p:tags r:id="rId40"/>
            </p:custDataLst>
          </p:nvPr>
        </p:nvSpPr>
        <p:spPr>
          <a:xfrm>
            <a:off x="6765383" y="2855262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08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" name="TextBox 91"/>
          <p:cNvSpPr txBox="1"/>
          <p:nvPr>
            <p:custDataLst>
              <p:tags r:id="rId41"/>
            </p:custDataLst>
          </p:nvPr>
        </p:nvSpPr>
        <p:spPr>
          <a:xfrm>
            <a:off x="6974852" y="2855262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09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3" name="TextBox 92"/>
          <p:cNvSpPr txBox="1"/>
          <p:nvPr>
            <p:custDataLst>
              <p:tags r:id="rId42"/>
            </p:custDataLst>
          </p:nvPr>
        </p:nvSpPr>
        <p:spPr>
          <a:xfrm>
            <a:off x="7184320" y="2855262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4" name="TextBox 93"/>
          <p:cNvSpPr txBox="1"/>
          <p:nvPr>
            <p:custDataLst>
              <p:tags r:id="rId43"/>
            </p:custDataLst>
          </p:nvPr>
        </p:nvSpPr>
        <p:spPr>
          <a:xfrm>
            <a:off x="7393788" y="2855262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5" name="TextBox 94"/>
          <p:cNvSpPr txBox="1"/>
          <p:nvPr>
            <p:custDataLst>
              <p:tags r:id="rId44"/>
            </p:custDataLst>
          </p:nvPr>
        </p:nvSpPr>
        <p:spPr>
          <a:xfrm>
            <a:off x="7603256" y="2855262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12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6" name="TextBox 95"/>
          <p:cNvSpPr txBox="1"/>
          <p:nvPr>
            <p:custDataLst>
              <p:tags r:id="rId45"/>
            </p:custDataLst>
          </p:nvPr>
        </p:nvSpPr>
        <p:spPr>
          <a:xfrm>
            <a:off x="7812724" y="2855262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13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>
            <p:custDataLst>
              <p:tags r:id="rId46"/>
            </p:custDataLst>
          </p:nvPr>
        </p:nvSpPr>
        <p:spPr>
          <a:xfrm>
            <a:off x="3352801" y="3569525"/>
            <a:ext cx="33161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</a:t>
            </a:r>
            <a:r>
              <a:rPr lang="en-US" baseline="-25000" dirty="0" smtClean="0"/>
              <a:t>pos1                                                </a:t>
            </a:r>
            <a:r>
              <a:rPr lang="en-US" dirty="0" smtClean="0"/>
              <a:t>(2-5)[-]</a:t>
            </a:r>
            <a:endParaRPr lang="en-US" dirty="0"/>
          </a:p>
        </p:txBody>
      </p:sp>
      <p:sp>
        <p:nvSpPr>
          <p:cNvPr id="99" name="TextBox 98"/>
          <p:cNvSpPr txBox="1"/>
          <p:nvPr>
            <p:custDataLst>
              <p:tags r:id="rId47"/>
            </p:custDataLst>
          </p:nvPr>
        </p:nvSpPr>
        <p:spPr>
          <a:xfrm>
            <a:off x="3372173" y="4244406"/>
            <a:ext cx="6634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DC</a:t>
            </a:r>
            <a:r>
              <a:rPr lang="en-US" baseline="-25000" dirty="0" smtClean="0"/>
              <a:t>s2</a:t>
            </a:r>
            <a:endParaRPr lang="en-US" baseline="-25000" dirty="0"/>
          </a:p>
        </p:txBody>
      </p:sp>
      <p:cxnSp>
        <p:nvCxnSpPr>
          <p:cNvPr id="103" name="Straight Arrow Connector 102"/>
          <p:cNvCxnSpPr>
            <a:stCxn id="104" idx="2"/>
          </p:cNvCxnSpPr>
          <p:nvPr/>
        </p:nvCxnSpPr>
        <p:spPr>
          <a:xfrm flipH="1">
            <a:off x="3686523" y="3263976"/>
            <a:ext cx="7682" cy="3055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352801" y="2850709"/>
            <a:ext cx="682808" cy="413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smtClean="0"/>
              <a:t>DC</a:t>
            </a:r>
            <a:r>
              <a:rPr lang="en-US" baseline="-25000" dirty="0" smtClean="0"/>
              <a:t>s1</a:t>
            </a:r>
          </a:p>
        </p:txBody>
      </p:sp>
      <p:cxnSp>
        <p:nvCxnSpPr>
          <p:cNvPr id="121" name="Straight Arrow Connector 120"/>
          <p:cNvCxnSpPr>
            <a:stCxn id="104" idx="3"/>
            <a:endCxn id="102" idx="1"/>
          </p:cNvCxnSpPr>
          <p:nvPr>
            <p:custDataLst>
              <p:tags r:id="rId48"/>
            </p:custDataLst>
          </p:nvPr>
        </p:nvCxnSpPr>
        <p:spPr>
          <a:xfrm>
            <a:off x="4035609" y="3057343"/>
            <a:ext cx="444824" cy="28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667287" y="3938857"/>
            <a:ext cx="0" cy="3055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>
            <a:off x="5342331" y="4198571"/>
            <a:ext cx="1327644" cy="525829"/>
            <a:chOff x="5165478" y="4198571"/>
            <a:chExt cx="1327644" cy="525829"/>
          </a:xfrm>
        </p:grpSpPr>
        <p:sp>
          <p:nvSpPr>
            <p:cNvPr id="130" name="Rectangle 129"/>
            <p:cNvSpPr/>
            <p:nvPr>
              <p:custDataLst>
                <p:tags r:id="rId50"/>
              </p:custDataLst>
            </p:nvPr>
          </p:nvSpPr>
          <p:spPr>
            <a:xfrm>
              <a:off x="5360425" y="4429072"/>
              <a:ext cx="823650" cy="2296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>
              <p:custDataLst>
                <p:tags r:id="rId51"/>
              </p:custDataLst>
            </p:nvPr>
          </p:nvSpPr>
          <p:spPr>
            <a:xfrm>
              <a:off x="5165478" y="4198571"/>
              <a:ext cx="3209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5’</a:t>
              </a:r>
              <a:endParaRPr lang="en-US" sz="1400" dirty="0"/>
            </a:p>
          </p:txBody>
        </p:sp>
        <p:sp>
          <p:nvSpPr>
            <p:cNvPr id="132" name="TextBox 131"/>
            <p:cNvSpPr txBox="1"/>
            <p:nvPr>
              <p:custDataLst>
                <p:tags r:id="rId52"/>
              </p:custDataLst>
            </p:nvPr>
          </p:nvSpPr>
          <p:spPr>
            <a:xfrm>
              <a:off x="6172200" y="4198571"/>
              <a:ext cx="3209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  <a:r>
                <a:rPr lang="en-US" sz="1400" dirty="0" smtClean="0"/>
                <a:t>’</a:t>
              </a:r>
              <a:endParaRPr lang="en-US" sz="1400" dirty="0"/>
            </a:p>
          </p:txBody>
        </p:sp>
        <p:cxnSp>
          <p:nvCxnSpPr>
            <p:cNvPr id="133" name="Straight Connector 132"/>
            <p:cNvCxnSpPr/>
            <p:nvPr>
              <p:custDataLst>
                <p:tags r:id="rId53"/>
              </p:custDataLst>
            </p:nvPr>
          </p:nvCxnSpPr>
          <p:spPr>
            <a:xfrm>
              <a:off x="5360425" y="4430148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>
              <p:custDataLst>
                <p:tags r:id="rId54"/>
              </p:custDataLst>
            </p:nvPr>
          </p:nvCxnSpPr>
          <p:spPr>
            <a:xfrm>
              <a:off x="5570070" y="4430148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>
              <p:custDataLst>
                <p:tags r:id="rId55"/>
              </p:custDataLst>
            </p:nvPr>
          </p:nvCxnSpPr>
          <p:spPr>
            <a:xfrm>
              <a:off x="5779715" y="4430148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>
              <p:custDataLst>
                <p:tags r:id="rId56"/>
              </p:custDataLst>
            </p:nvPr>
          </p:nvCxnSpPr>
          <p:spPr>
            <a:xfrm>
              <a:off x="5989360" y="4430148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>
              <p:custDataLst>
                <p:tags r:id="rId57"/>
              </p:custDataLst>
            </p:nvPr>
          </p:nvSpPr>
          <p:spPr>
            <a:xfrm>
              <a:off x="5305830" y="435506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48" name="TextBox 147"/>
            <p:cNvSpPr txBox="1"/>
            <p:nvPr>
              <p:custDataLst>
                <p:tags r:id="rId58"/>
              </p:custDataLst>
            </p:nvPr>
          </p:nvSpPr>
          <p:spPr>
            <a:xfrm>
              <a:off x="5521597" y="435506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49" name="TextBox 148"/>
            <p:cNvSpPr txBox="1"/>
            <p:nvPr>
              <p:custDataLst>
                <p:tags r:id="rId59"/>
              </p:custDataLst>
            </p:nvPr>
          </p:nvSpPr>
          <p:spPr>
            <a:xfrm>
              <a:off x="5727745" y="435506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150" name="TextBox 149"/>
            <p:cNvSpPr txBox="1"/>
            <p:nvPr>
              <p:custDataLst>
                <p:tags r:id="rId60"/>
              </p:custDataLst>
            </p:nvPr>
          </p:nvSpPr>
          <p:spPr>
            <a:xfrm>
              <a:off x="5933893" y="435506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161" name="TextBox 160"/>
            <p:cNvSpPr txBox="1"/>
            <p:nvPr>
              <p:custDataLst>
                <p:tags r:id="rId61"/>
              </p:custDataLst>
            </p:nvPr>
          </p:nvSpPr>
          <p:spPr>
            <a:xfrm>
              <a:off x="5314474" y="4250034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01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2" name="TextBox 161"/>
            <p:cNvSpPr txBox="1"/>
            <p:nvPr>
              <p:custDataLst>
                <p:tags r:id="rId62"/>
              </p:custDataLst>
            </p:nvPr>
          </p:nvSpPr>
          <p:spPr>
            <a:xfrm>
              <a:off x="5523942" y="4250034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02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3" name="TextBox 162"/>
            <p:cNvSpPr txBox="1"/>
            <p:nvPr>
              <p:custDataLst>
                <p:tags r:id="rId63"/>
              </p:custDataLst>
            </p:nvPr>
          </p:nvSpPr>
          <p:spPr>
            <a:xfrm>
              <a:off x="5733410" y="4250034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03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4" name="TextBox 163"/>
            <p:cNvSpPr txBox="1"/>
            <p:nvPr>
              <p:custDataLst>
                <p:tags r:id="rId64"/>
              </p:custDataLst>
            </p:nvPr>
          </p:nvSpPr>
          <p:spPr>
            <a:xfrm>
              <a:off x="5942878" y="4250034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04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4" name="Straight Connector 173"/>
            <p:cNvCxnSpPr/>
            <p:nvPr>
              <p:custDataLst>
                <p:tags r:id="rId65"/>
              </p:custDataLst>
            </p:nvPr>
          </p:nvCxnSpPr>
          <p:spPr>
            <a:xfrm>
              <a:off x="6184075" y="4431475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Straight Arrow Connector 176"/>
          <p:cNvCxnSpPr/>
          <p:nvPr>
            <p:custDataLst>
              <p:tags r:id="rId49"/>
            </p:custDataLst>
          </p:nvPr>
        </p:nvCxnSpPr>
        <p:spPr>
          <a:xfrm>
            <a:off x="4035609" y="4455002"/>
            <a:ext cx="460191" cy="28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3829179" y="4954520"/>
            <a:ext cx="24208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subComponent’s</a:t>
            </a:r>
            <a:endParaRPr lang="en-US" dirty="0"/>
          </a:p>
          <a:p>
            <a:r>
              <a:rPr lang="en-US" dirty="0" smtClean="0"/>
              <a:t>DNA sequence is</a:t>
            </a:r>
          </a:p>
          <a:p>
            <a:r>
              <a:rPr lang="en-US" dirty="0" smtClean="0"/>
              <a:t>the reverse compliment</a:t>
            </a:r>
          </a:p>
          <a:p>
            <a:r>
              <a:rPr lang="en-US" dirty="0" smtClean="0"/>
              <a:t>of the parent DC in </a:t>
            </a:r>
            <a:endParaRPr lang="en-US" dirty="0"/>
          </a:p>
        </p:txBody>
      </p:sp>
      <p:sp>
        <p:nvSpPr>
          <p:cNvPr id="181" name="Rectangle 180"/>
          <p:cNvSpPr/>
          <p:nvPr/>
        </p:nvSpPr>
        <p:spPr>
          <a:xfrm>
            <a:off x="3688123" y="3256209"/>
            <a:ext cx="9903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annotation</a:t>
            </a:r>
            <a:endParaRPr lang="en-US" sz="1400" dirty="0"/>
          </a:p>
        </p:txBody>
      </p:sp>
      <p:sp>
        <p:nvSpPr>
          <p:cNvPr id="182" name="Rectangle 181"/>
          <p:cNvSpPr/>
          <p:nvPr/>
        </p:nvSpPr>
        <p:spPr>
          <a:xfrm>
            <a:off x="3676248" y="3909743"/>
            <a:ext cx="1305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subComponent</a:t>
            </a: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4820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4480433" y="2856485"/>
            <a:ext cx="2393689" cy="407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dirty="0"/>
              <a:t>DS</a:t>
            </a:r>
            <a:r>
              <a:rPr lang="en-US" baseline="-25000" dirty="0"/>
              <a:t>1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495800" y="4251257"/>
            <a:ext cx="2174175" cy="407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dirty="0" smtClean="0"/>
              <a:t>DS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 err="1"/>
              <a:t>DnaComponent</a:t>
            </a:r>
            <a:r>
              <a:rPr lang="en-US" sz="3600" dirty="0"/>
              <a:t> with Strand ‘-‘ Annotation</a:t>
            </a:r>
          </a:p>
        </p:txBody>
      </p:sp>
      <p:sp>
        <p:nvSpPr>
          <p:cNvPr id="83" name="Left Brace 82"/>
          <p:cNvSpPr/>
          <p:nvPr>
            <p:custDataLst>
              <p:tags r:id="rId2"/>
            </p:custDataLst>
          </p:nvPr>
        </p:nvSpPr>
        <p:spPr>
          <a:xfrm rot="16200000">
            <a:off x="5887766" y="3072982"/>
            <a:ext cx="216519" cy="72980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>
            <p:custDataLst>
              <p:tags r:id="rId3"/>
            </p:custDataLst>
          </p:nvPr>
        </p:nvSpPr>
        <p:spPr>
          <a:xfrm>
            <a:off x="5345059" y="3035376"/>
            <a:ext cx="125787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>
            <p:custDataLst>
              <p:tags r:id="rId4"/>
            </p:custDataLst>
          </p:nvPr>
        </p:nvSpPr>
        <p:spPr>
          <a:xfrm>
            <a:off x="5083470" y="2803799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5’</a:t>
            </a:r>
            <a:endParaRPr lang="en-US" sz="1400" dirty="0"/>
          </a:p>
        </p:txBody>
      </p:sp>
      <p:sp>
        <p:nvSpPr>
          <p:cNvPr id="55" name="TextBox 54"/>
          <p:cNvSpPr txBox="1"/>
          <p:nvPr>
            <p:custDataLst>
              <p:tags r:id="rId5"/>
            </p:custDataLst>
          </p:nvPr>
        </p:nvSpPr>
        <p:spPr>
          <a:xfrm>
            <a:off x="6553200" y="2803799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dirty="0" smtClean="0"/>
              <a:t>’</a:t>
            </a:r>
            <a:endParaRPr lang="en-US" sz="1400" dirty="0"/>
          </a:p>
        </p:txBody>
      </p:sp>
      <p:cxnSp>
        <p:nvCxnSpPr>
          <p:cNvPr id="56" name="Straight Connector 55"/>
          <p:cNvCxnSpPr/>
          <p:nvPr>
            <p:custDataLst>
              <p:tags r:id="rId6"/>
            </p:custDataLst>
          </p:nvPr>
        </p:nvCxnSpPr>
        <p:spPr>
          <a:xfrm>
            <a:off x="5345058" y="303537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7"/>
            </p:custDataLst>
          </p:nvPr>
        </p:nvCxnSpPr>
        <p:spPr>
          <a:xfrm>
            <a:off x="5554703" y="303537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8"/>
            </p:custDataLst>
          </p:nvPr>
        </p:nvCxnSpPr>
        <p:spPr>
          <a:xfrm>
            <a:off x="5764348" y="303537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>
            <p:custDataLst>
              <p:tags r:id="rId9"/>
            </p:custDataLst>
          </p:nvPr>
        </p:nvCxnSpPr>
        <p:spPr>
          <a:xfrm>
            <a:off x="5973993" y="303537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>
            <p:custDataLst>
              <p:tags r:id="rId10"/>
            </p:custDataLst>
          </p:nvPr>
        </p:nvCxnSpPr>
        <p:spPr>
          <a:xfrm>
            <a:off x="6183638" y="303537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>
            <p:custDataLst>
              <p:tags r:id="rId11"/>
            </p:custDataLst>
          </p:nvPr>
        </p:nvCxnSpPr>
        <p:spPr>
          <a:xfrm>
            <a:off x="6393283" y="303537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>
            <p:custDataLst>
              <p:tags r:id="rId12"/>
            </p:custDataLst>
          </p:nvPr>
        </p:nvCxnSpPr>
        <p:spPr>
          <a:xfrm>
            <a:off x="6602928" y="303537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>
            <p:custDataLst>
              <p:tags r:id="rId13"/>
            </p:custDataLst>
          </p:nvPr>
        </p:nvSpPr>
        <p:spPr>
          <a:xfrm>
            <a:off x="5290463" y="296029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71" name="TextBox 70"/>
          <p:cNvSpPr txBox="1"/>
          <p:nvPr>
            <p:custDataLst>
              <p:tags r:id="rId14"/>
            </p:custDataLst>
          </p:nvPr>
        </p:nvSpPr>
        <p:spPr>
          <a:xfrm>
            <a:off x="5506230" y="29602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72" name="TextBox 71"/>
          <p:cNvSpPr txBox="1"/>
          <p:nvPr>
            <p:custDataLst>
              <p:tags r:id="rId15"/>
            </p:custDataLst>
          </p:nvPr>
        </p:nvSpPr>
        <p:spPr>
          <a:xfrm>
            <a:off x="5712378" y="29602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73" name="TextBox 72"/>
          <p:cNvSpPr txBox="1"/>
          <p:nvPr>
            <p:custDataLst>
              <p:tags r:id="rId16"/>
            </p:custDataLst>
          </p:nvPr>
        </p:nvSpPr>
        <p:spPr>
          <a:xfrm>
            <a:off x="5918526" y="296029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</a:t>
            </a:r>
            <a:endParaRPr lang="en-US" b="1" dirty="0"/>
          </a:p>
        </p:txBody>
      </p:sp>
      <p:sp>
        <p:nvSpPr>
          <p:cNvPr id="74" name="TextBox 73"/>
          <p:cNvSpPr txBox="1"/>
          <p:nvPr>
            <p:custDataLst>
              <p:tags r:id="rId17"/>
            </p:custDataLst>
          </p:nvPr>
        </p:nvSpPr>
        <p:spPr>
          <a:xfrm>
            <a:off x="6147115" y="296029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75" name="TextBox 74"/>
          <p:cNvSpPr txBox="1"/>
          <p:nvPr>
            <p:custDataLst>
              <p:tags r:id="rId18"/>
            </p:custDataLst>
          </p:nvPr>
        </p:nvSpPr>
        <p:spPr>
          <a:xfrm>
            <a:off x="6342042" y="296029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84" name="TextBox 83"/>
          <p:cNvSpPr txBox="1"/>
          <p:nvPr>
            <p:custDataLst>
              <p:tags r:id="rId19"/>
            </p:custDataLst>
          </p:nvPr>
        </p:nvSpPr>
        <p:spPr>
          <a:xfrm>
            <a:off x="6136979" y="2855262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05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5" name="TextBox 84"/>
          <p:cNvSpPr txBox="1"/>
          <p:nvPr>
            <p:custDataLst>
              <p:tags r:id="rId20"/>
            </p:custDataLst>
          </p:nvPr>
        </p:nvSpPr>
        <p:spPr>
          <a:xfrm>
            <a:off x="5299107" y="2855262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01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6" name="TextBox 85"/>
          <p:cNvSpPr txBox="1"/>
          <p:nvPr>
            <p:custDataLst>
              <p:tags r:id="rId21"/>
            </p:custDataLst>
          </p:nvPr>
        </p:nvSpPr>
        <p:spPr>
          <a:xfrm>
            <a:off x="5508575" y="2855262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02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" name="TextBox 86"/>
          <p:cNvSpPr txBox="1"/>
          <p:nvPr>
            <p:custDataLst>
              <p:tags r:id="rId22"/>
            </p:custDataLst>
          </p:nvPr>
        </p:nvSpPr>
        <p:spPr>
          <a:xfrm>
            <a:off x="5718043" y="2855262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03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" name="TextBox 87"/>
          <p:cNvSpPr txBox="1"/>
          <p:nvPr>
            <p:custDataLst>
              <p:tags r:id="rId23"/>
            </p:custDataLst>
          </p:nvPr>
        </p:nvSpPr>
        <p:spPr>
          <a:xfrm>
            <a:off x="5927511" y="2855262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04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9" name="TextBox 88"/>
          <p:cNvSpPr txBox="1"/>
          <p:nvPr>
            <p:custDataLst>
              <p:tags r:id="rId24"/>
            </p:custDataLst>
          </p:nvPr>
        </p:nvSpPr>
        <p:spPr>
          <a:xfrm>
            <a:off x="6346447" y="2855262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06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>
            <p:custDataLst>
              <p:tags r:id="rId25"/>
            </p:custDataLst>
          </p:nvPr>
        </p:nvSpPr>
        <p:spPr>
          <a:xfrm>
            <a:off x="3352801" y="3569525"/>
            <a:ext cx="33161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</a:t>
            </a:r>
            <a:r>
              <a:rPr lang="en-US" baseline="-25000" dirty="0" smtClean="0"/>
              <a:t>pos1                                                </a:t>
            </a:r>
            <a:r>
              <a:rPr lang="en-US" dirty="0" smtClean="0"/>
              <a:t>(2-5)[-]</a:t>
            </a:r>
            <a:endParaRPr lang="en-US" dirty="0"/>
          </a:p>
        </p:txBody>
      </p:sp>
      <p:sp>
        <p:nvSpPr>
          <p:cNvPr id="99" name="TextBox 98"/>
          <p:cNvSpPr txBox="1"/>
          <p:nvPr>
            <p:custDataLst>
              <p:tags r:id="rId26"/>
            </p:custDataLst>
          </p:nvPr>
        </p:nvSpPr>
        <p:spPr>
          <a:xfrm>
            <a:off x="3372173" y="4244406"/>
            <a:ext cx="6634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DC</a:t>
            </a:r>
            <a:r>
              <a:rPr lang="en-US" baseline="-25000" dirty="0" smtClean="0"/>
              <a:t>s2</a:t>
            </a:r>
            <a:endParaRPr lang="en-US" baseline="-25000" dirty="0"/>
          </a:p>
        </p:txBody>
      </p:sp>
      <p:cxnSp>
        <p:nvCxnSpPr>
          <p:cNvPr id="103" name="Straight Arrow Connector 102"/>
          <p:cNvCxnSpPr>
            <a:stCxn id="104" idx="2"/>
          </p:cNvCxnSpPr>
          <p:nvPr/>
        </p:nvCxnSpPr>
        <p:spPr>
          <a:xfrm flipH="1">
            <a:off x="3686523" y="3263976"/>
            <a:ext cx="7682" cy="3055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352801" y="2850709"/>
            <a:ext cx="682808" cy="413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smtClean="0"/>
              <a:t>DC</a:t>
            </a:r>
            <a:r>
              <a:rPr lang="en-US" baseline="-25000" dirty="0" smtClean="0"/>
              <a:t>s1</a:t>
            </a:r>
          </a:p>
        </p:txBody>
      </p:sp>
      <p:cxnSp>
        <p:nvCxnSpPr>
          <p:cNvPr id="121" name="Straight Arrow Connector 120"/>
          <p:cNvCxnSpPr>
            <a:stCxn id="104" idx="3"/>
            <a:endCxn id="102" idx="1"/>
          </p:cNvCxnSpPr>
          <p:nvPr>
            <p:custDataLst>
              <p:tags r:id="rId27"/>
            </p:custDataLst>
          </p:nvPr>
        </p:nvCxnSpPr>
        <p:spPr>
          <a:xfrm>
            <a:off x="4035609" y="3057343"/>
            <a:ext cx="444824" cy="28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667287" y="3938857"/>
            <a:ext cx="0" cy="3055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>
            <a:off x="5342331" y="4198571"/>
            <a:ext cx="1327644" cy="525829"/>
            <a:chOff x="5165478" y="4198571"/>
            <a:chExt cx="1327644" cy="525829"/>
          </a:xfrm>
        </p:grpSpPr>
        <p:sp>
          <p:nvSpPr>
            <p:cNvPr id="130" name="Rectangle 129"/>
            <p:cNvSpPr/>
            <p:nvPr>
              <p:custDataLst>
                <p:tags r:id="rId29"/>
              </p:custDataLst>
            </p:nvPr>
          </p:nvSpPr>
          <p:spPr>
            <a:xfrm>
              <a:off x="5360425" y="4429072"/>
              <a:ext cx="823650" cy="2296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>
              <p:custDataLst>
                <p:tags r:id="rId30"/>
              </p:custDataLst>
            </p:nvPr>
          </p:nvSpPr>
          <p:spPr>
            <a:xfrm>
              <a:off x="5165478" y="4198571"/>
              <a:ext cx="3209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5’</a:t>
              </a:r>
              <a:endParaRPr lang="en-US" sz="1400" dirty="0"/>
            </a:p>
          </p:txBody>
        </p:sp>
        <p:sp>
          <p:nvSpPr>
            <p:cNvPr id="132" name="TextBox 131"/>
            <p:cNvSpPr txBox="1"/>
            <p:nvPr>
              <p:custDataLst>
                <p:tags r:id="rId31"/>
              </p:custDataLst>
            </p:nvPr>
          </p:nvSpPr>
          <p:spPr>
            <a:xfrm>
              <a:off x="6172200" y="4198571"/>
              <a:ext cx="3209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  <a:r>
                <a:rPr lang="en-US" sz="1400" dirty="0" smtClean="0"/>
                <a:t>’</a:t>
              </a:r>
              <a:endParaRPr lang="en-US" sz="1400" dirty="0"/>
            </a:p>
          </p:txBody>
        </p:sp>
        <p:cxnSp>
          <p:nvCxnSpPr>
            <p:cNvPr id="133" name="Straight Connector 132"/>
            <p:cNvCxnSpPr/>
            <p:nvPr>
              <p:custDataLst>
                <p:tags r:id="rId32"/>
              </p:custDataLst>
            </p:nvPr>
          </p:nvCxnSpPr>
          <p:spPr>
            <a:xfrm>
              <a:off x="5360425" y="4430148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>
              <p:custDataLst>
                <p:tags r:id="rId33"/>
              </p:custDataLst>
            </p:nvPr>
          </p:nvCxnSpPr>
          <p:spPr>
            <a:xfrm>
              <a:off x="5570070" y="4430148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>
              <p:custDataLst>
                <p:tags r:id="rId34"/>
              </p:custDataLst>
            </p:nvPr>
          </p:nvCxnSpPr>
          <p:spPr>
            <a:xfrm>
              <a:off x="5779715" y="4430148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>
              <p:custDataLst>
                <p:tags r:id="rId35"/>
              </p:custDataLst>
            </p:nvPr>
          </p:nvCxnSpPr>
          <p:spPr>
            <a:xfrm>
              <a:off x="5989360" y="4430148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>
              <p:custDataLst>
                <p:tags r:id="rId36"/>
              </p:custDataLst>
            </p:nvPr>
          </p:nvSpPr>
          <p:spPr>
            <a:xfrm>
              <a:off x="5305830" y="435506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48" name="TextBox 147"/>
            <p:cNvSpPr txBox="1"/>
            <p:nvPr>
              <p:custDataLst>
                <p:tags r:id="rId37"/>
              </p:custDataLst>
            </p:nvPr>
          </p:nvSpPr>
          <p:spPr>
            <a:xfrm>
              <a:off x="5521597" y="435506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49" name="TextBox 148"/>
            <p:cNvSpPr txBox="1"/>
            <p:nvPr>
              <p:custDataLst>
                <p:tags r:id="rId38"/>
              </p:custDataLst>
            </p:nvPr>
          </p:nvSpPr>
          <p:spPr>
            <a:xfrm>
              <a:off x="5727745" y="435506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150" name="TextBox 149"/>
            <p:cNvSpPr txBox="1"/>
            <p:nvPr>
              <p:custDataLst>
                <p:tags r:id="rId39"/>
              </p:custDataLst>
            </p:nvPr>
          </p:nvSpPr>
          <p:spPr>
            <a:xfrm>
              <a:off x="5933893" y="435506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161" name="TextBox 160"/>
            <p:cNvSpPr txBox="1"/>
            <p:nvPr>
              <p:custDataLst>
                <p:tags r:id="rId40"/>
              </p:custDataLst>
            </p:nvPr>
          </p:nvSpPr>
          <p:spPr>
            <a:xfrm>
              <a:off x="5314474" y="4250034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01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2" name="TextBox 161"/>
            <p:cNvSpPr txBox="1"/>
            <p:nvPr>
              <p:custDataLst>
                <p:tags r:id="rId41"/>
              </p:custDataLst>
            </p:nvPr>
          </p:nvSpPr>
          <p:spPr>
            <a:xfrm>
              <a:off x="5523942" y="4250034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02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3" name="TextBox 162"/>
            <p:cNvSpPr txBox="1"/>
            <p:nvPr>
              <p:custDataLst>
                <p:tags r:id="rId42"/>
              </p:custDataLst>
            </p:nvPr>
          </p:nvSpPr>
          <p:spPr>
            <a:xfrm>
              <a:off x="5733410" y="4250034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03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4" name="TextBox 163"/>
            <p:cNvSpPr txBox="1"/>
            <p:nvPr>
              <p:custDataLst>
                <p:tags r:id="rId43"/>
              </p:custDataLst>
            </p:nvPr>
          </p:nvSpPr>
          <p:spPr>
            <a:xfrm>
              <a:off x="5942878" y="4250034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04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4" name="Straight Connector 173"/>
            <p:cNvCxnSpPr/>
            <p:nvPr>
              <p:custDataLst>
                <p:tags r:id="rId44"/>
              </p:custDataLst>
            </p:nvPr>
          </p:nvCxnSpPr>
          <p:spPr>
            <a:xfrm>
              <a:off x="6184075" y="4431475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Straight Arrow Connector 176"/>
          <p:cNvCxnSpPr/>
          <p:nvPr>
            <p:custDataLst>
              <p:tags r:id="rId28"/>
            </p:custDataLst>
          </p:nvPr>
        </p:nvCxnSpPr>
        <p:spPr>
          <a:xfrm>
            <a:off x="4035609" y="4455002"/>
            <a:ext cx="460191" cy="28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3103122" y="5600851"/>
            <a:ext cx="4705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subComponent’s</a:t>
            </a:r>
            <a:r>
              <a:rPr lang="en-US" dirty="0"/>
              <a:t> DNA sequence is the reverse compliment of the parent DC in </a:t>
            </a:r>
          </a:p>
          <a:p>
            <a:endParaRPr lang="en-US" dirty="0"/>
          </a:p>
        </p:txBody>
      </p:sp>
      <p:sp>
        <p:nvSpPr>
          <p:cNvPr id="181" name="Rectangle 180"/>
          <p:cNvSpPr/>
          <p:nvPr/>
        </p:nvSpPr>
        <p:spPr>
          <a:xfrm>
            <a:off x="3688123" y="3256209"/>
            <a:ext cx="9903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annotation</a:t>
            </a:r>
            <a:endParaRPr lang="en-US" sz="1400" dirty="0"/>
          </a:p>
        </p:txBody>
      </p:sp>
      <p:sp>
        <p:nvSpPr>
          <p:cNvPr id="182" name="Rectangle 181"/>
          <p:cNvSpPr/>
          <p:nvPr/>
        </p:nvSpPr>
        <p:spPr>
          <a:xfrm>
            <a:off x="3676248" y="3909743"/>
            <a:ext cx="1305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subComponent</a:t>
            </a: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3944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Left Brace 64"/>
          <p:cNvSpPr/>
          <p:nvPr/>
        </p:nvSpPr>
        <p:spPr>
          <a:xfrm rot="16200000">
            <a:off x="5188608" y="-1256686"/>
            <a:ext cx="365312" cy="693252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4690532" y="2438400"/>
            <a:ext cx="135485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(808-936)[+]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205662" y="350143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</a:t>
            </a:r>
            <a:endParaRPr lang="en-US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96244" y="1828800"/>
            <a:ext cx="8948277" cy="152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14" y="133264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5’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37522" y="145946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4548717" y="164868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905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210310" y="164868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910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866996" y="164868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915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529917" y="164868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920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172858" y="164868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925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844369" y="164868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930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8631940" y="1648686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936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99989" y="914400"/>
            <a:ext cx="180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Multi-tiered Case</a:t>
            </a:r>
            <a:endParaRPr lang="en-US" dirty="0"/>
          </a:p>
        </p:txBody>
      </p:sp>
      <p:sp>
        <p:nvSpPr>
          <p:cNvPr id="283" name="TextBox 282"/>
          <p:cNvSpPr txBox="1"/>
          <p:nvPr/>
        </p:nvSpPr>
        <p:spPr>
          <a:xfrm>
            <a:off x="-33737" y="1645593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001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465172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596977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728782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860587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992392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124197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56002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87807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519612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651417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83222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15027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46832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178637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10442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442247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574052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705857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837662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969467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101272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233077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364882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496687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28492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760297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892117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4147122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4410732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4542537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4674342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4806147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4937952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5069757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5201562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5333367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4015317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4278927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84371" y="179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617959" y="179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738847" y="1797050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61399" y="1797050"/>
            <a:ext cx="113814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998410" y="1797050"/>
            <a:ext cx="113814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135421" y="1797050"/>
            <a:ext cx="113814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281957" y="179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402845" y="1797050"/>
            <a:ext cx="113814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6536681" y="1797050"/>
            <a:ext cx="113814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667342" y="1797050"/>
            <a:ext cx="113814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810703" y="1797050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939605" y="1797050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7072850" y="179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7209613" y="179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7330501" y="179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7451389" y="1797050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7592991" y="179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712292" y="1797050"/>
            <a:ext cx="113814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7847715" y="1797050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7974542" y="1797050"/>
            <a:ext cx="113814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8124501" y="179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8256741" y="179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8383979" y="179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8508042" y="1797050"/>
            <a:ext cx="10419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8648135" y="179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8773792" y="1797050"/>
            <a:ext cx="10419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253" name="TextBox 252"/>
          <p:cNvSpPr txBox="1"/>
          <p:nvPr/>
        </p:nvSpPr>
        <p:spPr>
          <a:xfrm>
            <a:off x="4553979" y="1797050"/>
            <a:ext cx="113814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254" name="TextBox 253"/>
          <p:cNvSpPr txBox="1"/>
          <p:nvPr/>
        </p:nvSpPr>
        <p:spPr>
          <a:xfrm>
            <a:off x="4690990" y="1797050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255" name="TextBox 254"/>
          <p:cNvSpPr txBox="1"/>
          <p:nvPr/>
        </p:nvSpPr>
        <p:spPr>
          <a:xfrm>
            <a:off x="4826242" y="179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256" name="TextBox 255"/>
          <p:cNvSpPr txBox="1"/>
          <p:nvPr/>
        </p:nvSpPr>
        <p:spPr>
          <a:xfrm>
            <a:off x="4953480" y="1797050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257" name="TextBox 256"/>
          <p:cNvSpPr txBox="1"/>
          <p:nvPr/>
        </p:nvSpPr>
        <p:spPr>
          <a:xfrm>
            <a:off x="5082382" y="1797050"/>
            <a:ext cx="10419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258" name="TextBox 257"/>
          <p:cNvSpPr txBox="1"/>
          <p:nvPr/>
        </p:nvSpPr>
        <p:spPr>
          <a:xfrm>
            <a:off x="5219300" y="1797050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5352648" y="1797050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293" name="TextBox 292"/>
          <p:cNvSpPr txBox="1"/>
          <p:nvPr/>
        </p:nvSpPr>
        <p:spPr>
          <a:xfrm>
            <a:off x="4413793" y="1797050"/>
            <a:ext cx="113814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cxnSp>
        <p:nvCxnSpPr>
          <p:cNvPr id="296" name="Straight Connector 295"/>
          <p:cNvCxnSpPr/>
          <p:nvPr/>
        </p:nvCxnSpPr>
        <p:spPr>
          <a:xfrm>
            <a:off x="3751707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3619902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3883512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3505732" y="1790696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301" name="TextBox 300"/>
          <p:cNvSpPr txBox="1"/>
          <p:nvPr/>
        </p:nvSpPr>
        <p:spPr>
          <a:xfrm>
            <a:off x="3632970" y="1790696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302" name="TextBox 301"/>
          <p:cNvSpPr txBox="1"/>
          <p:nvPr/>
        </p:nvSpPr>
        <p:spPr>
          <a:xfrm>
            <a:off x="3761872" y="1790696"/>
            <a:ext cx="10419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303" name="TextBox 302"/>
          <p:cNvSpPr txBox="1"/>
          <p:nvPr/>
        </p:nvSpPr>
        <p:spPr>
          <a:xfrm>
            <a:off x="3898790" y="1790696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4024843" y="1790696"/>
            <a:ext cx="10419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305" name="TextBox 304"/>
          <p:cNvSpPr txBox="1"/>
          <p:nvPr/>
        </p:nvSpPr>
        <p:spPr>
          <a:xfrm>
            <a:off x="4156998" y="1790696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cxnSp>
        <p:nvCxnSpPr>
          <p:cNvPr id="306" name="Straight Connector 305"/>
          <p:cNvCxnSpPr/>
          <p:nvPr/>
        </p:nvCxnSpPr>
        <p:spPr>
          <a:xfrm>
            <a:off x="3481917" y="182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/>
          <p:cNvSpPr txBox="1"/>
          <p:nvPr/>
        </p:nvSpPr>
        <p:spPr>
          <a:xfrm>
            <a:off x="4298625" y="1795467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309" name="TextBox 308"/>
          <p:cNvSpPr txBox="1"/>
          <p:nvPr/>
        </p:nvSpPr>
        <p:spPr>
          <a:xfrm>
            <a:off x="3366685" y="1650353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896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3881033" y="165511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900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1049957" y="2437382"/>
            <a:ext cx="6446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SA</a:t>
            </a:r>
            <a:r>
              <a:rPr lang="en-US" baseline="-25000" dirty="0" err="1" smtClean="0"/>
              <a:t>pos</a:t>
            </a:r>
            <a:endParaRPr lang="en-US" baseline="-25000" dirty="0" smtClean="0"/>
          </a:p>
        </p:txBody>
      </p:sp>
      <p:cxnSp>
        <p:nvCxnSpPr>
          <p:cNvPr id="313" name="Straight Arrow Connector 312"/>
          <p:cNvCxnSpPr>
            <a:stCxn id="312" idx="2"/>
            <a:endCxn id="314" idx="0"/>
          </p:cNvCxnSpPr>
          <p:nvPr/>
        </p:nvCxnSpPr>
        <p:spPr>
          <a:xfrm>
            <a:off x="1372289" y="2806714"/>
            <a:ext cx="691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/>
          <p:cNvSpPr txBox="1"/>
          <p:nvPr/>
        </p:nvSpPr>
        <p:spPr>
          <a:xfrm>
            <a:off x="984892" y="3111514"/>
            <a:ext cx="7761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C0062</a:t>
            </a:r>
            <a:endParaRPr lang="en-US" baseline="-25000" dirty="0" smtClean="0"/>
          </a:p>
        </p:txBody>
      </p:sp>
      <p:sp>
        <p:nvSpPr>
          <p:cNvPr id="315" name="Left Brace 314"/>
          <p:cNvSpPr/>
          <p:nvPr/>
        </p:nvSpPr>
        <p:spPr>
          <a:xfrm rot="16200000">
            <a:off x="1167139" y="1923302"/>
            <a:ext cx="368919" cy="552451"/>
          </a:xfrm>
          <a:prstGeom prst="leftBrace">
            <a:avLst>
              <a:gd name="adj1" fmla="val 1396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TextBox 316"/>
          <p:cNvSpPr txBox="1"/>
          <p:nvPr/>
        </p:nvSpPr>
        <p:spPr>
          <a:xfrm>
            <a:off x="149732" y="2437387"/>
            <a:ext cx="6446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SA</a:t>
            </a:r>
            <a:r>
              <a:rPr lang="en-US" baseline="-25000" dirty="0" err="1" smtClean="0"/>
              <a:t>pos</a:t>
            </a:r>
            <a:endParaRPr lang="en-US" baseline="-25000" dirty="0" smtClean="0"/>
          </a:p>
        </p:txBody>
      </p:sp>
      <p:cxnSp>
        <p:nvCxnSpPr>
          <p:cNvPr id="318" name="Straight Arrow Connector 317"/>
          <p:cNvCxnSpPr>
            <a:stCxn id="317" idx="2"/>
            <a:endCxn id="319" idx="0"/>
          </p:cNvCxnSpPr>
          <p:nvPr/>
        </p:nvCxnSpPr>
        <p:spPr>
          <a:xfrm>
            <a:off x="472064" y="2806719"/>
            <a:ext cx="2191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/>
          <p:cNvSpPr txBox="1"/>
          <p:nvPr/>
        </p:nvSpPr>
        <p:spPr>
          <a:xfrm>
            <a:off x="67733" y="3111519"/>
            <a:ext cx="8130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B0034</a:t>
            </a:r>
            <a:r>
              <a:rPr lang="en-US" baseline="-25000" dirty="0" smtClean="0"/>
              <a:t> </a:t>
            </a:r>
          </a:p>
        </p:txBody>
      </p:sp>
      <p:sp>
        <p:nvSpPr>
          <p:cNvPr id="320" name="Left Brace 319"/>
          <p:cNvSpPr/>
          <p:nvPr/>
        </p:nvSpPr>
        <p:spPr>
          <a:xfrm rot="16200000">
            <a:off x="287979" y="1934850"/>
            <a:ext cx="368919" cy="529371"/>
          </a:xfrm>
          <a:prstGeom prst="leftBrace">
            <a:avLst>
              <a:gd name="adj1" fmla="val 1396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TextBox 320"/>
          <p:cNvSpPr txBox="1"/>
          <p:nvPr/>
        </p:nvSpPr>
        <p:spPr>
          <a:xfrm>
            <a:off x="1175590" y="350520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</a:t>
            </a:r>
            <a:endParaRPr lang="en-US" baseline="-25000" dirty="0"/>
          </a:p>
        </p:txBody>
      </p:sp>
      <p:sp>
        <p:nvSpPr>
          <p:cNvPr id="322" name="TextBox 321"/>
          <p:cNvSpPr txBox="1"/>
          <p:nvPr/>
        </p:nvSpPr>
        <p:spPr>
          <a:xfrm>
            <a:off x="3648266" y="2806714"/>
            <a:ext cx="7777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B0015</a:t>
            </a:r>
            <a:endParaRPr lang="en-US" baseline="-25000" dirty="0" smtClean="0"/>
          </a:p>
        </p:txBody>
      </p:sp>
      <p:sp>
        <p:nvSpPr>
          <p:cNvPr id="323" name="TextBox 322"/>
          <p:cNvSpPr txBox="1"/>
          <p:nvPr/>
        </p:nvSpPr>
        <p:spPr>
          <a:xfrm>
            <a:off x="1742146" y="165946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808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24" name="Straight Arrow Connector 323"/>
          <p:cNvCxnSpPr/>
          <p:nvPr/>
        </p:nvCxnSpPr>
        <p:spPr>
          <a:xfrm>
            <a:off x="5377117" y="2816199"/>
            <a:ext cx="691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tangle 325"/>
          <p:cNvSpPr/>
          <p:nvPr/>
        </p:nvSpPr>
        <p:spPr>
          <a:xfrm>
            <a:off x="1905001" y="3298800"/>
            <a:ext cx="7173257" cy="1554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TextBox 326"/>
          <p:cNvSpPr txBox="1"/>
          <p:nvPr/>
        </p:nvSpPr>
        <p:spPr>
          <a:xfrm>
            <a:off x="1873223" y="282776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5’</a:t>
            </a:r>
            <a:endParaRPr lang="en-US" dirty="0"/>
          </a:p>
        </p:txBody>
      </p:sp>
      <p:sp>
        <p:nvSpPr>
          <p:cNvPr id="328" name="TextBox 327"/>
          <p:cNvSpPr txBox="1"/>
          <p:nvPr/>
        </p:nvSpPr>
        <p:spPr>
          <a:xfrm>
            <a:off x="8871259" y="292946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29" name="TextBox 328"/>
          <p:cNvSpPr txBox="1"/>
          <p:nvPr/>
        </p:nvSpPr>
        <p:spPr>
          <a:xfrm>
            <a:off x="4840945" y="311868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100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501344" y="311868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105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6161746" y="311868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110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6822148" y="311868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115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7474080" y="311868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120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8142946" y="3107441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125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8665677" y="3118686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129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1833275" y="3105209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001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37" name="Straight Connector 336"/>
          <p:cNvCxnSpPr/>
          <p:nvPr/>
        </p:nvCxnSpPr>
        <p:spPr>
          <a:xfrm>
            <a:off x="5498909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5630714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>
            <a:off x="5762519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5894324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>
            <a:off x="6026129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6157934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>
            <a:off x="6289739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6421544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>
            <a:off x="6553349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>
            <a:off x="6685154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6816959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>
            <a:off x="6948764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>
            <a:off x="7080569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>
            <a:off x="7212374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>
            <a:off x="7344179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>
            <a:off x="7475984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7607789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7739594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>
            <a:off x="7871399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>
            <a:off x="8003204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8135009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>
            <a:off x="8266814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8398619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>
            <a:off x="8530424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>
            <a:off x="8662229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>
            <a:off x="8794034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8925854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4180859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4444469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4576274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>
            <a:off x="4708079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4839884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4971689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5103494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5235299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>
            <a:off x="5367104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>
            <a:off x="4049054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>
            <a:off x="4312664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TextBox 374"/>
          <p:cNvSpPr txBox="1"/>
          <p:nvPr/>
        </p:nvSpPr>
        <p:spPr>
          <a:xfrm>
            <a:off x="5518108" y="326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376" name="TextBox 375"/>
          <p:cNvSpPr txBox="1"/>
          <p:nvPr/>
        </p:nvSpPr>
        <p:spPr>
          <a:xfrm>
            <a:off x="5651696" y="326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377" name="TextBox 376"/>
          <p:cNvSpPr txBox="1"/>
          <p:nvPr/>
        </p:nvSpPr>
        <p:spPr>
          <a:xfrm>
            <a:off x="5772584" y="3267050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sp>
        <p:nvSpPr>
          <p:cNvPr id="378" name="TextBox 377"/>
          <p:cNvSpPr txBox="1"/>
          <p:nvPr/>
        </p:nvSpPr>
        <p:spPr>
          <a:xfrm>
            <a:off x="5895136" y="3267050"/>
            <a:ext cx="113814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379" name="TextBox 378"/>
          <p:cNvSpPr txBox="1"/>
          <p:nvPr/>
        </p:nvSpPr>
        <p:spPr>
          <a:xfrm>
            <a:off x="6032147" y="3267050"/>
            <a:ext cx="113814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380" name="TextBox 379"/>
          <p:cNvSpPr txBox="1"/>
          <p:nvPr/>
        </p:nvSpPr>
        <p:spPr>
          <a:xfrm>
            <a:off x="6169158" y="3267050"/>
            <a:ext cx="113814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381" name="TextBox 380"/>
          <p:cNvSpPr txBox="1"/>
          <p:nvPr/>
        </p:nvSpPr>
        <p:spPr>
          <a:xfrm>
            <a:off x="6315694" y="326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382" name="TextBox 381"/>
          <p:cNvSpPr txBox="1"/>
          <p:nvPr/>
        </p:nvSpPr>
        <p:spPr>
          <a:xfrm>
            <a:off x="6436582" y="3267050"/>
            <a:ext cx="113814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383" name="TextBox 382"/>
          <p:cNvSpPr txBox="1"/>
          <p:nvPr/>
        </p:nvSpPr>
        <p:spPr>
          <a:xfrm>
            <a:off x="6570418" y="3267050"/>
            <a:ext cx="113814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G</a:t>
            </a:r>
          </a:p>
        </p:txBody>
      </p:sp>
      <p:sp>
        <p:nvSpPr>
          <p:cNvPr id="384" name="TextBox 383"/>
          <p:cNvSpPr txBox="1"/>
          <p:nvPr/>
        </p:nvSpPr>
        <p:spPr>
          <a:xfrm>
            <a:off x="6701079" y="3267050"/>
            <a:ext cx="113814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385" name="TextBox 384"/>
          <p:cNvSpPr txBox="1"/>
          <p:nvPr/>
        </p:nvSpPr>
        <p:spPr>
          <a:xfrm>
            <a:off x="6844440" y="3267050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386" name="TextBox 385"/>
          <p:cNvSpPr txBox="1"/>
          <p:nvPr/>
        </p:nvSpPr>
        <p:spPr>
          <a:xfrm>
            <a:off x="6973342" y="3267050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387" name="TextBox 386"/>
          <p:cNvSpPr txBox="1"/>
          <p:nvPr/>
        </p:nvSpPr>
        <p:spPr>
          <a:xfrm>
            <a:off x="7106587" y="326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388" name="TextBox 387"/>
          <p:cNvSpPr txBox="1"/>
          <p:nvPr/>
        </p:nvSpPr>
        <p:spPr>
          <a:xfrm>
            <a:off x="7243350" y="326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389" name="TextBox 388"/>
          <p:cNvSpPr txBox="1"/>
          <p:nvPr/>
        </p:nvSpPr>
        <p:spPr>
          <a:xfrm>
            <a:off x="7364238" y="326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390" name="TextBox 389"/>
          <p:cNvSpPr txBox="1"/>
          <p:nvPr/>
        </p:nvSpPr>
        <p:spPr>
          <a:xfrm>
            <a:off x="7485126" y="3267050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391" name="TextBox 390"/>
          <p:cNvSpPr txBox="1"/>
          <p:nvPr/>
        </p:nvSpPr>
        <p:spPr>
          <a:xfrm>
            <a:off x="7626728" y="326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392" name="TextBox 391"/>
          <p:cNvSpPr txBox="1"/>
          <p:nvPr/>
        </p:nvSpPr>
        <p:spPr>
          <a:xfrm>
            <a:off x="7746029" y="3267050"/>
            <a:ext cx="113814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393" name="TextBox 392"/>
          <p:cNvSpPr txBox="1"/>
          <p:nvPr/>
        </p:nvSpPr>
        <p:spPr>
          <a:xfrm>
            <a:off x="7881452" y="3267050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394" name="TextBox 393"/>
          <p:cNvSpPr txBox="1"/>
          <p:nvPr/>
        </p:nvSpPr>
        <p:spPr>
          <a:xfrm>
            <a:off x="8008279" y="3267050"/>
            <a:ext cx="113814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395" name="TextBox 394"/>
          <p:cNvSpPr txBox="1"/>
          <p:nvPr/>
        </p:nvSpPr>
        <p:spPr>
          <a:xfrm>
            <a:off x="8158238" y="326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396" name="TextBox 395"/>
          <p:cNvSpPr txBox="1"/>
          <p:nvPr/>
        </p:nvSpPr>
        <p:spPr>
          <a:xfrm>
            <a:off x="8290478" y="326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397" name="TextBox 396"/>
          <p:cNvSpPr txBox="1"/>
          <p:nvPr/>
        </p:nvSpPr>
        <p:spPr>
          <a:xfrm>
            <a:off x="8417716" y="326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398" name="TextBox 397"/>
          <p:cNvSpPr txBox="1"/>
          <p:nvPr/>
        </p:nvSpPr>
        <p:spPr>
          <a:xfrm>
            <a:off x="8541779" y="3267050"/>
            <a:ext cx="10419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399" name="TextBox 398"/>
          <p:cNvSpPr txBox="1"/>
          <p:nvPr/>
        </p:nvSpPr>
        <p:spPr>
          <a:xfrm>
            <a:off x="8681872" y="326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400" name="TextBox 399"/>
          <p:cNvSpPr txBox="1"/>
          <p:nvPr/>
        </p:nvSpPr>
        <p:spPr>
          <a:xfrm>
            <a:off x="8807529" y="3267050"/>
            <a:ext cx="10419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401" name="TextBox 400"/>
          <p:cNvSpPr txBox="1"/>
          <p:nvPr/>
        </p:nvSpPr>
        <p:spPr>
          <a:xfrm>
            <a:off x="4587716" y="3267050"/>
            <a:ext cx="113814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402" name="TextBox 401"/>
          <p:cNvSpPr txBox="1"/>
          <p:nvPr/>
        </p:nvSpPr>
        <p:spPr>
          <a:xfrm>
            <a:off x="4724727" y="3267050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403" name="TextBox 402"/>
          <p:cNvSpPr txBox="1"/>
          <p:nvPr/>
        </p:nvSpPr>
        <p:spPr>
          <a:xfrm>
            <a:off x="4859979" y="3267050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404" name="TextBox 403"/>
          <p:cNvSpPr txBox="1"/>
          <p:nvPr/>
        </p:nvSpPr>
        <p:spPr>
          <a:xfrm>
            <a:off x="4987217" y="3267050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405" name="TextBox 404"/>
          <p:cNvSpPr txBox="1"/>
          <p:nvPr/>
        </p:nvSpPr>
        <p:spPr>
          <a:xfrm>
            <a:off x="5116119" y="3267050"/>
            <a:ext cx="10419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406" name="TextBox 405"/>
          <p:cNvSpPr txBox="1"/>
          <p:nvPr/>
        </p:nvSpPr>
        <p:spPr>
          <a:xfrm>
            <a:off x="5253037" y="3267050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sp>
        <p:nvSpPr>
          <p:cNvPr id="407" name="TextBox 406"/>
          <p:cNvSpPr txBox="1"/>
          <p:nvPr/>
        </p:nvSpPr>
        <p:spPr>
          <a:xfrm>
            <a:off x="5386385" y="3267050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408" name="TextBox 407"/>
          <p:cNvSpPr txBox="1"/>
          <p:nvPr/>
        </p:nvSpPr>
        <p:spPr>
          <a:xfrm>
            <a:off x="4447530" y="3267050"/>
            <a:ext cx="113814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cxnSp>
        <p:nvCxnSpPr>
          <p:cNvPr id="409" name="Straight Connector 408"/>
          <p:cNvCxnSpPr/>
          <p:nvPr/>
        </p:nvCxnSpPr>
        <p:spPr>
          <a:xfrm>
            <a:off x="3785444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>
            <a:off x="3653639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>
            <a:off x="3917249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xtBox 411"/>
          <p:cNvSpPr txBox="1"/>
          <p:nvPr/>
        </p:nvSpPr>
        <p:spPr>
          <a:xfrm>
            <a:off x="3539469" y="3260696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413" name="TextBox 412"/>
          <p:cNvSpPr txBox="1"/>
          <p:nvPr/>
        </p:nvSpPr>
        <p:spPr>
          <a:xfrm>
            <a:off x="3666707" y="3260696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414" name="TextBox 413"/>
          <p:cNvSpPr txBox="1"/>
          <p:nvPr/>
        </p:nvSpPr>
        <p:spPr>
          <a:xfrm>
            <a:off x="3795609" y="3260696"/>
            <a:ext cx="10419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415" name="TextBox 414"/>
          <p:cNvSpPr txBox="1"/>
          <p:nvPr/>
        </p:nvSpPr>
        <p:spPr>
          <a:xfrm>
            <a:off x="3932527" y="3260696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sp>
        <p:nvSpPr>
          <p:cNvPr id="416" name="TextBox 415"/>
          <p:cNvSpPr txBox="1"/>
          <p:nvPr/>
        </p:nvSpPr>
        <p:spPr>
          <a:xfrm>
            <a:off x="4058580" y="3260696"/>
            <a:ext cx="10419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417" name="TextBox 416"/>
          <p:cNvSpPr txBox="1"/>
          <p:nvPr/>
        </p:nvSpPr>
        <p:spPr>
          <a:xfrm>
            <a:off x="4190735" y="3260696"/>
            <a:ext cx="96180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cxnSp>
        <p:nvCxnSpPr>
          <p:cNvPr id="418" name="Straight Connector 417"/>
          <p:cNvCxnSpPr/>
          <p:nvPr/>
        </p:nvCxnSpPr>
        <p:spPr>
          <a:xfrm>
            <a:off x="3515654" y="3298800"/>
            <a:ext cx="0" cy="155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TextBox 418"/>
          <p:cNvSpPr txBox="1"/>
          <p:nvPr/>
        </p:nvSpPr>
        <p:spPr>
          <a:xfrm>
            <a:off x="4332362" y="3265467"/>
            <a:ext cx="88166" cy="1737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420" name="TextBox 419"/>
          <p:cNvSpPr txBox="1"/>
          <p:nvPr/>
        </p:nvSpPr>
        <p:spPr>
          <a:xfrm>
            <a:off x="3400422" y="3120353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089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1" name="TextBox 420"/>
          <p:cNvSpPr txBox="1"/>
          <p:nvPr/>
        </p:nvSpPr>
        <p:spPr>
          <a:xfrm>
            <a:off x="4180546" y="312511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095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3" name="TextBox 422"/>
          <p:cNvSpPr txBox="1"/>
          <p:nvPr/>
        </p:nvSpPr>
        <p:spPr>
          <a:xfrm>
            <a:off x="2678879" y="3105209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080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4" name="Left Brace 423"/>
          <p:cNvSpPr/>
          <p:nvPr/>
        </p:nvSpPr>
        <p:spPr>
          <a:xfrm rot="16200000">
            <a:off x="2231039" y="3196532"/>
            <a:ext cx="368919" cy="918215"/>
          </a:xfrm>
          <a:prstGeom prst="leftBrace">
            <a:avLst>
              <a:gd name="adj1" fmla="val 1396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Left Brace 424"/>
          <p:cNvSpPr/>
          <p:nvPr/>
        </p:nvSpPr>
        <p:spPr>
          <a:xfrm rot="16200000">
            <a:off x="6027855" y="1038584"/>
            <a:ext cx="368919" cy="5294625"/>
          </a:xfrm>
          <a:prstGeom prst="leftBrace">
            <a:avLst>
              <a:gd name="adj1" fmla="val 1396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TextBox 425"/>
          <p:cNvSpPr txBox="1"/>
          <p:nvPr/>
        </p:nvSpPr>
        <p:spPr>
          <a:xfrm>
            <a:off x="5548636" y="3886200"/>
            <a:ext cx="123783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(89-129)[+]</a:t>
            </a:r>
            <a:endParaRPr lang="en-US" dirty="0"/>
          </a:p>
        </p:txBody>
      </p:sp>
      <p:cxnSp>
        <p:nvCxnSpPr>
          <p:cNvPr id="427" name="Straight Arrow Connector 426"/>
          <p:cNvCxnSpPr/>
          <p:nvPr/>
        </p:nvCxnSpPr>
        <p:spPr>
          <a:xfrm>
            <a:off x="6224076" y="4267200"/>
            <a:ext cx="691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TextBox 429"/>
          <p:cNvSpPr txBox="1"/>
          <p:nvPr/>
        </p:nvSpPr>
        <p:spPr>
          <a:xfrm>
            <a:off x="5827824" y="4572000"/>
            <a:ext cx="777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B0012</a:t>
            </a:r>
            <a:endParaRPr lang="en-US" baseline="-25000" dirty="0" smtClean="0"/>
          </a:p>
        </p:txBody>
      </p:sp>
      <p:sp>
        <p:nvSpPr>
          <p:cNvPr id="431" name="TextBox 430"/>
          <p:cNvSpPr txBox="1"/>
          <p:nvPr/>
        </p:nvSpPr>
        <p:spPr>
          <a:xfrm>
            <a:off x="6018522" y="496568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</a:t>
            </a:r>
            <a:endParaRPr lang="en-US" baseline="-25000" dirty="0"/>
          </a:p>
        </p:txBody>
      </p:sp>
      <p:sp>
        <p:nvSpPr>
          <p:cNvPr id="432" name="TextBox 431"/>
          <p:cNvSpPr txBox="1"/>
          <p:nvPr/>
        </p:nvSpPr>
        <p:spPr>
          <a:xfrm>
            <a:off x="2091674" y="3815717"/>
            <a:ext cx="6446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SA</a:t>
            </a:r>
            <a:r>
              <a:rPr lang="en-US" baseline="-25000" dirty="0" err="1" smtClean="0"/>
              <a:t>pos</a:t>
            </a:r>
            <a:endParaRPr lang="en-US" baseline="-25000" dirty="0" smtClean="0"/>
          </a:p>
        </p:txBody>
      </p:sp>
      <p:cxnSp>
        <p:nvCxnSpPr>
          <p:cNvPr id="433" name="Straight Arrow Connector 432"/>
          <p:cNvCxnSpPr>
            <a:stCxn id="432" idx="2"/>
            <a:endCxn id="434" idx="0"/>
          </p:cNvCxnSpPr>
          <p:nvPr/>
        </p:nvCxnSpPr>
        <p:spPr>
          <a:xfrm>
            <a:off x="2414006" y="4185049"/>
            <a:ext cx="1492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TextBox 433"/>
          <p:cNvSpPr txBox="1"/>
          <p:nvPr/>
        </p:nvSpPr>
        <p:spPr>
          <a:xfrm>
            <a:off x="2026609" y="4489849"/>
            <a:ext cx="777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B0010</a:t>
            </a:r>
            <a:endParaRPr lang="en-US" baseline="-25000" dirty="0" smtClean="0"/>
          </a:p>
        </p:txBody>
      </p:sp>
      <p:sp>
        <p:nvSpPr>
          <p:cNvPr id="435" name="TextBox 434"/>
          <p:cNvSpPr txBox="1"/>
          <p:nvPr/>
        </p:nvSpPr>
        <p:spPr>
          <a:xfrm>
            <a:off x="2217307" y="488353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</a:t>
            </a:r>
            <a:endParaRPr lang="en-US" baseline="-25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3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325" y="2819400"/>
            <a:ext cx="8305008" cy="1862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9144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ccaggcatcaaataaaacgaaaggctcagtcgaaagactgggcctttcgttttatctgttgtttgtcggtgaacgctctctactagagtcacactggctcaccttcgggtgggcctttctgcgtttata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514" y="2514603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5’</a:t>
            </a:r>
            <a:endParaRPr 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05800" y="2514603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3</a:t>
            </a:r>
            <a:r>
              <a:rPr lang="en-US" sz="1200" b="1" dirty="0" smtClean="0"/>
              <a:t>’</a:t>
            </a:r>
            <a:endParaRPr lang="en-US" sz="12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2803002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40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436416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50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985414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60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603029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70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227086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80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850263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90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469715" y="2642579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100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42076" y="152400"/>
            <a:ext cx="25577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multi tiered</a:t>
            </a:r>
          </a:p>
          <a:p>
            <a:endParaRPr lang="en-US" dirty="0"/>
          </a:p>
          <a:p>
            <a:r>
              <a:rPr lang="en-US" dirty="0" smtClean="0"/>
              <a:t>change this to </a:t>
            </a:r>
            <a:r>
              <a:rPr lang="en-US" dirty="0"/>
              <a:t>BBa_I0462</a:t>
            </a:r>
          </a:p>
          <a:p>
            <a:endParaRPr lang="en-US" dirty="0"/>
          </a:p>
        </p:txBody>
      </p:sp>
      <p:sp>
        <p:nvSpPr>
          <p:cNvPr id="283" name="TextBox 282"/>
          <p:cNvSpPr txBox="1"/>
          <p:nvPr/>
        </p:nvSpPr>
        <p:spPr>
          <a:xfrm>
            <a:off x="152400" y="2642579"/>
            <a:ext cx="253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1464819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2135600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30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779724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7107962" y="2642579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110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7713924" y="2642579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120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8252821" y="2642579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129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4" name="Left Brace 223"/>
          <p:cNvSpPr/>
          <p:nvPr/>
        </p:nvSpPr>
        <p:spPr>
          <a:xfrm rot="16200000">
            <a:off x="2782941" y="611925"/>
            <a:ext cx="150593" cy="5060225"/>
          </a:xfrm>
          <a:prstGeom prst="leftBrace">
            <a:avLst>
              <a:gd name="adj1" fmla="val 1396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/>
          </a:p>
        </p:txBody>
      </p:sp>
      <p:sp>
        <p:nvSpPr>
          <p:cNvPr id="225" name="Left Brace 224"/>
          <p:cNvSpPr/>
          <p:nvPr/>
        </p:nvSpPr>
        <p:spPr>
          <a:xfrm rot="16200000">
            <a:off x="7111899" y="1871033"/>
            <a:ext cx="152399" cy="2540201"/>
          </a:xfrm>
          <a:prstGeom prst="leftBrace">
            <a:avLst>
              <a:gd name="adj1" fmla="val 1396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/>
          </a:p>
        </p:txBody>
      </p:sp>
      <p:sp>
        <p:nvSpPr>
          <p:cNvPr id="227" name="TextBox 226"/>
          <p:cNvSpPr txBox="1"/>
          <p:nvPr/>
        </p:nvSpPr>
        <p:spPr>
          <a:xfrm>
            <a:off x="152400" y="1676400"/>
            <a:ext cx="14157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DNA Component</a:t>
            </a:r>
            <a:endParaRPr lang="en-US" sz="1400" dirty="0"/>
          </a:p>
        </p:txBody>
      </p:sp>
      <p:sp>
        <p:nvSpPr>
          <p:cNvPr id="228" name="TextBox 227"/>
          <p:cNvSpPr txBox="1"/>
          <p:nvPr/>
        </p:nvSpPr>
        <p:spPr>
          <a:xfrm>
            <a:off x="3154510" y="2432169"/>
            <a:ext cx="126509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DNA Sequence</a:t>
            </a:r>
            <a:endParaRPr lang="en-US" sz="14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169334" y="4970912"/>
            <a:ext cx="5388743" cy="363088"/>
            <a:chOff x="152400" y="3675512"/>
            <a:chExt cx="5388743" cy="363088"/>
          </a:xfrm>
        </p:grpSpPr>
        <p:sp>
          <p:nvSpPr>
            <p:cNvPr id="229" name="Rectangle 228"/>
            <p:cNvSpPr/>
            <p:nvPr/>
          </p:nvSpPr>
          <p:spPr>
            <a:xfrm>
              <a:off x="246325" y="3852333"/>
              <a:ext cx="5164631" cy="1862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9144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ccaggcatcaaataaaacgaaaggctcagtcgaaagactgggcctttcgttttatctgttgtttgtcggtgaacgctctc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2803002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40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436416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50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3985414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60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4603029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70</a:t>
              </a: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5218619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80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152400" y="3675512"/>
              <a:ext cx="2535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464819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2135600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30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779724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84600" y="4976169"/>
            <a:ext cx="2804582" cy="357831"/>
            <a:chOff x="5840676" y="3006642"/>
            <a:chExt cx="2804582" cy="357831"/>
          </a:xfrm>
        </p:grpSpPr>
        <p:sp>
          <p:nvSpPr>
            <p:cNvPr id="262" name="Rectangle 261"/>
            <p:cNvSpPr/>
            <p:nvPr/>
          </p:nvSpPr>
          <p:spPr>
            <a:xfrm>
              <a:off x="5917998" y="3178206"/>
              <a:ext cx="2633336" cy="1862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9144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tcacactggctcaccttcgggtgggcctttctgcgtttata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8322734" y="300664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41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5840676" y="3006642"/>
              <a:ext cx="2535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7823876" y="300664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30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6468000" y="300664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88" name="TextBox 287"/>
          <p:cNvSpPr txBox="1"/>
          <p:nvPr/>
        </p:nvSpPr>
        <p:spPr>
          <a:xfrm>
            <a:off x="6790260" y="3227248"/>
            <a:ext cx="778937" cy="280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45720" rIns="45720" rtlCol="0" anchor="ctr">
            <a:noAutofit/>
          </a:bodyPr>
          <a:lstStyle/>
          <a:p>
            <a:r>
              <a:rPr lang="en-US" sz="1400" dirty="0" smtClean="0"/>
              <a:t>(89-129)+</a:t>
            </a:r>
            <a:endParaRPr lang="en-US" sz="1400" baseline="-25000" dirty="0"/>
          </a:p>
        </p:txBody>
      </p:sp>
      <p:cxnSp>
        <p:nvCxnSpPr>
          <p:cNvPr id="289" name="Straight Arrow Connector 288"/>
          <p:cNvCxnSpPr>
            <a:stCxn id="288" idx="2"/>
            <a:endCxn id="290" idx="0"/>
          </p:cNvCxnSpPr>
          <p:nvPr/>
        </p:nvCxnSpPr>
        <p:spPr>
          <a:xfrm flipH="1">
            <a:off x="7178591" y="3508178"/>
            <a:ext cx="1138" cy="6066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5861923" y="4114800"/>
            <a:ext cx="2633335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>
            <a:noAutofit/>
          </a:bodyPr>
          <a:lstStyle/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BBa_B0012</a:t>
            </a:r>
          </a:p>
          <a:p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5791200" y="3581400"/>
            <a:ext cx="14157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DNA Component</a:t>
            </a:r>
            <a:endParaRPr lang="en-US" sz="1400" dirty="0"/>
          </a:p>
        </p:txBody>
      </p:sp>
      <p:sp>
        <p:nvSpPr>
          <p:cNvPr id="297" name="TextBox 296"/>
          <p:cNvSpPr txBox="1"/>
          <p:nvPr/>
        </p:nvSpPr>
        <p:spPr>
          <a:xfrm>
            <a:off x="5023626" y="3200400"/>
            <a:ext cx="175817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Sequence Annotation</a:t>
            </a:r>
            <a:endParaRPr lang="en-US" sz="1400" dirty="0"/>
          </a:p>
        </p:txBody>
      </p:sp>
      <p:cxnSp>
        <p:nvCxnSpPr>
          <p:cNvPr id="307" name="Straight Arrow Connector 306"/>
          <p:cNvCxnSpPr>
            <a:endCxn id="4" idx="0"/>
          </p:cNvCxnSpPr>
          <p:nvPr/>
        </p:nvCxnSpPr>
        <p:spPr>
          <a:xfrm>
            <a:off x="4398829" y="2317870"/>
            <a:ext cx="0" cy="5015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290" idx="2"/>
            <a:endCxn id="262" idx="0"/>
          </p:cNvCxnSpPr>
          <p:nvPr/>
        </p:nvCxnSpPr>
        <p:spPr>
          <a:xfrm flipH="1">
            <a:off x="7178590" y="4419600"/>
            <a:ext cx="1" cy="7281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/>
          <p:cNvSpPr txBox="1"/>
          <p:nvPr/>
        </p:nvSpPr>
        <p:spPr>
          <a:xfrm>
            <a:off x="2541338" y="3227247"/>
            <a:ext cx="612494" cy="280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45720" rIns="45720" rtlCol="0" anchor="ctr">
            <a:noAutofit/>
          </a:bodyPr>
          <a:lstStyle/>
          <a:p>
            <a:r>
              <a:rPr lang="en-US" sz="1400" dirty="0" smtClean="0"/>
              <a:t>(1-80)+</a:t>
            </a:r>
            <a:endParaRPr lang="en-US" sz="1400" baseline="-25000" dirty="0"/>
          </a:p>
        </p:txBody>
      </p:sp>
      <p:cxnSp>
        <p:nvCxnSpPr>
          <p:cNvPr id="325" name="Straight Arrow Connector 324"/>
          <p:cNvCxnSpPr>
            <a:stCxn id="316" idx="2"/>
            <a:endCxn id="422" idx="0"/>
          </p:cNvCxnSpPr>
          <p:nvPr/>
        </p:nvCxnSpPr>
        <p:spPr>
          <a:xfrm flipH="1">
            <a:off x="2845575" y="3508177"/>
            <a:ext cx="2010" cy="6066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TextBox 421"/>
          <p:cNvSpPr txBox="1"/>
          <p:nvPr/>
        </p:nvSpPr>
        <p:spPr>
          <a:xfrm>
            <a:off x="263259" y="4114800"/>
            <a:ext cx="5164631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>
            <a:noAutofit/>
          </a:bodyPr>
          <a:lstStyle/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BBa_B0010</a:t>
            </a:r>
          </a:p>
          <a:p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8" name="TextBox 427"/>
          <p:cNvSpPr txBox="1"/>
          <p:nvPr/>
        </p:nvSpPr>
        <p:spPr>
          <a:xfrm>
            <a:off x="152400" y="3663950"/>
            <a:ext cx="14157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DNA Component</a:t>
            </a:r>
            <a:endParaRPr lang="en-US" sz="1400" dirty="0"/>
          </a:p>
        </p:txBody>
      </p:sp>
      <p:sp>
        <p:nvSpPr>
          <p:cNvPr id="429" name="TextBox 428"/>
          <p:cNvSpPr txBox="1"/>
          <p:nvPr/>
        </p:nvSpPr>
        <p:spPr>
          <a:xfrm>
            <a:off x="832626" y="3200400"/>
            <a:ext cx="175817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Sequence Annotation</a:t>
            </a:r>
            <a:endParaRPr lang="en-US" sz="1400" dirty="0"/>
          </a:p>
        </p:txBody>
      </p:sp>
      <p:cxnSp>
        <p:nvCxnSpPr>
          <p:cNvPr id="436" name="Straight Arrow Connector 435"/>
          <p:cNvCxnSpPr>
            <a:stCxn id="422" idx="2"/>
            <a:endCxn id="229" idx="0"/>
          </p:cNvCxnSpPr>
          <p:nvPr/>
        </p:nvCxnSpPr>
        <p:spPr>
          <a:xfrm>
            <a:off x="2845575" y="4419600"/>
            <a:ext cx="0" cy="7281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TextBox 436"/>
          <p:cNvSpPr txBox="1"/>
          <p:nvPr/>
        </p:nvSpPr>
        <p:spPr>
          <a:xfrm>
            <a:off x="1554310" y="4772223"/>
            <a:ext cx="126509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DNA Sequence</a:t>
            </a:r>
            <a:endParaRPr lang="en-US" sz="1400" dirty="0"/>
          </a:p>
        </p:txBody>
      </p:sp>
      <p:sp>
        <p:nvSpPr>
          <p:cNvPr id="438" name="TextBox 437"/>
          <p:cNvSpPr txBox="1"/>
          <p:nvPr/>
        </p:nvSpPr>
        <p:spPr>
          <a:xfrm>
            <a:off x="5897710" y="4721423"/>
            <a:ext cx="126509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DNA Sequence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263258" y="2013070"/>
            <a:ext cx="8288075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>
            <a:noAutofit/>
          </a:bodyPr>
          <a:lstStyle/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BBa_B0015</a:t>
            </a:r>
          </a:p>
          <a:p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506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Partially Realized Design Template Example</a:t>
            </a:r>
            <a:endParaRPr lang="en-US" dirty="0"/>
          </a:p>
        </p:txBody>
      </p:sp>
      <p:grpSp>
        <p:nvGrpSpPr>
          <p:cNvPr id="138" name="Group 137"/>
          <p:cNvGrpSpPr/>
          <p:nvPr/>
        </p:nvGrpSpPr>
        <p:grpSpPr>
          <a:xfrm>
            <a:off x="152402" y="3886205"/>
            <a:ext cx="3271117" cy="525829"/>
            <a:chOff x="2536206" y="1597223"/>
            <a:chExt cx="3271117" cy="525829"/>
          </a:xfrm>
        </p:grpSpPr>
        <p:sp>
          <p:nvSpPr>
            <p:cNvPr id="4" name="Rectangle 3"/>
            <p:cNvSpPr/>
            <p:nvPr>
              <p:custDataLst>
                <p:tags r:id="rId45"/>
              </p:custDataLst>
            </p:nvPr>
          </p:nvSpPr>
          <p:spPr>
            <a:xfrm>
              <a:off x="2667000" y="1828800"/>
              <a:ext cx="29718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>
              <p:custDataLst>
                <p:tags r:id="rId46"/>
              </p:custDataLst>
            </p:nvPr>
          </p:nvSpPr>
          <p:spPr>
            <a:xfrm>
              <a:off x="2536206" y="1597223"/>
              <a:ext cx="3209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5’</a:t>
              </a:r>
              <a:endParaRPr lang="en-US" sz="1400" dirty="0"/>
            </a:p>
          </p:txBody>
        </p:sp>
        <p:sp>
          <p:nvSpPr>
            <p:cNvPr id="6" name="TextBox 5"/>
            <p:cNvSpPr txBox="1"/>
            <p:nvPr>
              <p:custDataLst>
                <p:tags r:id="rId47"/>
              </p:custDataLst>
            </p:nvPr>
          </p:nvSpPr>
          <p:spPr>
            <a:xfrm>
              <a:off x="5486401" y="1597223"/>
              <a:ext cx="3209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  <a:r>
                <a:rPr lang="en-US" sz="1400" dirty="0" smtClean="0"/>
                <a:t>’</a:t>
              </a:r>
              <a:endParaRPr lang="en-US" sz="1400" dirty="0"/>
            </a:p>
          </p:txBody>
        </p:sp>
        <p:cxnSp>
          <p:nvCxnSpPr>
            <p:cNvPr id="7" name="Straight Connector 6"/>
            <p:cNvCxnSpPr/>
            <p:nvPr>
              <p:custDataLst>
                <p:tags r:id="rId48"/>
              </p:custDataLst>
            </p:nvPr>
          </p:nvCxnSpPr>
          <p:spPr>
            <a:xfrm>
              <a:off x="2797794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>
              <p:custDataLst>
                <p:tags r:id="rId49"/>
              </p:custDataLst>
            </p:nvPr>
          </p:nvCxnSpPr>
          <p:spPr>
            <a:xfrm>
              <a:off x="3007439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>
              <p:custDataLst>
                <p:tags r:id="rId50"/>
              </p:custDataLst>
            </p:nvPr>
          </p:nvCxnSpPr>
          <p:spPr>
            <a:xfrm>
              <a:off x="3217084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>
              <p:custDataLst>
                <p:tags r:id="rId51"/>
              </p:custDataLst>
            </p:nvPr>
          </p:nvCxnSpPr>
          <p:spPr>
            <a:xfrm>
              <a:off x="3426729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>
              <p:custDataLst>
                <p:tags r:id="rId52"/>
              </p:custDataLst>
            </p:nvPr>
          </p:nvCxnSpPr>
          <p:spPr>
            <a:xfrm>
              <a:off x="3636374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>
              <p:custDataLst>
                <p:tags r:id="rId53"/>
              </p:custDataLst>
            </p:nvPr>
          </p:nvCxnSpPr>
          <p:spPr>
            <a:xfrm>
              <a:off x="3846019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>
              <p:custDataLst>
                <p:tags r:id="rId54"/>
              </p:custDataLst>
            </p:nvPr>
          </p:nvCxnSpPr>
          <p:spPr>
            <a:xfrm>
              <a:off x="4055664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>
              <p:custDataLst>
                <p:tags r:id="rId55"/>
              </p:custDataLst>
            </p:nvPr>
          </p:nvCxnSpPr>
          <p:spPr>
            <a:xfrm>
              <a:off x="4265309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>
              <p:custDataLst>
                <p:tags r:id="rId56"/>
              </p:custDataLst>
            </p:nvPr>
          </p:nvCxnSpPr>
          <p:spPr>
            <a:xfrm>
              <a:off x="4474954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>
              <p:custDataLst>
                <p:tags r:id="rId57"/>
              </p:custDataLst>
            </p:nvPr>
          </p:nvCxnSpPr>
          <p:spPr>
            <a:xfrm>
              <a:off x="4684599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>
              <p:custDataLst>
                <p:tags r:id="rId58"/>
              </p:custDataLst>
            </p:nvPr>
          </p:nvCxnSpPr>
          <p:spPr>
            <a:xfrm>
              <a:off x="4894244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>
              <p:custDataLst>
                <p:tags r:id="rId59"/>
              </p:custDataLst>
            </p:nvPr>
          </p:nvCxnSpPr>
          <p:spPr>
            <a:xfrm>
              <a:off x="5103889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>
              <p:custDataLst>
                <p:tags r:id="rId60"/>
              </p:custDataLst>
            </p:nvPr>
          </p:nvCxnSpPr>
          <p:spPr>
            <a:xfrm>
              <a:off x="5313534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>
              <p:custDataLst>
                <p:tags r:id="rId61"/>
              </p:custDataLst>
            </p:nvPr>
          </p:nvCxnSpPr>
          <p:spPr>
            <a:xfrm>
              <a:off x="5523179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>
              <p:custDataLst>
                <p:tags r:id="rId62"/>
              </p:custDataLst>
            </p:nvPr>
          </p:nvSpPr>
          <p:spPr>
            <a:xfrm>
              <a:off x="2743199" y="17537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2" name="TextBox 21"/>
            <p:cNvSpPr txBox="1"/>
            <p:nvPr>
              <p:custDataLst>
                <p:tags r:id="rId63"/>
              </p:custDataLst>
            </p:nvPr>
          </p:nvSpPr>
          <p:spPr>
            <a:xfrm>
              <a:off x="2958966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3" name="TextBox 22"/>
            <p:cNvSpPr txBox="1"/>
            <p:nvPr>
              <p:custDataLst>
                <p:tags r:id="rId64"/>
              </p:custDataLst>
            </p:nvPr>
          </p:nvSpPr>
          <p:spPr>
            <a:xfrm>
              <a:off x="3165114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4" name="TextBox 23"/>
            <p:cNvSpPr txBox="1"/>
            <p:nvPr>
              <p:custDataLst>
                <p:tags r:id="rId65"/>
              </p:custDataLst>
            </p:nvPr>
          </p:nvSpPr>
          <p:spPr>
            <a:xfrm>
              <a:off x="3371262" y="175372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5" name="TextBox 24"/>
            <p:cNvSpPr txBox="1"/>
            <p:nvPr>
              <p:custDataLst>
                <p:tags r:id="rId66"/>
              </p:custDataLst>
            </p:nvPr>
          </p:nvSpPr>
          <p:spPr>
            <a:xfrm>
              <a:off x="3599851" y="175372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26" name="TextBox 25"/>
            <p:cNvSpPr txBox="1"/>
            <p:nvPr>
              <p:custDataLst>
                <p:tags r:id="rId67"/>
              </p:custDataLst>
            </p:nvPr>
          </p:nvSpPr>
          <p:spPr>
            <a:xfrm>
              <a:off x="3794778" y="17537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7" name="TextBox 26"/>
            <p:cNvSpPr txBox="1"/>
            <p:nvPr>
              <p:custDataLst>
                <p:tags r:id="rId68"/>
              </p:custDataLst>
            </p:nvPr>
          </p:nvSpPr>
          <p:spPr>
            <a:xfrm>
              <a:off x="4010543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>
              <p:custDataLst>
                <p:tags r:id="rId69"/>
              </p:custDataLst>
            </p:nvPr>
          </p:nvSpPr>
          <p:spPr>
            <a:xfrm>
              <a:off x="4216691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9" name="TextBox 28"/>
            <p:cNvSpPr txBox="1"/>
            <p:nvPr>
              <p:custDataLst>
                <p:tags r:id="rId70"/>
              </p:custDataLst>
            </p:nvPr>
          </p:nvSpPr>
          <p:spPr>
            <a:xfrm>
              <a:off x="4422840" y="175372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30" name="TextBox 29"/>
            <p:cNvSpPr txBox="1"/>
            <p:nvPr>
              <p:custDataLst>
                <p:tags r:id="rId71"/>
              </p:custDataLst>
            </p:nvPr>
          </p:nvSpPr>
          <p:spPr>
            <a:xfrm>
              <a:off x="4651430" y="175372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31" name="TextBox 30"/>
            <p:cNvSpPr txBox="1"/>
            <p:nvPr>
              <p:custDataLst>
                <p:tags r:id="rId72"/>
              </p:custDataLst>
            </p:nvPr>
          </p:nvSpPr>
          <p:spPr>
            <a:xfrm>
              <a:off x="4846356" y="17537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2" name="TextBox 31"/>
            <p:cNvSpPr txBox="1"/>
            <p:nvPr>
              <p:custDataLst>
                <p:tags r:id="rId73"/>
              </p:custDataLst>
            </p:nvPr>
          </p:nvSpPr>
          <p:spPr>
            <a:xfrm>
              <a:off x="5062122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3" name="TextBox 32"/>
            <p:cNvSpPr txBox="1"/>
            <p:nvPr>
              <p:custDataLst>
                <p:tags r:id="rId74"/>
              </p:custDataLst>
            </p:nvPr>
          </p:nvSpPr>
          <p:spPr>
            <a:xfrm>
              <a:off x="5268270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5" name="TextBox 34"/>
            <p:cNvSpPr txBox="1"/>
            <p:nvPr>
              <p:custDataLst>
                <p:tags r:id="rId75"/>
              </p:custDataLst>
            </p:nvPr>
          </p:nvSpPr>
          <p:spPr>
            <a:xfrm>
              <a:off x="3589715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05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TextBox 35"/>
            <p:cNvSpPr txBox="1"/>
            <p:nvPr>
              <p:custDataLst>
                <p:tags r:id="rId76"/>
              </p:custDataLst>
            </p:nvPr>
          </p:nvSpPr>
          <p:spPr>
            <a:xfrm>
              <a:off x="2751843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01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TextBox 36"/>
            <p:cNvSpPr txBox="1"/>
            <p:nvPr>
              <p:custDataLst>
                <p:tags r:id="rId77"/>
              </p:custDataLst>
            </p:nvPr>
          </p:nvSpPr>
          <p:spPr>
            <a:xfrm>
              <a:off x="2961311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02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TextBox 37"/>
            <p:cNvSpPr txBox="1"/>
            <p:nvPr>
              <p:custDataLst>
                <p:tags r:id="rId78"/>
              </p:custDataLst>
            </p:nvPr>
          </p:nvSpPr>
          <p:spPr>
            <a:xfrm>
              <a:off x="3170779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03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TextBox 38"/>
            <p:cNvSpPr txBox="1"/>
            <p:nvPr>
              <p:custDataLst>
                <p:tags r:id="rId79"/>
              </p:custDataLst>
            </p:nvPr>
          </p:nvSpPr>
          <p:spPr>
            <a:xfrm>
              <a:off x="3380247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04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TextBox 39"/>
            <p:cNvSpPr txBox="1"/>
            <p:nvPr>
              <p:custDataLst>
                <p:tags r:id="rId80"/>
              </p:custDataLst>
            </p:nvPr>
          </p:nvSpPr>
          <p:spPr>
            <a:xfrm>
              <a:off x="3799183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06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TextBox 40"/>
            <p:cNvSpPr txBox="1"/>
            <p:nvPr>
              <p:custDataLst>
                <p:tags r:id="rId81"/>
              </p:custDataLst>
            </p:nvPr>
          </p:nvSpPr>
          <p:spPr>
            <a:xfrm>
              <a:off x="4008651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07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2" name="TextBox 41"/>
            <p:cNvSpPr txBox="1"/>
            <p:nvPr>
              <p:custDataLst>
                <p:tags r:id="rId82"/>
              </p:custDataLst>
            </p:nvPr>
          </p:nvSpPr>
          <p:spPr>
            <a:xfrm>
              <a:off x="4218119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08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3" name="TextBox 42"/>
            <p:cNvSpPr txBox="1"/>
            <p:nvPr>
              <p:custDataLst>
                <p:tags r:id="rId83"/>
              </p:custDataLst>
            </p:nvPr>
          </p:nvSpPr>
          <p:spPr>
            <a:xfrm>
              <a:off x="4427588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09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4" name="TextBox 43"/>
            <p:cNvSpPr txBox="1"/>
            <p:nvPr>
              <p:custDataLst>
                <p:tags r:id="rId84"/>
              </p:custDataLst>
            </p:nvPr>
          </p:nvSpPr>
          <p:spPr>
            <a:xfrm>
              <a:off x="4637056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5" name="TextBox 44"/>
            <p:cNvSpPr txBox="1"/>
            <p:nvPr>
              <p:custDataLst>
                <p:tags r:id="rId85"/>
              </p:custDataLst>
            </p:nvPr>
          </p:nvSpPr>
          <p:spPr>
            <a:xfrm>
              <a:off x="4846524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TextBox 45"/>
            <p:cNvSpPr txBox="1"/>
            <p:nvPr>
              <p:custDataLst>
                <p:tags r:id="rId86"/>
              </p:custDataLst>
            </p:nvPr>
          </p:nvSpPr>
          <p:spPr>
            <a:xfrm>
              <a:off x="5055992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12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7" name="TextBox 46"/>
            <p:cNvSpPr txBox="1"/>
            <p:nvPr>
              <p:custDataLst>
                <p:tags r:id="rId87"/>
              </p:custDataLst>
            </p:nvPr>
          </p:nvSpPr>
          <p:spPr>
            <a:xfrm>
              <a:off x="5265460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13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396800" y="2754868"/>
            <a:ext cx="6334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SA</a:t>
            </a:r>
            <a:r>
              <a:rPr lang="en-US" baseline="-25000" dirty="0" smtClean="0"/>
              <a:t>rp1</a:t>
            </a:r>
            <a:endParaRPr lang="en-US" baseline="-25000" dirty="0"/>
          </a:p>
        </p:txBody>
      </p:sp>
      <p:cxnSp>
        <p:nvCxnSpPr>
          <p:cNvPr id="50" name="Straight Arrow Connector 49"/>
          <p:cNvCxnSpPr>
            <a:stCxn id="49" idx="2"/>
            <a:endCxn id="52" idx="0"/>
          </p:cNvCxnSpPr>
          <p:nvPr/>
        </p:nvCxnSpPr>
        <p:spPr>
          <a:xfrm>
            <a:off x="1713522" y="3124200"/>
            <a:ext cx="4530" cy="164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422939" y="3288268"/>
            <a:ext cx="5902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DC</a:t>
            </a:r>
            <a:r>
              <a:rPr lang="en-US" baseline="-25000" dirty="0" smtClean="0"/>
              <a:t>s2</a:t>
            </a:r>
            <a:endParaRPr lang="en-US" baseline="-25000" dirty="0"/>
          </a:p>
        </p:txBody>
      </p:sp>
      <p:sp>
        <p:nvSpPr>
          <p:cNvPr id="183" name="Rectangle 182"/>
          <p:cNvSpPr/>
          <p:nvPr/>
        </p:nvSpPr>
        <p:spPr>
          <a:xfrm>
            <a:off x="283196" y="2057400"/>
            <a:ext cx="8708407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DC</a:t>
            </a:r>
            <a:r>
              <a:rPr lang="en-US" baseline="-25000" dirty="0" smtClean="0">
                <a:solidFill>
                  <a:schemeClr val="tx1"/>
                </a:solidFill>
                <a:latin typeface="Adobe Caslon Pro"/>
              </a:rPr>
              <a:t>Ø1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86" name="Straight Arrow Connector 185"/>
          <p:cNvCxnSpPr>
            <a:endCxn id="49" idx="0"/>
          </p:cNvCxnSpPr>
          <p:nvPr/>
        </p:nvCxnSpPr>
        <p:spPr>
          <a:xfrm>
            <a:off x="1713287" y="2286000"/>
            <a:ext cx="235" cy="4688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1725663" y="3653913"/>
            <a:ext cx="2267" cy="2516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5872886" y="3886205"/>
            <a:ext cx="3271117" cy="525829"/>
            <a:chOff x="2536206" y="1597223"/>
            <a:chExt cx="3271117" cy="525829"/>
          </a:xfrm>
        </p:grpSpPr>
        <p:sp>
          <p:nvSpPr>
            <p:cNvPr id="196" name="Rectangle 195"/>
            <p:cNvSpPr/>
            <p:nvPr>
              <p:custDataLst>
                <p:tags r:id="rId2"/>
              </p:custDataLst>
            </p:nvPr>
          </p:nvSpPr>
          <p:spPr>
            <a:xfrm>
              <a:off x="2667000" y="1828800"/>
              <a:ext cx="29718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TextBox 196"/>
            <p:cNvSpPr txBox="1"/>
            <p:nvPr>
              <p:custDataLst>
                <p:tags r:id="rId3"/>
              </p:custDataLst>
            </p:nvPr>
          </p:nvSpPr>
          <p:spPr>
            <a:xfrm>
              <a:off x="2536206" y="1597223"/>
              <a:ext cx="3209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5’</a:t>
              </a:r>
              <a:endParaRPr lang="en-US" sz="1400" dirty="0"/>
            </a:p>
          </p:txBody>
        </p:sp>
        <p:sp>
          <p:nvSpPr>
            <p:cNvPr id="198" name="TextBox 197"/>
            <p:cNvSpPr txBox="1"/>
            <p:nvPr>
              <p:custDataLst>
                <p:tags r:id="rId4"/>
              </p:custDataLst>
            </p:nvPr>
          </p:nvSpPr>
          <p:spPr>
            <a:xfrm>
              <a:off x="5486401" y="1597223"/>
              <a:ext cx="3209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  <a:r>
                <a:rPr lang="en-US" sz="1400" dirty="0" smtClean="0"/>
                <a:t>’</a:t>
              </a:r>
              <a:endParaRPr lang="en-US" sz="1400" dirty="0"/>
            </a:p>
          </p:txBody>
        </p:sp>
        <p:cxnSp>
          <p:nvCxnSpPr>
            <p:cNvPr id="199" name="Straight Connector 198"/>
            <p:cNvCxnSpPr/>
            <p:nvPr>
              <p:custDataLst>
                <p:tags r:id="rId5"/>
              </p:custDataLst>
            </p:nvPr>
          </p:nvCxnSpPr>
          <p:spPr>
            <a:xfrm>
              <a:off x="2797794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>
              <p:custDataLst>
                <p:tags r:id="rId6"/>
              </p:custDataLst>
            </p:nvPr>
          </p:nvCxnSpPr>
          <p:spPr>
            <a:xfrm>
              <a:off x="3007439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>
              <p:custDataLst>
                <p:tags r:id="rId7"/>
              </p:custDataLst>
            </p:nvPr>
          </p:nvCxnSpPr>
          <p:spPr>
            <a:xfrm>
              <a:off x="3217084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>
              <p:custDataLst>
                <p:tags r:id="rId8"/>
              </p:custDataLst>
            </p:nvPr>
          </p:nvCxnSpPr>
          <p:spPr>
            <a:xfrm>
              <a:off x="3426729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>
              <p:custDataLst>
                <p:tags r:id="rId9"/>
              </p:custDataLst>
            </p:nvPr>
          </p:nvCxnSpPr>
          <p:spPr>
            <a:xfrm>
              <a:off x="3636374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>
              <p:custDataLst>
                <p:tags r:id="rId10"/>
              </p:custDataLst>
            </p:nvPr>
          </p:nvCxnSpPr>
          <p:spPr>
            <a:xfrm>
              <a:off x="3846019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>
              <p:custDataLst>
                <p:tags r:id="rId11"/>
              </p:custDataLst>
            </p:nvPr>
          </p:nvCxnSpPr>
          <p:spPr>
            <a:xfrm>
              <a:off x="4055664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>
              <p:custDataLst>
                <p:tags r:id="rId12"/>
              </p:custDataLst>
            </p:nvPr>
          </p:nvCxnSpPr>
          <p:spPr>
            <a:xfrm>
              <a:off x="4265309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>
              <p:custDataLst>
                <p:tags r:id="rId13"/>
              </p:custDataLst>
            </p:nvPr>
          </p:nvCxnSpPr>
          <p:spPr>
            <a:xfrm>
              <a:off x="4474954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>
              <p:custDataLst>
                <p:tags r:id="rId14"/>
              </p:custDataLst>
            </p:nvPr>
          </p:nvCxnSpPr>
          <p:spPr>
            <a:xfrm>
              <a:off x="4684599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>
              <p:custDataLst>
                <p:tags r:id="rId15"/>
              </p:custDataLst>
            </p:nvPr>
          </p:nvCxnSpPr>
          <p:spPr>
            <a:xfrm>
              <a:off x="4894244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>
              <p:custDataLst>
                <p:tags r:id="rId16"/>
              </p:custDataLst>
            </p:nvPr>
          </p:nvCxnSpPr>
          <p:spPr>
            <a:xfrm>
              <a:off x="5103889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>
              <p:custDataLst>
                <p:tags r:id="rId17"/>
              </p:custDataLst>
            </p:nvPr>
          </p:nvCxnSpPr>
          <p:spPr>
            <a:xfrm>
              <a:off x="5313534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>
              <p:custDataLst>
                <p:tags r:id="rId18"/>
              </p:custDataLst>
            </p:nvPr>
          </p:nvCxnSpPr>
          <p:spPr>
            <a:xfrm>
              <a:off x="5523179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>
              <p:custDataLst>
                <p:tags r:id="rId19"/>
              </p:custDataLst>
            </p:nvPr>
          </p:nvSpPr>
          <p:spPr>
            <a:xfrm>
              <a:off x="2743199" y="17537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14" name="TextBox 213"/>
            <p:cNvSpPr txBox="1"/>
            <p:nvPr>
              <p:custDataLst>
                <p:tags r:id="rId20"/>
              </p:custDataLst>
            </p:nvPr>
          </p:nvSpPr>
          <p:spPr>
            <a:xfrm>
              <a:off x="2958966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15" name="TextBox 214"/>
            <p:cNvSpPr txBox="1"/>
            <p:nvPr>
              <p:custDataLst>
                <p:tags r:id="rId21"/>
              </p:custDataLst>
            </p:nvPr>
          </p:nvSpPr>
          <p:spPr>
            <a:xfrm>
              <a:off x="3165114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16" name="TextBox 215"/>
            <p:cNvSpPr txBox="1"/>
            <p:nvPr>
              <p:custDataLst>
                <p:tags r:id="rId22"/>
              </p:custDataLst>
            </p:nvPr>
          </p:nvSpPr>
          <p:spPr>
            <a:xfrm>
              <a:off x="3371262" y="175372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17" name="TextBox 216"/>
            <p:cNvSpPr txBox="1"/>
            <p:nvPr>
              <p:custDataLst>
                <p:tags r:id="rId23"/>
              </p:custDataLst>
            </p:nvPr>
          </p:nvSpPr>
          <p:spPr>
            <a:xfrm>
              <a:off x="3599851" y="175372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218" name="TextBox 217"/>
            <p:cNvSpPr txBox="1"/>
            <p:nvPr>
              <p:custDataLst>
                <p:tags r:id="rId24"/>
              </p:custDataLst>
            </p:nvPr>
          </p:nvSpPr>
          <p:spPr>
            <a:xfrm>
              <a:off x="3794778" y="17537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19" name="TextBox 218"/>
            <p:cNvSpPr txBox="1"/>
            <p:nvPr>
              <p:custDataLst>
                <p:tags r:id="rId25"/>
              </p:custDataLst>
            </p:nvPr>
          </p:nvSpPr>
          <p:spPr>
            <a:xfrm>
              <a:off x="4010543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20" name="TextBox 219"/>
            <p:cNvSpPr txBox="1"/>
            <p:nvPr>
              <p:custDataLst>
                <p:tags r:id="rId26"/>
              </p:custDataLst>
            </p:nvPr>
          </p:nvSpPr>
          <p:spPr>
            <a:xfrm>
              <a:off x="4216691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21" name="TextBox 220"/>
            <p:cNvSpPr txBox="1"/>
            <p:nvPr>
              <p:custDataLst>
                <p:tags r:id="rId27"/>
              </p:custDataLst>
            </p:nvPr>
          </p:nvSpPr>
          <p:spPr>
            <a:xfrm>
              <a:off x="4422840" y="175372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22" name="TextBox 221"/>
            <p:cNvSpPr txBox="1"/>
            <p:nvPr>
              <p:custDataLst>
                <p:tags r:id="rId28"/>
              </p:custDataLst>
            </p:nvPr>
          </p:nvSpPr>
          <p:spPr>
            <a:xfrm>
              <a:off x="4651430" y="175372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223" name="TextBox 222"/>
            <p:cNvSpPr txBox="1"/>
            <p:nvPr>
              <p:custDataLst>
                <p:tags r:id="rId29"/>
              </p:custDataLst>
            </p:nvPr>
          </p:nvSpPr>
          <p:spPr>
            <a:xfrm>
              <a:off x="4846356" y="17537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24" name="TextBox 223"/>
            <p:cNvSpPr txBox="1"/>
            <p:nvPr>
              <p:custDataLst>
                <p:tags r:id="rId30"/>
              </p:custDataLst>
            </p:nvPr>
          </p:nvSpPr>
          <p:spPr>
            <a:xfrm>
              <a:off x="5062122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25" name="TextBox 224"/>
            <p:cNvSpPr txBox="1"/>
            <p:nvPr>
              <p:custDataLst>
                <p:tags r:id="rId31"/>
              </p:custDataLst>
            </p:nvPr>
          </p:nvSpPr>
          <p:spPr>
            <a:xfrm>
              <a:off x="5268270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26" name="TextBox 225"/>
            <p:cNvSpPr txBox="1"/>
            <p:nvPr>
              <p:custDataLst>
                <p:tags r:id="rId32"/>
              </p:custDataLst>
            </p:nvPr>
          </p:nvSpPr>
          <p:spPr>
            <a:xfrm>
              <a:off x="3589715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05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7" name="TextBox 226"/>
            <p:cNvSpPr txBox="1"/>
            <p:nvPr>
              <p:custDataLst>
                <p:tags r:id="rId33"/>
              </p:custDataLst>
            </p:nvPr>
          </p:nvSpPr>
          <p:spPr>
            <a:xfrm>
              <a:off x="2751843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01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8" name="TextBox 227"/>
            <p:cNvSpPr txBox="1"/>
            <p:nvPr>
              <p:custDataLst>
                <p:tags r:id="rId34"/>
              </p:custDataLst>
            </p:nvPr>
          </p:nvSpPr>
          <p:spPr>
            <a:xfrm>
              <a:off x="2961311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02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9" name="TextBox 228"/>
            <p:cNvSpPr txBox="1"/>
            <p:nvPr>
              <p:custDataLst>
                <p:tags r:id="rId35"/>
              </p:custDataLst>
            </p:nvPr>
          </p:nvSpPr>
          <p:spPr>
            <a:xfrm>
              <a:off x="3170779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03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0" name="TextBox 229"/>
            <p:cNvSpPr txBox="1"/>
            <p:nvPr>
              <p:custDataLst>
                <p:tags r:id="rId36"/>
              </p:custDataLst>
            </p:nvPr>
          </p:nvSpPr>
          <p:spPr>
            <a:xfrm>
              <a:off x="3380247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04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1" name="TextBox 230"/>
            <p:cNvSpPr txBox="1"/>
            <p:nvPr>
              <p:custDataLst>
                <p:tags r:id="rId37"/>
              </p:custDataLst>
            </p:nvPr>
          </p:nvSpPr>
          <p:spPr>
            <a:xfrm>
              <a:off x="3799183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06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2" name="TextBox 231"/>
            <p:cNvSpPr txBox="1"/>
            <p:nvPr>
              <p:custDataLst>
                <p:tags r:id="rId38"/>
              </p:custDataLst>
            </p:nvPr>
          </p:nvSpPr>
          <p:spPr>
            <a:xfrm>
              <a:off x="4008651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07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3" name="TextBox 232"/>
            <p:cNvSpPr txBox="1"/>
            <p:nvPr>
              <p:custDataLst>
                <p:tags r:id="rId39"/>
              </p:custDataLst>
            </p:nvPr>
          </p:nvSpPr>
          <p:spPr>
            <a:xfrm>
              <a:off x="4218119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08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4" name="TextBox 233"/>
            <p:cNvSpPr txBox="1"/>
            <p:nvPr>
              <p:custDataLst>
                <p:tags r:id="rId40"/>
              </p:custDataLst>
            </p:nvPr>
          </p:nvSpPr>
          <p:spPr>
            <a:xfrm>
              <a:off x="4427588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09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5" name="TextBox 234"/>
            <p:cNvSpPr txBox="1"/>
            <p:nvPr>
              <p:custDataLst>
                <p:tags r:id="rId41"/>
              </p:custDataLst>
            </p:nvPr>
          </p:nvSpPr>
          <p:spPr>
            <a:xfrm>
              <a:off x="4637056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6" name="TextBox 235"/>
            <p:cNvSpPr txBox="1"/>
            <p:nvPr>
              <p:custDataLst>
                <p:tags r:id="rId42"/>
              </p:custDataLst>
            </p:nvPr>
          </p:nvSpPr>
          <p:spPr>
            <a:xfrm>
              <a:off x="4846524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7" name="TextBox 236"/>
            <p:cNvSpPr txBox="1"/>
            <p:nvPr>
              <p:custDataLst>
                <p:tags r:id="rId43"/>
              </p:custDataLst>
            </p:nvPr>
          </p:nvSpPr>
          <p:spPr>
            <a:xfrm>
              <a:off x="5055992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12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8" name="TextBox 237"/>
            <p:cNvSpPr txBox="1"/>
            <p:nvPr>
              <p:custDataLst>
                <p:tags r:id="rId44"/>
              </p:custDataLst>
            </p:nvPr>
          </p:nvSpPr>
          <p:spPr>
            <a:xfrm>
              <a:off x="5265460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13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39" name="TextBox 238"/>
          <p:cNvSpPr txBox="1"/>
          <p:nvPr/>
        </p:nvSpPr>
        <p:spPr>
          <a:xfrm>
            <a:off x="7117284" y="2754868"/>
            <a:ext cx="6334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SA</a:t>
            </a:r>
            <a:r>
              <a:rPr lang="en-US" baseline="-25000" dirty="0" smtClean="0"/>
              <a:t>rp</a:t>
            </a:r>
            <a:r>
              <a:rPr lang="en-US" baseline="-25000" dirty="0"/>
              <a:t>3</a:t>
            </a:r>
          </a:p>
        </p:txBody>
      </p:sp>
      <p:cxnSp>
        <p:nvCxnSpPr>
          <p:cNvPr id="240" name="Straight Arrow Connector 239"/>
          <p:cNvCxnSpPr>
            <a:stCxn id="239" idx="2"/>
            <a:endCxn id="241" idx="0"/>
          </p:cNvCxnSpPr>
          <p:nvPr/>
        </p:nvCxnSpPr>
        <p:spPr>
          <a:xfrm>
            <a:off x="7434006" y="3124200"/>
            <a:ext cx="4530" cy="164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7143423" y="3288268"/>
            <a:ext cx="5902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DC</a:t>
            </a:r>
            <a:r>
              <a:rPr lang="en-US" baseline="-25000" dirty="0" smtClean="0"/>
              <a:t>s4</a:t>
            </a:r>
            <a:endParaRPr lang="en-US" baseline="-25000" dirty="0"/>
          </a:p>
        </p:txBody>
      </p:sp>
      <p:cxnSp>
        <p:nvCxnSpPr>
          <p:cNvPr id="242" name="Straight Arrow Connector 241"/>
          <p:cNvCxnSpPr>
            <a:endCxn id="239" idx="0"/>
          </p:cNvCxnSpPr>
          <p:nvPr/>
        </p:nvCxnSpPr>
        <p:spPr>
          <a:xfrm>
            <a:off x="7433771" y="2286000"/>
            <a:ext cx="235" cy="4688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/>
          <p:nvPr/>
        </p:nvCxnSpPr>
        <p:spPr>
          <a:xfrm>
            <a:off x="7446147" y="3653913"/>
            <a:ext cx="2267" cy="2516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4243360" y="2754868"/>
            <a:ext cx="6334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SA</a:t>
            </a:r>
            <a:r>
              <a:rPr lang="en-US" baseline="-25000" dirty="0" smtClean="0"/>
              <a:t>rp2</a:t>
            </a:r>
            <a:endParaRPr lang="en-US" baseline="-25000" dirty="0"/>
          </a:p>
        </p:txBody>
      </p:sp>
      <p:cxnSp>
        <p:nvCxnSpPr>
          <p:cNvPr id="245" name="Straight Arrow Connector 244"/>
          <p:cNvCxnSpPr>
            <a:stCxn id="244" idx="2"/>
            <a:endCxn id="246" idx="0"/>
          </p:cNvCxnSpPr>
          <p:nvPr/>
        </p:nvCxnSpPr>
        <p:spPr>
          <a:xfrm flipH="1">
            <a:off x="4559803" y="3124200"/>
            <a:ext cx="279" cy="164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4269499" y="3288268"/>
            <a:ext cx="5806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DC</a:t>
            </a:r>
            <a:r>
              <a:rPr lang="en-US" baseline="-25000" dirty="0" smtClean="0"/>
              <a:t>t</a:t>
            </a:r>
            <a:r>
              <a:rPr lang="en-US" baseline="-25000" dirty="0"/>
              <a:t>3</a:t>
            </a:r>
          </a:p>
        </p:txBody>
      </p:sp>
      <p:cxnSp>
        <p:nvCxnSpPr>
          <p:cNvPr id="247" name="Straight Arrow Connector 246"/>
          <p:cNvCxnSpPr>
            <a:endCxn id="244" idx="0"/>
          </p:cNvCxnSpPr>
          <p:nvPr/>
        </p:nvCxnSpPr>
        <p:spPr>
          <a:xfrm>
            <a:off x="4559847" y="2286000"/>
            <a:ext cx="235" cy="4688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>
            <a:stCxn id="49" idx="3"/>
            <a:endCxn id="244" idx="1"/>
          </p:cNvCxnSpPr>
          <p:nvPr/>
        </p:nvCxnSpPr>
        <p:spPr>
          <a:xfrm>
            <a:off x="2030243" y="2939534"/>
            <a:ext cx="221311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44" idx="3"/>
            <a:endCxn id="239" idx="1"/>
          </p:cNvCxnSpPr>
          <p:nvPr/>
        </p:nvCxnSpPr>
        <p:spPr>
          <a:xfrm>
            <a:off x="4876803" y="2939534"/>
            <a:ext cx="22404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2678320" y="2576557"/>
            <a:ext cx="753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precedes</a:t>
            </a:r>
            <a:endParaRPr lang="en-US" sz="1200" dirty="0"/>
          </a:p>
        </p:txBody>
      </p:sp>
      <p:sp>
        <p:nvSpPr>
          <p:cNvPr id="256" name="TextBox 255"/>
          <p:cNvSpPr txBox="1"/>
          <p:nvPr/>
        </p:nvSpPr>
        <p:spPr>
          <a:xfrm>
            <a:off x="5696414" y="2596033"/>
            <a:ext cx="753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precedes</a:t>
            </a:r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2233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Collection of </a:t>
            </a:r>
            <a:r>
              <a:rPr lang="en-US" dirty="0" err="1" smtClean="0"/>
              <a:t>DnaComponents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716299" y="3212068"/>
            <a:ext cx="6334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SA</a:t>
            </a:r>
            <a:r>
              <a:rPr lang="en-US" baseline="-25000" dirty="0" smtClean="0"/>
              <a:t>rp1</a:t>
            </a:r>
            <a:endParaRPr lang="en-US" baseline="-25000" dirty="0"/>
          </a:p>
        </p:txBody>
      </p:sp>
      <p:cxnSp>
        <p:nvCxnSpPr>
          <p:cNvPr id="50" name="Straight Arrow Connector 49"/>
          <p:cNvCxnSpPr>
            <a:stCxn id="49" idx="2"/>
            <a:endCxn id="52" idx="0"/>
          </p:cNvCxnSpPr>
          <p:nvPr/>
        </p:nvCxnSpPr>
        <p:spPr>
          <a:xfrm>
            <a:off x="2033021" y="3581400"/>
            <a:ext cx="4530" cy="164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42438" y="3745468"/>
            <a:ext cx="5902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DC</a:t>
            </a:r>
            <a:r>
              <a:rPr lang="en-US" baseline="-25000" dirty="0" smtClean="0"/>
              <a:t>s4</a:t>
            </a:r>
            <a:endParaRPr lang="en-US" baseline="-25000" dirty="0"/>
          </a:p>
        </p:txBody>
      </p:sp>
      <p:sp>
        <p:nvSpPr>
          <p:cNvPr id="183" name="Rectangle 182"/>
          <p:cNvSpPr/>
          <p:nvPr/>
        </p:nvSpPr>
        <p:spPr>
          <a:xfrm>
            <a:off x="1716298" y="2514600"/>
            <a:ext cx="2269945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DC</a:t>
            </a:r>
            <a:r>
              <a:rPr lang="en-US" baseline="-25000" dirty="0" smtClean="0">
                <a:solidFill>
                  <a:schemeClr val="tx1"/>
                </a:solidFill>
                <a:latin typeface="Adobe Caslon Pro"/>
              </a:rPr>
              <a:t>Ø1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86" name="Straight Arrow Connector 185"/>
          <p:cNvCxnSpPr>
            <a:endCxn id="49" idx="0"/>
          </p:cNvCxnSpPr>
          <p:nvPr/>
        </p:nvCxnSpPr>
        <p:spPr>
          <a:xfrm>
            <a:off x="2032786" y="2743200"/>
            <a:ext cx="235" cy="4688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3352800" y="3212068"/>
            <a:ext cx="6334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SA</a:t>
            </a:r>
            <a:r>
              <a:rPr lang="en-US" baseline="-25000" dirty="0" smtClean="0"/>
              <a:t>rp2</a:t>
            </a:r>
            <a:endParaRPr lang="en-US" baseline="-25000" dirty="0"/>
          </a:p>
        </p:txBody>
      </p:sp>
      <p:cxnSp>
        <p:nvCxnSpPr>
          <p:cNvPr id="245" name="Straight Arrow Connector 244"/>
          <p:cNvCxnSpPr>
            <a:stCxn id="244" idx="2"/>
            <a:endCxn id="246" idx="0"/>
          </p:cNvCxnSpPr>
          <p:nvPr/>
        </p:nvCxnSpPr>
        <p:spPr>
          <a:xfrm>
            <a:off x="3669522" y="3581400"/>
            <a:ext cx="4530" cy="164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3378939" y="3745468"/>
            <a:ext cx="5902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DC</a:t>
            </a:r>
            <a:r>
              <a:rPr lang="en-US" baseline="-25000" dirty="0" smtClean="0"/>
              <a:t>s5</a:t>
            </a:r>
            <a:endParaRPr lang="en-US" baseline="-25000" dirty="0"/>
          </a:p>
        </p:txBody>
      </p:sp>
      <p:cxnSp>
        <p:nvCxnSpPr>
          <p:cNvPr id="247" name="Straight Arrow Connector 246"/>
          <p:cNvCxnSpPr>
            <a:endCxn id="244" idx="0"/>
          </p:cNvCxnSpPr>
          <p:nvPr/>
        </p:nvCxnSpPr>
        <p:spPr>
          <a:xfrm>
            <a:off x="3669287" y="2743200"/>
            <a:ext cx="235" cy="4688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49" idx="3"/>
            <a:endCxn id="244" idx="1"/>
          </p:cNvCxnSpPr>
          <p:nvPr/>
        </p:nvCxnSpPr>
        <p:spPr>
          <a:xfrm>
            <a:off x="2349742" y="3396734"/>
            <a:ext cx="100305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2474629" y="3136958"/>
            <a:ext cx="753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precedes</a:t>
            </a:r>
            <a:endParaRPr lang="en-US" sz="1200" dirty="0"/>
          </a:p>
        </p:txBody>
      </p:sp>
      <p:sp>
        <p:nvSpPr>
          <p:cNvPr id="139" name="Rectangle 138"/>
          <p:cNvSpPr/>
          <p:nvPr/>
        </p:nvSpPr>
        <p:spPr>
          <a:xfrm>
            <a:off x="4572001" y="2514600"/>
            <a:ext cx="10668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DC</a:t>
            </a:r>
            <a:r>
              <a:rPr lang="en-US" baseline="-25000" dirty="0" smtClean="0">
                <a:solidFill>
                  <a:schemeClr val="tx1"/>
                </a:solidFill>
                <a:latin typeface="Adobe Caslon Pro"/>
              </a:rPr>
              <a:t>s</a:t>
            </a:r>
            <a:r>
              <a:rPr lang="en-US" baseline="-25000" dirty="0">
                <a:solidFill>
                  <a:schemeClr val="tx1"/>
                </a:solidFill>
                <a:latin typeface="Adobe Caslon Pro"/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019800" y="2514600"/>
            <a:ext cx="10668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DC</a:t>
            </a:r>
            <a:r>
              <a:rPr lang="en-US" baseline="-25000" dirty="0" smtClean="0">
                <a:solidFill>
                  <a:schemeClr val="tx1"/>
                </a:solidFill>
                <a:latin typeface="Adobe Caslon Pro"/>
              </a:rPr>
              <a:t>st3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505200" y="1371600"/>
            <a:ext cx="2418159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Collection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42" name="Straight Arrow Connector 141"/>
          <p:cNvCxnSpPr>
            <a:stCxn id="141" idx="2"/>
            <a:endCxn id="183" idx="0"/>
          </p:cNvCxnSpPr>
          <p:nvPr/>
        </p:nvCxnSpPr>
        <p:spPr>
          <a:xfrm flipH="1">
            <a:off x="2851271" y="1676400"/>
            <a:ext cx="1863009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41" idx="2"/>
            <a:endCxn id="139" idx="0"/>
          </p:cNvCxnSpPr>
          <p:nvPr/>
        </p:nvCxnSpPr>
        <p:spPr>
          <a:xfrm>
            <a:off x="4714280" y="1676400"/>
            <a:ext cx="391121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41" idx="2"/>
            <a:endCxn id="140" idx="0"/>
          </p:cNvCxnSpPr>
          <p:nvPr/>
        </p:nvCxnSpPr>
        <p:spPr>
          <a:xfrm>
            <a:off x="4714280" y="1676400"/>
            <a:ext cx="183892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3912562" y="1932801"/>
            <a:ext cx="96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components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4754722" y="3212068"/>
            <a:ext cx="7232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SA</a:t>
            </a:r>
            <a:r>
              <a:rPr lang="en-US" baseline="-25000" dirty="0" smtClean="0"/>
              <a:t>pos3</a:t>
            </a:r>
            <a:endParaRPr lang="en-US" baseline="-25000" dirty="0"/>
          </a:p>
        </p:txBody>
      </p:sp>
      <p:cxnSp>
        <p:nvCxnSpPr>
          <p:cNvPr id="150" name="Straight Arrow Connector 149"/>
          <p:cNvCxnSpPr>
            <a:stCxn id="149" idx="2"/>
            <a:endCxn id="151" idx="0"/>
          </p:cNvCxnSpPr>
          <p:nvPr/>
        </p:nvCxnSpPr>
        <p:spPr>
          <a:xfrm flipH="1">
            <a:off x="5115087" y="3581400"/>
            <a:ext cx="1241" cy="164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4819974" y="3745468"/>
            <a:ext cx="5902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DC</a:t>
            </a:r>
            <a:r>
              <a:rPr lang="en-US" baseline="-25000" dirty="0" smtClean="0"/>
              <a:t>s</a:t>
            </a:r>
            <a:r>
              <a:rPr lang="en-US" baseline="-25000" dirty="0"/>
              <a:t>6</a:t>
            </a:r>
          </a:p>
        </p:txBody>
      </p:sp>
      <p:cxnSp>
        <p:nvCxnSpPr>
          <p:cNvPr id="152" name="Straight Arrow Connector 151"/>
          <p:cNvCxnSpPr>
            <a:stCxn id="139" idx="2"/>
            <a:endCxn id="149" idx="0"/>
          </p:cNvCxnSpPr>
          <p:nvPr/>
        </p:nvCxnSpPr>
        <p:spPr>
          <a:xfrm>
            <a:off x="5105401" y="2743200"/>
            <a:ext cx="10927" cy="4688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20995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T9002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pTetR R0040, B0034, luxR C0062, B0010, B0012, pLuxR R0062, B0032, GFP E0040, B0010, B0012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253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8100" y="1828800"/>
            <a:ext cx="4316103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38400" y="145946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5’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81800" y="145946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’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797795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07439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17084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26729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36375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46019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55664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65309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74955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84599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894244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103889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13535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23179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32824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942469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52115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361759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571404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781049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743201" y="1753718"/>
            <a:ext cx="4113336" cy="369332"/>
            <a:chOff x="2743200" y="1753720"/>
            <a:chExt cx="4113336" cy="369332"/>
          </a:xfrm>
        </p:grpSpPr>
        <p:sp>
          <p:nvSpPr>
            <p:cNvPr id="36" name="TextBox 35"/>
            <p:cNvSpPr txBox="1"/>
            <p:nvPr/>
          </p:nvSpPr>
          <p:spPr>
            <a:xfrm>
              <a:off x="2743200" y="17537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58967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65115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371263" y="175372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99852" y="175372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94779" y="17537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10544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216692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22840" y="175372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51431" y="175372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846356" y="17537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62123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68271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74419" y="175372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703008" y="175372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897935" y="17537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13700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19848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525996" y="175372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</p:grpSp>
      <p:sp>
        <p:nvSpPr>
          <p:cNvPr id="65" name="Left Brace 64"/>
          <p:cNvSpPr/>
          <p:nvPr/>
        </p:nvSpPr>
        <p:spPr>
          <a:xfrm rot="16200000">
            <a:off x="3892242" y="1289360"/>
            <a:ext cx="521318" cy="20574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3589715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05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751843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01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961311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02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170779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03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380247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04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799183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06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008651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07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218119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08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427587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09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637055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46523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055991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12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265459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13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474927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84395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893863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16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103331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312799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18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522267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19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75688" y="1801094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DNA Sequence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2137300" y="2576557"/>
            <a:ext cx="1529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Sequence Annotation</a:t>
            </a:r>
            <a:endParaRPr lang="en-US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3654723" y="253038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(2-12)[+]</a:t>
            </a:r>
            <a:endParaRPr lang="en-US" dirty="0"/>
          </a:p>
        </p:txBody>
      </p:sp>
      <p:cxnSp>
        <p:nvCxnSpPr>
          <p:cNvPr id="153" name="Straight Arrow Connector 152"/>
          <p:cNvCxnSpPr/>
          <p:nvPr/>
        </p:nvCxnSpPr>
        <p:spPr>
          <a:xfrm>
            <a:off x="4474957" y="2853556"/>
            <a:ext cx="113895" cy="4230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734332" y="3276698"/>
            <a:ext cx="1304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Sequence Feature</a:t>
            </a:r>
            <a:endParaRPr lang="en-US" sz="1200" dirty="0"/>
          </a:p>
        </p:txBody>
      </p:sp>
      <p:sp>
        <p:nvSpPr>
          <p:cNvPr id="155" name="TextBox 154"/>
          <p:cNvSpPr txBox="1"/>
          <p:nvPr/>
        </p:nvSpPr>
        <p:spPr>
          <a:xfrm>
            <a:off x="4347068" y="3200400"/>
            <a:ext cx="99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repeat-X</a:t>
            </a:r>
            <a:endParaRPr lang="en-US" dirty="0"/>
          </a:p>
        </p:txBody>
      </p:sp>
      <p:sp>
        <p:nvSpPr>
          <p:cNvPr id="158" name="Left Brace 157"/>
          <p:cNvSpPr/>
          <p:nvPr/>
        </p:nvSpPr>
        <p:spPr>
          <a:xfrm rot="16200000">
            <a:off x="5215353" y="1199303"/>
            <a:ext cx="368919" cy="2057400"/>
          </a:xfrm>
          <a:prstGeom prst="leftBrace">
            <a:avLst>
              <a:gd name="adj1" fmla="val 1396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4894705" y="253038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(8-19)[+]</a:t>
            </a:r>
            <a:endParaRPr lang="en-US" dirty="0"/>
          </a:p>
        </p:txBody>
      </p:sp>
      <p:cxnSp>
        <p:nvCxnSpPr>
          <p:cNvPr id="160" name="Straight Arrow Connector 159"/>
          <p:cNvCxnSpPr/>
          <p:nvPr/>
        </p:nvCxnSpPr>
        <p:spPr>
          <a:xfrm flipH="1">
            <a:off x="5055994" y="2853556"/>
            <a:ext cx="47899" cy="4230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58" idx="1"/>
            <a:endCxn id="159" idx="0"/>
          </p:cNvCxnSpPr>
          <p:nvPr/>
        </p:nvCxnSpPr>
        <p:spPr>
          <a:xfrm flipH="1">
            <a:off x="5396606" y="2412463"/>
            <a:ext cx="3207" cy="11792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170924" y="1320973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DNA Component</a:t>
            </a:r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552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91653" y="1490250"/>
            <a:ext cx="3271117" cy="1591509"/>
            <a:chOff x="2536206" y="1597223"/>
            <a:chExt cx="3271117" cy="1591509"/>
          </a:xfrm>
        </p:grpSpPr>
        <p:sp>
          <p:nvSpPr>
            <p:cNvPr id="4" name="Rectangle 3"/>
            <p:cNvSpPr/>
            <p:nvPr>
              <p:custDataLst>
                <p:tags r:id="rId2"/>
              </p:custDataLst>
            </p:nvPr>
          </p:nvSpPr>
          <p:spPr>
            <a:xfrm>
              <a:off x="2667000" y="1828800"/>
              <a:ext cx="29718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>
              <p:custDataLst>
                <p:tags r:id="rId3"/>
              </p:custDataLst>
            </p:nvPr>
          </p:nvSpPr>
          <p:spPr>
            <a:xfrm>
              <a:off x="2536206" y="1597223"/>
              <a:ext cx="3209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5’</a:t>
              </a:r>
              <a:endParaRPr lang="en-US" sz="1400" dirty="0"/>
            </a:p>
          </p:txBody>
        </p:sp>
        <p:sp>
          <p:nvSpPr>
            <p:cNvPr id="6" name="TextBox 5"/>
            <p:cNvSpPr txBox="1"/>
            <p:nvPr>
              <p:custDataLst>
                <p:tags r:id="rId4"/>
              </p:custDataLst>
            </p:nvPr>
          </p:nvSpPr>
          <p:spPr>
            <a:xfrm>
              <a:off x="5486401" y="1597223"/>
              <a:ext cx="3209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  <a:r>
                <a:rPr lang="en-US" sz="1400" dirty="0" smtClean="0"/>
                <a:t>’</a:t>
              </a:r>
              <a:endParaRPr lang="en-US" sz="1400" dirty="0"/>
            </a:p>
          </p:txBody>
        </p:sp>
        <p:cxnSp>
          <p:nvCxnSpPr>
            <p:cNvPr id="8" name="Straight Connector 7"/>
            <p:cNvCxnSpPr/>
            <p:nvPr>
              <p:custDataLst>
                <p:tags r:id="rId5"/>
              </p:custDataLst>
            </p:nvPr>
          </p:nvCxnSpPr>
          <p:spPr>
            <a:xfrm>
              <a:off x="2797794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>
              <p:custDataLst>
                <p:tags r:id="rId6"/>
              </p:custDataLst>
            </p:nvPr>
          </p:nvCxnSpPr>
          <p:spPr>
            <a:xfrm>
              <a:off x="3007439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>
              <p:custDataLst>
                <p:tags r:id="rId7"/>
              </p:custDataLst>
            </p:nvPr>
          </p:nvCxnSpPr>
          <p:spPr>
            <a:xfrm>
              <a:off x="3217084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>
              <p:custDataLst>
                <p:tags r:id="rId8"/>
              </p:custDataLst>
            </p:nvPr>
          </p:nvCxnSpPr>
          <p:spPr>
            <a:xfrm>
              <a:off x="3426729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>
              <p:custDataLst>
                <p:tags r:id="rId9"/>
              </p:custDataLst>
            </p:nvPr>
          </p:nvCxnSpPr>
          <p:spPr>
            <a:xfrm>
              <a:off x="3636374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>
              <p:custDataLst>
                <p:tags r:id="rId10"/>
              </p:custDataLst>
            </p:nvPr>
          </p:nvCxnSpPr>
          <p:spPr>
            <a:xfrm>
              <a:off x="3846019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>
              <p:custDataLst>
                <p:tags r:id="rId11"/>
              </p:custDataLst>
            </p:nvPr>
          </p:nvCxnSpPr>
          <p:spPr>
            <a:xfrm>
              <a:off x="4055664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>
              <p:custDataLst>
                <p:tags r:id="rId12"/>
              </p:custDataLst>
            </p:nvPr>
          </p:nvCxnSpPr>
          <p:spPr>
            <a:xfrm>
              <a:off x="4265309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>
              <p:custDataLst>
                <p:tags r:id="rId13"/>
              </p:custDataLst>
            </p:nvPr>
          </p:nvCxnSpPr>
          <p:spPr>
            <a:xfrm>
              <a:off x="4474954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>
              <p:custDataLst>
                <p:tags r:id="rId14"/>
              </p:custDataLst>
            </p:nvPr>
          </p:nvCxnSpPr>
          <p:spPr>
            <a:xfrm>
              <a:off x="4684599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>
              <p:custDataLst>
                <p:tags r:id="rId15"/>
              </p:custDataLst>
            </p:nvPr>
          </p:nvCxnSpPr>
          <p:spPr>
            <a:xfrm>
              <a:off x="4894244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>
              <p:custDataLst>
                <p:tags r:id="rId16"/>
              </p:custDataLst>
            </p:nvPr>
          </p:nvCxnSpPr>
          <p:spPr>
            <a:xfrm>
              <a:off x="5103889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>
              <p:custDataLst>
                <p:tags r:id="rId17"/>
              </p:custDataLst>
            </p:nvPr>
          </p:nvCxnSpPr>
          <p:spPr>
            <a:xfrm>
              <a:off x="5313534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>
              <p:custDataLst>
                <p:tags r:id="rId18"/>
              </p:custDataLst>
            </p:nvPr>
          </p:nvCxnSpPr>
          <p:spPr>
            <a:xfrm>
              <a:off x="5523179" y="1828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>
              <p:custDataLst>
                <p:tags r:id="rId19"/>
              </p:custDataLst>
            </p:nvPr>
          </p:nvSpPr>
          <p:spPr>
            <a:xfrm>
              <a:off x="2743199" y="17537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7" name="TextBox 36"/>
            <p:cNvSpPr txBox="1"/>
            <p:nvPr>
              <p:custDataLst>
                <p:tags r:id="rId20"/>
              </p:custDataLst>
            </p:nvPr>
          </p:nvSpPr>
          <p:spPr>
            <a:xfrm>
              <a:off x="2958966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8" name="TextBox 37"/>
            <p:cNvSpPr txBox="1"/>
            <p:nvPr>
              <p:custDataLst>
                <p:tags r:id="rId21"/>
              </p:custDataLst>
            </p:nvPr>
          </p:nvSpPr>
          <p:spPr>
            <a:xfrm>
              <a:off x="3165114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9" name="TextBox 38"/>
            <p:cNvSpPr txBox="1"/>
            <p:nvPr>
              <p:custDataLst>
                <p:tags r:id="rId22"/>
              </p:custDataLst>
            </p:nvPr>
          </p:nvSpPr>
          <p:spPr>
            <a:xfrm>
              <a:off x="3371262" y="175372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40" name="TextBox 39"/>
            <p:cNvSpPr txBox="1"/>
            <p:nvPr>
              <p:custDataLst>
                <p:tags r:id="rId23"/>
              </p:custDataLst>
            </p:nvPr>
          </p:nvSpPr>
          <p:spPr>
            <a:xfrm>
              <a:off x="3599851" y="175372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41" name="TextBox 40"/>
            <p:cNvSpPr txBox="1"/>
            <p:nvPr>
              <p:custDataLst>
                <p:tags r:id="rId24"/>
              </p:custDataLst>
            </p:nvPr>
          </p:nvSpPr>
          <p:spPr>
            <a:xfrm>
              <a:off x="3794778" y="17537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2" name="TextBox 41"/>
            <p:cNvSpPr txBox="1"/>
            <p:nvPr>
              <p:custDataLst>
                <p:tags r:id="rId25"/>
              </p:custDataLst>
            </p:nvPr>
          </p:nvSpPr>
          <p:spPr>
            <a:xfrm>
              <a:off x="4010543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3" name="TextBox 42"/>
            <p:cNvSpPr txBox="1"/>
            <p:nvPr>
              <p:custDataLst>
                <p:tags r:id="rId26"/>
              </p:custDataLst>
            </p:nvPr>
          </p:nvSpPr>
          <p:spPr>
            <a:xfrm>
              <a:off x="4216691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4" name="TextBox 43"/>
            <p:cNvSpPr txBox="1"/>
            <p:nvPr>
              <p:custDataLst>
                <p:tags r:id="rId27"/>
              </p:custDataLst>
            </p:nvPr>
          </p:nvSpPr>
          <p:spPr>
            <a:xfrm>
              <a:off x="4422840" y="175372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45" name="TextBox 44"/>
            <p:cNvSpPr txBox="1"/>
            <p:nvPr>
              <p:custDataLst>
                <p:tags r:id="rId28"/>
              </p:custDataLst>
            </p:nvPr>
          </p:nvSpPr>
          <p:spPr>
            <a:xfrm>
              <a:off x="4651430" y="175372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46" name="TextBox 45"/>
            <p:cNvSpPr txBox="1"/>
            <p:nvPr>
              <p:custDataLst>
                <p:tags r:id="rId29"/>
              </p:custDataLst>
            </p:nvPr>
          </p:nvSpPr>
          <p:spPr>
            <a:xfrm>
              <a:off x="4846356" y="17537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7" name="TextBox 46"/>
            <p:cNvSpPr txBox="1"/>
            <p:nvPr>
              <p:custDataLst>
                <p:tags r:id="rId30"/>
              </p:custDataLst>
            </p:nvPr>
          </p:nvSpPr>
          <p:spPr>
            <a:xfrm>
              <a:off x="5062122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8" name="TextBox 47"/>
            <p:cNvSpPr txBox="1"/>
            <p:nvPr>
              <p:custDataLst>
                <p:tags r:id="rId31"/>
              </p:custDataLst>
            </p:nvPr>
          </p:nvSpPr>
          <p:spPr>
            <a:xfrm>
              <a:off x="5268270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65" name="Left Brace 64"/>
            <p:cNvSpPr/>
            <p:nvPr>
              <p:custDataLst>
                <p:tags r:id="rId32"/>
              </p:custDataLst>
            </p:nvPr>
          </p:nvSpPr>
          <p:spPr>
            <a:xfrm rot="16200000">
              <a:off x="4044640" y="1136960"/>
              <a:ext cx="216519" cy="205740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>
              <p:custDataLst>
                <p:tags r:id="rId33"/>
              </p:custDataLst>
            </p:nvPr>
          </p:nvSpPr>
          <p:spPr>
            <a:xfrm>
              <a:off x="3589715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05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TextBox 121"/>
            <p:cNvSpPr txBox="1"/>
            <p:nvPr>
              <p:custDataLst>
                <p:tags r:id="rId34"/>
              </p:custDataLst>
            </p:nvPr>
          </p:nvSpPr>
          <p:spPr>
            <a:xfrm>
              <a:off x="2751843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01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3" name="TextBox 122"/>
            <p:cNvSpPr txBox="1"/>
            <p:nvPr>
              <p:custDataLst>
                <p:tags r:id="rId35"/>
              </p:custDataLst>
            </p:nvPr>
          </p:nvSpPr>
          <p:spPr>
            <a:xfrm>
              <a:off x="2961311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02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TextBox 123"/>
            <p:cNvSpPr txBox="1"/>
            <p:nvPr>
              <p:custDataLst>
                <p:tags r:id="rId36"/>
              </p:custDataLst>
            </p:nvPr>
          </p:nvSpPr>
          <p:spPr>
            <a:xfrm>
              <a:off x="3170779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03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5" name="TextBox 124"/>
            <p:cNvSpPr txBox="1"/>
            <p:nvPr>
              <p:custDataLst>
                <p:tags r:id="rId37"/>
              </p:custDataLst>
            </p:nvPr>
          </p:nvSpPr>
          <p:spPr>
            <a:xfrm>
              <a:off x="3380247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04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TextBox 125"/>
            <p:cNvSpPr txBox="1"/>
            <p:nvPr>
              <p:custDataLst>
                <p:tags r:id="rId38"/>
              </p:custDataLst>
            </p:nvPr>
          </p:nvSpPr>
          <p:spPr>
            <a:xfrm>
              <a:off x="3799183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06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7" name="TextBox 126"/>
            <p:cNvSpPr txBox="1"/>
            <p:nvPr>
              <p:custDataLst>
                <p:tags r:id="rId39"/>
              </p:custDataLst>
            </p:nvPr>
          </p:nvSpPr>
          <p:spPr>
            <a:xfrm>
              <a:off x="4008651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07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TextBox 127"/>
            <p:cNvSpPr txBox="1"/>
            <p:nvPr>
              <p:custDataLst>
                <p:tags r:id="rId40"/>
              </p:custDataLst>
            </p:nvPr>
          </p:nvSpPr>
          <p:spPr>
            <a:xfrm>
              <a:off x="4218119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08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9" name="TextBox 128"/>
            <p:cNvSpPr txBox="1"/>
            <p:nvPr>
              <p:custDataLst>
                <p:tags r:id="rId41"/>
              </p:custDataLst>
            </p:nvPr>
          </p:nvSpPr>
          <p:spPr>
            <a:xfrm>
              <a:off x="4427588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09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0" name="TextBox 129"/>
            <p:cNvSpPr txBox="1"/>
            <p:nvPr>
              <p:custDataLst>
                <p:tags r:id="rId42"/>
              </p:custDataLst>
            </p:nvPr>
          </p:nvSpPr>
          <p:spPr>
            <a:xfrm>
              <a:off x="4637056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1" name="TextBox 130"/>
            <p:cNvSpPr txBox="1"/>
            <p:nvPr>
              <p:custDataLst>
                <p:tags r:id="rId43"/>
              </p:custDataLst>
            </p:nvPr>
          </p:nvSpPr>
          <p:spPr>
            <a:xfrm>
              <a:off x="4846524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TextBox 131"/>
            <p:cNvSpPr txBox="1"/>
            <p:nvPr>
              <p:custDataLst>
                <p:tags r:id="rId44"/>
              </p:custDataLst>
            </p:nvPr>
          </p:nvSpPr>
          <p:spPr>
            <a:xfrm>
              <a:off x="5055992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12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3" name="TextBox 132"/>
            <p:cNvSpPr txBox="1"/>
            <p:nvPr>
              <p:custDataLst>
                <p:tags r:id="rId45"/>
              </p:custDataLst>
            </p:nvPr>
          </p:nvSpPr>
          <p:spPr>
            <a:xfrm>
              <a:off x="5265460" y="164868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13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1" name="TextBox 150"/>
            <p:cNvSpPr txBox="1"/>
            <p:nvPr>
              <p:custDataLst>
                <p:tags r:id="rId46"/>
              </p:custDataLst>
            </p:nvPr>
          </p:nvSpPr>
          <p:spPr>
            <a:xfrm>
              <a:off x="3654719" y="2286000"/>
              <a:ext cx="10038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(2-12)[+]</a:t>
              </a:r>
              <a:endParaRPr lang="en-US" dirty="0"/>
            </a:p>
          </p:txBody>
        </p:sp>
        <p:cxnSp>
          <p:nvCxnSpPr>
            <p:cNvPr id="153" name="Straight Arrow Connector 152"/>
            <p:cNvCxnSpPr>
              <a:stCxn id="151" idx="2"/>
              <a:endCxn id="155" idx="0"/>
            </p:cNvCxnSpPr>
            <p:nvPr>
              <p:custDataLst>
                <p:tags r:id="rId47"/>
              </p:custDataLst>
            </p:nvPr>
          </p:nvCxnSpPr>
          <p:spPr>
            <a:xfrm flipH="1">
              <a:off x="4152927" y="2655332"/>
              <a:ext cx="3693" cy="164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>
              <p:custDataLst>
                <p:tags r:id="rId48"/>
              </p:custDataLst>
            </p:nvPr>
          </p:nvSpPr>
          <p:spPr>
            <a:xfrm>
              <a:off x="3657599" y="2819400"/>
              <a:ext cx="9906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repeat-X</a:t>
              </a:r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041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511960" y="2590800"/>
            <a:ext cx="6946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524000" y="2616201"/>
            <a:ext cx="1769523" cy="660399"/>
            <a:chOff x="1524000" y="2616201"/>
            <a:chExt cx="1769523" cy="660399"/>
          </a:xfrm>
        </p:grpSpPr>
        <p:sp>
          <p:nvSpPr>
            <p:cNvPr id="54" name="Left Brace 53"/>
            <p:cNvSpPr/>
            <p:nvPr/>
          </p:nvSpPr>
          <p:spPr>
            <a:xfrm rot="16200000">
              <a:off x="2300501" y="2050869"/>
              <a:ext cx="216521" cy="1347186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524000" y="2907268"/>
              <a:ext cx="17695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DNA Component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385740" y="2164313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DNA sequence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251200" y="2616201"/>
            <a:ext cx="1769523" cy="660399"/>
            <a:chOff x="3285056" y="2616201"/>
            <a:chExt cx="1769523" cy="660399"/>
          </a:xfrm>
        </p:grpSpPr>
        <p:sp>
          <p:nvSpPr>
            <p:cNvPr id="56" name="TextBox 55"/>
            <p:cNvSpPr txBox="1"/>
            <p:nvPr/>
          </p:nvSpPr>
          <p:spPr>
            <a:xfrm>
              <a:off x="3285056" y="2907268"/>
              <a:ext cx="17695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DNA Component</a:t>
              </a:r>
              <a:endParaRPr lang="en-US" dirty="0"/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4061557" y="2050869"/>
              <a:ext cx="216521" cy="1347186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978400" y="2616201"/>
            <a:ext cx="1769523" cy="660399"/>
            <a:chOff x="5088477" y="2616201"/>
            <a:chExt cx="1769523" cy="660399"/>
          </a:xfrm>
        </p:grpSpPr>
        <p:sp>
          <p:nvSpPr>
            <p:cNvPr id="61" name="TextBox 60"/>
            <p:cNvSpPr txBox="1"/>
            <p:nvPr/>
          </p:nvSpPr>
          <p:spPr>
            <a:xfrm>
              <a:off x="5088477" y="2907268"/>
              <a:ext cx="17695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DNA Component</a:t>
              </a:r>
              <a:endParaRPr lang="en-US" dirty="0"/>
            </a:p>
          </p:txBody>
        </p:sp>
        <p:sp>
          <p:nvSpPr>
            <p:cNvPr id="62" name="Left Brace 61"/>
            <p:cNvSpPr/>
            <p:nvPr/>
          </p:nvSpPr>
          <p:spPr>
            <a:xfrm rot="16200000">
              <a:off x="5864978" y="2050869"/>
              <a:ext cx="216521" cy="1347186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05600" y="2616201"/>
            <a:ext cx="1769523" cy="660399"/>
            <a:chOff x="6705600" y="2616201"/>
            <a:chExt cx="1769523" cy="660399"/>
          </a:xfrm>
        </p:grpSpPr>
        <p:sp>
          <p:nvSpPr>
            <p:cNvPr id="11" name="TextBox 10"/>
            <p:cNvSpPr txBox="1"/>
            <p:nvPr/>
          </p:nvSpPr>
          <p:spPr>
            <a:xfrm>
              <a:off x="6705600" y="2907268"/>
              <a:ext cx="17695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DNA Component</a:t>
              </a:r>
              <a:endParaRPr lang="en-US" dirty="0"/>
            </a:p>
          </p:txBody>
        </p:sp>
        <p:sp>
          <p:nvSpPr>
            <p:cNvPr id="12" name="Left Brace 11"/>
            <p:cNvSpPr/>
            <p:nvPr/>
          </p:nvSpPr>
          <p:spPr>
            <a:xfrm rot="16200000">
              <a:off x="7482101" y="2050869"/>
              <a:ext cx="216521" cy="1347186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8653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Box 271"/>
          <p:cNvSpPr txBox="1"/>
          <p:nvPr/>
        </p:nvSpPr>
        <p:spPr>
          <a:xfrm>
            <a:off x="3233636" y="1981200"/>
            <a:ext cx="5741842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>
                <a:latin typeface="Courier" pitchFamily="49" charset="0"/>
              </a:rPr>
              <a:t>BBa_B0015</a:t>
            </a:r>
            <a:endParaRPr lang="en-US" baseline="-25000" dirty="0">
              <a:latin typeface="Courier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Simple </a:t>
            </a:r>
            <a:r>
              <a:rPr lang="en-US" dirty="0" err="1" smtClean="0"/>
              <a:t>DnaComponent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990475" y="2754868"/>
            <a:ext cx="1425390" cy="826532"/>
            <a:chOff x="7024343" y="2754868"/>
            <a:chExt cx="1425390" cy="826532"/>
          </a:xfrm>
        </p:grpSpPr>
        <p:sp>
          <p:nvSpPr>
            <p:cNvPr id="239" name="TextBox 238"/>
            <p:cNvSpPr txBox="1"/>
            <p:nvPr/>
          </p:nvSpPr>
          <p:spPr>
            <a:xfrm>
              <a:off x="7130141" y="2754868"/>
              <a:ext cx="121379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(808-936)+</a:t>
              </a:r>
              <a:endParaRPr lang="en-US" baseline="-25000" dirty="0"/>
            </a:p>
          </p:txBody>
        </p:sp>
        <p:cxnSp>
          <p:nvCxnSpPr>
            <p:cNvPr id="240" name="Straight Arrow Connector 239"/>
            <p:cNvCxnSpPr>
              <a:stCxn id="239" idx="2"/>
              <a:endCxn id="241" idx="0"/>
            </p:cNvCxnSpPr>
            <p:nvPr/>
          </p:nvCxnSpPr>
          <p:spPr>
            <a:xfrm>
              <a:off x="7737038" y="3124200"/>
              <a:ext cx="0" cy="164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TextBox 240"/>
            <p:cNvSpPr txBox="1"/>
            <p:nvPr/>
          </p:nvSpPr>
          <p:spPr>
            <a:xfrm>
              <a:off x="7024343" y="3288268"/>
              <a:ext cx="1425390" cy="2931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r>
                <a:rPr lang="en-US" dirty="0" smtClean="0">
                  <a:latin typeface="Courier" pitchFamily="49" charset="0"/>
                </a:rPr>
                <a:t>BBa_B0012</a:t>
              </a:r>
              <a:endParaRPr lang="en-US" dirty="0">
                <a:latin typeface="Courier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32410" y="2754868"/>
            <a:ext cx="1425390" cy="826532"/>
            <a:chOff x="3733806" y="2754868"/>
            <a:chExt cx="1425390" cy="826532"/>
          </a:xfrm>
        </p:grpSpPr>
        <p:sp>
          <p:nvSpPr>
            <p:cNvPr id="244" name="TextBox 243"/>
            <p:cNvSpPr txBox="1"/>
            <p:nvPr/>
          </p:nvSpPr>
          <p:spPr>
            <a:xfrm>
              <a:off x="4015133" y="2754868"/>
              <a:ext cx="86273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(1-80)+</a:t>
              </a:r>
              <a:endParaRPr lang="en-US" baseline="-25000" dirty="0"/>
            </a:p>
          </p:txBody>
        </p:sp>
        <p:cxnSp>
          <p:nvCxnSpPr>
            <p:cNvPr id="245" name="Straight Arrow Connector 244"/>
            <p:cNvCxnSpPr/>
            <p:nvPr/>
          </p:nvCxnSpPr>
          <p:spPr>
            <a:xfrm flipH="1">
              <a:off x="4446501" y="3124200"/>
              <a:ext cx="1" cy="164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TextBox 245"/>
            <p:cNvSpPr txBox="1"/>
            <p:nvPr/>
          </p:nvSpPr>
          <p:spPr>
            <a:xfrm>
              <a:off x="3733806" y="3288268"/>
              <a:ext cx="1425390" cy="2931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r>
                <a:rPr lang="en-US" dirty="0" smtClean="0">
                  <a:latin typeface="Courier" pitchFamily="49" charset="0"/>
                </a:rPr>
                <a:t>BBa_B0010</a:t>
              </a:r>
              <a:endParaRPr lang="en-US" dirty="0">
                <a:latin typeface="Courier" pitchFamily="49" charset="0"/>
              </a:endParaRPr>
            </a:p>
          </p:txBody>
        </p:sp>
      </p:grpSp>
      <p:sp>
        <p:nvSpPr>
          <p:cNvPr id="273" name="Left Brace 272"/>
          <p:cNvSpPr/>
          <p:nvPr/>
        </p:nvSpPr>
        <p:spPr>
          <a:xfrm rot="16200000">
            <a:off x="4358968" y="1353832"/>
            <a:ext cx="368919" cy="2326361"/>
          </a:xfrm>
          <a:prstGeom prst="leftBrace">
            <a:avLst>
              <a:gd name="adj1" fmla="val 1396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Left Brace 274"/>
          <p:cNvSpPr/>
          <p:nvPr/>
        </p:nvSpPr>
        <p:spPr>
          <a:xfrm rot="16200000">
            <a:off x="7523436" y="1371471"/>
            <a:ext cx="368919" cy="2321336"/>
          </a:xfrm>
          <a:prstGeom prst="leftBrace">
            <a:avLst>
              <a:gd name="adj1" fmla="val 1396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4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of Realized DNA design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51291" y="2359223"/>
            <a:ext cx="14157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DNA Component</a:t>
            </a:r>
            <a:endParaRPr lang="en-US" sz="14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735760" y="2401135"/>
            <a:ext cx="4425628" cy="228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 smtClean="0">
                <a:latin typeface="Calibri" pitchFamily="34" charset="0"/>
                <a:cs typeface="Calibri" pitchFamily="34" charset="0"/>
              </a:rPr>
              <a:t>BBa_J04430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566138" y="2699063"/>
            <a:ext cx="1454909" cy="868948"/>
            <a:chOff x="4572001" y="2699063"/>
            <a:chExt cx="1454909" cy="868948"/>
          </a:xfrm>
        </p:grpSpPr>
        <p:cxnSp>
          <p:nvCxnSpPr>
            <p:cNvPr id="245" name="Straight Arrow Connector 244"/>
            <p:cNvCxnSpPr>
              <a:stCxn id="244" idx="2"/>
              <a:endCxn id="246" idx="0"/>
            </p:cNvCxnSpPr>
            <p:nvPr/>
          </p:nvCxnSpPr>
          <p:spPr>
            <a:xfrm flipH="1">
              <a:off x="5303151" y="3124200"/>
              <a:ext cx="1" cy="2045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TextBox 243"/>
            <p:cNvSpPr txBox="1"/>
            <p:nvPr/>
          </p:nvSpPr>
          <p:spPr>
            <a:xfrm>
              <a:off x="4926114" y="2893241"/>
              <a:ext cx="754075" cy="230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45720" rIns="45720" rtlCol="0" anchor="ctr">
              <a:noAutofit/>
            </a:bodyPr>
            <a:lstStyle/>
            <a:p>
              <a:r>
                <a:rPr lang="en-US" sz="1200" dirty="0" smtClean="0"/>
                <a:t>(227-946)+</a:t>
              </a:r>
              <a:endParaRPr lang="en-US" sz="1200" baseline="-25000" dirty="0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4873716" y="3328702"/>
              <a:ext cx="858870" cy="239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BBa_E0040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3" name="Left Brace 272"/>
            <p:cNvSpPr/>
            <p:nvPr/>
          </p:nvSpPr>
          <p:spPr>
            <a:xfrm rot="16200000">
              <a:off x="5224165" y="2046899"/>
              <a:ext cx="150582" cy="1454909"/>
            </a:xfrm>
            <a:prstGeom prst="leftBrace">
              <a:avLst>
                <a:gd name="adj1" fmla="val 13966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096000" y="2699061"/>
            <a:ext cx="1049215" cy="868950"/>
            <a:chOff x="6096000" y="2699061"/>
            <a:chExt cx="1049215" cy="868950"/>
          </a:xfrm>
        </p:grpSpPr>
        <p:sp>
          <p:nvSpPr>
            <p:cNvPr id="239" name="TextBox 238"/>
            <p:cNvSpPr txBox="1"/>
            <p:nvPr/>
          </p:nvSpPr>
          <p:spPr>
            <a:xfrm>
              <a:off x="6218079" y="2893241"/>
              <a:ext cx="829227" cy="230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45720" rIns="45720" rtlCol="0" anchor="ctr">
              <a:noAutofit/>
            </a:bodyPr>
            <a:lstStyle/>
            <a:p>
              <a:r>
                <a:rPr lang="en-US" sz="1200" dirty="0"/>
                <a:t>(</a:t>
              </a:r>
              <a:r>
                <a:rPr lang="en-US" sz="1200" dirty="0" smtClean="0"/>
                <a:t>955-1069</a:t>
              </a:r>
              <a:r>
                <a:rPr lang="en-US" sz="1200" dirty="0"/>
                <a:t>)+</a:t>
              </a:r>
              <a:endParaRPr lang="en-US" sz="1200" baseline="-25000" dirty="0"/>
            </a:p>
          </p:txBody>
        </p:sp>
        <p:cxnSp>
          <p:nvCxnSpPr>
            <p:cNvPr id="240" name="Straight Arrow Connector 239"/>
            <p:cNvCxnSpPr>
              <a:stCxn id="239" idx="2"/>
              <a:endCxn id="241" idx="0"/>
            </p:cNvCxnSpPr>
            <p:nvPr/>
          </p:nvCxnSpPr>
          <p:spPr>
            <a:xfrm>
              <a:off x="6632693" y="3124200"/>
              <a:ext cx="0" cy="2045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TextBox 240"/>
            <p:cNvSpPr txBox="1"/>
            <p:nvPr/>
          </p:nvSpPr>
          <p:spPr>
            <a:xfrm>
              <a:off x="6190557" y="3328702"/>
              <a:ext cx="884271" cy="239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BBa_B0015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5" name="Left Brace 274"/>
            <p:cNvSpPr/>
            <p:nvPr/>
          </p:nvSpPr>
          <p:spPr>
            <a:xfrm rot="16200000">
              <a:off x="6545312" y="2249749"/>
              <a:ext cx="150591" cy="1049215"/>
            </a:xfrm>
            <a:prstGeom prst="leftBrace">
              <a:avLst>
                <a:gd name="adj1" fmla="val 13966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759981" y="2699062"/>
            <a:ext cx="973821" cy="868950"/>
            <a:chOff x="2759981" y="2699062"/>
            <a:chExt cx="973821" cy="868950"/>
          </a:xfrm>
        </p:grpSpPr>
        <p:cxnSp>
          <p:nvCxnSpPr>
            <p:cNvPr id="50" name="Straight Arrow Connector 49"/>
            <p:cNvCxnSpPr>
              <a:stCxn id="49" idx="2"/>
              <a:endCxn id="52" idx="0"/>
            </p:cNvCxnSpPr>
            <p:nvPr/>
          </p:nvCxnSpPr>
          <p:spPr>
            <a:xfrm>
              <a:off x="3247996" y="3137589"/>
              <a:ext cx="1" cy="1911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43196" y="2906630"/>
              <a:ext cx="609600" cy="230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45720" rIns="45720" rtlCol="0" anchor="ctr">
              <a:noAutofit/>
            </a:bodyPr>
            <a:lstStyle/>
            <a:p>
              <a:r>
                <a:rPr lang="en-US" sz="1200" dirty="0" smtClean="0"/>
                <a:t>(1-200)+</a:t>
              </a:r>
              <a:endParaRPr lang="en-US" sz="1200" baseline="-25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67703" y="3328702"/>
              <a:ext cx="760587" cy="2393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BBa_R0010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7" name="Left Brace 276"/>
            <p:cNvSpPr/>
            <p:nvPr/>
          </p:nvSpPr>
          <p:spPr>
            <a:xfrm rot="16200000">
              <a:off x="3171596" y="2287447"/>
              <a:ext cx="150592" cy="973821"/>
            </a:xfrm>
            <a:prstGeom prst="leftBrace">
              <a:avLst>
                <a:gd name="adj1" fmla="val 13966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712907" y="2699064"/>
            <a:ext cx="829783" cy="868947"/>
            <a:chOff x="3733800" y="2699064"/>
            <a:chExt cx="829783" cy="868947"/>
          </a:xfrm>
        </p:grpSpPr>
        <p:cxnSp>
          <p:nvCxnSpPr>
            <p:cNvPr id="20" name="Straight Arrow Connector 19"/>
            <p:cNvCxnSpPr>
              <a:stCxn id="22" idx="2"/>
              <a:endCxn id="23" idx="0"/>
            </p:cNvCxnSpPr>
            <p:nvPr/>
          </p:nvCxnSpPr>
          <p:spPr>
            <a:xfrm>
              <a:off x="4148692" y="3124200"/>
              <a:ext cx="0" cy="2045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3733800" y="2893241"/>
              <a:ext cx="829783" cy="674770"/>
              <a:chOff x="4020581" y="2893241"/>
              <a:chExt cx="829783" cy="674770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054796" y="2893241"/>
                <a:ext cx="761353" cy="2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45720" rIns="45720" rtlCol="0" anchor="ctr">
                <a:noAutofit/>
              </a:bodyPr>
              <a:lstStyle/>
              <a:p>
                <a:r>
                  <a:rPr lang="en-US" sz="1200" dirty="0" smtClean="0"/>
                  <a:t>(209-220)+</a:t>
                </a:r>
                <a:endParaRPr lang="en-US" sz="1200" baseline="-250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20581" y="3328702"/>
                <a:ext cx="829783" cy="239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BBa_B0034</a:t>
                </a:r>
                <a:endParaRPr lang="en-US" sz="120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24" name="Left Brace 23"/>
            <p:cNvSpPr/>
            <p:nvPr/>
          </p:nvSpPr>
          <p:spPr>
            <a:xfrm rot="16200000">
              <a:off x="4082521" y="2436376"/>
              <a:ext cx="150591" cy="675968"/>
            </a:xfrm>
            <a:prstGeom prst="leftBrace">
              <a:avLst>
                <a:gd name="adj1" fmla="val 13966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180759" y="3294834"/>
            <a:ext cx="148624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DNA Components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838294" y="2862463"/>
            <a:ext cx="182870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Sequence Annotations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880191" y="3581400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p(</a:t>
            </a:r>
            <a:r>
              <a:rPr lang="en-US" sz="1600" dirty="0" err="1" smtClean="0"/>
              <a:t>LacI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784022" y="3581400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5’UTR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5038861" y="3581400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GFP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6096000" y="3581400"/>
            <a:ext cx="1101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Terminator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376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225"/>
          <p:cNvSpPr txBox="1"/>
          <p:nvPr/>
        </p:nvSpPr>
        <p:spPr>
          <a:xfrm>
            <a:off x="246325" y="1828800"/>
            <a:ext cx="8305008" cy="489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r>
              <a:rPr lang="en-US" sz="1200" dirty="0" smtClean="0">
                <a:latin typeface="Calibri" pitchFamily="34" charset="0"/>
                <a:cs typeface="Calibri" pitchFamily="34" charset="0"/>
              </a:rPr>
              <a:t>display ID: BBa_B0015; name: B0015; description: </a:t>
            </a:r>
            <a:r>
              <a:rPr lang="en-US" sz="1200" dirty="0"/>
              <a:t>double terminator (B0010-B0012</a:t>
            </a:r>
            <a:r>
              <a:rPr lang="en-US" sz="1200" dirty="0" smtClean="0"/>
              <a:t>) type: http://sbols.org/v1#terminator</a:t>
            </a:r>
          </a:p>
          <a:p>
            <a:r>
              <a:rPr lang="en-US" sz="1200" dirty="0" smtClean="0">
                <a:latin typeface="Calibri" pitchFamily="34" charset="0"/>
                <a:cs typeface="Calibri" pitchFamily="34" charset="0"/>
              </a:rPr>
              <a:t>uri: http://partsregistry.org/Part:BBa_B0015</a:t>
            </a:r>
          </a:p>
          <a:p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6325" y="2819400"/>
            <a:ext cx="8305008" cy="1862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9144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ccaggcatcaaataaaacgaaaggctcagtcgaaagactgggcctttcgttttatctgttgtttgtcggtgaacgctctctactagagtcacactggctcaccttcgggtgggcctttctgcgtttata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514" y="2514603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5’</a:t>
            </a:r>
            <a:endParaRPr 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05800" y="2514603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3</a:t>
            </a:r>
            <a:r>
              <a:rPr lang="en-US" sz="1200" b="1" dirty="0" smtClean="0"/>
              <a:t>’</a:t>
            </a:r>
            <a:endParaRPr lang="en-US" sz="12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2803002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40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436416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50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985414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60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603029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70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227086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80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850263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90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469715" y="2642579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100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42076" y="152400"/>
            <a:ext cx="305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Details w some fields of B0015</a:t>
            </a:r>
            <a:endParaRPr lang="en-US" dirty="0"/>
          </a:p>
        </p:txBody>
      </p:sp>
      <p:sp>
        <p:nvSpPr>
          <p:cNvPr id="283" name="TextBox 282"/>
          <p:cNvSpPr txBox="1"/>
          <p:nvPr/>
        </p:nvSpPr>
        <p:spPr>
          <a:xfrm>
            <a:off x="152400" y="2642579"/>
            <a:ext cx="253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1464819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2135600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30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779724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7107962" y="2642579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110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7713924" y="2642579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120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8252821" y="2642579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129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4" name="Left Brace 223"/>
          <p:cNvSpPr/>
          <p:nvPr/>
        </p:nvSpPr>
        <p:spPr>
          <a:xfrm rot="16200000">
            <a:off x="2782941" y="611925"/>
            <a:ext cx="150593" cy="5060225"/>
          </a:xfrm>
          <a:prstGeom prst="leftBrace">
            <a:avLst>
              <a:gd name="adj1" fmla="val 1396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/>
          </a:p>
        </p:txBody>
      </p:sp>
      <p:sp>
        <p:nvSpPr>
          <p:cNvPr id="225" name="Left Brace 224"/>
          <p:cNvSpPr/>
          <p:nvPr/>
        </p:nvSpPr>
        <p:spPr>
          <a:xfrm rot="16200000">
            <a:off x="7111899" y="1871033"/>
            <a:ext cx="152399" cy="2540201"/>
          </a:xfrm>
          <a:prstGeom prst="leftBrace">
            <a:avLst>
              <a:gd name="adj1" fmla="val 1396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/>
          </a:p>
        </p:txBody>
      </p:sp>
      <p:sp>
        <p:nvSpPr>
          <p:cNvPr id="227" name="TextBox 226"/>
          <p:cNvSpPr txBox="1"/>
          <p:nvPr/>
        </p:nvSpPr>
        <p:spPr>
          <a:xfrm>
            <a:off x="249035" y="1521023"/>
            <a:ext cx="14157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DNA Component</a:t>
            </a:r>
            <a:endParaRPr lang="en-US" sz="1400" dirty="0"/>
          </a:p>
        </p:txBody>
      </p:sp>
      <p:sp>
        <p:nvSpPr>
          <p:cNvPr id="228" name="TextBox 227"/>
          <p:cNvSpPr txBox="1"/>
          <p:nvPr/>
        </p:nvSpPr>
        <p:spPr>
          <a:xfrm>
            <a:off x="249035" y="2317869"/>
            <a:ext cx="126509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DNA Sequence</a:t>
            </a:r>
            <a:endParaRPr lang="en-US" sz="14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169334" y="4970912"/>
            <a:ext cx="5388743" cy="363088"/>
            <a:chOff x="152400" y="3675512"/>
            <a:chExt cx="5388743" cy="363088"/>
          </a:xfrm>
        </p:grpSpPr>
        <p:sp>
          <p:nvSpPr>
            <p:cNvPr id="229" name="Rectangle 228"/>
            <p:cNvSpPr/>
            <p:nvPr/>
          </p:nvSpPr>
          <p:spPr>
            <a:xfrm>
              <a:off x="246325" y="3852333"/>
              <a:ext cx="5164631" cy="1862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9144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ccaggcatcaaataaaacgaaaggctcagtcgaaagactgggcctttcgttttatctgttgtttgtcggtgaacgctctc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2803002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40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436416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50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3985414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60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4603029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70</a:t>
              </a: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5218619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80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152400" y="3675512"/>
              <a:ext cx="2535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464819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2135600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30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779724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84600" y="4976169"/>
            <a:ext cx="2804582" cy="357831"/>
            <a:chOff x="5840676" y="3006642"/>
            <a:chExt cx="2804582" cy="357831"/>
          </a:xfrm>
        </p:grpSpPr>
        <p:sp>
          <p:nvSpPr>
            <p:cNvPr id="262" name="Rectangle 261"/>
            <p:cNvSpPr/>
            <p:nvPr/>
          </p:nvSpPr>
          <p:spPr>
            <a:xfrm>
              <a:off x="5917998" y="3178206"/>
              <a:ext cx="2633336" cy="1862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9144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tcacactggctcaccttcgggtgggcctttctgcgtttata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8322734" y="300664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41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5840676" y="3006642"/>
              <a:ext cx="2535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7823876" y="300664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30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6468000" y="300664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88" name="TextBox 287"/>
          <p:cNvSpPr txBox="1"/>
          <p:nvPr/>
        </p:nvSpPr>
        <p:spPr>
          <a:xfrm>
            <a:off x="6841063" y="3227247"/>
            <a:ext cx="671726" cy="230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45720" rIns="45720" rtlCol="0" anchor="ctr">
            <a:noAutofit/>
          </a:bodyPr>
          <a:lstStyle/>
          <a:p>
            <a:r>
              <a:rPr lang="en-US" sz="1200" dirty="0" smtClean="0"/>
              <a:t>(89-129)+</a:t>
            </a:r>
            <a:endParaRPr lang="en-US" sz="1200" baseline="-25000" dirty="0"/>
          </a:p>
        </p:txBody>
      </p:sp>
      <p:cxnSp>
        <p:nvCxnSpPr>
          <p:cNvPr id="289" name="Straight Arrow Connector 288"/>
          <p:cNvCxnSpPr>
            <a:stCxn id="288" idx="2"/>
            <a:endCxn id="290" idx="0"/>
          </p:cNvCxnSpPr>
          <p:nvPr/>
        </p:nvCxnSpPr>
        <p:spPr>
          <a:xfrm>
            <a:off x="7176926" y="3458206"/>
            <a:ext cx="1665" cy="4934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5861923" y="3951691"/>
            <a:ext cx="2633335" cy="6001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>
            <a:noAutofit/>
          </a:bodyPr>
          <a:lstStyle/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display ID: 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BBa_B0012</a:t>
            </a:r>
          </a:p>
          <a:p>
            <a:r>
              <a:rPr lang="en-US" sz="1200" dirty="0" smtClean="0">
                <a:latin typeface="Calibri" pitchFamily="34" charset="0"/>
                <a:cs typeface="Calibri" pitchFamily="34" charset="0"/>
              </a:rPr>
              <a:t>name: B0012</a:t>
            </a:r>
          </a:p>
          <a:p>
            <a:r>
              <a:rPr lang="en-US" sz="1200" dirty="0" smtClean="0">
                <a:latin typeface="Calibri" pitchFamily="34" charset="0"/>
                <a:cs typeface="Calibri" pitchFamily="34" charset="0"/>
              </a:rPr>
              <a:t>type: </a:t>
            </a:r>
            <a:r>
              <a:rPr lang="en-US" sz="1200" dirty="0"/>
              <a:t>http://sbols.org/v1#terminator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5791200" y="3581400"/>
            <a:ext cx="14157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DNA Component</a:t>
            </a:r>
            <a:endParaRPr lang="en-US" sz="1400" dirty="0"/>
          </a:p>
        </p:txBody>
      </p:sp>
      <p:sp>
        <p:nvSpPr>
          <p:cNvPr id="297" name="TextBox 296"/>
          <p:cNvSpPr txBox="1"/>
          <p:nvPr/>
        </p:nvSpPr>
        <p:spPr>
          <a:xfrm>
            <a:off x="5099826" y="3200400"/>
            <a:ext cx="175817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Sequence Annotation</a:t>
            </a:r>
            <a:endParaRPr lang="en-US" sz="1400" dirty="0"/>
          </a:p>
        </p:txBody>
      </p:sp>
      <p:cxnSp>
        <p:nvCxnSpPr>
          <p:cNvPr id="307" name="Straight Arrow Connector 306"/>
          <p:cNvCxnSpPr>
            <a:stCxn id="226" idx="2"/>
            <a:endCxn id="4" idx="0"/>
          </p:cNvCxnSpPr>
          <p:nvPr/>
        </p:nvCxnSpPr>
        <p:spPr>
          <a:xfrm>
            <a:off x="4398829" y="2317869"/>
            <a:ext cx="0" cy="5015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290" idx="2"/>
            <a:endCxn id="262" idx="0"/>
          </p:cNvCxnSpPr>
          <p:nvPr/>
        </p:nvCxnSpPr>
        <p:spPr>
          <a:xfrm flipH="1">
            <a:off x="7178590" y="4551860"/>
            <a:ext cx="1" cy="5958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/>
          <p:cNvSpPr txBox="1"/>
          <p:nvPr/>
        </p:nvSpPr>
        <p:spPr>
          <a:xfrm>
            <a:off x="2587907" y="3227247"/>
            <a:ext cx="536296" cy="230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45720" rIns="45720" rtlCol="0" anchor="ctr">
            <a:noAutofit/>
          </a:bodyPr>
          <a:lstStyle/>
          <a:p>
            <a:r>
              <a:rPr lang="en-US" sz="1200" dirty="0" smtClean="0"/>
              <a:t>(1-80)+</a:t>
            </a:r>
            <a:endParaRPr lang="en-US" sz="1200" baseline="-25000" dirty="0"/>
          </a:p>
        </p:txBody>
      </p:sp>
      <p:cxnSp>
        <p:nvCxnSpPr>
          <p:cNvPr id="325" name="Straight Arrow Connector 324"/>
          <p:cNvCxnSpPr>
            <a:stCxn id="316" idx="2"/>
            <a:endCxn id="422" idx="0"/>
          </p:cNvCxnSpPr>
          <p:nvPr/>
        </p:nvCxnSpPr>
        <p:spPr>
          <a:xfrm flipH="1">
            <a:off x="2849232" y="3458206"/>
            <a:ext cx="6823" cy="4934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TextBox 421"/>
          <p:cNvSpPr txBox="1"/>
          <p:nvPr/>
        </p:nvSpPr>
        <p:spPr>
          <a:xfrm>
            <a:off x="1532564" y="3951691"/>
            <a:ext cx="2633335" cy="6001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>
            <a:noAutofit/>
          </a:bodyPr>
          <a:lstStyle/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display ID: 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BBa_B0010</a:t>
            </a:r>
          </a:p>
          <a:p>
            <a:r>
              <a:rPr lang="en-US" sz="1200" dirty="0" smtClean="0">
                <a:latin typeface="Calibri" pitchFamily="34" charset="0"/>
                <a:cs typeface="Calibri" pitchFamily="34" charset="0"/>
              </a:rPr>
              <a:t>name: B0010</a:t>
            </a:r>
          </a:p>
          <a:p>
            <a:r>
              <a:rPr lang="en-US" sz="1200" dirty="0" smtClean="0">
                <a:latin typeface="Calibri" pitchFamily="34" charset="0"/>
                <a:cs typeface="Calibri" pitchFamily="34" charset="0"/>
              </a:rPr>
              <a:t>type: </a:t>
            </a:r>
            <a:r>
              <a:rPr lang="en-US" sz="1200" dirty="0"/>
              <a:t>http://sbols.org/v1#terminator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8" name="TextBox 427"/>
          <p:cNvSpPr txBox="1"/>
          <p:nvPr/>
        </p:nvSpPr>
        <p:spPr>
          <a:xfrm>
            <a:off x="1461841" y="3581400"/>
            <a:ext cx="14157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DNA Component</a:t>
            </a:r>
            <a:endParaRPr lang="en-US" sz="1400" dirty="0"/>
          </a:p>
        </p:txBody>
      </p:sp>
      <p:sp>
        <p:nvSpPr>
          <p:cNvPr id="429" name="TextBox 428"/>
          <p:cNvSpPr txBox="1"/>
          <p:nvPr/>
        </p:nvSpPr>
        <p:spPr>
          <a:xfrm>
            <a:off x="908826" y="3200400"/>
            <a:ext cx="175817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Sequence Annotation</a:t>
            </a:r>
            <a:endParaRPr lang="en-US" sz="1400" dirty="0"/>
          </a:p>
        </p:txBody>
      </p:sp>
      <p:cxnSp>
        <p:nvCxnSpPr>
          <p:cNvPr id="436" name="Straight Arrow Connector 435"/>
          <p:cNvCxnSpPr>
            <a:stCxn id="422" idx="2"/>
            <a:endCxn id="229" idx="0"/>
          </p:cNvCxnSpPr>
          <p:nvPr/>
        </p:nvCxnSpPr>
        <p:spPr>
          <a:xfrm flipH="1">
            <a:off x="2845575" y="4551860"/>
            <a:ext cx="3657" cy="5958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TextBox 436"/>
          <p:cNvSpPr txBox="1"/>
          <p:nvPr/>
        </p:nvSpPr>
        <p:spPr>
          <a:xfrm>
            <a:off x="249035" y="4721423"/>
            <a:ext cx="126509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DNA Sequence</a:t>
            </a:r>
            <a:endParaRPr lang="en-US" sz="1400" dirty="0"/>
          </a:p>
        </p:txBody>
      </p:sp>
      <p:sp>
        <p:nvSpPr>
          <p:cNvPr id="438" name="TextBox 437"/>
          <p:cNvSpPr txBox="1"/>
          <p:nvPr/>
        </p:nvSpPr>
        <p:spPr>
          <a:xfrm>
            <a:off x="5897710" y="4721423"/>
            <a:ext cx="126509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DNA Sequence</a:t>
            </a: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602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325" y="1828800"/>
            <a:ext cx="4859075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latin typeface="+mj-lt"/>
                <a:cs typeface="Calibri" pitchFamily="34" charset="0"/>
              </a:rPr>
              <a:t>display ID:	     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BBa_B0015</a:t>
            </a:r>
          </a:p>
          <a:p>
            <a:pPr>
              <a:spcBef>
                <a:spcPts val="600"/>
              </a:spcBef>
            </a:pPr>
            <a:r>
              <a:rPr lang="en-US" sz="1600" b="1" dirty="0" smtClean="0">
                <a:latin typeface="+mj-lt"/>
                <a:cs typeface="Calibri" pitchFamily="34" charset="0"/>
              </a:rPr>
              <a:t>name:	     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B0015</a:t>
            </a:r>
          </a:p>
          <a:p>
            <a:pPr>
              <a:spcBef>
                <a:spcPts val="600"/>
              </a:spcBef>
            </a:pPr>
            <a:r>
              <a:rPr lang="en-US" sz="1600" b="1" dirty="0" smtClean="0">
                <a:latin typeface="+mj-lt"/>
                <a:cs typeface="Calibri" pitchFamily="34" charset="0"/>
              </a:rPr>
              <a:t>description:    </a:t>
            </a:r>
            <a:r>
              <a:rPr lang="en-US" sz="1600" dirty="0" smtClean="0"/>
              <a:t>double </a:t>
            </a:r>
            <a:r>
              <a:rPr lang="en-US" sz="1600" dirty="0"/>
              <a:t>terminator (</a:t>
            </a:r>
            <a:r>
              <a:rPr lang="en-US" sz="1600" dirty="0" smtClean="0"/>
              <a:t>B0010-B0012) </a:t>
            </a:r>
          </a:p>
          <a:p>
            <a:pPr>
              <a:spcBef>
                <a:spcPts val="600"/>
              </a:spcBef>
            </a:pPr>
            <a:r>
              <a:rPr lang="en-US" sz="1600" b="1" dirty="0" smtClean="0">
                <a:latin typeface="+mj-lt"/>
              </a:rPr>
              <a:t>type: 	     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http://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identifiers.org/obo.so/SO:0000167</a:t>
            </a:r>
          </a:p>
          <a:p>
            <a:pPr>
              <a:spcBef>
                <a:spcPts val="600"/>
              </a:spcBef>
            </a:pPr>
            <a:r>
              <a:rPr lang="en-US" sz="1600" b="1" dirty="0" smtClean="0">
                <a:latin typeface="+mj-lt"/>
                <a:cs typeface="Calibri" pitchFamily="34" charset="0"/>
              </a:rPr>
              <a:t>uri: 	     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http://partsregistry.org/Part:BBa_B0015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0691" y="1521023"/>
            <a:ext cx="1438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</a:rPr>
              <a:t>DNA Component</a:t>
            </a:r>
            <a:endParaRPr lang="en-US" sz="1400" b="1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461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325" y="2819400"/>
            <a:ext cx="8305008" cy="1862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9144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ccaggcatcaaataaaacgaaaggctcagtcgaaagactgggcctttcgttttatctgttgtttgtcggtgaacgctctctactagagtcacactggctcaccttcgggtgggcctttctgcgtttata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514" y="2514603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5’</a:t>
            </a:r>
            <a:endParaRPr 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05800" y="2514603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3</a:t>
            </a:r>
            <a:r>
              <a:rPr lang="en-US" sz="1200" b="1" dirty="0" smtClean="0"/>
              <a:t>’</a:t>
            </a:r>
            <a:endParaRPr lang="en-US" sz="12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2803002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40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436416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50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985414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60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603029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70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227086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80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850263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90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469715" y="2642579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100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42076" y="152400"/>
            <a:ext cx="2044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Clean Details B0015</a:t>
            </a:r>
            <a:endParaRPr lang="en-US" dirty="0"/>
          </a:p>
        </p:txBody>
      </p:sp>
      <p:sp>
        <p:nvSpPr>
          <p:cNvPr id="283" name="TextBox 282"/>
          <p:cNvSpPr txBox="1"/>
          <p:nvPr/>
        </p:nvSpPr>
        <p:spPr>
          <a:xfrm>
            <a:off x="152400" y="2642579"/>
            <a:ext cx="253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1464819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2135600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30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779724" y="26425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7107962" y="2642579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110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7713924" y="2642579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120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8252821" y="2642579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129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4" name="Left Brace 223"/>
          <p:cNvSpPr/>
          <p:nvPr/>
        </p:nvSpPr>
        <p:spPr>
          <a:xfrm rot="16200000">
            <a:off x="2782941" y="611925"/>
            <a:ext cx="150593" cy="5060225"/>
          </a:xfrm>
          <a:prstGeom prst="leftBrace">
            <a:avLst>
              <a:gd name="adj1" fmla="val 1396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/>
          </a:p>
        </p:txBody>
      </p:sp>
      <p:sp>
        <p:nvSpPr>
          <p:cNvPr id="225" name="Left Brace 224"/>
          <p:cNvSpPr/>
          <p:nvPr/>
        </p:nvSpPr>
        <p:spPr>
          <a:xfrm rot="16200000">
            <a:off x="7111899" y="1871033"/>
            <a:ext cx="152399" cy="2540201"/>
          </a:xfrm>
          <a:prstGeom prst="leftBrace">
            <a:avLst>
              <a:gd name="adj1" fmla="val 1396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/>
          </a:p>
        </p:txBody>
      </p:sp>
      <p:sp>
        <p:nvSpPr>
          <p:cNvPr id="227" name="TextBox 226"/>
          <p:cNvSpPr txBox="1"/>
          <p:nvPr/>
        </p:nvSpPr>
        <p:spPr>
          <a:xfrm>
            <a:off x="152400" y="1676400"/>
            <a:ext cx="14157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DNA Component</a:t>
            </a:r>
            <a:endParaRPr lang="en-US" sz="1400" dirty="0"/>
          </a:p>
        </p:txBody>
      </p:sp>
      <p:sp>
        <p:nvSpPr>
          <p:cNvPr id="228" name="TextBox 227"/>
          <p:cNvSpPr txBox="1"/>
          <p:nvPr/>
        </p:nvSpPr>
        <p:spPr>
          <a:xfrm>
            <a:off x="3154510" y="2432169"/>
            <a:ext cx="126509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DNA Sequence</a:t>
            </a:r>
            <a:endParaRPr lang="en-US" sz="14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169334" y="4970912"/>
            <a:ext cx="5388743" cy="363088"/>
            <a:chOff x="152400" y="3675512"/>
            <a:chExt cx="5388743" cy="363088"/>
          </a:xfrm>
        </p:grpSpPr>
        <p:sp>
          <p:nvSpPr>
            <p:cNvPr id="229" name="Rectangle 228"/>
            <p:cNvSpPr/>
            <p:nvPr/>
          </p:nvSpPr>
          <p:spPr>
            <a:xfrm>
              <a:off x="246325" y="3852333"/>
              <a:ext cx="5164631" cy="1862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9144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ccaggcatcaaataaaacgaaaggctcagtcgaaagactgggcctttcgttttatctgttgtttgtcggtgaacgctctc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2803002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40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436416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50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3985414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60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4603029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70</a:t>
              </a: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5218619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80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152400" y="3675512"/>
              <a:ext cx="2535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464819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2135600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30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779724" y="367551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84600" y="4976169"/>
            <a:ext cx="2804582" cy="357831"/>
            <a:chOff x="5840676" y="3006642"/>
            <a:chExt cx="2804582" cy="357831"/>
          </a:xfrm>
        </p:grpSpPr>
        <p:sp>
          <p:nvSpPr>
            <p:cNvPr id="262" name="Rectangle 261"/>
            <p:cNvSpPr/>
            <p:nvPr/>
          </p:nvSpPr>
          <p:spPr>
            <a:xfrm>
              <a:off x="5917998" y="3178206"/>
              <a:ext cx="2633336" cy="1862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9144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tcacactggctcaccttcgggtgggcctttctgcgtttata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8322734" y="300664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41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5840676" y="3006642"/>
              <a:ext cx="2535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7823876" y="300664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30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6468000" y="300664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en-US" sz="9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88" name="TextBox 287"/>
          <p:cNvSpPr txBox="1"/>
          <p:nvPr/>
        </p:nvSpPr>
        <p:spPr>
          <a:xfrm>
            <a:off x="6790260" y="3227248"/>
            <a:ext cx="778937" cy="280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45720" rIns="45720" rtlCol="0" anchor="ctr">
            <a:noAutofit/>
          </a:bodyPr>
          <a:lstStyle/>
          <a:p>
            <a:r>
              <a:rPr lang="en-US" sz="1400" dirty="0" smtClean="0"/>
              <a:t>(89-129)+</a:t>
            </a:r>
            <a:endParaRPr lang="en-US" sz="1400" baseline="-25000" dirty="0"/>
          </a:p>
        </p:txBody>
      </p:sp>
      <p:cxnSp>
        <p:nvCxnSpPr>
          <p:cNvPr id="289" name="Straight Arrow Connector 288"/>
          <p:cNvCxnSpPr>
            <a:stCxn id="288" idx="2"/>
            <a:endCxn id="290" idx="0"/>
          </p:cNvCxnSpPr>
          <p:nvPr/>
        </p:nvCxnSpPr>
        <p:spPr>
          <a:xfrm flipH="1">
            <a:off x="7178591" y="3508178"/>
            <a:ext cx="1138" cy="6066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5861923" y="4114800"/>
            <a:ext cx="2633335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>
            <a:noAutofit/>
          </a:bodyPr>
          <a:lstStyle/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BBa_B0012</a:t>
            </a:r>
          </a:p>
          <a:p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5791200" y="3581400"/>
            <a:ext cx="14157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DNA Component</a:t>
            </a:r>
            <a:endParaRPr lang="en-US" sz="1400" dirty="0"/>
          </a:p>
        </p:txBody>
      </p:sp>
      <p:sp>
        <p:nvSpPr>
          <p:cNvPr id="297" name="TextBox 296"/>
          <p:cNvSpPr txBox="1"/>
          <p:nvPr/>
        </p:nvSpPr>
        <p:spPr>
          <a:xfrm>
            <a:off x="5023626" y="3200400"/>
            <a:ext cx="175817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Sequence Annotation</a:t>
            </a:r>
            <a:endParaRPr lang="en-US" sz="1400" dirty="0"/>
          </a:p>
        </p:txBody>
      </p:sp>
      <p:cxnSp>
        <p:nvCxnSpPr>
          <p:cNvPr id="307" name="Straight Arrow Connector 306"/>
          <p:cNvCxnSpPr>
            <a:endCxn id="4" idx="0"/>
          </p:cNvCxnSpPr>
          <p:nvPr/>
        </p:nvCxnSpPr>
        <p:spPr>
          <a:xfrm>
            <a:off x="4398829" y="2317870"/>
            <a:ext cx="0" cy="5015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290" idx="2"/>
            <a:endCxn id="262" idx="0"/>
          </p:cNvCxnSpPr>
          <p:nvPr/>
        </p:nvCxnSpPr>
        <p:spPr>
          <a:xfrm flipH="1">
            <a:off x="7178590" y="4419600"/>
            <a:ext cx="1" cy="7281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/>
          <p:cNvSpPr txBox="1"/>
          <p:nvPr/>
        </p:nvSpPr>
        <p:spPr>
          <a:xfrm>
            <a:off x="2541338" y="3227247"/>
            <a:ext cx="612494" cy="280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45720" rIns="45720" rtlCol="0" anchor="ctr">
            <a:noAutofit/>
          </a:bodyPr>
          <a:lstStyle/>
          <a:p>
            <a:r>
              <a:rPr lang="en-US" sz="1400" dirty="0" smtClean="0"/>
              <a:t>(1-80)+</a:t>
            </a:r>
            <a:endParaRPr lang="en-US" sz="1400" baseline="-25000" dirty="0"/>
          </a:p>
        </p:txBody>
      </p:sp>
      <p:cxnSp>
        <p:nvCxnSpPr>
          <p:cNvPr id="325" name="Straight Arrow Connector 324"/>
          <p:cNvCxnSpPr>
            <a:stCxn id="316" idx="2"/>
            <a:endCxn id="422" idx="0"/>
          </p:cNvCxnSpPr>
          <p:nvPr/>
        </p:nvCxnSpPr>
        <p:spPr>
          <a:xfrm flipH="1">
            <a:off x="2845575" y="3508177"/>
            <a:ext cx="2010" cy="6066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TextBox 421"/>
          <p:cNvSpPr txBox="1"/>
          <p:nvPr/>
        </p:nvSpPr>
        <p:spPr>
          <a:xfrm>
            <a:off x="263259" y="4114800"/>
            <a:ext cx="5164631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>
            <a:noAutofit/>
          </a:bodyPr>
          <a:lstStyle/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BBa_B0010</a:t>
            </a:r>
          </a:p>
          <a:p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8" name="TextBox 427"/>
          <p:cNvSpPr txBox="1"/>
          <p:nvPr/>
        </p:nvSpPr>
        <p:spPr>
          <a:xfrm>
            <a:off x="152400" y="3663950"/>
            <a:ext cx="14157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DNA Component</a:t>
            </a:r>
            <a:endParaRPr lang="en-US" sz="1400" dirty="0"/>
          </a:p>
        </p:txBody>
      </p:sp>
      <p:sp>
        <p:nvSpPr>
          <p:cNvPr id="429" name="TextBox 428"/>
          <p:cNvSpPr txBox="1"/>
          <p:nvPr/>
        </p:nvSpPr>
        <p:spPr>
          <a:xfrm>
            <a:off x="832626" y="3200400"/>
            <a:ext cx="175817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Sequence Annotation</a:t>
            </a:r>
            <a:endParaRPr lang="en-US" sz="1400" dirty="0"/>
          </a:p>
        </p:txBody>
      </p:sp>
      <p:cxnSp>
        <p:nvCxnSpPr>
          <p:cNvPr id="436" name="Straight Arrow Connector 435"/>
          <p:cNvCxnSpPr>
            <a:stCxn id="422" idx="2"/>
            <a:endCxn id="229" idx="0"/>
          </p:cNvCxnSpPr>
          <p:nvPr/>
        </p:nvCxnSpPr>
        <p:spPr>
          <a:xfrm>
            <a:off x="2845575" y="4419600"/>
            <a:ext cx="0" cy="7281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TextBox 436"/>
          <p:cNvSpPr txBox="1"/>
          <p:nvPr/>
        </p:nvSpPr>
        <p:spPr>
          <a:xfrm>
            <a:off x="1554310" y="4772223"/>
            <a:ext cx="126509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DNA Sequence</a:t>
            </a:r>
            <a:endParaRPr lang="en-US" sz="1400" dirty="0"/>
          </a:p>
        </p:txBody>
      </p:sp>
      <p:sp>
        <p:nvSpPr>
          <p:cNvPr id="438" name="TextBox 437"/>
          <p:cNvSpPr txBox="1"/>
          <p:nvPr/>
        </p:nvSpPr>
        <p:spPr>
          <a:xfrm>
            <a:off x="5897710" y="4721423"/>
            <a:ext cx="126509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DNA Sequence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263258" y="2013070"/>
            <a:ext cx="8288075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>
            <a:noAutofit/>
          </a:bodyPr>
          <a:lstStyle/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BBa_B0015</a:t>
            </a:r>
          </a:p>
          <a:p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361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dCYr2vgVFlf5XxtS0HVDv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LRp3XSgSvJDRwrE38de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EBdKGFzKofQmHYxX368Q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KadwZWER4O8qvLbKqQvP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G5zouWje0X28Eszt8zOJo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vlDQHYfnnzhyh3DYZ4z8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C3VhDKwyyPaFFvquZUCVv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iOeAlU248FvmL0dsw1jC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iOeAlU248FvmL0dsw1jC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pbVm5ocG47eQaHwMxz7U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YEmZTnkFW99vxhLGNQi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iXdqBfTbBMbrwync1R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YE2lqkcOogODU1CWs6gkd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5kCqL5KIOFH7J41FXIq2Y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JmQf8pEhnQIXdCB0Q99sN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ujNtlw38A6YyAfzwXk3wi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LRp3XSgSvJDRwrE38de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3p94DTrMdaPwBIyOyQ1p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fyALrfUsxM6V4sxxij6Av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iL71yVI9EbIM9AtRsbSKC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pFE6g0xIiRLBgOEqHYKo8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54MRsEUEwU70gvwbt9uo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SPxGUDPvDT7IkBIU0QkU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OXo34igVi3AMNcnIxy436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HLM4k8rmz8TTcefax059S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0hVTOhtjauPi8LTPiH3gk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LRp3XSgSvJDRwrE38deg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9BqYsS2UbdrTGQL35iCNP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S11ciSlstdSZqrtftu8uC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pbVm5ocG47eQaHwMxz7U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YEmZTnkFW99vxhLGNQieR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iXdqBfTbBMbrwync1R08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5kCqL5KIOFH7J41FXIq2Y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JmQf8pEhnQIXdCB0Q99sN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OdCq27F7YWpvQ4XnfTytY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ujNtlw38A6YyAfzwXk3wi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LRp3XSgSvJDRwrE38deg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YE2lqkcOogODU1CWs6gkd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OXo34igVi3AMNcnIxy436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OdCq27F7YWpvQ4XnfTytY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3p94DTrMdaPwBIyOyQ1p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fyALrfUsxM6V4sxxij6Av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iL71yVI9EbIM9AtRsbSKC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pFE6g0xIiRLBgOEqHYKo8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ijW3rQVHL2fmsnsEHBW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37epzKzHf9ml8aqDg9fb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1ykFd2tU0eUtsmMkX6Rn9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0KHMGRjYPm6BTNlQECQID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54MRsEUEwU70gvwbt9uo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SPxGUDPvDT7IkBIU0QkUH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HLM4k8rmz8TTcefax059S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0hVTOhtjauPi8LTPiH3gk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rptEPijOxGGLv9rkaTgY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vlDQHYfnnzhyh3DYZ4z8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C3VhDKwyyPaFFvquZUCVv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iOeAlU248FvmL0dsw1j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nhliLaiavDu3aucDxVygG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iOeAlU248FvmL0dsw1jC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pbVm5ocG47eQaHwMxz7U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YEmZTnkFW99vxhLGNQieR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iXdqBfTbBMbrwync1R08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5kCqL5KIOFH7J41FXIq2Y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JmQf8pEhnQIXdCB0Q99sN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ujNtlw38A6YyAfzwXk3wi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LRp3XSgSvJDRwrE38deg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3p94DTrMdaPwBIyOyQ1pr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fyALrfUsxM6V4sxxij6Av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8vVMWCDodMFoJW3hZop5D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iL71yVI9EbIM9AtRsbSKC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pFE6g0xIiRLBgOEqHYKo8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54MRsEUEwU70gvwbt9uo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SPxGUDPvDT7IkBIU0QkUH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HLM4k8rmz8TTcefax059S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0hVTOhtjauPi8LTPiH3gk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LRp3XSgSvJDRwrE38deg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nvI0xy3wKoJEYc8IEQbbm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9YBVj2SW1ZYWm6wd8BqD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2H0BylmzE4W8iHs8SCsw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5ZVqDBkCPY89QnYdGx7q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pbVm5ocG47eQaHwMxz7U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YEmZTnkFW99vxhLGNQieR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iXdqBfTbBMbrwync1R08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5kCqL5KIOFH7J41FXIq2Y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JmQf8pEhnQIXdCB0Q99sN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ujNtlw38A6YyAfzwXk3wi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LRp3XSgSvJDRwrE38deg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YE2lqkcOogODU1CWs6gkd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OXo34igVi3AMNcnIxy436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OdCq27F7YWpvQ4XnfTytY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oLKgzgW9RBCpEQN1b0MTa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37epzKzHf9ml8aqDg9fb5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nhliLaiavDu3aucDxVygG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8vVMWCDodMFoJW3hZop5D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5ZVqDBkCPY89QnYdGx7q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oLKgzgW9RBCpEQN1b0MTa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qBNdT0bIxwi8Geaa3lntX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Jbwacvxkxxyk9tmmVX83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3p94DTrMdaPwBIyOyQ1p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fyALrfUsxM6V4sxxij6Av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iL71yVI9EbIM9AtRsbSK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qBNdT0bIxwi8Geaa3lntX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pFE6g0xIiRLBgOEqHYKo8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ijW3rQVHL2fmsnsEHBWS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1ykFd2tU0eUtsmMkX6Rn9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z0rb2fk2Mb2lgLCodNsN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lSZ1FkKv4vH1Yjd1ZdAXr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r651HyS4UmeLFzc1AZhh6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EfMjbcOedNmCrSVEDbC0A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NdEDPYDAGaCTsQeonGfG9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27j5Vm6F6WjrzExmPBC7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0xp5pfOVKUbmOCwwSHezv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A8sGntXyUBhRV9xf0IkYf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Jbwacvxkxxyk9tmmVX8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0KHMGRjYPm6BTNlQECQID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54MRsEUEwU70gvwbt9uo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SPxGUDPvDT7IkBIU0QkUH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HLM4k8rmz8TTcefax059S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0hVTOhtjauPi8LTPiH3gk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rptEPijOxGGLv9rkaTgY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3T5thIIo5BG2suukCE0RF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sZoGRmTn30onvoayABqs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ZJ2EWZyef7KMhDtS1Q1c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146ZWr6pgePxsgm1Uml9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3p94DTrMdaPwBIyOyQ1pr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EBdKGFzKofQmHYxX368QQ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KadwZWER4O8qvLbKqQvP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G5zouWje0X28Eszt8zOJo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pbVm5ocG47eQaHwMxz7U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YEmZTnkFW99vxhLGNQieR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iXdqBfTbBMbrwync1R08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5kCqL5KIOFH7J41FXIq2Y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JmQf8pEhnQIXdCB0Q99sN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ujNtlw38A6YyAfzwXk3wi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LRp3XSgSvJDRwrE38de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fyALrfUsxM6V4sxxij6Av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YE2lqkcOogODU1CWs6gkd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OXo34igVi3AMNcnIxy436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OdCq27F7YWpvQ4XnfTytY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37epzKzHf9ml8aqDg9fb5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nhliLaiavDu3aucDxVygG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8vVMWCDodMFoJW3hZop5D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5ZVqDBkCPY89QnYdGx7q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oLKgzgW9RBCpEQN1b0MTa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qBNdT0bIxwi8Geaa3lntX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Jbwacvxkxxyk9tmmVX8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iL71yVI9EbIM9AtRsbSKC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3p94DTrMdaPwBIyOyQ1pr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fyALrfUsxM6V4sxxij6Av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iL71yVI9EbIM9AtRsbSKC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pFE6g0xIiRLBgOEqHYKo8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ijW3rQVHL2fmsnsEHBWS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1ykFd2tU0eUtsmMkX6Rn9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z0rb2fk2Mb2lgLCodNsN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lSZ1FkKv4vH1Yjd1ZdAX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r651HyS4UmeLFzc1AZhh6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EfMjbcOedNmCrSVEDbC0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pFE6g0xIiRLBgOEqHYKo8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NdEDPYDAGaCTsQeonGfG9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27j5Vm6F6WjrzExmPBC7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0xp5pfOVKUbmOCwwSHezv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0KHMGRjYPm6BTNlQECQID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54MRsEUEwU70gvwbt9uo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SPxGUDPvDT7IkBIU0QkUH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HLM4k8rmz8TTcefax059S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0hVTOhtjauPi8LTPiH3gk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rptEPijOxGGLv9rkaTgY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3T5thIIo5BG2suukCE0RF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ijW3rQVHL2fmsnsEHBWS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sZoGRmTn30onvoayABqs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ZJ2EWZyef7KMhDtS1Q1c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146ZWr6pgePxsgm1Uml9O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EBdKGFzKofQmHYxX368QQ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KadwZWER4O8qvLbKqQvP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G5zouWje0X28Eszt8zOJo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THgvala0jZIuc1swaTrVw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uY82bt8JxezNnx99pH7k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1ykFd2tU0eUtsmMkX6Rn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z0rb2fk2Mb2lgLCodNsN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lSZ1FkKv4vH1Yjd1ZdAX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r651HyS4UmeLFzc1AZhh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xD4dItmtnjCR1PYm8NY6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EfMjbcOedNmCrSVEDbC0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NdEDPYDAGaCTsQeonGfG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27j5Vm6F6WjrzExmPBC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0xp5pfOVKUbmOCwwSHezv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S11ciSlstdSZqrtftu8uC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0KHMGRjYPm6BTNlQECQID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54MRsEUEwU70gvwbt9uo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SPxGUDPvDT7IkBIU0QkUH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HLM4k8rmz8TTcefax059S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0hVTOhtjauPi8LTPiH3g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pbVm5ocG47eQaHwMxz7U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rptEPijOxGGLv9rkaTgY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3T5thIIo5BG2suukCE0RF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sZoGRmTn30onvoayABqs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ZJ2EWZyef7KMhDtS1Q1c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146ZWr6pgePxsgm1Uml9O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EBdKGFzKofQmHYxX368Q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KadwZWER4O8qvLbKqQvP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G5zouWje0X28Eszt8zOJo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vlDQHYfnnzhyh3DYZ4z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iOeAlU248FvmL0dsw1j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YEmZTnkFW99vxhLGNQie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C3VhDKwyyPaFFvquZUCVv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CWUPuTX5trw85Wy9V0ntT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O5CklKGcix6BAPBaKucr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hwwjeKqBeziauzUSqxgKh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pxP9aXCz4EqAXlQRjzNO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QrdEIxfMJqAjjBCq5Lqnf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ddxJSQ8GpKrYKVxhGQN0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zatnrROpzbWh1a0zozlxf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lAKkGPAhp2slxZ7UjFfQ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S11ciSlstdSZqrtftu8u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iXdqBfTbBMbrwync1R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pbVm5ocG47eQaHwMxz7U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YEmZTnkFW99vxhLGNQi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iXdqBfTbBMbrwync1R0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5kCqL5KIOFH7J41FXIq2Y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JmQf8pEhnQIXdCB0Q99sN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ujNtlw38A6YyAfzwXk3wi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LRp3XSgSvJDRwrE38de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YE2lqkcOogODU1CWs6gkd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OXo34igVi3AMNcnIxy43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OdCq27F7YWpvQ4XnfTyt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5kCqL5KIOFH7J41FXIq2Y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37epzKzHf9ml8aqDg9fb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nhliLaiavDu3aucDxVyg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8vVMWCDodMFoJW3hZop5D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5ZVqDBkCPY89QnYdGx7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oLKgzgW9RBCpEQN1b0MT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qBNdT0bIxwi8Geaa3lntX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Jbwacvxkxxyk9tmmVX8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3p94DTrMdaPwBIyOyQ1p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fyALrfUsxM6V4sxxij6Av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iL71yVI9EbIM9AtRsbSK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JmQf8pEhnQIXdCB0Q99s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pFE6g0xIiRLBgOEqHYKo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ijW3rQVHL2fmsnsEHBWS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1ykFd2tU0eUtsmMkX6Rn9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z0rb2fk2Mb2lgLCodNsN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lSZ1FkKv4vH1Yjd1ZdAX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r651HyS4UmeLFzc1AZhh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EfMjbcOedNmCrSVEDbC0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NdEDPYDAGaCTsQeonGfG9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27j5Vm6F6WjrzExmPBC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0xp5pfOVKUbmOCwwSHezv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ujNtlw38A6YyAfzwXk3wi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0KHMGRjYPm6BTNlQECQID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54MRsEUEwU70gvwbt9uo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SPxGUDPvDT7IkBIU0QkUH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HLM4k8rmz8TTcefax059S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0hVTOhtjauPi8LTPiH3gk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rptEPijOxGGLv9rkaTgY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3T5thIIo5BG2suukCE0RF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sZoGRmTn30onvoayABqs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ZJ2EWZyef7KMhDtS1Q1c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146ZWr6pgePxsgm1Uml9O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12183</TotalTime>
  <Words>871</Words>
  <Application>Microsoft Office PowerPoint</Application>
  <PresentationFormat>On-screen Show (4:3)</PresentationFormat>
  <Paragraphs>635</Paragraphs>
  <Slides>17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Simple DnaComponent</vt:lpstr>
      <vt:lpstr>Example of Realized DNA design</vt:lpstr>
      <vt:lpstr>PowerPoint Presentation</vt:lpstr>
      <vt:lpstr>PowerPoint Presentation</vt:lpstr>
      <vt:lpstr>PowerPoint Presentation</vt:lpstr>
      <vt:lpstr>Annotated Composite DnaComponent</vt:lpstr>
      <vt:lpstr>DnaComponent with Strand ‘-‘ Annotation</vt:lpstr>
      <vt:lpstr>DnaComponent with Strand ‘-‘ Annotation</vt:lpstr>
      <vt:lpstr>PowerPoint Presentation</vt:lpstr>
      <vt:lpstr>PowerPoint Presentation</vt:lpstr>
      <vt:lpstr>Partially Realized Design Template Example</vt:lpstr>
      <vt:lpstr>Collection of DnaComponents</vt:lpstr>
      <vt:lpstr>T9002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mgaldzic</dc:creator>
  <cp:lastModifiedBy>mgaldzic</cp:lastModifiedBy>
  <cp:revision>96</cp:revision>
  <dcterms:created xsi:type="dcterms:W3CDTF">2011-05-23T03:23:45Z</dcterms:created>
  <dcterms:modified xsi:type="dcterms:W3CDTF">2012-07-13T07:26:32Z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1fUMMKTFW5DMMhFfjdpOB4lv0wQQVTCSSHWlxpw0mDzQ</vt:lpwstr>
  </property>
  <property fmtid="{D5CDD505-2E9C-101B-9397-08002B2CF9AE}" pid="3" name="Google.Documents.RevisionId">
    <vt:lpwstr>09384113442218240127</vt:lpwstr>
  </property>
  <property fmtid="{D5CDD505-2E9C-101B-9397-08002B2CF9AE}" pid="4" name="Google.Documents.PreviousRevisionId">
    <vt:lpwstr>02547336400506131207</vt:lpwstr>
  </property>
  <property fmtid="{D5CDD505-2E9C-101B-9397-08002B2CF9AE}" pid="5" name="Google.Documents.PluginVersion">
    <vt:lpwstr>2.0.2154.5604</vt:lpwstr>
  </property>
  <property fmtid="{D5CDD505-2E9C-101B-9397-08002B2CF9AE}" pid="6" name="Google.Documents.MergeIncapabilityFlags">
    <vt:i4>0</vt:i4>
  </property>
</Properties>
</file>