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98" r:id="rId3"/>
    <p:sldMasterId id="2147483734" r:id="rId4"/>
    <p:sldMasterId id="2147483741" r:id="rId5"/>
    <p:sldMasterId id="2147483748" r:id="rId6"/>
    <p:sldMasterId id="2147483758" r:id="rId7"/>
  </p:sldMasterIdLst>
  <p:notesMasterIdLst>
    <p:notesMasterId r:id="rId35"/>
  </p:notesMasterIdLst>
  <p:sldIdLst>
    <p:sldId id="303" r:id="rId8"/>
    <p:sldId id="257" r:id="rId9"/>
    <p:sldId id="297" r:id="rId10"/>
    <p:sldId id="270" r:id="rId11"/>
    <p:sldId id="271" r:id="rId12"/>
    <p:sldId id="272" r:id="rId13"/>
    <p:sldId id="304" r:id="rId14"/>
    <p:sldId id="305" r:id="rId15"/>
    <p:sldId id="311" r:id="rId16"/>
    <p:sldId id="312" r:id="rId17"/>
    <p:sldId id="298" r:id="rId18"/>
    <p:sldId id="301" r:id="rId19"/>
    <p:sldId id="276" r:id="rId20"/>
    <p:sldId id="278" r:id="rId21"/>
    <p:sldId id="279" r:id="rId22"/>
    <p:sldId id="280" r:id="rId23"/>
    <p:sldId id="306" r:id="rId24"/>
    <p:sldId id="307" r:id="rId25"/>
    <p:sldId id="308" r:id="rId26"/>
    <p:sldId id="309" r:id="rId27"/>
    <p:sldId id="296" r:id="rId28"/>
    <p:sldId id="295" r:id="rId29"/>
    <p:sldId id="291" r:id="rId30"/>
    <p:sldId id="292" r:id="rId31"/>
    <p:sldId id="293" r:id="rId32"/>
    <p:sldId id="289"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C454F"/>
    <a:srgbClr val="000000"/>
    <a:srgbClr val="00518E"/>
    <a:srgbClr val="1D4380"/>
    <a:srgbClr val="7F498F"/>
    <a:srgbClr val="289FD7"/>
    <a:srgbClr val="48BAE7"/>
    <a:srgbClr val="E34F24"/>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80465" autoAdjust="0"/>
  </p:normalViewPr>
  <p:slideViewPr>
    <p:cSldViewPr snapToGrid="0">
      <p:cViewPr varScale="1">
        <p:scale>
          <a:sx n="93" d="100"/>
          <a:sy n="93" d="100"/>
        </p:scale>
        <p:origin x="54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D48B6-5F75-475E-AB2B-00F3858146C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81F894A-F3D4-4A1C-9F9C-E76570EC5D8C}">
      <dgm:prSet phldrT="[Text]"/>
      <dgm:spPr/>
      <dgm:t>
        <a:bodyPr/>
        <a:lstStyle/>
        <a:p>
          <a:r>
            <a:rPr lang="en-US" dirty="0" smtClean="0"/>
            <a:t>Visual Studio 2015</a:t>
          </a:r>
          <a:endParaRPr lang="en-US" dirty="0"/>
        </a:p>
      </dgm:t>
    </dgm:pt>
    <dgm:pt modelId="{BCC21E21-7293-45E8-8D9E-A8335246538F}" type="parTrans" cxnId="{E1208DA3-C6E0-4876-81EF-2F31F53FA238}">
      <dgm:prSet/>
      <dgm:spPr/>
      <dgm:t>
        <a:bodyPr/>
        <a:lstStyle/>
        <a:p>
          <a:endParaRPr lang="en-US"/>
        </a:p>
      </dgm:t>
    </dgm:pt>
    <dgm:pt modelId="{06B84A86-DB6E-4423-AF94-9037823BA344}" type="sibTrans" cxnId="{E1208DA3-C6E0-4876-81EF-2F31F53FA238}">
      <dgm:prSet/>
      <dgm:spPr/>
      <dgm:t>
        <a:bodyPr/>
        <a:lstStyle/>
        <a:p>
          <a:endParaRPr lang="en-US"/>
        </a:p>
      </dgm:t>
    </dgm:pt>
    <dgm:pt modelId="{898F3A09-7D98-4ED3-B4F5-57127C13FA51}">
      <dgm:prSet phldrT="[Text]"/>
      <dgm:spPr/>
      <dgm:t>
        <a:bodyPr/>
        <a:lstStyle/>
        <a:p>
          <a:r>
            <a:rPr lang="en-US" dirty="0" smtClean="0"/>
            <a:t>ASP.NET Core</a:t>
          </a:r>
          <a:endParaRPr lang="en-US" dirty="0"/>
        </a:p>
      </dgm:t>
    </dgm:pt>
    <dgm:pt modelId="{FCA38C4F-2FBA-4EDA-A9E1-F090A654AE63}" type="parTrans" cxnId="{D545DFA0-7212-4A65-B83C-1B6390B8B114}">
      <dgm:prSet/>
      <dgm:spPr/>
      <dgm:t>
        <a:bodyPr/>
        <a:lstStyle/>
        <a:p>
          <a:endParaRPr lang="en-US"/>
        </a:p>
      </dgm:t>
    </dgm:pt>
    <dgm:pt modelId="{BF04F146-39C3-45CD-823E-31017E30896A}" type="sibTrans" cxnId="{D545DFA0-7212-4A65-B83C-1B6390B8B114}">
      <dgm:prSet/>
      <dgm:spPr/>
      <dgm:t>
        <a:bodyPr/>
        <a:lstStyle/>
        <a:p>
          <a:endParaRPr lang="en-US"/>
        </a:p>
      </dgm:t>
    </dgm:pt>
    <dgm:pt modelId="{CD23DE58-F09E-4556-AF0D-E63314D887ED}">
      <dgm:prSet phldrT="[Text]"/>
      <dgm:spPr/>
      <dgm:t>
        <a:bodyPr/>
        <a:lstStyle/>
        <a:p>
          <a:r>
            <a:rPr lang="en-US" dirty="0" smtClean="0"/>
            <a:t>Azure</a:t>
          </a:r>
          <a:endParaRPr lang="en-US" dirty="0"/>
        </a:p>
      </dgm:t>
    </dgm:pt>
    <dgm:pt modelId="{AA4C61A9-A27D-4099-8856-97882E903068}" type="parTrans" cxnId="{0043E5C4-AD02-4EF2-9728-5E1AB2349A2C}">
      <dgm:prSet/>
      <dgm:spPr/>
      <dgm:t>
        <a:bodyPr/>
        <a:lstStyle/>
        <a:p>
          <a:endParaRPr lang="en-US"/>
        </a:p>
      </dgm:t>
    </dgm:pt>
    <dgm:pt modelId="{C2D5944F-2888-4197-8955-77B638754B93}" type="sibTrans" cxnId="{0043E5C4-AD02-4EF2-9728-5E1AB2349A2C}">
      <dgm:prSet/>
      <dgm:spPr/>
      <dgm:t>
        <a:bodyPr/>
        <a:lstStyle/>
        <a:p>
          <a:endParaRPr lang="en-US"/>
        </a:p>
      </dgm:t>
    </dgm:pt>
    <dgm:pt modelId="{7072963B-D226-4558-9A4B-5A67D96962F1}">
      <dgm:prSet phldrT="[Text]"/>
      <dgm:spPr/>
      <dgm:t>
        <a:bodyPr/>
        <a:lstStyle/>
        <a:p>
          <a:r>
            <a:rPr lang="en-US" dirty="0" smtClean="0"/>
            <a:t>Package Managers</a:t>
          </a:r>
          <a:endParaRPr lang="en-US" dirty="0"/>
        </a:p>
      </dgm:t>
    </dgm:pt>
    <dgm:pt modelId="{C554C7C3-F36A-49B4-9834-3FE579870A4C}" type="parTrans" cxnId="{B4467FDB-1788-451F-8570-EFC4969BB27A}">
      <dgm:prSet/>
      <dgm:spPr/>
      <dgm:t>
        <a:bodyPr/>
        <a:lstStyle/>
        <a:p>
          <a:endParaRPr lang="en-US"/>
        </a:p>
      </dgm:t>
    </dgm:pt>
    <dgm:pt modelId="{4D76FA6C-980D-40CB-8C56-4C2474A754B9}" type="sibTrans" cxnId="{B4467FDB-1788-451F-8570-EFC4969BB27A}">
      <dgm:prSet/>
      <dgm:spPr/>
      <dgm:t>
        <a:bodyPr/>
        <a:lstStyle/>
        <a:p>
          <a:endParaRPr lang="en-US"/>
        </a:p>
      </dgm:t>
    </dgm:pt>
    <dgm:pt modelId="{F9C973EF-7EF6-4E30-B697-1A027C6E063F}" type="pres">
      <dgm:prSet presAssocID="{E1AD48B6-5F75-475E-AB2B-00F3858146C5}" presName="diagram" presStyleCnt="0">
        <dgm:presLayoutVars>
          <dgm:dir/>
          <dgm:resizeHandles val="exact"/>
        </dgm:presLayoutVars>
      </dgm:prSet>
      <dgm:spPr/>
      <dgm:t>
        <a:bodyPr/>
        <a:lstStyle/>
        <a:p>
          <a:endParaRPr lang="en-US"/>
        </a:p>
      </dgm:t>
    </dgm:pt>
    <dgm:pt modelId="{79396110-1981-49E8-B93F-F38EB93831DA}" type="pres">
      <dgm:prSet presAssocID="{A81F894A-F3D4-4A1C-9F9C-E76570EC5D8C}" presName="node" presStyleLbl="node1" presStyleIdx="0" presStyleCnt="4">
        <dgm:presLayoutVars>
          <dgm:bulletEnabled val="1"/>
        </dgm:presLayoutVars>
      </dgm:prSet>
      <dgm:spPr/>
      <dgm:t>
        <a:bodyPr/>
        <a:lstStyle/>
        <a:p>
          <a:endParaRPr lang="en-US"/>
        </a:p>
      </dgm:t>
    </dgm:pt>
    <dgm:pt modelId="{FAEEABCF-25A1-42B9-B3BE-6D9E40932452}" type="pres">
      <dgm:prSet presAssocID="{06B84A86-DB6E-4423-AF94-9037823BA344}" presName="sibTrans" presStyleCnt="0"/>
      <dgm:spPr/>
    </dgm:pt>
    <dgm:pt modelId="{35B66752-556E-493D-A1BC-04909857FB36}" type="pres">
      <dgm:prSet presAssocID="{898F3A09-7D98-4ED3-B4F5-57127C13FA51}" presName="node" presStyleLbl="node1" presStyleIdx="1" presStyleCnt="4">
        <dgm:presLayoutVars>
          <dgm:bulletEnabled val="1"/>
        </dgm:presLayoutVars>
      </dgm:prSet>
      <dgm:spPr/>
      <dgm:t>
        <a:bodyPr/>
        <a:lstStyle/>
        <a:p>
          <a:endParaRPr lang="en-US"/>
        </a:p>
      </dgm:t>
    </dgm:pt>
    <dgm:pt modelId="{A0EC40E6-1BFF-49D9-9D58-A9AF9F6C6D0D}" type="pres">
      <dgm:prSet presAssocID="{BF04F146-39C3-45CD-823E-31017E30896A}" presName="sibTrans" presStyleCnt="0"/>
      <dgm:spPr/>
    </dgm:pt>
    <dgm:pt modelId="{EEF0ECC6-1927-41F8-B869-545F9CAF1702}" type="pres">
      <dgm:prSet presAssocID="{7072963B-D226-4558-9A4B-5A67D96962F1}" presName="node" presStyleLbl="node1" presStyleIdx="2" presStyleCnt="4">
        <dgm:presLayoutVars>
          <dgm:bulletEnabled val="1"/>
        </dgm:presLayoutVars>
      </dgm:prSet>
      <dgm:spPr/>
      <dgm:t>
        <a:bodyPr/>
        <a:lstStyle/>
        <a:p>
          <a:endParaRPr lang="en-US"/>
        </a:p>
      </dgm:t>
    </dgm:pt>
    <dgm:pt modelId="{0D4BBB71-9DFF-4B8B-B8BD-2799B9DBFF3A}" type="pres">
      <dgm:prSet presAssocID="{4D76FA6C-980D-40CB-8C56-4C2474A754B9}" presName="sibTrans" presStyleCnt="0"/>
      <dgm:spPr/>
    </dgm:pt>
    <dgm:pt modelId="{02A8829A-C1F1-4E41-918D-7B734A47EE90}" type="pres">
      <dgm:prSet presAssocID="{CD23DE58-F09E-4556-AF0D-E63314D887ED}" presName="node" presStyleLbl="node1" presStyleIdx="3" presStyleCnt="4">
        <dgm:presLayoutVars>
          <dgm:bulletEnabled val="1"/>
        </dgm:presLayoutVars>
      </dgm:prSet>
      <dgm:spPr/>
      <dgm:t>
        <a:bodyPr/>
        <a:lstStyle/>
        <a:p>
          <a:endParaRPr lang="en-US"/>
        </a:p>
      </dgm:t>
    </dgm:pt>
  </dgm:ptLst>
  <dgm:cxnLst>
    <dgm:cxn modelId="{0043E5C4-AD02-4EF2-9728-5E1AB2349A2C}" srcId="{E1AD48B6-5F75-475E-AB2B-00F3858146C5}" destId="{CD23DE58-F09E-4556-AF0D-E63314D887ED}" srcOrd="3" destOrd="0" parTransId="{AA4C61A9-A27D-4099-8856-97882E903068}" sibTransId="{C2D5944F-2888-4197-8955-77B638754B93}"/>
    <dgm:cxn modelId="{E1208DA3-C6E0-4876-81EF-2F31F53FA238}" srcId="{E1AD48B6-5F75-475E-AB2B-00F3858146C5}" destId="{A81F894A-F3D4-4A1C-9F9C-E76570EC5D8C}" srcOrd="0" destOrd="0" parTransId="{BCC21E21-7293-45E8-8D9E-A8335246538F}" sibTransId="{06B84A86-DB6E-4423-AF94-9037823BA344}"/>
    <dgm:cxn modelId="{CA8CC84A-52F5-4A05-A754-0C7B825D9827}" type="presOf" srcId="{898F3A09-7D98-4ED3-B4F5-57127C13FA51}" destId="{35B66752-556E-493D-A1BC-04909857FB36}" srcOrd="0" destOrd="0" presId="urn:microsoft.com/office/officeart/2005/8/layout/default"/>
    <dgm:cxn modelId="{F464A6F0-78CD-45FC-916E-C0F9F6B44A1E}" type="presOf" srcId="{CD23DE58-F09E-4556-AF0D-E63314D887ED}" destId="{02A8829A-C1F1-4E41-918D-7B734A47EE90}" srcOrd="0" destOrd="0" presId="urn:microsoft.com/office/officeart/2005/8/layout/default"/>
    <dgm:cxn modelId="{B4467FDB-1788-451F-8570-EFC4969BB27A}" srcId="{E1AD48B6-5F75-475E-AB2B-00F3858146C5}" destId="{7072963B-D226-4558-9A4B-5A67D96962F1}" srcOrd="2" destOrd="0" parTransId="{C554C7C3-F36A-49B4-9834-3FE579870A4C}" sibTransId="{4D76FA6C-980D-40CB-8C56-4C2474A754B9}"/>
    <dgm:cxn modelId="{D545DFA0-7212-4A65-B83C-1B6390B8B114}" srcId="{E1AD48B6-5F75-475E-AB2B-00F3858146C5}" destId="{898F3A09-7D98-4ED3-B4F5-57127C13FA51}" srcOrd="1" destOrd="0" parTransId="{FCA38C4F-2FBA-4EDA-A9E1-F090A654AE63}" sibTransId="{BF04F146-39C3-45CD-823E-31017E30896A}"/>
    <dgm:cxn modelId="{40990F41-602F-439A-B597-491AD9220CC3}" type="presOf" srcId="{7072963B-D226-4558-9A4B-5A67D96962F1}" destId="{EEF0ECC6-1927-41F8-B869-545F9CAF1702}" srcOrd="0" destOrd="0" presId="urn:microsoft.com/office/officeart/2005/8/layout/default"/>
    <dgm:cxn modelId="{09BA4CF2-10AC-4C87-B8F4-2D771BDF0015}" type="presOf" srcId="{E1AD48B6-5F75-475E-AB2B-00F3858146C5}" destId="{F9C973EF-7EF6-4E30-B697-1A027C6E063F}" srcOrd="0" destOrd="0" presId="urn:microsoft.com/office/officeart/2005/8/layout/default"/>
    <dgm:cxn modelId="{4A640DAA-A0F8-4612-9F3F-8FCB41987BCE}" type="presOf" srcId="{A81F894A-F3D4-4A1C-9F9C-E76570EC5D8C}" destId="{79396110-1981-49E8-B93F-F38EB93831DA}" srcOrd="0" destOrd="0" presId="urn:microsoft.com/office/officeart/2005/8/layout/default"/>
    <dgm:cxn modelId="{486BFB28-A030-4F03-A618-3C41A18C3E4F}" type="presParOf" srcId="{F9C973EF-7EF6-4E30-B697-1A027C6E063F}" destId="{79396110-1981-49E8-B93F-F38EB93831DA}" srcOrd="0" destOrd="0" presId="urn:microsoft.com/office/officeart/2005/8/layout/default"/>
    <dgm:cxn modelId="{CAAA02C8-DB16-4C5B-BDE7-73253D57B396}" type="presParOf" srcId="{F9C973EF-7EF6-4E30-B697-1A027C6E063F}" destId="{FAEEABCF-25A1-42B9-B3BE-6D9E40932452}" srcOrd="1" destOrd="0" presId="urn:microsoft.com/office/officeart/2005/8/layout/default"/>
    <dgm:cxn modelId="{8542047D-6914-411E-9B64-B863AEECB6BD}" type="presParOf" srcId="{F9C973EF-7EF6-4E30-B697-1A027C6E063F}" destId="{35B66752-556E-493D-A1BC-04909857FB36}" srcOrd="2" destOrd="0" presId="urn:microsoft.com/office/officeart/2005/8/layout/default"/>
    <dgm:cxn modelId="{305BED0D-89DC-4685-AEEA-C5C704510238}" type="presParOf" srcId="{F9C973EF-7EF6-4E30-B697-1A027C6E063F}" destId="{A0EC40E6-1BFF-49D9-9D58-A9AF9F6C6D0D}" srcOrd="3" destOrd="0" presId="urn:microsoft.com/office/officeart/2005/8/layout/default"/>
    <dgm:cxn modelId="{82DFA51F-91B6-4896-9404-83241F30E5FC}" type="presParOf" srcId="{F9C973EF-7EF6-4E30-B697-1A027C6E063F}" destId="{EEF0ECC6-1927-41F8-B869-545F9CAF1702}" srcOrd="4" destOrd="0" presId="urn:microsoft.com/office/officeart/2005/8/layout/default"/>
    <dgm:cxn modelId="{91934E13-46EA-43E8-B84E-EA0BED83CD68}" type="presParOf" srcId="{F9C973EF-7EF6-4E30-B697-1A027C6E063F}" destId="{0D4BBB71-9DFF-4B8B-B8BD-2799B9DBFF3A}" srcOrd="5" destOrd="0" presId="urn:microsoft.com/office/officeart/2005/8/layout/default"/>
    <dgm:cxn modelId="{07D0FAEA-8C9B-4E14-9126-A08E8660CDA2}" type="presParOf" srcId="{F9C973EF-7EF6-4E30-B697-1A027C6E063F}" destId="{02A8829A-C1F1-4E41-918D-7B734A47EE9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F268D-4085-4455-9988-588C2D0D85FE}"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009E52D-F6B2-4118-98A2-5ADBF27B0DD4}">
      <dgm:prSet phldrT="[Text]"/>
      <dgm:spPr/>
      <dgm:t>
        <a:bodyPr/>
        <a:lstStyle/>
        <a:p>
          <a:r>
            <a:rPr lang="en-US" dirty="0" err="1" smtClean="0"/>
            <a:t>npm</a:t>
          </a:r>
          <a:endParaRPr lang="en-US" dirty="0"/>
        </a:p>
      </dgm:t>
    </dgm:pt>
    <dgm:pt modelId="{4EBA64BC-E19D-4294-8283-7D9630B1A5E3}" type="parTrans" cxnId="{BA126530-6831-4242-AA3F-76D06BF8BA36}">
      <dgm:prSet/>
      <dgm:spPr/>
      <dgm:t>
        <a:bodyPr/>
        <a:lstStyle/>
        <a:p>
          <a:endParaRPr lang="en-US"/>
        </a:p>
      </dgm:t>
    </dgm:pt>
    <dgm:pt modelId="{5CA4258D-2E0D-4860-A02B-2509B3FA839E}" type="sibTrans" cxnId="{BA126530-6831-4242-AA3F-76D06BF8BA36}">
      <dgm:prSet/>
      <dgm:spPr/>
      <dgm:t>
        <a:bodyPr/>
        <a:lstStyle/>
        <a:p>
          <a:endParaRPr lang="en-US"/>
        </a:p>
      </dgm:t>
    </dgm:pt>
    <dgm:pt modelId="{ECAFEDAB-A6DC-4EAF-8A86-CC6091F86ECA}">
      <dgm:prSet phldrT="[Text]"/>
      <dgm:spPr/>
      <dgm:t>
        <a:bodyPr/>
        <a:lstStyle/>
        <a:p>
          <a:r>
            <a:rPr lang="en-US" dirty="0" smtClean="0"/>
            <a:t>bower</a:t>
          </a:r>
          <a:endParaRPr lang="en-US" dirty="0"/>
        </a:p>
      </dgm:t>
    </dgm:pt>
    <dgm:pt modelId="{B4DECC30-9DDF-4923-AE36-2E9A8FE8924E}" type="parTrans" cxnId="{3DCCE27E-7B56-4CFB-98BD-59CC2359B4CF}">
      <dgm:prSet/>
      <dgm:spPr/>
      <dgm:t>
        <a:bodyPr/>
        <a:lstStyle/>
        <a:p>
          <a:endParaRPr lang="en-US"/>
        </a:p>
      </dgm:t>
    </dgm:pt>
    <dgm:pt modelId="{A1108D2B-2418-4498-A00B-47D7554E1D2E}" type="sibTrans" cxnId="{3DCCE27E-7B56-4CFB-98BD-59CC2359B4CF}">
      <dgm:prSet/>
      <dgm:spPr/>
      <dgm:t>
        <a:bodyPr/>
        <a:lstStyle/>
        <a:p>
          <a:endParaRPr lang="en-US"/>
        </a:p>
      </dgm:t>
    </dgm:pt>
    <dgm:pt modelId="{B5BCD688-FCA0-4408-9D24-BA3ACEAB4CEB}">
      <dgm:prSet phldrT="[Text]"/>
      <dgm:spPr/>
      <dgm:t>
        <a:bodyPr/>
        <a:lstStyle/>
        <a:p>
          <a:r>
            <a:rPr lang="en-US" dirty="0" smtClean="0"/>
            <a:t>grunt</a:t>
          </a:r>
          <a:endParaRPr lang="en-US" dirty="0"/>
        </a:p>
      </dgm:t>
    </dgm:pt>
    <dgm:pt modelId="{F1EBBBB4-E460-4D39-973D-7BDCDC402B6B}" type="parTrans" cxnId="{830A03E2-8F3B-4C63-B649-769F52C33022}">
      <dgm:prSet/>
      <dgm:spPr/>
      <dgm:t>
        <a:bodyPr/>
        <a:lstStyle/>
        <a:p>
          <a:endParaRPr lang="en-US"/>
        </a:p>
      </dgm:t>
    </dgm:pt>
    <dgm:pt modelId="{3D38811A-9519-403F-BF8D-DD0612710D77}" type="sibTrans" cxnId="{830A03E2-8F3B-4C63-B649-769F52C33022}">
      <dgm:prSet/>
      <dgm:spPr/>
      <dgm:t>
        <a:bodyPr/>
        <a:lstStyle/>
        <a:p>
          <a:endParaRPr lang="en-US"/>
        </a:p>
      </dgm:t>
    </dgm:pt>
    <dgm:pt modelId="{009560DB-5071-458E-8640-4AF7286AB4A6}">
      <dgm:prSet phldrT="[Text]"/>
      <dgm:spPr/>
      <dgm:t>
        <a:bodyPr/>
        <a:lstStyle/>
        <a:p>
          <a:r>
            <a:rPr lang="en-US" dirty="0" smtClean="0"/>
            <a:t>gulp</a:t>
          </a:r>
          <a:endParaRPr lang="en-US" dirty="0"/>
        </a:p>
      </dgm:t>
    </dgm:pt>
    <dgm:pt modelId="{19768BE2-7A7A-4091-908F-D86203FBA3C0}" type="parTrans" cxnId="{A9EA2E71-B98E-4F67-B772-6E70285A40AA}">
      <dgm:prSet/>
      <dgm:spPr/>
      <dgm:t>
        <a:bodyPr/>
        <a:lstStyle/>
        <a:p>
          <a:endParaRPr lang="en-US"/>
        </a:p>
      </dgm:t>
    </dgm:pt>
    <dgm:pt modelId="{79CA258A-1572-4806-B599-13B24043BD87}" type="sibTrans" cxnId="{A9EA2E71-B98E-4F67-B772-6E70285A40AA}">
      <dgm:prSet/>
      <dgm:spPr/>
      <dgm:t>
        <a:bodyPr/>
        <a:lstStyle/>
        <a:p>
          <a:endParaRPr lang="en-US"/>
        </a:p>
      </dgm:t>
    </dgm:pt>
    <dgm:pt modelId="{A8BD918C-EC5B-442E-839D-C4F1B3FADEB1}" type="pres">
      <dgm:prSet presAssocID="{EB2F268D-4085-4455-9988-588C2D0D85FE}" presName="Name0" presStyleCnt="0">
        <dgm:presLayoutVars>
          <dgm:dir/>
          <dgm:resizeHandles val="exact"/>
        </dgm:presLayoutVars>
      </dgm:prSet>
      <dgm:spPr/>
      <dgm:t>
        <a:bodyPr/>
        <a:lstStyle/>
        <a:p>
          <a:endParaRPr lang="en-US"/>
        </a:p>
      </dgm:t>
    </dgm:pt>
    <dgm:pt modelId="{E73946F6-B02E-4BE9-A92D-5784CB6DF502}" type="pres">
      <dgm:prSet presAssocID="{2009E52D-F6B2-4118-98A2-5ADBF27B0DD4}" presName="composite" presStyleCnt="0"/>
      <dgm:spPr/>
    </dgm:pt>
    <dgm:pt modelId="{AC848A50-785E-411C-AEEA-E7C9037773DC}" type="pres">
      <dgm:prSet presAssocID="{2009E52D-F6B2-4118-98A2-5ADBF27B0DD4}" presName="rect1"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1A442E57-675B-4CEF-8078-50CAB50F4192}" type="pres">
      <dgm:prSet presAssocID="{2009E52D-F6B2-4118-98A2-5ADBF27B0DD4}" presName="rect2" presStyleLbl="trBgShp" presStyleIdx="0" presStyleCnt="4">
        <dgm:presLayoutVars>
          <dgm:bulletEnabled val="1"/>
        </dgm:presLayoutVars>
      </dgm:prSet>
      <dgm:spPr/>
      <dgm:t>
        <a:bodyPr/>
        <a:lstStyle/>
        <a:p>
          <a:endParaRPr lang="en-US"/>
        </a:p>
      </dgm:t>
    </dgm:pt>
    <dgm:pt modelId="{E2E4DA46-392C-46C4-87D8-08C6EC733C5E}" type="pres">
      <dgm:prSet presAssocID="{5CA4258D-2E0D-4860-A02B-2509B3FA839E}" presName="sibTrans" presStyleCnt="0"/>
      <dgm:spPr/>
    </dgm:pt>
    <dgm:pt modelId="{14CDF621-86D0-4C4D-8C17-ACCF4504FC82}" type="pres">
      <dgm:prSet presAssocID="{ECAFEDAB-A6DC-4EAF-8A86-CC6091F86ECA}" presName="composite" presStyleCnt="0"/>
      <dgm:spPr/>
    </dgm:pt>
    <dgm:pt modelId="{81014610-E2A5-4393-8473-49E99C2A96F3}" type="pres">
      <dgm:prSet presAssocID="{ECAFEDAB-A6DC-4EAF-8A86-CC6091F86ECA}"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A21AE198-4FFB-4EBB-B5BE-41094387D2C4}" type="pres">
      <dgm:prSet presAssocID="{ECAFEDAB-A6DC-4EAF-8A86-CC6091F86ECA}" presName="rect2" presStyleLbl="trBgShp" presStyleIdx="1" presStyleCnt="4">
        <dgm:presLayoutVars>
          <dgm:bulletEnabled val="1"/>
        </dgm:presLayoutVars>
      </dgm:prSet>
      <dgm:spPr/>
      <dgm:t>
        <a:bodyPr/>
        <a:lstStyle/>
        <a:p>
          <a:endParaRPr lang="en-US"/>
        </a:p>
      </dgm:t>
    </dgm:pt>
    <dgm:pt modelId="{D578EC93-A15A-444E-9808-3B08498FA850}" type="pres">
      <dgm:prSet presAssocID="{A1108D2B-2418-4498-A00B-47D7554E1D2E}" presName="sibTrans" presStyleCnt="0"/>
      <dgm:spPr/>
    </dgm:pt>
    <dgm:pt modelId="{923B2D06-98F1-4E65-A0F0-54D2D6DB5EB4}" type="pres">
      <dgm:prSet presAssocID="{B5BCD688-FCA0-4408-9D24-BA3ACEAB4CEB}" presName="composite" presStyleCnt="0"/>
      <dgm:spPr/>
    </dgm:pt>
    <dgm:pt modelId="{87DB471D-417A-4D86-9359-0DAC5330F0C9}" type="pres">
      <dgm:prSet presAssocID="{B5BCD688-FCA0-4408-9D24-BA3ACEAB4CEB}"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26210828-A46F-43FA-AEE1-48D88E59D337}" type="pres">
      <dgm:prSet presAssocID="{B5BCD688-FCA0-4408-9D24-BA3ACEAB4CEB}" presName="rect2" presStyleLbl="trBgShp" presStyleIdx="2" presStyleCnt="4">
        <dgm:presLayoutVars>
          <dgm:bulletEnabled val="1"/>
        </dgm:presLayoutVars>
      </dgm:prSet>
      <dgm:spPr/>
      <dgm:t>
        <a:bodyPr/>
        <a:lstStyle/>
        <a:p>
          <a:endParaRPr lang="en-US"/>
        </a:p>
      </dgm:t>
    </dgm:pt>
    <dgm:pt modelId="{D84CE61E-F47F-4E78-9049-CB6074F36CBE}" type="pres">
      <dgm:prSet presAssocID="{3D38811A-9519-403F-BF8D-DD0612710D77}" presName="sibTrans" presStyleCnt="0"/>
      <dgm:spPr/>
    </dgm:pt>
    <dgm:pt modelId="{58686821-0283-4879-83D5-F2997B9ABD98}" type="pres">
      <dgm:prSet presAssocID="{009560DB-5071-458E-8640-4AF7286AB4A6}" presName="composite" presStyleCnt="0"/>
      <dgm:spPr/>
    </dgm:pt>
    <dgm:pt modelId="{6D9CDE17-0288-45C4-848A-F1D3F66B9AA4}" type="pres">
      <dgm:prSet presAssocID="{009560DB-5071-458E-8640-4AF7286AB4A6}"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 modelId="{EEDD9EC1-8905-4372-BC6E-2F3507024C1C}" type="pres">
      <dgm:prSet presAssocID="{009560DB-5071-458E-8640-4AF7286AB4A6}" presName="rect2" presStyleLbl="trBgShp" presStyleIdx="3" presStyleCnt="4">
        <dgm:presLayoutVars>
          <dgm:bulletEnabled val="1"/>
        </dgm:presLayoutVars>
      </dgm:prSet>
      <dgm:spPr/>
      <dgm:t>
        <a:bodyPr/>
        <a:lstStyle/>
        <a:p>
          <a:endParaRPr lang="en-US"/>
        </a:p>
      </dgm:t>
    </dgm:pt>
  </dgm:ptLst>
  <dgm:cxnLst>
    <dgm:cxn modelId="{830A03E2-8F3B-4C63-B649-769F52C33022}" srcId="{EB2F268D-4085-4455-9988-588C2D0D85FE}" destId="{B5BCD688-FCA0-4408-9D24-BA3ACEAB4CEB}" srcOrd="2" destOrd="0" parTransId="{F1EBBBB4-E460-4D39-973D-7BDCDC402B6B}" sibTransId="{3D38811A-9519-403F-BF8D-DD0612710D77}"/>
    <dgm:cxn modelId="{65740328-3C4B-463E-8BBF-3B8BE9126621}" type="presOf" srcId="{EB2F268D-4085-4455-9988-588C2D0D85FE}" destId="{A8BD918C-EC5B-442E-839D-C4F1B3FADEB1}" srcOrd="0" destOrd="0" presId="urn:microsoft.com/office/officeart/2008/layout/BendingPictureSemiTransparentText"/>
    <dgm:cxn modelId="{A9EA2E71-B98E-4F67-B772-6E70285A40AA}" srcId="{EB2F268D-4085-4455-9988-588C2D0D85FE}" destId="{009560DB-5071-458E-8640-4AF7286AB4A6}" srcOrd="3" destOrd="0" parTransId="{19768BE2-7A7A-4091-908F-D86203FBA3C0}" sibTransId="{79CA258A-1572-4806-B599-13B24043BD87}"/>
    <dgm:cxn modelId="{EA0BCEE7-F0E9-4E8E-81BB-5A14604B60A9}" type="presOf" srcId="{009560DB-5071-458E-8640-4AF7286AB4A6}" destId="{EEDD9EC1-8905-4372-BC6E-2F3507024C1C}" srcOrd="0" destOrd="0" presId="urn:microsoft.com/office/officeart/2008/layout/BendingPictureSemiTransparentText"/>
    <dgm:cxn modelId="{57C25577-C244-4F15-85DE-21D6DEDC102F}" type="presOf" srcId="{2009E52D-F6B2-4118-98A2-5ADBF27B0DD4}" destId="{1A442E57-675B-4CEF-8078-50CAB50F4192}" srcOrd="0" destOrd="0" presId="urn:microsoft.com/office/officeart/2008/layout/BendingPictureSemiTransparentText"/>
    <dgm:cxn modelId="{3DCCE27E-7B56-4CFB-98BD-59CC2359B4CF}" srcId="{EB2F268D-4085-4455-9988-588C2D0D85FE}" destId="{ECAFEDAB-A6DC-4EAF-8A86-CC6091F86ECA}" srcOrd="1" destOrd="0" parTransId="{B4DECC30-9DDF-4923-AE36-2E9A8FE8924E}" sibTransId="{A1108D2B-2418-4498-A00B-47D7554E1D2E}"/>
    <dgm:cxn modelId="{BFB227EE-9061-496A-981F-DA6AF07B9874}" type="presOf" srcId="{B5BCD688-FCA0-4408-9D24-BA3ACEAB4CEB}" destId="{26210828-A46F-43FA-AEE1-48D88E59D337}" srcOrd="0" destOrd="0" presId="urn:microsoft.com/office/officeart/2008/layout/BendingPictureSemiTransparentText"/>
    <dgm:cxn modelId="{BA126530-6831-4242-AA3F-76D06BF8BA36}" srcId="{EB2F268D-4085-4455-9988-588C2D0D85FE}" destId="{2009E52D-F6B2-4118-98A2-5ADBF27B0DD4}" srcOrd="0" destOrd="0" parTransId="{4EBA64BC-E19D-4294-8283-7D9630B1A5E3}" sibTransId="{5CA4258D-2E0D-4860-A02B-2509B3FA839E}"/>
    <dgm:cxn modelId="{9D70FAC4-DBE1-4C7D-BE4B-284A61B2F165}" type="presOf" srcId="{ECAFEDAB-A6DC-4EAF-8A86-CC6091F86ECA}" destId="{A21AE198-4FFB-4EBB-B5BE-41094387D2C4}" srcOrd="0" destOrd="0" presId="urn:microsoft.com/office/officeart/2008/layout/BendingPictureSemiTransparentText"/>
    <dgm:cxn modelId="{F4FA8B87-4278-400D-8ECA-08981E245A17}" type="presParOf" srcId="{A8BD918C-EC5B-442E-839D-C4F1B3FADEB1}" destId="{E73946F6-B02E-4BE9-A92D-5784CB6DF502}" srcOrd="0" destOrd="0" presId="urn:microsoft.com/office/officeart/2008/layout/BendingPictureSemiTransparentText"/>
    <dgm:cxn modelId="{65E71F30-EACB-42C7-9FF2-01465D81B750}" type="presParOf" srcId="{E73946F6-B02E-4BE9-A92D-5784CB6DF502}" destId="{AC848A50-785E-411C-AEEA-E7C9037773DC}" srcOrd="0" destOrd="0" presId="urn:microsoft.com/office/officeart/2008/layout/BendingPictureSemiTransparentText"/>
    <dgm:cxn modelId="{68B170BD-351C-479E-B507-24402A39CC40}" type="presParOf" srcId="{E73946F6-B02E-4BE9-A92D-5784CB6DF502}" destId="{1A442E57-675B-4CEF-8078-50CAB50F4192}" srcOrd="1" destOrd="0" presId="urn:microsoft.com/office/officeart/2008/layout/BendingPictureSemiTransparentText"/>
    <dgm:cxn modelId="{5343156D-DB4A-4274-A883-4A0E070716EA}" type="presParOf" srcId="{A8BD918C-EC5B-442E-839D-C4F1B3FADEB1}" destId="{E2E4DA46-392C-46C4-87D8-08C6EC733C5E}" srcOrd="1" destOrd="0" presId="urn:microsoft.com/office/officeart/2008/layout/BendingPictureSemiTransparentText"/>
    <dgm:cxn modelId="{65F1CE46-605F-4D96-824D-8A3F6F9B608B}" type="presParOf" srcId="{A8BD918C-EC5B-442E-839D-C4F1B3FADEB1}" destId="{14CDF621-86D0-4C4D-8C17-ACCF4504FC82}" srcOrd="2" destOrd="0" presId="urn:microsoft.com/office/officeart/2008/layout/BendingPictureSemiTransparentText"/>
    <dgm:cxn modelId="{A975D2CB-A9BA-4C66-8B09-CA11CB113B25}" type="presParOf" srcId="{14CDF621-86D0-4C4D-8C17-ACCF4504FC82}" destId="{81014610-E2A5-4393-8473-49E99C2A96F3}" srcOrd="0" destOrd="0" presId="urn:microsoft.com/office/officeart/2008/layout/BendingPictureSemiTransparentText"/>
    <dgm:cxn modelId="{20628DFF-9AA6-4636-92F9-07E3D61D8FF1}" type="presParOf" srcId="{14CDF621-86D0-4C4D-8C17-ACCF4504FC82}" destId="{A21AE198-4FFB-4EBB-B5BE-41094387D2C4}" srcOrd="1" destOrd="0" presId="urn:microsoft.com/office/officeart/2008/layout/BendingPictureSemiTransparentText"/>
    <dgm:cxn modelId="{A8B4E4BF-957F-496F-B3B2-05B944FAB163}" type="presParOf" srcId="{A8BD918C-EC5B-442E-839D-C4F1B3FADEB1}" destId="{D578EC93-A15A-444E-9808-3B08498FA850}" srcOrd="3" destOrd="0" presId="urn:microsoft.com/office/officeart/2008/layout/BendingPictureSemiTransparentText"/>
    <dgm:cxn modelId="{82DA1475-0029-4432-840A-28763939CE24}" type="presParOf" srcId="{A8BD918C-EC5B-442E-839D-C4F1B3FADEB1}" destId="{923B2D06-98F1-4E65-A0F0-54D2D6DB5EB4}" srcOrd="4" destOrd="0" presId="urn:microsoft.com/office/officeart/2008/layout/BendingPictureSemiTransparentText"/>
    <dgm:cxn modelId="{D7D045B6-FD70-4481-8BF2-CF48F0D515BD}" type="presParOf" srcId="{923B2D06-98F1-4E65-A0F0-54D2D6DB5EB4}" destId="{87DB471D-417A-4D86-9359-0DAC5330F0C9}" srcOrd="0" destOrd="0" presId="urn:microsoft.com/office/officeart/2008/layout/BendingPictureSemiTransparentText"/>
    <dgm:cxn modelId="{B3D7FFB4-77B0-43F8-8704-ABD2A48D3C8E}" type="presParOf" srcId="{923B2D06-98F1-4E65-A0F0-54D2D6DB5EB4}" destId="{26210828-A46F-43FA-AEE1-48D88E59D337}" srcOrd="1" destOrd="0" presId="urn:microsoft.com/office/officeart/2008/layout/BendingPictureSemiTransparentText"/>
    <dgm:cxn modelId="{F996810A-88B2-43D4-B9C0-9A2904882BAD}" type="presParOf" srcId="{A8BD918C-EC5B-442E-839D-C4F1B3FADEB1}" destId="{D84CE61E-F47F-4E78-9049-CB6074F36CBE}" srcOrd="5" destOrd="0" presId="urn:microsoft.com/office/officeart/2008/layout/BendingPictureSemiTransparentText"/>
    <dgm:cxn modelId="{40559002-FFE6-4F85-9C79-8146B2B6FEEC}" type="presParOf" srcId="{A8BD918C-EC5B-442E-839D-C4F1B3FADEB1}" destId="{58686821-0283-4879-83D5-F2997B9ABD98}" srcOrd="6" destOrd="0" presId="urn:microsoft.com/office/officeart/2008/layout/BendingPictureSemiTransparentText"/>
    <dgm:cxn modelId="{3A04244E-3C92-4811-B77A-F180289E4B61}" type="presParOf" srcId="{58686821-0283-4879-83D5-F2997B9ABD98}" destId="{6D9CDE17-0288-45C4-848A-F1D3F66B9AA4}" srcOrd="0" destOrd="0" presId="urn:microsoft.com/office/officeart/2008/layout/BendingPictureSemiTransparentText"/>
    <dgm:cxn modelId="{1F50AAA3-B212-42CF-AAC8-CC0F3455A2F8}" type="presParOf" srcId="{58686821-0283-4879-83D5-F2997B9ABD98}" destId="{EEDD9EC1-8905-4372-BC6E-2F3507024C1C}" srcOrd="1" destOrd="0" presId="urn:microsoft.com/office/officeart/2008/layout/BendingPictureSemiTransparent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96110-1981-49E8-B93F-F38EB93831DA}">
      <dsp:nvSpPr>
        <dsp:cNvPr id="0" name=""/>
        <dsp:cNvSpPr/>
      </dsp:nvSpPr>
      <dsp:spPr>
        <a:xfrm>
          <a:off x="137395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Visual Studio 2015</a:t>
          </a:r>
          <a:endParaRPr lang="en-US" sz="3900" kern="1200" dirty="0"/>
        </a:p>
      </dsp:txBody>
      <dsp:txXfrm>
        <a:off x="1373953" y="437"/>
        <a:ext cx="2899800" cy="1739880"/>
      </dsp:txXfrm>
    </dsp:sp>
    <dsp:sp modelId="{35B66752-556E-493D-A1BC-04909857FB36}">
      <dsp:nvSpPr>
        <dsp:cNvPr id="0" name=""/>
        <dsp:cNvSpPr/>
      </dsp:nvSpPr>
      <dsp:spPr>
        <a:xfrm>
          <a:off x="456373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ASP.NET Core</a:t>
          </a:r>
          <a:endParaRPr lang="en-US" sz="3900" kern="1200" dirty="0"/>
        </a:p>
      </dsp:txBody>
      <dsp:txXfrm>
        <a:off x="4563733" y="437"/>
        <a:ext cx="2899800" cy="1739880"/>
      </dsp:txXfrm>
    </dsp:sp>
    <dsp:sp modelId="{EEF0ECC6-1927-41F8-B869-545F9CAF1702}">
      <dsp:nvSpPr>
        <dsp:cNvPr id="0" name=""/>
        <dsp:cNvSpPr/>
      </dsp:nvSpPr>
      <dsp:spPr>
        <a:xfrm>
          <a:off x="137395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Package Managers</a:t>
          </a:r>
          <a:endParaRPr lang="en-US" sz="3900" kern="1200" dirty="0"/>
        </a:p>
      </dsp:txBody>
      <dsp:txXfrm>
        <a:off x="1373953" y="2030298"/>
        <a:ext cx="2899800" cy="1739880"/>
      </dsp:txXfrm>
    </dsp:sp>
    <dsp:sp modelId="{02A8829A-C1F1-4E41-918D-7B734A47EE90}">
      <dsp:nvSpPr>
        <dsp:cNvPr id="0" name=""/>
        <dsp:cNvSpPr/>
      </dsp:nvSpPr>
      <dsp:spPr>
        <a:xfrm>
          <a:off x="456373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Azure</a:t>
          </a:r>
          <a:endParaRPr lang="en-US" sz="3900" kern="1200" dirty="0"/>
        </a:p>
      </dsp:txBody>
      <dsp:txXfrm>
        <a:off x="4563733" y="2030298"/>
        <a:ext cx="2899800" cy="173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A50-785E-411C-AEEA-E7C9037773DC}">
      <dsp:nvSpPr>
        <dsp:cNvPr id="0" name=""/>
        <dsp:cNvSpPr/>
      </dsp:nvSpPr>
      <dsp:spPr>
        <a:xfrm>
          <a:off x="4453" y="687611"/>
          <a:ext cx="2554968" cy="21899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1A442E57-675B-4CEF-8078-50CAB50F4192}">
      <dsp:nvSpPr>
        <dsp:cNvPr id="0" name=""/>
        <dsp:cNvSpPr/>
      </dsp:nvSpPr>
      <dsp:spPr>
        <a:xfrm>
          <a:off x="4453"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err="1" smtClean="0"/>
            <a:t>npm</a:t>
          </a:r>
          <a:endParaRPr lang="en-US" sz="2500" kern="1200" dirty="0"/>
        </a:p>
      </dsp:txBody>
      <dsp:txXfrm>
        <a:off x="4453" y="2220548"/>
        <a:ext cx="2554968" cy="525578"/>
      </dsp:txXfrm>
    </dsp:sp>
    <dsp:sp modelId="{81014610-E2A5-4393-8473-49E99C2A96F3}">
      <dsp:nvSpPr>
        <dsp:cNvPr id="0" name=""/>
        <dsp:cNvSpPr/>
      </dsp:nvSpPr>
      <dsp:spPr>
        <a:xfrm>
          <a:off x="2820021" y="687611"/>
          <a:ext cx="2554968" cy="218991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A21AE198-4FFB-4EBB-B5BE-41094387D2C4}">
      <dsp:nvSpPr>
        <dsp:cNvPr id="0" name=""/>
        <dsp:cNvSpPr/>
      </dsp:nvSpPr>
      <dsp:spPr>
        <a:xfrm>
          <a:off x="2820021"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bower</a:t>
          </a:r>
          <a:endParaRPr lang="en-US" sz="2500" kern="1200" dirty="0"/>
        </a:p>
      </dsp:txBody>
      <dsp:txXfrm>
        <a:off x="2820021" y="2220548"/>
        <a:ext cx="2554968" cy="525578"/>
      </dsp:txXfrm>
    </dsp:sp>
    <dsp:sp modelId="{87DB471D-417A-4D86-9359-0DAC5330F0C9}">
      <dsp:nvSpPr>
        <dsp:cNvPr id="0" name=""/>
        <dsp:cNvSpPr/>
      </dsp:nvSpPr>
      <dsp:spPr>
        <a:xfrm>
          <a:off x="5635589" y="687611"/>
          <a:ext cx="2554968" cy="218991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26210828-A46F-43FA-AEE1-48D88E59D337}">
      <dsp:nvSpPr>
        <dsp:cNvPr id="0" name=""/>
        <dsp:cNvSpPr/>
      </dsp:nvSpPr>
      <dsp:spPr>
        <a:xfrm>
          <a:off x="5635589"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grunt</a:t>
          </a:r>
          <a:endParaRPr lang="en-US" sz="2500" kern="1200" dirty="0"/>
        </a:p>
      </dsp:txBody>
      <dsp:txXfrm>
        <a:off x="5635589" y="2220548"/>
        <a:ext cx="2554968" cy="525578"/>
      </dsp:txXfrm>
    </dsp:sp>
    <dsp:sp modelId="{6D9CDE17-0288-45C4-848A-F1D3F66B9AA4}">
      <dsp:nvSpPr>
        <dsp:cNvPr id="0" name=""/>
        <dsp:cNvSpPr/>
      </dsp:nvSpPr>
      <dsp:spPr>
        <a:xfrm>
          <a:off x="8451158" y="687611"/>
          <a:ext cx="2554968" cy="218991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EEDD9EC1-8905-4372-BC6E-2F3507024C1C}">
      <dsp:nvSpPr>
        <dsp:cNvPr id="0" name=""/>
        <dsp:cNvSpPr/>
      </dsp:nvSpPr>
      <dsp:spPr>
        <a:xfrm>
          <a:off x="8451158"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gulp</a:t>
          </a:r>
          <a:endParaRPr lang="en-US" sz="2500" kern="1200" dirty="0"/>
        </a:p>
      </dsp:txBody>
      <dsp:txXfrm>
        <a:off x="8451158" y="2220548"/>
        <a:ext cx="2554968" cy="5255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Session goals:</a:t>
            </a:r>
          </a:p>
          <a:p>
            <a:pPr marL="228600" indent="-228600">
              <a:buAutoNum type="arabicPeriod"/>
            </a:pPr>
            <a:r>
              <a:rPr lang="en-US" dirty="0" smtClean="0"/>
              <a:t>Explain what will be covered for the day</a:t>
            </a:r>
          </a:p>
          <a:p>
            <a:pPr marL="228600" indent="-228600">
              <a:buAutoNum type="arabicPeriod"/>
            </a:pPr>
            <a:r>
              <a:rPr lang="en-US" dirty="0" smtClean="0"/>
              <a:t>Explain</a:t>
            </a:r>
            <a:r>
              <a:rPr lang="en-US" baseline="0" dirty="0" smtClean="0"/>
              <a:t> four foundational topics everyone needs to be familiar with to get started</a:t>
            </a:r>
          </a:p>
          <a:p>
            <a:pPr marL="685800" lvl="1" indent="-228600">
              <a:buAutoNum type="arabicPeriod"/>
            </a:pPr>
            <a:r>
              <a:rPr lang="en-US" baseline="0" dirty="0" smtClean="0"/>
              <a:t>Visual Studio 2015</a:t>
            </a:r>
          </a:p>
          <a:p>
            <a:pPr marL="685800" lvl="1" indent="-228600">
              <a:buAutoNum type="arabicPeriod"/>
            </a:pPr>
            <a:r>
              <a:rPr lang="en-US" baseline="0" dirty="0" smtClean="0"/>
              <a:t>ASP.NET Core (previously know as ASP.NET 5)</a:t>
            </a:r>
          </a:p>
          <a:p>
            <a:pPr marL="685800" lvl="1" indent="-228600">
              <a:buAutoNum type="arabicPeriod"/>
            </a:pPr>
            <a:r>
              <a:rPr lang="en-US" baseline="0" dirty="0" smtClean="0"/>
              <a:t>Package Managers – what they are, how they fit in with ASP.NET</a:t>
            </a:r>
          </a:p>
          <a:p>
            <a:pPr marL="685800" lvl="1" indent="-228600">
              <a:buAutoNum type="arabicPeriod"/>
            </a:pPr>
            <a:r>
              <a:rPr lang="en-US" baseline="0" dirty="0" smtClean="0"/>
              <a:t>Azure – easy to sign up, activate MSDN benefits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a:t>
            </a:fld>
            <a:endParaRPr lang="en-US"/>
          </a:p>
        </p:txBody>
      </p:sp>
    </p:spTree>
    <p:extLst>
      <p:ext uri="{BB962C8B-B14F-4D97-AF65-F5344CB8AC3E}">
        <p14:creationId xmlns:p14="http://schemas.microsoft.com/office/powerpoint/2010/main" val="69565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https://azure.microsoft.com/en-us/documentation/articles/billing-buy-sign-up-azure-subscription/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16</a:t>
            </a:fld>
            <a:endParaRPr lang="en-US"/>
          </a:p>
        </p:txBody>
      </p:sp>
    </p:spTree>
    <p:extLst>
      <p:ext uri="{BB962C8B-B14F-4D97-AF65-F5344CB8AC3E}">
        <p14:creationId xmlns:p14="http://schemas.microsoft.com/office/powerpoint/2010/main" val="2276898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https://azure.microsoft.com/en-us/documentation/articles/billing-buy-sign-up-azure-subscription/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17</a:t>
            </a:fld>
            <a:endParaRPr lang="en-US"/>
          </a:p>
        </p:txBody>
      </p:sp>
    </p:spTree>
    <p:extLst>
      <p:ext uri="{BB962C8B-B14F-4D97-AF65-F5344CB8AC3E}">
        <p14:creationId xmlns:p14="http://schemas.microsoft.com/office/powerpoint/2010/main" val="99901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https://azure.microsoft.com/en-us/documentation/articles/billing-buy-sign-up-azure-subscription/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18</a:t>
            </a:fld>
            <a:endParaRPr lang="en-US"/>
          </a:p>
        </p:txBody>
      </p:sp>
    </p:spTree>
    <p:extLst>
      <p:ext uri="{BB962C8B-B14F-4D97-AF65-F5344CB8AC3E}">
        <p14:creationId xmlns:p14="http://schemas.microsoft.com/office/powerpoint/2010/main" val="1263111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https://azure.microsoft.com/en-us/documentation/articles/billing-buy-sign-up-azure-subscription/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19</a:t>
            </a:fld>
            <a:endParaRPr lang="en-US"/>
          </a:p>
        </p:txBody>
      </p:sp>
    </p:spTree>
    <p:extLst>
      <p:ext uri="{BB962C8B-B14F-4D97-AF65-F5344CB8AC3E}">
        <p14:creationId xmlns:p14="http://schemas.microsoft.com/office/powerpoint/2010/main" val="3220218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https://azure.microsoft.com/en-us/documentation/articles/billing-buy-sign-up-azure-subscription/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20</a:t>
            </a:fld>
            <a:endParaRPr lang="en-US"/>
          </a:p>
        </p:txBody>
      </p:sp>
    </p:spTree>
    <p:extLst>
      <p:ext uri="{BB962C8B-B14F-4D97-AF65-F5344CB8AC3E}">
        <p14:creationId xmlns:p14="http://schemas.microsoft.com/office/powerpoint/2010/main" val="287765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2/4/2016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04675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3887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b="1" baseline="0" dirty="0" smtClean="0"/>
              <a:t> message: </a:t>
            </a:r>
            <a:r>
              <a:rPr lang="en-US" b="0" baseline="0" dirty="0" smtClean="0"/>
              <a:t>Differentiate the purpose and scenarios between .NET Framework and .NET Core. They Key point on .NET Core is that it’s self-contained and specialized on specific workloads. Make sure that we make the point that </a:t>
            </a:r>
            <a:r>
              <a:rPr lang="en-US" b="1" baseline="0" dirty="0" smtClean="0"/>
              <a:t>BOTH are valid</a:t>
            </a:r>
            <a:r>
              <a:rPr lang="en-US" b="0" baseline="0" dirty="0" smtClean="0"/>
              <a:t>. There is no decrease in investment on the .NET Framework side.</a:t>
            </a:r>
            <a:endParaRPr lang="en-US" b="1" baseline="0" dirty="0" smtClean="0"/>
          </a:p>
          <a:p>
            <a:r>
              <a:rPr lang="en-US" b="1" baseline="0" dirty="0" smtClean="0"/>
              <a:t>Transition. </a:t>
            </a:r>
            <a:r>
              <a:rPr lang="en-US" b="0" baseline="0" dirty="0" smtClean="0"/>
              <a:t>There is a common shared layer to these 2 pieces</a:t>
            </a:r>
          </a:p>
          <a:p>
            <a:endParaRPr lang="en-US" dirty="0"/>
          </a:p>
        </p:txBody>
      </p:sp>
      <p:sp>
        <p:nvSpPr>
          <p:cNvPr id="4" name="Slide Number Placeholder 3"/>
          <p:cNvSpPr>
            <a:spLocks noGrp="1"/>
          </p:cNvSpPr>
          <p:nvPr>
            <p:ph type="sldNum" sz="quarter" idx="10"/>
          </p:nvPr>
        </p:nvSpPr>
        <p:spPr/>
        <p:txBody>
          <a:bodyPr/>
          <a:lstStyle/>
          <a:p>
            <a:fld id="{022AA1F8-C6D2-426C-8EA8-1BF39B5677D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9730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1975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7912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57573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40928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25452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526003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643343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61BE4E-1F91-49DA-A204-28A383D68637}"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4277188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1BE4E-1F91-49DA-A204-28A383D68637}"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86424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61BE4E-1F91-49DA-A204-28A383D68637}"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450338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11512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181644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9178526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623730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653054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29206229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5.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6.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5.emf"/><Relationship Id="rId4" Type="http://schemas.openxmlformats.org/officeDocument/2006/relationships/slideLayout" Target="../slideLayouts/slideLayout3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5.emf"/><Relationship Id="rId5" Type="http://schemas.openxmlformats.org/officeDocument/2006/relationships/slideLayout" Target="../slideLayouts/slideLayout46.xml"/><Relationship Id="rId10" Type="http://schemas.openxmlformats.org/officeDocument/2006/relationships/theme" Target="../theme/theme5.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10" Type="http://schemas.openxmlformats.org/officeDocument/2006/relationships/image" Target="../media/image5.emf"/><Relationship Id="rId4" Type="http://schemas.openxmlformats.org/officeDocument/2006/relationships/slideLayout" Target="../slideLayouts/slideLayout5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9"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10"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 id="2147483796"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a:p>
        </p:txBody>
      </p:sp>
    </p:spTree>
    <p:extLst>
      <p:ext uri="{BB962C8B-B14F-4D97-AF65-F5344CB8AC3E}">
        <p14:creationId xmlns:p14="http://schemas.microsoft.com/office/powerpoint/2010/main" val="393456730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spnet/home/wiki/roadma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s://blogs.msdn.microsoft.com/webdev/2016/02/01/an-update-on-asp-net-core-and-net-co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 Id="rId5" Type="http://schemas.openxmlformats.org/officeDocument/2006/relationships/image" Target="../media/image19.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19.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visualstudiogallery.msdn.microsoft.com/f3b504c6-0095-42f1-a989-51d5fc2a8459"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www.hanselman.com/blog/ASPNET5IsDeadIntroducingASPNETCore10AndNETCore10.aspx"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blogs.msdn.microsoft.com/webdev/2016/02/01/an-update-on-asp-net-core-and-net-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08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smtClean="0"/>
              <a:t>ASP.NET Core 1.0 Roadmap</a:t>
            </a:r>
            <a:endParaRPr lang="en-US" sz="4000" dirty="0"/>
          </a:p>
        </p:txBody>
      </p:sp>
      <p:sp>
        <p:nvSpPr>
          <p:cNvPr id="5" name="Text Placeholder 4"/>
          <p:cNvSpPr>
            <a:spLocks noGrp="1"/>
          </p:cNvSpPr>
          <p:nvPr>
            <p:ph type="body" sz="quarter" idx="10"/>
          </p:nvPr>
        </p:nvSpPr>
        <p:spPr>
          <a:xfrm>
            <a:off x="520700" y="4539004"/>
            <a:ext cx="11356225" cy="873303"/>
          </a:xfrm>
        </p:spPr>
        <p:txBody>
          <a:bodyPr>
            <a:normAutofit fontScale="47500" lnSpcReduction="20000"/>
          </a:bodyPr>
          <a:lstStyle/>
          <a:p>
            <a:pPr>
              <a:spcBef>
                <a:spcPts val="1200"/>
              </a:spcBef>
              <a:spcAft>
                <a:spcPts val="0"/>
              </a:spcAft>
            </a:pPr>
            <a:endParaRPr lang="en-US" sz="2800" dirty="0" smtClean="0">
              <a:solidFill>
                <a:schemeClr val="bg1"/>
              </a:solidFill>
            </a:endParaRPr>
          </a:p>
          <a:p>
            <a:pPr>
              <a:spcBef>
                <a:spcPts val="1200"/>
              </a:spcBef>
              <a:spcAft>
                <a:spcPts val="0"/>
              </a:spcAft>
            </a:pPr>
            <a:r>
              <a:rPr lang="en-US" sz="8400" dirty="0" smtClean="0">
                <a:solidFill>
                  <a:schemeClr val="bg1"/>
                </a:solidFill>
                <a:hlinkClick r:id="rId3"/>
              </a:rPr>
              <a:t>https</a:t>
            </a:r>
            <a:r>
              <a:rPr lang="en-US" sz="8400" dirty="0">
                <a:solidFill>
                  <a:schemeClr val="bg1"/>
                </a:solidFill>
                <a:hlinkClick r:id="rId3"/>
              </a:rPr>
              <a:t>://github.com/aspnet/home/wiki/roadmap</a:t>
            </a:r>
            <a:endParaRPr lang="en-US" sz="8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32044177"/>
              </p:ext>
            </p:extLst>
          </p:nvPr>
        </p:nvGraphicFramePr>
        <p:xfrm>
          <a:off x="520700" y="1225588"/>
          <a:ext cx="11080750" cy="3200400"/>
        </p:xfrm>
        <a:graphic>
          <a:graphicData uri="http://schemas.openxmlformats.org/drawingml/2006/table">
            <a:tbl>
              <a:tblPr firstRow="1">
                <a:tableStyleId>{793D81CF-94F2-401A-BA57-92F5A7B2D0C5}</a:tableStyleId>
              </a:tblPr>
              <a:tblGrid>
                <a:gridCol w="5540375">
                  <a:extLst>
                    <a:ext uri="{9D8B030D-6E8A-4147-A177-3AD203B41FA5}">
                      <a16:colId xmlns:a16="http://schemas.microsoft.com/office/drawing/2014/main" val="2948230355"/>
                    </a:ext>
                  </a:extLst>
                </a:gridCol>
                <a:gridCol w="5540375">
                  <a:extLst>
                    <a:ext uri="{9D8B030D-6E8A-4147-A177-3AD203B41FA5}">
                      <a16:colId xmlns:a16="http://schemas.microsoft.com/office/drawing/2014/main" val="3635519811"/>
                    </a:ext>
                  </a:extLst>
                </a:gridCol>
              </a:tblGrid>
              <a:tr h="0">
                <a:tc>
                  <a:txBody>
                    <a:bodyPr/>
                    <a:lstStyle/>
                    <a:p>
                      <a:r>
                        <a:rPr lang="en-US" sz="2400" dirty="0"/>
                        <a:t>Milestone</a:t>
                      </a:r>
                    </a:p>
                  </a:txBody>
                  <a:tcPr anchor="ctr"/>
                </a:tc>
                <a:tc>
                  <a:txBody>
                    <a:bodyPr/>
                    <a:lstStyle/>
                    <a:p>
                      <a:r>
                        <a:rPr lang="en-US" sz="2400"/>
                        <a:t>Release week</a:t>
                      </a:r>
                    </a:p>
                  </a:txBody>
                  <a:tcPr anchor="ctr"/>
                </a:tc>
                <a:extLst>
                  <a:ext uri="{0D108BD9-81ED-4DB2-BD59-A6C34878D82A}">
                    <a16:rowId xmlns:a16="http://schemas.microsoft.com/office/drawing/2014/main" val="4087770261"/>
                  </a:ext>
                </a:extLst>
              </a:tr>
              <a:tr h="0">
                <a:tc>
                  <a:txBody>
                    <a:bodyPr/>
                    <a:lstStyle/>
                    <a:p>
                      <a:r>
                        <a:rPr lang="en-US" sz="2400">
                          <a:solidFill>
                            <a:schemeClr val="bg1"/>
                          </a:solidFill>
                        </a:rPr>
                        <a:t>Beta6</a:t>
                      </a:r>
                    </a:p>
                  </a:txBody>
                  <a:tcPr anchor="ctr">
                    <a:noFill/>
                  </a:tcPr>
                </a:tc>
                <a:tc>
                  <a:txBody>
                    <a:bodyPr/>
                    <a:lstStyle/>
                    <a:p>
                      <a:r>
                        <a:rPr lang="en-US" sz="2400">
                          <a:solidFill>
                            <a:schemeClr val="bg1"/>
                          </a:solidFill>
                        </a:rPr>
                        <a:t>27 Jul 2015</a:t>
                      </a:r>
                    </a:p>
                  </a:txBody>
                  <a:tcPr anchor="ctr">
                    <a:noFill/>
                  </a:tcPr>
                </a:tc>
                <a:extLst>
                  <a:ext uri="{0D108BD9-81ED-4DB2-BD59-A6C34878D82A}">
                    <a16:rowId xmlns:a16="http://schemas.microsoft.com/office/drawing/2014/main" val="453867450"/>
                  </a:ext>
                </a:extLst>
              </a:tr>
              <a:tr h="0">
                <a:tc>
                  <a:txBody>
                    <a:bodyPr/>
                    <a:lstStyle/>
                    <a:p>
                      <a:r>
                        <a:rPr lang="en-US" sz="2400">
                          <a:solidFill>
                            <a:schemeClr val="bg1"/>
                          </a:solidFill>
                        </a:rPr>
                        <a:t>Beta7</a:t>
                      </a:r>
                    </a:p>
                  </a:txBody>
                  <a:tcPr anchor="ctr">
                    <a:noFill/>
                  </a:tcPr>
                </a:tc>
                <a:tc>
                  <a:txBody>
                    <a:bodyPr/>
                    <a:lstStyle/>
                    <a:p>
                      <a:r>
                        <a:rPr lang="en-US" sz="2400">
                          <a:solidFill>
                            <a:schemeClr val="bg1"/>
                          </a:solidFill>
                        </a:rPr>
                        <a:t>2 Sep 2015</a:t>
                      </a:r>
                    </a:p>
                  </a:txBody>
                  <a:tcPr anchor="ctr">
                    <a:noFill/>
                  </a:tcPr>
                </a:tc>
                <a:extLst>
                  <a:ext uri="{0D108BD9-81ED-4DB2-BD59-A6C34878D82A}">
                    <a16:rowId xmlns:a16="http://schemas.microsoft.com/office/drawing/2014/main" val="1552771928"/>
                  </a:ext>
                </a:extLst>
              </a:tr>
              <a:tr h="0">
                <a:tc>
                  <a:txBody>
                    <a:bodyPr/>
                    <a:lstStyle/>
                    <a:p>
                      <a:r>
                        <a:rPr lang="en-US" sz="2400">
                          <a:solidFill>
                            <a:schemeClr val="bg1"/>
                          </a:solidFill>
                        </a:rPr>
                        <a:t>Beta8</a:t>
                      </a:r>
                    </a:p>
                  </a:txBody>
                  <a:tcPr anchor="ctr">
                    <a:noFill/>
                  </a:tcPr>
                </a:tc>
                <a:tc>
                  <a:txBody>
                    <a:bodyPr/>
                    <a:lstStyle/>
                    <a:p>
                      <a:r>
                        <a:rPr lang="en-US" sz="2400">
                          <a:solidFill>
                            <a:schemeClr val="bg1"/>
                          </a:solidFill>
                        </a:rPr>
                        <a:t>15 Oct 2015</a:t>
                      </a:r>
                    </a:p>
                  </a:txBody>
                  <a:tcPr anchor="ctr">
                    <a:noFill/>
                  </a:tcPr>
                </a:tc>
                <a:extLst>
                  <a:ext uri="{0D108BD9-81ED-4DB2-BD59-A6C34878D82A}">
                    <a16:rowId xmlns:a16="http://schemas.microsoft.com/office/drawing/2014/main" val="3770373508"/>
                  </a:ext>
                </a:extLst>
              </a:tr>
              <a:tr h="0">
                <a:tc>
                  <a:txBody>
                    <a:bodyPr/>
                    <a:lstStyle/>
                    <a:p>
                      <a:r>
                        <a:rPr lang="en-US" sz="2400" dirty="0">
                          <a:solidFill>
                            <a:schemeClr val="bg1"/>
                          </a:solidFill>
                        </a:rPr>
                        <a:t>RC1</a:t>
                      </a:r>
                    </a:p>
                  </a:txBody>
                  <a:tcPr anchor="ctr">
                    <a:noFill/>
                  </a:tcPr>
                </a:tc>
                <a:tc>
                  <a:txBody>
                    <a:bodyPr/>
                    <a:lstStyle/>
                    <a:p>
                      <a:r>
                        <a:rPr lang="en-US" sz="2400" dirty="0">
                          <a:solidFill>
                            <a:schemeClr val="bg1"/>
                          </a:solidFill>
                        </a:rPr>
                        <a:t>Nov 2015</a:t>
                      </a:r>
                    </a:p>
                  </a:txBody>
                  <a:tcPr anchor="ctr">
                    <a:noFill/>
                  </a:tcPr>
                </a:tc>
                <a:extLst>
                  <a:ext uri="{0D108BD9-81ED-4DB2-BD59-A6C34878D82A}">
                    <a16:rowId xmlns:a16="http://schemas.microsoft.com/office/drawing/2014/main" val="3131028834"/>
                  </a:ext>
                </a:extLst>
              </a:tr>
              <a:tr h="0">
                <a:tc>
                  <a:txBody>
                    <a:bodyPr/>
                    <a:lstStyle/>
                    <a:p>
                      <a:r>
                        <a:rPr lang="en-US" sz="2400">
                          <a:solidFill>
                            <a:schemeClr val="bg1"/>
                          </a:solidFill>
                        </a:rPr>
                        <a:t>RC2</a:t>
                      </a:r>
                    </a:p>
                  </a:txBody>
                  <a:tcPr anchor="ctr">
                    <a:noFill/>
                  </a:tcPr>
                </a:tc>
                <a:tc>
                  <a:txBody>
                    <a:bodyPr/>
                    <a:lstStyle/>
                    <a:p>
                      <a:r>
                        <a:rPr lang="en-US" sz="2400">
                          <a:hlinkClick r:id="rId4"/>
                        </a:rPr>
                        <a:t>TBD</a:t>
                      </a:r>
                      <a:endParaRPr lang="en-US" sz="2400"/>
                    </a:p>
                  </a:txBody>
                  <a:tcPr anchor="ctr">
                    <a:noFill/>
                  </a:tcPr>
                </a:tc>
                <a:extLst>
                  <a:ext uri="{0D108BD9-81ED-4DB2-BD59-A6C34878D82A}">
                    <a16:rowId xmlns:a16="http://schemas.microsoft.com/office/drawing/2014/main" val="1852487829"/>
                  </a:ext>
                </a:extLst>
              </a:tr>
              <a:tr h="0">
                <a:tc>
                  <a:txBody>
                    <a:bodyPr/>
                    <a:lstStyle/>
                    <a:p>
                      <a:r>
                        <a:rPr lang="en-US" sz="2400" dirty="0">
                          <a:solidFill>
                            <a:schemeClr val="bg1"/>
                          </a:solidFill>
                        </a:rPr>
                        <a:t>1.0.0</a:t>
                      </a:r>
                    </a:p>
                  </a:txBody>
                  <a:tcPr anchor="ctr">
                    <a:noFill/>
                  </a:tcPr>
                </a:tc>
                <a:tc>
                  <a:txBody>
                    <a:bodyPr/>
                    <a:lstStyle/>
                    <a:p>
                      <a:r>
                        <a:rPr lang="en-US" sz="2400" dirty="0">
                          <a:hlinkClick r:id="rId4"/>
                        </a:rPr>
                        <a:t>TBD 2016</a:t>
                      </a:r>
                      <a:endParaRPr lang="en-US" sz="2400" dirty="0"/>
                    </a:p>
                  </a:txBody>
                  <a:tcPr anchor="ctr">
                    <a:noFill/>
                  </a:tcPr>
                </a:tc>
                <a:extLst>
                  <a:ext uri="{0D108BD9-81ED-4DB2-BD59-A6C34878D82A}">
                    <a16:rowId xmlns:a16="http://schemas.microsoft.com/office/drawing/2014/main" val="468468415"/>
                  </a:ext>
                </a:extLst>
              </a:tr>
            </a:tbl>
          </a:graphicData>
        </a:graphic>
      </p:graphicFrame>
    </p:spTree>
    <p:extLst>
      <p:ext uri="{BB962C8B-B14F-4D97-AF65-F5344CB8AC3E}">
        <p14:creationId xmlns:p14="http://schemas.microsoft.com/office/powerpoint/2010/main" val="25440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2016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smtClean="0">
                  <a:solidFill>
                    <a:srgbClr val="FFFFFF"/>
                  </a:solidFill>
                </a:rPr>
                <a:t>.NET Core 1.0 </a:t>
              </a:r>
              <a:r>
                <a:rPr lang="en-US" sz="1200" dirty="0">
                  <a:solidFill>
                    <a:srgbClr val="FFFFFF"/>
                  </a:solidFill>
                </a:rPr>
                <a:t>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smtClean="0">
                <a:solidFill>
                  <a:srgbClr val="FFFFFF"/>
                </a:solidFill>
                <a:latin typeface="Segoe UI Semibold" panose="020B0702040204020203" pitchFamily="34" charset="0"/>
                <a:cs typeface="Segoe UI Semibold" panose="020B0702040204020203" pitchFamily="34" charset="0"/>
              </a:rPr>
              <a:t>.NET Core 1.0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smtClean="0">
                <a:gradFill>
                  <a:gsLst>
                    <a:gs pos="0">
                      <a:srgbClr val="FFFFFF"/>
                    </a:gs>
                    <a:gs pos="100000">
                      <a:srgbClr val="FFFFFF"/>
                    </a:gs>
                  </a:gsLst>
                  <a:lin ang="5400000" scaled="0"/>
                </a:gradFill>
                <a:ea typeface="Segoe UI" pitchFamily="34" charset="0"/>
                <a:cs typeface="Segoe UI" pitchFamily="34" charset="0"/>
              </a:rPr>
              <a:t>ASP.NET Core 1.0</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393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a:t>
            </a:r>
            <a:r>
              <a:rPr lang="en-US" dirty="0" smtClean="0">
                <a:solidFill>
                  <a:srgbClr val="E7F2FC"/>
                </a:solidFill>
              </a:rPr>
              <a:t>2016 </a:t>
            </a:r>
            <a:r>
              <a:rPr lang="en-US" dirty="0">
                <a:solidFill>
                  <a:srgbClr val="E7F2FC"/>
                </a:solidFill>
              </a:rPr>
              <a:t>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smtClean="0">
                <a:solidFill>
                  <a:srgbClr val="FFFFFF"/>
                </a:solidFill>
                <a:latin typeface="Segoe UI Semibold" panose="020B0702040204020203" pitchFamily="34" charset="0"/>
                <a:cs typeface="Segoe UI Semibold" panose="020B0702040204020203" pitchFamily="34" charset="0"/>
              </a:rPr>
              <a:t>.NET Core 1.0 </a:t>
            </a:r>
            <a:endParaRPr lang="en-US" sz="2745"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smtClean="0">
                <a:gradFill>
                  <a:gsLst>
                    <a:gs pos="0">
                      <a:srgbClr val="FFFFFF"/>
                    </a:gs>
                    <a:gs pos="100000">
                      <a:srgbClr val="FFFFFF"/>
                    </a:gs>
                  </a:gsLst>
                  <a:lin ang="5400000" scaled="0"/>
                </a:gradFill>
                <a:ea typeface="Segoe UI" pitchFamily="34" charset="0"/>
                <a:cs typeface="Segoe UI" pitchFamily="34" charset="0"/>
              </a:rPr>
              <a:t>ASP.NET Core features:</a:t>
            </a:r>
            <a:br>
              <a:rPr lang="en-US" sz="1922" dirty="0" smtClean="0">
                <a:gradFill>
                  <a:gsLst>
                    <a:gs pos="0">
                      <a:srgbClr val="FFFFFF"/>
                    </a:gs>
                    <a:gs pos="100000">
                      <a:srgbClr val="FFFFFF"/>
                    </a:gs>
                  </a:gsLst>
                  <a:lin ang="5400000" scaled="0"/>
                </a:gradFill>
                <a:ea typeface="Segoe UI" pitchFamily="34" charset="0"/>
                <a:cs typeface="Segoe UI" pitchFamily="34" charset="0"/>
              </a:rPr>
            </a:br>
            <a:r>
              <a:rPr lang="en-US" sz="1922" dirty="0" smtClean="0">
                <a:gradFill>
                  <a:gsLst>
                    <a:gs pos="0">
                      <a:srgbClr val="FFFFFF"/>
                    </a:gs>
                    <a:gs pos="100000">
                      <a:srgbClr val="FFFFFF"/>
                    </a:gs>
                  </a:gsLst>
                  <a:lin ang="5400000" scaled="0"/>
                </a:gradFill>
                <a:ea typeface="Segoe UI" pitchFamily="34" charset="0"/>
                <a:cs typeface="Segoe UI" pitchFamily="34" charset="0"/>
              </a:rPr>
              <a:t>MVC + Web API</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smtClean="0">
                <a:gradFill>
                  <a:gsLst>
                    <a:gs pos="0">
                      <a:srgbClr val="FFFFFF"/>
                    </a:gs>
                    <a:gs pos="100000">
                      <a:srgbClr val="FFFFFF"/>
                    </a:gs>
                  </a:gsLst>
                  <a:lin ang="5400000" scaled="0"/>
                </a:gradFill>
                <a:ea typeface="Segoe UI" pitchFamily="34" charset="0"/>
                <a:cs typeface="Segoe UI" pitchFamily="34" charset="0"/>
              </a:rPr>
              <a:t>ASP.NET Core 1.0</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196812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a:t>
            </a:r>
            <a:r>
              <a:rPr lang="en-US" sz="4000" dirty="0" smtClean="0"/>
              <a:t>Cloud with Azure</a:t>
            </a:r>
            <a:endParaRPr lang="en-US" sz="4000" dirty="0"/>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27" y="0"/>
            <a:ext cx="10213145"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785" y="2259646"/>
            <a:ext cx="5973009" cy="1752845"/>
          </a:xfrm>
          <a:prstGeom prst="rect">
            <a:avLst/>
          </a:prstGeom>
        </p:spPr>
      </p:pic>
      <p:sp>
        <p:nvSpPr>
          <p:cNvPr id="7" name="Title 6"/>
          <p:cNvSpPr>
            <a:spLocks noGrp="1"/>
          </p:cNvSpPr>
          <p:nvPr>
            <p:ph type="title"/>
          </p:nvPr>
        </p:nvSpPr>
        <p:spPr/>
        <p:txBody>
          <a:bodyPr>
            <a:normAutofit fontScale="90000"/>
          </a:bodyPr>
          <a:lstStyle/>
          <a:p>
            <a:r>
              <a:rPr lang="en-US" dirty="0" smtClean="0"/>
              <a:t>Azure: Quick signup...</a:t>
            </a:r>
            <a:endParaRPr lang="en-US" dirty="0"/>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039464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020" y="2073880"/>
            <a:ext cx="8577960" cy="2710241"/>
          </a:xfrm>
          <a:prstGeom prst="rect">
            <a:avLst/>
          </a:prstGeom>
        </p:spPr>
      </p:pic>
    </p:spTree>
    <p:extLst>
      <p:ext uri="{BB962C8B-B14F-4D97-AF65-F5344CB8AC3E}">
        <p14:creationId xmlns:p14="http://schemas.microsoft.com/office/powerpoint/2010/main" val="27346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086" y="1013319"/>
            <a:ext cx="6222071" cy="4831360"/>
          </a:xfrm>
          <a:prstGeom prst="rect">
            <a:avLst/>
          </a:prstGeom>
        </p:spPr>
      </p:pic>
    </p:spTree>
    <p:extLst>
      <p:ext uri="{BB962C8B-B14F-4D97-AF65-F5344CB8AC3E}">
        <p14:creationId xmlns:p14="http://schemas.microsoft.com/office/powerpoint/2010/main" val="408027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Web Camp Keynote</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945" y="978614"/>
            <a:ext cx="9410111" cy="4900773"/>
          </a:xfrm>
          <a:prstGeom prst="rect">
            <a:avLst/>
          </a:prstGeom>
        </p:spPr>
      </p:pic>
    </p:spTree>
    <p:extLst>
      <p:ext uri="{BB962C8B-B14F-4D97-AF65-F5344CB8AC3E}">
        <p14:creationId xmlns:p14="http://schemas.microsoft.com/office/powerpoint/2010/main" val="179783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spTree>
    <p:extLst>
      <p:ext uri="{BB962C8B-B14F-4D97-AF65-F5344CB8AC3E}">
        <p14:creationId xmlns:p14="http://schemas.microsoft.com/office/powerpoint/2010/main" val="95623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t>
            </a:r>
            <a:r>
              <a:rPr lang="en-US" sz="3200" dirty="0" smtClean="0">
                <a:solidFill>
                  <a:schemeClr val="bg1"/>
                </a:solidFill>
                <a:latin typeface="+mn-lt"/>
              </a:rPr>
              <a:t>://get.asp.net</a:t>
            </a:r>
          </a:p>
          <a:p>
            <a:pPr>
              <a:spcAft>
                <a:spcPts val="1200"/>
              </a:spcAft>
            </a:pPr>
            <a:r>
              <a:rPr lang="en-US" sz="3200" dirty="0" smtClean="0">
                <a:solidFill>
                  <a:schemeClr val="bg1"/>
                </a:solidFill>
                <a:latin typeface="+mn-lt"/>
              </a:rPr>
              <a:t>http://docs.asp.net</a:t>
            </a:r>
            <a:endParaRPr lang="en-US" sz="3200" dirty="0">
              <a:solidFill>
                <a:schemeClr val="bg1"/>
              </a:solidFill>
              <a:latin typeface="+mn-lt"/>
            </a:endParaRPr>
          </a:p>
          <a:p>
            <a:pPr>
              <a:spcAft>
                <a:spcPts val="1200"/>
              </a:spcAft>
            </a:pPr>
            <a:r>
              <a:rPr lang="en-US" sz="3200" dirty="0">
                <a:solidFill>
                  <a:schemeClr val="bg1"/>
                </a:solidFill>
                <a:latin typeface="+mn-lt"/>
              </a:rPr>
              <a:t>http://azure.microsoft.com</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608542744"/>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000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aphicFrame>
        <p:nvGraphicFramePr>
          <p:cNvPr id="2" name="Diagram 1"/>
          <p:cNvGraphicFramePr/>
          <p:nvPr>
            <p:extLst>
              <p:ext uri="{D42A27DB-BD31-4B8C-83A1-F6EECF244321}">
                <p14:modId xmlns:p14="http://schemas.microsoft.com/office/powerpoint/2010/main" val="3645986086"/>
              </p:ext>
            </p:extLst>
          </p:nvPr>
        </p:nvGraphicFramePr>
        <p:xfrm>
          <a:off x="1677257" y="1243173"/>
          <a:ext cx="8837487" cy="377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3" y="1695450"/>
            <a:ext cx="5541961" cy="4089124"/>
          </a:xfrm>
        </p:spPr>
        <p:txBody>
          <a:bodyPr>
            <a:normAutofit/>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1"/>
                </a:solidFill>
                <a:hlinkClick r:id="rId3"/>
              </a:rPr>
              <a:t>Web Extension Pack</a:t>
            </a:r>
            <a:endParaRPr lang="en-US" sz="2800" dirty="0" smtClean="0">
              <a:solidFill>
                <a:schemeClr val="bg1"/>
              </a:solidFill>
            </a:endParaRPr>
          </a:p>
          <a:p>
            <a:pPr>
              <a:spcBef>
                <a:spcPts val="2400"/>
              </a:spcBef>
              <a:spcAft>
                <a:spcPts val="0"/>
              </a:spcAft>
            </a:pPr>
            <a:r>
              <a:rPr lang="en-US" sz="2800" dirty="0" smtClean="0">
                <a:solidFill>
                  <a:schemeClr val="bg1"/>
                </a:solidFill>
              </a:rPr>
              <a:t>(we’ll look at Visual Studio Code, too…)</a:t>
            </a:r>
            <a:endParaRPr lang="en-US" sz="2800" dirty="0">
              <a:solidFill>
                <a:schemeClr val="bg1"/>
              </a:solidFill>
            </a:endParaRP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decel="10000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448692" cy="1076218"/>
          </a:xfrm>
        </p:spPr>
        <p:txBody>
          <a:bodyPr>
            <a:normAutofit/>
          </a:bodyPr>
          <a:lstStyle/>
          <a:p>
            <a:r>
              <a:rPr lang="en-US" sz="3200" dirty="0"/>
              <a:t>NuGet: The smart, easy way to manage </a:t>
            </a:r>
            <a:r>
              <a:rPr lang="en-US" sz="3200" dirty="0" smtClean="0"/>
              <a:t>.NET dependencies</a:t>
            </a:r>
            <a:endParaRPr lang="en-US" sz="3200" dirty="0"/>
          </a:p>
        </p:txBody>
      </p:sp>
      <p:sp>
        <p:nvSpPr>
          <p:cNvPr id="5" name="Text Placeholder 4"/>
          <p:cNvSpPr>
            <a:spLocks noGrp="1"/>
          </p:cNvSpPr>
          <p:nvPr>
            <p:ph type="body" sz="quarter" idx="10"/>
          </p:nvPr>
        </p:nvSpPr>
        <p:spPr>
          <a:xfrm>
            <a:off x="520700" y="1181528"/>
            <a:ext cx="6400799" cy="4687372"/>
          </a:xfrm>
        </p:spPr>
        <p:txBody>
          <a:bodyPr>
            <a:normAutofit lnSpcReduction="10000"/>
          </a:bodyPr>
          <a:lstStyle/>
          <a:p>
            <a:pPr>
              <a:spcBef>
                <a:spcPts val="2400"/>
              </a:spcBef>
              <a:spcAft>
                <a:spcPts val="0"/>
              </a:spcAft>
            </a:pPr>
            <a:r>
              <a:rPr lang="en-US" sz="2400" dirty="0" smtClean="0">
                <a:solidFill>
                  <a:schemeClr val="bg2"/>
                </a:solidFill>
              </a:rPr>
              <a:t>Before NuGet:</a:t>
            </a:r>
          </a:p>
          <a:p>
            <a:pPr marL="346075" indent="-342900">
              <a:spcBef>
                <a:spcPts val="2400"/>
              </a:spcBef>
              <a:spcAft>
                <a:spcPts val="0"/>
              </a:spcAft>
              <a:buFont typeface="Arial" panose="020B0604020202020204" pitchFamily="34" charset="0"/>
              <a:buChar char="•"/>
            </a:pPr>
            <a:r>
              <a:rPr lang="en-US" sz="2400" dirty="0" smtClean="0">
                <a:solidFill>
                  <a:schemeClr val="bg2"/>
                </a:solidFill>
              </a:rPr>
              <a:t>Find </a:t>
            </a:r>
            <a:r>
              <a:rPr lang="en-US" sz="2400" dirty="0">
                <a:solidFill>
                  <a:schemeClr val="bg2"/>
                </a:solidFill>
              </a:rPr>
              <a:t>the latest release</a:t>
            </a:r>
          </a:p>
          <a:p>
            <a:pPr marL="346075" indent="-342900">
              <a:spcBef>
                <a:spcPts val="2400"/>
              </a:spcBef>
              <a:spcAft>
                <a:spcPts val="0"/>
              </a:spcAft>
              <a:buFont typeface="Arial" panose="020B0604020202020204" pitchFamily="34" charset="0"/>
              <a:buChar char="•"/>
            </a:pPr>
            <a:r>
              <a:rPr lang="en-US" sz="2400" dirty="0">
                <a:solidFill>
                  <a:schemeClr val="bg2"/>
                </a:solidFill>
              </a:rPr>
              <a:t>Install and configure in your project</a:t>
            </a:r>
          </a:p>
          <a:p>
            <a:pPr marL="346075" indent="-342900">
              <a:spcBef>
                <a:spcPts val="2400"/>
              </a:spcBef>
              <a:spcAft>
                <a:spcPts val="0"/>
              </a:spcAft>
              <a:buFont typeface="Arial" panose="020B0604020202020204" pitchFamily="34" charset="0"/>
              <a:buChar char="•"/>
            </a:pPr>
            <a:r>
              <a:rPr lang="en-US" sz="2400" dirty="0">
                <a:solidFill>
                  <a:schemeClr val="bg2"/>
                </a:solidFill>
              </a:rPr>
              <a:t>Handle dependencies and versions</a:t>
            </a:r>
          </a:p>
          <a:p>
            <a:pPr marL="346075" indent="-342900">
              <a:spcBef>
                <a:spcPts val="2400"/>
              </a:spcBef>
              <a:spcAft>
                <a:spcPts val="0"/>
              </a:spcAft>
              <a:buFont typeface="Arial" panose="020B0604020202020204" pitchFamily="34" charset="0"/>
              <a:buChar char="•"/>
            </a:pPr>
            <a:r>
              <a:rPr lang="en-US" sz="2400" dirty="0">
                <a:solidFill>
                  <a:schemeClr val="bg2"/>
                </a:solidFill>
              </a:rPr>
              <a:t>Updates with dependency checking</a:t>
            </a:r>
          </a:p>
          <a:p>
            <a:pPr marL="346075" indent="-342900">
              <a:spcBef>
                <a:spcPts val="2400"/>
              </a:spcBef>
              <a:spcAft>
                <a:spcPts val="0"/>
              </a:spcAft>
              <a:buFont typeface="Arial" panose="020B0604020202020204" pitchFamily="34" charset="0"/>
              <a:buChar char="•"/>
            </a:pPr>
            <a:r>
              <a:rPr lang="en-US" sz="2400" dirty="0">
                <a:solidFill>
                  <a:schemeClr val="bg2"/>
                </a:solidFill>
              </a:rPr>
              <a:t>Common list of installed packages</a:t>
            </a:r>
          </a:p>
          <a:p>
            <a:pPr marL="346075" indent="-342900">
              <a:spcBef>
                <a:spcPts val="2400"/>
              </a:spcBef>
              <a:spcAft>
                <a:spcPts val="0"/>
              </a:spcAft>
              <a:buFont typeface="Arial" panose="020B0604020202020204" pitchFamily="34" charset="0"/>
              <a:buChar char="•"/>
            </a:pPr>
            <a:r>
              <a:rPr lang="en-US" sz="2400" dirty="0">
                <a:solidFill>
                  <a:schemeClr val="bg2"/>
                </a:solidFill>
              </a:rPr>
              <a:t>Simplified uninstalls</a:t>
            </a:r>
          </a:p>
          <a:p>
            <a:pPr marL="346075" indent="-342900">
              <a:spcBef>
                <a:spcPts val="2400"/>
              </a:spcBef>
              <a:spcAft>
                <a:spcPts val="0"/>
              </a:spcAft>
              <a:buFont typeface="Arial" panose="020B0604020202020204" pitchFamily="34" charset="0"/>
              <a:buChar char="•"/>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additive="base">
                                        <p:cTn id="20"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3" end="3"/>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additive="base">
                                        <p:cTn id="32"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
                                            <p:txEl>
                                              <p:pRg st="6" end="6"/>
                                            </p:txEl>
                                          </p:spTgt>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 calcmode="lin" valueType="num">
                                      <p:cBhvr additive="base">
                                        <p:cTn id="36"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3" y="588195"/>
            <a:ext cx="11149013" cy="553998"/>
          </a:xfrm>
        </p:spPr>
        <p:txBody>
          <a:bodyPr>
            <a:normAutofit fontScale="90000"/>
          </a:bodyPr>
          <a:lstStyle/>
          <a:p>
            <a:r>
              <a:rPr lang="en-US" sz="4000" dirty="0" smtClean="0"/>
              <a:t>Visual Studio 2015 and ASP.NET Core: </a:t>
            </a:r>
            <a:br>
              <a:rPr lang="en-US" sz="4000" dirty="0" smtClean="0"/>
            </a:br>
            <a:r>
              <a:rPr lang="en-US" sz="4000" dirty="0" smtClean="0"/>
              <a:t>Support for </a:t>
            </a:r>
            <a:r>
              <a:rPr lang="en-US" sz="4000" dirty="0" err="1" smtClean="0"/>
              <a:t>npm</a:t>
            </a:r>
            <a:r>
              <a:rPr lang="en-US" sz="4000" dirty="0" smtClean="0"/>
              <a:t>, bower, gulp, grunt, etc.</a:t>
            </a:r>
            <a:endParaRPr lang="en-US" sz="4000" dirty="0"/>
          </a:p>
        </p:txBody>
      </p:sp>
      <p:graphicFrame>
        <p:nvGraphicFramePr>
          <p:cNvPr id="3" name="Diagram 2"/>
          <p:cNvGraphicFramePr/>
          <p:nvPr>
            <p:extLst>
              <p:ext uri="{D42A27DB-BD31-4B8C-83A1-F6EECF244321}">
                <p14:modId xmlns:p14="http://schemas.microsoft.com/office/powerpoint/2010/main" val="2122909549"/>
              </p:ext>
            </p:extLst>
          </p:nvPr>
        </p:nvGraphicFramePr>
        <p:xfrm>
          <a:off x="590710" y="1520575"/>
          <a:ext cx="11010580" cy="35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41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48585" y="1867176"/>
            <a:ext cx="3218120"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4.6</a:t>
            </a:r>
          </a:p>
        </p:txBody>
      </p:sp>
      <p:sp>
        <p:nvSpPr>
          <p:cNvPr id="9" name="Title 1"/>
          <p:cNvSpPr>
            <a:spLocks noGrp="1"/>
          </p:cNvSpPr>
          <p:nvPr>
            <p:ph type="title"/>
          </p:nvPr>
        </p:nvSpPr>
        <p:spPr>
          <a:xfrm>
            <a:off x="572280" y="556978"/>
            <a:ext cx="9381017" cy="899537"/>
          </a:xfrm>
        </p:spPr>
        <p:txBody>
          <a:bodyPr>
            <a:normAutofit fontScale="90000"/>
          </a:bodyPr>
          <a:lstStyle/>
          <a:p>
            <a:r>
              <a:rPr lang="en-US" dirty="0" smtClean="0">
                <a:ea typeface="Roboto" panose="02000000000000000000" pitchFamily="2" charset="0"/>
              </a:rPr>
              <a:t>ASP.NET 4.6 and ASP.NET Core 1.0</a:t>
            </a:r>
            <a:endParaRPr lang="en-US" dirty="0">
              <a:ea typeface="Roboto" panose="02000000000000000000" pitchFamily="2" charset="0"/>
            </a:endParaRPr>
          </a:p>
        </p:txBody>
      </p:sp>
      <p:sp>
        <p:nvSpPr>
          <p:cNvPr id="24" name="Rectangle 23"/>
          <p:cNvSpPr/>
          <p:nvPr/>
        </p:nvSpPr>
        <p:spPr bwMode="auto">
          <a:xfrm>
            <a:off x="3717388" y="1872812"/>
            <a:ext cx="8294952"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a:t>
            </a:r>
            <a:r>
              <a:rPr lang="en-US" sz="2800" dirty="0" smtClean="0">
                <a:gradFill>
                  <a:gsLst>
                    <a:gs pos="66372">
                      <a:srgbClr val="141414"/>
                    </a:gs>
                    <a:gs pos="90000">
                      <a:srgbClr val="141414"/>
                    </a:gs>
                  </a:gsLst>
                  <a:lin ang="5400000" scaled="0"/>
                </a:gradFill>
                <a:ea typeface="Roboto" panose="02000000000000000000" pitchFamily="2" charset="0"/>
              </a:rPr>
              <a:t>Core 1.0</a:t>
            </a:r>
            <a:endParaRPr lang="en-US" sz="2800" dirty="0">
              <a:gradFill>
                <a:gsLst>
                  <a:gs pos="66372">
                    <a:srgbClr val="141414"/>
                  </a:gs>
                  <a:gs pos="90000">
                    <a:srgbClr val="141414"/>
                  </a:gs>
                </a:gsLst>
                <a:lin ang="5400000" scaled="0"/>
              </a:gradFill>
              <a:ea typeface="Roboto" panose="02000000000000000000" pitchFamily="2" charset="0"/>
            </a:endParaRPr>
          </a:p>
        </p:txBody>
      </p:sp>
      <p:sp>
        <p:nvSpPr>
          <p:cNvPr id="14" name="Rectangle 13"/>
          <p:cNvSpPr/>
          <p:nvPr/>
        </p:nvSpPr>
        <p:spPr bwMode="auto">
          <a:xfrm>
            <a:off x="448590" y="2923496"/>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4.6</a:t>
            </a:r>
          </a:p>
        </p:txBody>
      </p:sp>
      <p:sp>
        <p:nvSpPr>
          <p:cNvPr id="15" name="Rectangle 14"/>
          <p:cNvSpPr/>
          <p:nvPr/>
        </p:nvSpPr>
        <p:spPr bwMode="auto">
          <a:xfrm>
            <a:off x="448590"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libraries</a:t>
            </a:r>
          </a:p>
        </p:txBody>
      </p:sp>
      <p:sp>
        <p:nvSpPr>
          <p:cNvPr id="16" name="Rectangle 15"/>
          <p:cNvSpPr/>
          <p:nvPr/>
        </p:nvSpPr>
        <p:spPr bwMode="auto">
          <a:xfrm>
            <a:off x="448588" y="5033071"/>
            <a:ext cx="11563113" cy="995532"/>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862"/>
            <a:r>
              <a:rPr lang="en-US" sz="2800" dirty="0">
                <a:gradFill>
                  <a:gsLst>
                    <a:gs pos="0">
                      <a:srgbClr val="FFFFFF"/>
                    </a:gs>
                    <a:gs pos="100000">
                      <a:srgbClr val="FFFFFF"/>
                    </a:gs>
                  </a:gsLst>
                  <a:lin ang="5400000" scaled="0"/>
                </a:gradFill>
                <a:ea typeface="Roboto" panose="02000000000000000000" pitchFamily="2" charset="0"/>
                <a:cs typeface="Segoe UI" pitchFamily="34" charset="0"/>
              </a:rPr>
              <a:t>Compilers and runtime components </a:t>
            </a:r>
            <a:br>
              <a:rPr lang="en-US" sz="2800" dirty="0">
                <a:gradFill>
                  <a:gsLst>
                    <a:gs pos="0">
                      <a:srgbClr val="FFFFFF"/>
                    </a:gs>
                    <a:gs pos="100000">
                      <a:srgbClr val="FFFFFF"/>
                    </a:gs>
                  </a:gsLst>
                  <a:lin ang="5400000" scaled="0"/>
                </a:gradFill>
                <a:ea typeface="Roboto" panose="02000000000000000000" pitchFamily="2" charset="0"/>
                <a:cs typeface="Segoe UI" pitchFamily="34" charset="0"/>
              </a:rPr>
            </a:br>
            <a:r>
              <a:rPr lang="en-US" sz="2000" dirty="0">
                <a:gradFill>
                  <a:gsLst>
                    <a:gs pos="0">
                      <a:srgbClr val="FFFFFF"/>
                    </a:gs>
                    <a:gs pos="100000">
                      <a:srgbClr val="FFFFFF"/>
                    </a:gs>
                  </a:gsLst>
                  <a:lin ang="5400000" scaled="0"/>
                </a:gradFill>
                <a:ea typeface="Roboto" panose="02000000000000000000" pitchFamily="2" charset="0"/>
                <a:cs typeface="Segoe UI" pitchFamily="34" charset="0"/>
              </a:rPr>
              <a:t>(.NET Compiler Platform: Roslyn, C#, VB, F# Languages, </a:t>
            </a:r>
            <a:r>
              <a:rPr lang="en-US" sz="2000" dirty="0" err="1">
                <a:gradFill>
                  <a:gsLst>
                    <a:gs pos="0">
                      <a:srgbClr val="FFFFFF"/>
                    </a:gs>
                    <a:gs pos="100000">
                      <a:srgbClr val="FFFFFF"/>
                    </a:gs>
                  </a:gsLst>
                  <a:lin ang="5400000" scaled="0"/>
                </a:gradFill>
                <a:ea typeface="Roboto" panose="02000000000000000000" pitchFamily="2" charset="0"/>
                <a:cs typeface="Segoe UI" pitchFamily="34" charset="0"/>
              </a:rPr>
              <a:t>RyuJIT</a:t>
            </a:r>
            <a:r>
              <a:rPr lang="en-US" sz="2000" dirty="0">
                <a:gradFill>
                  <a:gsLst>
                    <a:gs pos="0">
                      <a:srgbClr val="FFFFFF"/>
                    </a:gs>
                    <a:gs pos="100000">
                      <a:srgbClr val="FFFFFF"/>
                    </a:gs>
                  </a:gsLst>
                  <a:lin ang="5400000" scaled="0"/>
                </a:gradFill>
                <a:ea typeface="Roboto" panose="02000000000000000000" pitchFamily="2" charset="0"/>
                <a:cs typeface="Segoe UI" pitchFamily="34" charset="0"/>
              </a:rPr>
              <a:t>, SIMD)</a:t>
            </a:r>
          </a:p>
        </p:txBody>
      </p:sp>
      <p:sp>
        <p:nvSpPr>
          <p:cNvPr id="21" name="Rectangle 20"/>
          <p:cNvSpPr/>
          <p:nvPr/>
        </p:nvSpPr>
        <p:spPr bwMode="auto">
          <a:xfrm>
            <a:off x="6255804" y="2926314"/>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a:t>
            </a:r>
            <a:r>
              <a:rPr lang="en-US" sz="2800" dirty="0" smtClean="0">
                <a:gradFill>
                  <a:gsLst>
                    <a:gs pos="0">
                      <a:srgbClr val="FFFFFF"/>
                    </a:gs>
                    <a:gs pos="100000">
                      <a:srgbClr val="FFFFFF"/>
                    </a:gs>
                  </a:gsLst>
                  <a:lin ang="5400000" scaled="0"/>
                </a:gradFill>
                <a:ea typeface="Roboto" panose="02000000000000000000" pitchFamily="2" charset="0"/>
              </a:rPr>
              <a:t>1.0</a:t>
            </a:r>
            <a:endParaRPr lang="en-US" sz="2800" dirty="0">
              <a:gradFill>
                <a:gsLst>
                  <a:gs pos="0">
                    <a:srgbClr val="FFFFFF"/>
                  </a:gs>
                  <a:gs pos="100000">
                    <a:srgbClr val="FFFFFF"/>
                  </a:gs>
                </a:gsLst>
                <a:lin ang="5400000" scaled="0"/>
              </a:gradFill>
              <a:ea typeface="Roboto" panose="02000000000000000000" pitchFamily="2" charset="0"/>
            </a:endParaRPr>
          </a:p>
        </p:txBody>
      </p:sp>
      <p:sp>
        <p:nvSpPr>
          <p:cNvPr id="22" name="Rectangle 21"/>
          <p:cNvSpPr/>
          <p:nvPr/>
        </p:nvSpPr>
        <p:spPr bwMode="auto">
          <a:xfrm>
            <a:off x="6255804"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libraries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2335" y="3207546"/>
            <a:ext cx="323368" cy="433565"/>
          </a:xfrm>
          <a:prstGeom prst="rect">
            <a:avLst/>
          </a:prstGeom>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5457660" y="3291197"/>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11374789" y="3217140"/>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0192612" y="3193112"/>
            <a:ext cx="333231" cy="447999"/>
          </a:xfrm>
          <a:prstGeom prst="rect">
            <a:avLst/>
          </a:prstGeom>
        </p:spPr>
      </p:pic>
    </p:spTree>
    <p:extLst>
      <p:ext uri="{BB962C8B-B14F-4D97-AF65-F5344CB8AC3E}">
        <p14:creationId xmlns:p14="http://schemas.microsoft.com/office/powerpoint/2010/main" val="2582990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smtClean="0"/>
              <a:t>What about ASP.NET 5?</a:t>
            </a:r>
            <a:endParaRPr lang="en-US" sz="4000" dirty="0"/>
          </a:p>
        </p:txBody>
      </p:sp>
      <p:sp>
        <p:nvSpPr>
          <p:cNvPr id="5" name="Text Placeholder 4"/>
          <p:cNvSpPr>
            <a:spLocks noGrp="1"/>
          </p:cNvSpPr>
          <p:nvPr>
            <p:ph type="body" sz="quarter" idx="10"/>
          </p:nvPr>
        </p:nvSpPr>
        <p:spPr>
          <a:xfrm>
            <a:off x="520700" y="1820579"/>
            <a:ext cx="11356225" cy="3943223"/>
          </a:xfrm>
        </p:spPr>
        <p:txBody>
          <a:bodyPr>
            <a:normAutofit/>
          </a:bodyPr>
          <a:lstStyle/>
          <a:p>
            <a:pPr>
              <a:spcBef>
                <a:spcPts val="1200"/>
              </a:spcBef>
              <a:spcAft>
                <a:spcPts val="0"/>
              </a:spcAft>
            </a:pPr>
            <a:r>
              <a:rPr lang="en-US" sz="2800" dirty="0" smtClean="0">
                <a:solidFill>
                  <a:schemeClr val="bg1"/>
                </a:solidFill>
              </a:rPr>
              <a:t>ASP.NET Core 1.0 was previously called ASP.NET 5</a:t>
            </a:r>
          </a:p>
          <a:p>
            <a:pPr>
              <a:spcBef>
                <a:spcPts val="1200"/>
              </a:spcBef>
              <a:spcAft>
                <a:spcPts val="0"/>
              </a:spcAft>
            </a:pPr>
            <a:r>
              <a:rPr lang="en-US" sz="2800" dirty="0" smtClean="0">
                <a:solidFill>
                  <a:schemeClr val="bg1"/>
                </a:solidFill>
              </a:rPr>
              <a:t>It was renamed in January 2016</a:t>
            </a:r>
          </a:p>
          <a:p>
            <a:pPr>
              <a:spcBef>
                <a:spcPts val="1200"/>
              </a:spcBef>
              <a:spcAft>
                <a:spcPts val="0"/>
              </a:spcAft>
            </a:pPr>
            <a:r>
              <a:rPr lang="en-US" sz="2800" dirty="0" smtClean="0">
                <a:solidFill>
                  <a:schemeClr val="bg1"/>
                </a:solidFill>
              </a:rPr>
              <a:t>	</a:t>
            </a:r>
            <a:r>
              <a:rPr lang="en-US" sz="2800" dirty="0" smtClean="0">
                <a:solidFill>
                  <a:schemeClr val="bg1"/>
                </a:solidFill>
                <a:hlinkClick r:id="rId3"/>
              </a:rPr>
              <a:t>Announcement post</a:t>
            </a:r>
            <a:endParaRPr lang="en-US" sz="2800" dirty="0" smtClean="0">
              <a:solidFill>
                <a:schemeClr val="bg1"/>
              </a:solidFill>
            </a:endParaRPr>
          </a:p>
          <a:p>
            <a:pPr>
              <a:spcBef>
                <a:spcPts val="1200"/>
              </a:spcBef>
              <a:spcAft>
                <a:spcPts val="0"/>
              </a:spcAft>
            </a:pPr>
            <a:r>
              <a:rPr lang="en-US" sz="2800" dirty="0">
                <a:solidFill>
                  <a:schemeClr val="bg1"/>
                </a:solidFill>
              </a:rPr>
              <a:t>	</a:t>
            </a:r>
            <a:r>
              <a:rPr lang="en-US" sz="2800" dirty="0" smtClean="0">
                <a:solidFill>
                  <a:schemeClr val="bg1"/>
                </a:solidFill>
                <a:hlinkClick r:id="rId4"/>
              </a:rPr>
              <a:t>More details</a:t>
            </a:r>
            <a:endParaRPr lang="en-US" sz="2800" dirty="0" smtClean="0">
              <a:solidFill>
                <a:schemeClr val="bg1"/>
              </a:solidFill>
            </a:endParaRPr>
          </a:p>
          <a:p>
            <a:pPr>
              <a:spcBef>
                <a:spcPts val="1200"/>
              </a:spcBef>
              <a:spcAft>
                <a:spcPts val="0"/>
              </a:spcAft>
            </a:pPr>
            <a:r>
              <a:rPr lang="en-US" sz="2800" dirty="0" smtClean="0">
                <a:solidFill>
                  <a:schemeClr val="bg1"/>
                </a:solidFill>
              </a:rPr>
              <a:t>You’ll still see it referred to as ASP.NET in Visual Studio and in some docs</a:t>
            </a:r>
          </a:p>
          <a:p>
            <a:pPr>
              <a:spcBef>
                <a:spcPts val="1200"/>
              </a:spcBef>
              <a:spcAft>
                <a:spcPts val="0"/>
              </a:spcAft>
            </a:pPr>
            <a:r>
              <a:rPr lang="en-US" sz="2800" dirty="0">
                <a:solidFill>
                  <a:schemeClr val="bg1"/>
                </a:solidFill>
              </a:rPr>
              <a:t>	</a:t>
            </a:r>
            <a:r>
              <a:rPr lang="en-US" sz="2800" dirty="0" smtClean="0">
                <a:solidFill>
                  <a:schemeClr val="bg1"/>
                </a:solidFill>
              </a:rPr>
              <a:t>Will be updated in next ASP.NET Core Release Candidate</a:t>
            </a:r>
            <a:endParaRPr lang="en-US" sz="2800" dirty="0">
              <a:solidFill>
                <a:schemeClr val="bg1"/>
              </a:solidFill>
            </a:endParaRPr>
          </a:p>
        </p:txBody>
      </p:sp>
    </p:spTree>
    <p:extLst>
      <p:ext uri="{BB962C8B-B14F-4D97-AF65-F5344CB8AC3E}">
        <p14:creationId xmlns:p14="http://schemas.microsoft.com/office/powerpoint/2010/main" val="17165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843</Words>
  <Application>Microsoft Office PowerPoint</Application>
  <PresentationFormat>Widescreen</PresentationFormat>
  <Paragraphs>219</Paragraphs>
  <Slides>27</Slides>
  <Notes>17</Notes>
  <HiddenSlides>2</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27</vt:i4>
      </vt:variant>
    </vt:vector>
  </HeadingPairs>
  <TitlesOfParts>
    <vt:vector size="41" baseType="lpstr">
      <vt:lpstr>Arial</vt:lpstr>
      <vt:lpstr>Calibri</vt:lpstr>
      <vt:lpstr>Calibri Light</vt:lpstr>
      <vt:lpstr>Roboto</vt:lpstr>
      <vt:lpstr>Segoe UI</vt:lpstr>
      <vt:lpstr>Segoe UI Light</vt:lpstr>
      <vt:lpstr>Segoe UI Semibold</vt:lpstr>
      <vt:lpstr>Deck Title Slide</vt:lpstr>
      <vt:lpstr>Azure Medium</vt:lpstr>
      <vt:lpstr>Custom Design</vt:lpstr>
      <vt:lpstr>Azure Graphite</vt:lpstr>
      <vt:lpstr>Azure Dark</vt:lpstr>
      <vt:lpstr>Azure Basic</vt:lpstr>
      <vt:lpstr>Azure Noir</vt:lpstr>
      <vt:lpstr>PowerPoint Presentation</vt:lpstr>
      <vt:lpstr>Web Camp Keynote</vt:lpstr>
      <vt:lpstr>Today’s Agenda</vt:lpstr>
      <vt:lpstr>The foundation: tools &amp; frameworks</vt:lpstr>
      <vt:lpstr>Visual Studio 2015: The editor for serious web dev</vt:lpstr>
      <vt:lpstr>NuGet: The smart, easy way to manage .NET dependencies</vt:lpstr>
      <vt:lpstr>Visual Studio 2015 and ASP.NET Core:  Support for npm, bower, gulp, grunt, etc.</vt:lpstr>
      <vt:lpstr>ASP.NET 4.6 and ASP.NET Core 1.0</vt:lpstr>
      <vt:lpstr>What about ASP.NET 5?</vt:lpstr>
      <vt:lpstr>ASP.NET Core 1.0 Roadmap</vt:lpstr>
      <vt:lpstr>.NET 2016 – 10K foot view</vt:lpstr>
      <vt:lpstr>ASP.NET 2016 in a Nutshell</vt:lpstr>
      <vt:lpstr>Deploying ASP.NET Apps to the Cloud with Azure</vt:lpstr>
      <vt:lpstr>Microsoft Azure signup</vt:lpstr>
      <vt:lpstr>PowerPoint Presentation</vt:lpstr>
      <vt:lpstr>PowerPoint Presentation</vt:lpstr>
      <vt:lpstr>Azure: Quick signup...</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2016-02-04T16:44:16Z</dcterms:modified>
</cp:coreProperties>
</file>