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  <p:sldMasterId id="2147483714" r:id="rId2"/>
    <p:sldMasterId id="2147483727" r:id="rId3"/>
    <p:sldMasterId id="2147483734" r:id="rId4"/>
    <p:sldMasterId id="2147483741" r:id="rId5"/>
    <p:sldMasterId id="2147483748" r:id="rId6"/>
    <p:sldMasterId id="2147483758" r:id="rId7"/>
    <p:sldMasterId id="2147483786" r:id="rId8"/>
  </p:sldMasterIdLst>
  <p:notesMasterIdLst>
    <p:notesMasterId r:id="rId22"/>
  </p:notesMasterIdLst>
  <p:sldIdLst>
    <p:sldId id="284" r:id="rId9"/>
    <p:sldId id="257" r:id="rId10"/>
    <p:sldId id="281" r:id="rId11"/>
    <p:sldId id="259" r:id="rId12"/>
    <p:sldId id="256" r:id="rId13"/>
    <p:sldId id="270" r:id="rId14"/>
    <p:sldId id="271" r:id="rId15"/>
    <p:sldId id="274" r:id="rId16"/>
    <p:sldId id="275" r:id="rId17"/>
    <p:sldId id="278" r:id="rId18"/>
    <p:sldId id="279" r:id="rId19"/>
    <p:sldId id="277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7E7E7"/>
    <a:srgbClr val="1D4380"/>
    <a:srgbClr val="289FD7"/>
    <a:srgbClr val="E34F24"/>
    <a:srgbClr val="3C454F"/>
    <a:srgbClr val="BDCD2C"/>
    <a:srgbClr val="617081"/>
    <a:srgbClr val="0171B0"/>
    <a:srgbClr val="80B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90FE3-7537-4D15-A9F5-FDF1805FD5F8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C67A6-C0E7-47DF-97C2-CA9B1127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Students will learn more about Entity Framework and data access in Module 2.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Students will learn more about the ASP.NET Routing Engine in Module 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A3AA4-E735-44C5-88C1-6B0F6288F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01: Exploring ASP.NET MVC 4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03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03830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6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8770515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62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775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1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03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34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 smtClean="0"/>
              <a:t>Secondary refining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51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18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9163226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38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3C454F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62634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54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31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8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33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9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 smtClean="0"/>
              <a:t>Secondary refining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661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7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2313139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3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8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53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9910246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42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60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769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 smtClean="0"/>
              <a:t>Secondary refining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59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411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2597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32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6527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24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4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617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BDCD2C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1276185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527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 smtClean="0"/>
              <a:t>Secondary refining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777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584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1911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246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1832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51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316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362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 smtClean="0"/>
              <a:t>Secondary refining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7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10691620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00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471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7311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22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711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225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 smtClean="0"/>
              <a:t>Secondary refining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408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489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/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6483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341" r="14783"/>
          <a:stretch/>
        </p:blipFill>
        <p:spPr>
          <a:xfrm>
            <a:off x="-26126" y="3598819"/>
            <a:ext cx="12226835" cy="3761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5017448"/>
            <a:ext cx="735979" cy="92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778395"/>
            <a:ext cx="947270" cy="9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160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1695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49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ogo on Background">
    <p:bg>
      <p:bgPr>
        <a:solidFill>
          <a:schemeClr val="tx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8401" r="13953" b="6064"/>
          <a:stretch/>
        </p:blipFill>
        <p:spPr>
          <a:xfrm>
            <a:off x="-27709" y="3033966"/>
            <a:ext cx="12219709" cy="3865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8401" r="13953" b="6064"/>
          <a:stretch/>
        </p:blipFill>
        <p:spPr>
          <a:xfrm>
            <a:off x="-27709" y="3033966"/>
            <a:ext cx="12219709" cy="3865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51688" y="5532552"/>
            <a:ext cx="2470462" cy="1025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4847629"/>
            <a:ext cx="735979" cy="9253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608576"/>
            <a:ext cx="947270" cy="923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61" y="2311884"/>
            <a:ext cx="3769076" cy="13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1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114789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6132980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615347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5600201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mo, Video etc. &quot;special&quot; slides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0"/>
            <a:ext cx="4206383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73"/>
            <a:ext cx="4206384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24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17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6600" b="0" i="0" u="none" strike="noStrike" kern="1200" cap="none" spc="-642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715394" y="2136047"/>
            <a:ext cx="3500039" cy="2114058"/>
            <a:chOff x="1411369" y="3975421"/>
            <a:chExt cx="1714604" cy="1035908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51413330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3958844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188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2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0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 smtClean="0"/>
              <a:t>Secondary refining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6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1.xml"/><Relationship Id="rId10" Type="http://schemas.openxmlformats.org/officeDocument/2006/relationships/image" Target="NUL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NUL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image" Target="NUL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image" Target="NULL"/><Relationship Id="rId4" Type="http://schemas.openxmlformats.org/officeDocument/2006/relationships/slideLayout" Target="../slideLayouts/slideLayout3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10" Type="http://schemas.openxmlformats.org/officeDocument/2006/relationships/image" Target="NULL"/><Relationship Id="rId4" Type="http://schemas.openxmlformats.org/officeDocument/2006/relationships/slideLayout" Target="../slideLayouts/slideLayout42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9" Type="http://schemas.openxmlformats.org/officeDocument/2006/relationships/image" Target="NUL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9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6150" y="3765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Topic/Title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9829" y="5363109"/>
            <a:ext cx="5911921" cy="81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2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803" r:id="rId6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0" kern="1200">
          <a:solidFill>
            <a:srgbClr val="1D4380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l="13121" r="14315"/>
          <a:stretch/>
        </p:blipFill>
        <p:spPr>
          <a:xfrm>
            <a:off x="0" y="4202437"/>
            <a:ext cx="12174584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6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73" r:id="rId3"/>
    <p:sldLayoutId id="2147483720" r:id="rId4"/>
    <p:sldLayoutId id="2147483779" r:id="rId5"/>
    <p:sldLayoutId id="2147483721" r:id="rId6"/>
    <p:sldLayoutId id="2147483726" r:id="rId7"/>
    <p:sldLayoutId id="214748372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BDC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BDCD2C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74" r:id="rId3"/>
    <p:sldLayoutId id="2147483730" r:id="rId4"/>
    <p:sldLayoutId id="2147483780" r:id="rId5"/>
    <p:sldLayoutId id="2147483731" r:id="rId6"/>
    <p:sldLayoutId id="2147483732" r:id="rId7"/>
    <p:sldLayoutId id="2147483733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75" r:id="rId3"/>
    <p:sldLayoutId id="2147483737" r:id="rId4"/>
    <p:sldLayoutId id="2147483781" r:id="rId5"/>
    <p:sldLayoutId id="2147483738" r:id="rId6"/>
    <p:sldLayoutId id="2147483739" r:id="rId7"/>
    <p:sldLayoutId id="214748374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0171B0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6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76" r:id="rId3"/>
    <p:sldLayoutId id="2147483744" r:id="rId4"/>
    <p:sldLayoutId id="2147483782" r:id="rId5"/>
    <p:sldLayoutId id="2147483745" r:id="rId6"/>
    <p:sldLayoutId id="2147483746" r:id="rId7"/>
    <p:sldLayoutId id="2147483747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289FD7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77" r:id="rId3"/>
    <p:sldLayoutId id="2147483751" r:id="rId4"/>
    <p:sldLayoutId id="2147483783" r:id="rId5"/>
    <p:sldLayoutId id="2147483752" r:id="rId6"/>
    <p:sldLayoutId id="2147483753" r:id="rId7"/>
    <p:sldLayoutId id="2147483754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61708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61708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61708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78" r:id="rId3"/>
    <p:sldLayoutId id="2147483761" r:id="rId4"/>
    <p:sldLayoutId id="2147483762" r:id="rId5"/>
    <p:sldLayoutId id="2147483763" r:id="rId6"/>
    <p:sldLayoutId id="214748376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l="13121" r="14315"/>
          <a:stretch/>
        </p:blipFill>
        <p:spPr>
          <a:xfrm>
            <a:off x="0" y="4202437"/>
            <a:ext cx="12174584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49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Deploying to Microsoft Azure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7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Deploying to Microsoft Azure Web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8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676048"/>
            <a:ext cx="11034445" cy="2387600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210153"/>
            <a:ext cx="11034445" cy="16557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MVC overview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Exploring </a:t>
            </a:r>
            <a:r>
              <a:rPr lang="en-US" dirty="0"/>
              <a:t>a new MVC Application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EF </a:t>
            </a:r>
            <a:r>
              <a:rPr lang="en-US" dirty="0"/>
              <a:t>Code First and Scaffolding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Deploying </a:t>
            </a:r>
            <a:r>
              <a:rPr lang="en-US" dirty="0"/>
              <a:t>to </a:t>
            </a:r>
            <a:r>
              <a:rPr lang="en-US" dirty="0" smtClean="0"/>
              <a:t>Microsoft </a:t>
            </a:r>
            <a:r>
              <a:rPr lang="en-US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63940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6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7017" y="2055604"/>
            <a:ext cx="10515600" cy="1325563"/>
          </a:xfrm>
        </p:spPr>
        <p:txBody>
          <a:bodyPr/>
          <a:lstStyle/>
          <a:p>
            <a:r>
              <a:rPr lang="en-US" sz="6000" dirty="0"/>
              <a:t>Building Web Applications using the latest ASP.NET technologies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461000" y="3996267"/>
            <a:ext cx="6351617" cy="2319217"/>
          </a:xfrm>
        </p:spPr>
        <p:txBody>
          <a:bodyPr>
            <a:normAutofit/>
          </a:bodyPr>
          <a:lstStyle/>
          <a:p>
            <a:r>
              <a:rPr lang="en-US" sz="2400" dirty="0"/>
              <a:t>[Speaker]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  <a:alpha val="98000"/>
                  </a:schemeClr>
                </a:solidFill>
              </a:rPr>
              <a:t>[Company]</a:t>
            </a:r>
          </a:p>
          <a:p>
            <a:endParaRPr lang="en-US" dirty="0">
              <a:solidFill>
                <a:schemeClr val="accent6">
                  <a:lumMod val="40000"/>
                  <a:lumOff val="60000"/>
                  <a:alpha val="98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  <a:alpha val="98000"/>
                  </a:schemeClr>
                </a:solidFill>
              </a:rPr>
              <a:t>Email: [Email]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  <a:alpha val="98000"/>
                  </a:schemeClr>
                </a:solidFill>
              </a:rPr>
              <a:t>Twitter: [Twitter]</a:t>
            </a:r>
          </a:p>
        </p:txBody>
      </p:sp>
    </p:spTree>
    <p:extLst>
      <p:ext uri="{BB962C8B-B14F-4D97-AF65-F5344CB8AC3E}">
        <p14:creationId xmlns:p14="http://schemas.microsoft.com/office/powerpoint/2010/main" val="136877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64" y="-167704"/>
            <a:ext cx="11079822" cy="1325563"/>
          </a:xfrm>
        </p:spPr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596739"/>
              </p:ext>
            </p:extLst>
          </p:nvPr>
        </p:nvGraphicFramePr>
        <p:xfrm>
          <a:off x="421864" y="1451247"/>
          <a:ext cx="11483183" cy="480496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35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1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Session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Start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End</a:t>
                      </a:r>
                      <a:endParaRPr lang="en-US" sz="20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Keynote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8:30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9:00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>
                    <a:solidFill>
                      <a:srgbClr val="E7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Introduction to ASP.NET and Visual Studio 2015 Web Tools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9:00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10:45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Break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10:45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11:00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23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Building Web Applications using the latest ASP.NET technologies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11:00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12:15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Lunch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12:15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1:15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Building web front ends for both desktop and mobile using the latest web standards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1:15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2:15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API Services for both web and devices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2:15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3:15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Break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3:15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3:30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Running, improving and maintaining a site in the real world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3:30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4:30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Wrap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</a:rPr>
                        <a:t> Up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4:30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5:00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1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00000"/>
              </a:lnSpc>
              <a:buAutoNum type="arabicParenR"/>
            </a:pPr>
            <a:r>
              <a:rPr lang="en-US" sz="5400" dirty="0" smtClean="0">
                <a:latin typeface="+mj-lt"/>
              </a:rPr>
              <a:t>MVC overview</a:t>
            </a:r>
          </a:p>
          <a:p>
            <a:pPr marL="742950" indent="-742950">
              <a:lnSpc>
                <a:spcPct val="100000"/>
              </a:lnSpc>
              <a:buAutoNum type="arabicParenR"/>
            </a:pPr>
            <a:r>
              <a:rPr lang="en-US" sz="5400" dirty="0" smtClean="0">
                <a:latin typeface="+mj-lt"/>
              </a:rPr>
              <a:t>Exploring a new MVC Application</a:t>
            </a:r>
          </a:p>
          <a:p>
            <a:pPr marL="742950" indent="-742950">
              <a:lnSpc>
                <a:spcPct val="100000"/>
              </a:lnSpc>
              <a:buAutoNum type="arabicParenR"/>
            </a:pPr>
            <a:r>
              <a:rPr lang="en-US" sz="5400" dirty="0" smtClean="0">
                <a:latin typeface="+mj-lt"/>
              </a:rPr>
              <a:t>EF Code First and Scaffolding</a:t>
            </a:r>
          </a:p>
          <a:p>
            <a:pPr marL="742950" indent="-742950">
              <a:lnSpc>
                <a:spcPct val="100000"/>
              </a:lnSpc>
              <a:buAutoNum type="arabicParenR"/>
            </a:pPr>
            <a:r>
              <a:rPr lang="en-US" sz="5400" dirty="0" smtClean="0">
                <a:latin typeface="+mj-lt"/>
              </a:rPr>
              <a:t>Deploying to Microsoft Azure</a:t>
            </a:r>
            <a:endParaRPr 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351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2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12838" y="153988"/>
            <a:ext cx="11079162" cy="1325562"/>
          </a:xfrm>
        </p:spPr>
        <p:txBody>
          <a:bodyPr/>
          <a:lstStyle/>
          <a:p>
            <a:r>
              <a:rPr lang="en-US" dirty="0" smtClean="0"/>
              <a:t>Models, Views, and Controllers</a:t>
            </a:r>
            <a:endParaRPr lang="en-US" dirty="0"/>
          </a:p>
        </p:txBody>
      </p:sp>
      <p:sp>
        <p:nvSpPr>
          <p:cNvPr id="60" name="Content Placeholder 1"/>
          <p:cNvSpPr txBox="1">
            <a:spLocks/>
          </p:cNvSpPr>
          <p:nvPr/>
        </p:nvSpPr>
        <p:spPr>
          <a:xfrm>
            <a:off x="2051051" y="1121921"/>
            <a:ext cx="7437333" cy="512031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indent="0" defTabSz="685864">
              <a:lnSpc>
                <a:spcPct val="90000"/>
              </a:lnSpc>
              <a:spcBef>
                <a:spcPts val="1200"/>
              </a:spcBef>
              <a:buSzPct val="80000"/>
              <a:buFont typeface="Arial" pitchFamily="34" charset="0"/>
              <a:buNone/>
              <a:defRPr sz="2800">
                <a:solidFill>
                  <a:schemeClr val="accent2"/>
                </a:solidFill>
              </a:defRPr>
            </a:lvl1pPr>
            <a:lvl2pPr marL="259591" lvl="1" indent="0" defTabSz="685864">
              <a:lnSpc>
                <a:spcPct val="90000"/>
              </a:lnSpc>
              <a:spcBef>
                <a:spcPts val="1200"/>
              </a:spcBef>
              <a:buSzPct val="80000"/>
              <a:buFont typeface="Arial" pitchFamily="34" charset="0"/>
              <a:buNone/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 defTabSz="914363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3pPr>
            <a:lvl4pPr marL="1604963" indent="-346075" defTabSz="914363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4pPr>
            <a:lvl5pPr marL="1941513" indent="-336550" defTabSz="914363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5pPr>
            <a:lvl6pPr marL="2514499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81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63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45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en-US" sz="4800" dirty="0">
                <a:solidFill>
                  <a:srgbClr val="00AEEF">
                    <a:alpha val="99000"/>
                  </a:srgbClr>
                </a:solidFill>
                <a:latin typeface="Segoe UI Light" pitchFamily="34" charset="0"/>
              </a:rPr>
              <a:t>What does MVC look like?</a:t>
            </a:r>
          </a:p>
        </p:txBody>
      </p:sp>
      <p:sp>
        <p:nvSpPr>
          <p:cNvPr id="62" name="Left Arrow 61"/>
          <p:cNvSpPr/>
          <p:nvPr/>
        </p:nvSpPr>
        <p:spPr bwMode="auto">
          <a:xfrm rot="16200000">
            <a:off x="6520961" y="3492962"/>
            <a:ext cx="1293628" cy="323775"/>
          </a:xfrm>
          <a:prstGeom prst="leftArrow">
            <a:avLst/>
          </a:prstGeom>
          <a:solidFill>
            <a:srgbClr val="1D438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3" name="Freeform 62"/>
          <p:cNvSpPr>
            <a:spLocks noEditPoints="1"/>
          </p:cNvSpPr>
          <p:nvPr/>
        </p:nvSpPr>
        <p:spPr bwMode="black">
          <a:xfrm>
            <a:off x="6824875" y="3396429"/>
            <a:ext cx="685800" cy="530225"/>
          </a:xfrm>
          <a:custGeom>
            <a:avLst/>
            <a:gdLst>
              <a:gd name="T0" fmla="*/ 874 w 1429"/>
              <a:gd name="T1" fmla="*/ 611 h 1104"/>
              <a:gd name="T2" fmla="*/ 874 w 1429"/>
              <a:gd name="T3" fmla="*/ 611 h 1104"/>
              <a:gd name="T4" fmla="*/ 874 w 1429"/>
              <a:gd name="T5" fmla="*/ 572 h 1104"/>
              <a:gd name="T6" fmla="*/ 1429 w 1429"/>
              <a:gd name="T7" fmla="*/ 572 h 1104"/>
              <a:gd name="T8" fmla="*/ 1429 w 1429"/>
              <a:gd name="T9" fmla="*/ 1017 h 1104"/>
              <a:gd name="T10" fmla="*/ 1341 w 1429"/>
              <a:gd name="T11" fmla="*/ 1104 h 1104"/>
              <a:gd name="T12" fmla="*/ 88 w 1429"/>
              <a:gd name="T13" fmla="*/ 1104 h 1104"/>
              <a:gd name="T14" fmla="*/ 0 w 1429"/>
              <a:gd name="T15" fmla="*/ 1017 h 1104"/>
              <a:gd name="T16" fmla="*/ 0 w 1429"/>
              <a:gd name="T17" fmla="*/ 572 h 1104"/>
              <a:gd name="T18" fmla="*/ 577 w 1429"/>
              <a:gd name="T19" fmla="*/ 572 h 1104"/>
              <a:gd name="T20" fmla="*/ 577 w 1429"/>
              <a:gd name="T21" fmla="*/ 611 h 1104"/>
              <a:gd name="T22" fmla="*/ 665 w 1429"/>
              <a:gd name="T23" fmla="*/ 698 h 1104"/>
              <a:gd name="T24" fmla="*/ 786 w 1429"/>
              <a:gd name="T25" fmla="*/ 698 h 1104"/>
              <a:gd name="T26" fmla="*/ 874 w 1429"/>
              <a:gd name="T27" fmla="*/ 611 h 1104"/>
              <a:gd name="T28" fmla="*/ 1341 w 1429"/>
              <a:gd name="T29" fmla="*/ 214 h 1104"/>
              <a:gd name="T30" fmla="*/ 1429 w 1429"/>
              <a:gd name="T31" fmla="*/ 297 h 1104"/>
              <a:gd name="T32" fmla="*/ 1429 w 1429"/>
              <a:gd name="T33" fmla="*/ 528 h 1104"/>
              <a:gd name="T34" fmla="*/ 874 w 1429"/>
              <a:gd name="T35" fmla="*/ 528 h 1104"/>
              <a:gd name="T36" fmla="*/ 874 w 1429"/>
              <a:gd name="T37" fmla="*/ 489 h 1104"/>
              <a:gd name="T38" fmla="*/ 786 w 1429"/>
              <a:gd name="T39" fmla="*/ 407 h 1104"/>
              <a:gd name="T40" fmla="*/ 665 w 1429"/>
              <a:gd name="T41" fmla="*/ 407 h 1104"/>
              <a:gd name="T42" fmla="*/ 577 w 1429"/>
              <a:gd name="T43" fmla="*/ 489 h 1104"/>
              <a:gd name="T44" fmla="*/ 577 w 1429"/>
              <a:gd name="T45" fmla="*/ 528 h 1104"/>
              <a:gd name="T46" fmla="*/ 0 w 1429"/>
              <a:gd name="T47" fmla="*/ 528 h 1104"/>
              <a:gd name="T48" fmla="*/ 0 w 1429"/>
              <a:gd name="T49" fmla="*/ 297 h 1104"/>
              <a:gd name="T50" fmla="*/ 88 w 1429"/>
              <a:gd name="T51" fmla="*/ 214 h 1104"/>
              <a:gd name="T52" fmla="*/ 258 w 1429"/>
              <a:gd name="T53" fmla="*/ 214 h 1104"/>
              <a:gd name="T54" fmla="*/ 258 w 1429"/>
              <a:gd name="T55" fmla="*/ 104 h 1104"/>
              <a:gd name="T56" fmla="*/ 384 w 1429"/>
              <a:gd name="T57" fmla="*/ 0 h 1104"/>
              <a:gd name="T58" fmla="*/ 1039 w 1429"/>
              <a:gd name="T59" fmla="*/ 0 h 1104"/>
              <a:gd name="T60" fmla="*/ 1165 w 1429"/>
              <a:gd name="T61" fmla="*/ 104 h 1104"/>
              <a:gd name="T62" fmla="*/ 1165 w 1429"/>
              <a:gd name="T63" fmla="*/ 214 h 1104"/>
              <a:gd name="T64" fmla="*/ 1341 w 1429"/>
              <a:gd name="T65" fmla="*/ 214 h 1104"/>
              <a:gd name="T66" fmla="*/ 1082 w 1429"/>
              <a:gd name="T67" fmla="*/ 214 h 1104"/>
              <a:gd name="T68" fmla="*/ 1082 w 1429"/>
              <a:gd name="T69" fmla="*/ 214 h 1104"/>
              <a:gd name="T70" fmla="*/ 1082 w 1429"/>
              <a:gd name="T71" fmla="*/ 104 h 1104"/>
              <a:gd name="T72" fmla="*/ 1039 w 1429"/>
              <a:gd name="T73" fmla="*/ 77 h 1104"/>
              <a:gd name="T74" fmla="*/ 384 w 1429"/>
              <a:gd name="T75" fmla="*/ 77 h 1104"/>
              <a:gd name="T76" fmla="*/ 335 w 1429"/>
              <a:gd name="T77" fmla="*/ 104 h 1104"/>
              <a:gd name="T78" fmla="*/ 335 w 1429"/>
              <a:gd name="T79" fmla="*/ 214 h 1104"/>
              <a:gd name="T80" fmla="*/ 1082 w 1429"/>
              <a:gd name="T81" fmla="*/ 21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29" h="1104">
                <a:moveTo>
                  <a:pt x="874" y="611"/>
                </a:moveTo>
                <a:cubicBezTo>
                  <a:pt x="874" y="611"/>
                  <a:pt x="874" y="611"/>
                  <a:pt x="874" y="611"/>
                </a:cubicBezTo>
                <a:cubicBezTo>
                  <a:pt x="874" y="572"/>
                  <a:pt x="874" y="572"/>
                  <a:pt x="874" y="572"/>
                </a:cubicBezTo>
                <a:cubicBezTo>
                  <a:pt x="874" y="572"/>
                  <a:pt x="874" y="572"/>
                  <a:pt x="1429" y="572"/>
                </a:cubicBezTo>
                <a:cubicBezTo>
                  <a:pt x="1429" y="572"/>
                  <a:pt x="1429" y="572"/>
                  <a:pt x="1429" y="1017"/>
                </a:cubicBezTo>
                <a:cubicBezTo>
                  <a:pt x="1429" y="1066"/>
                  <a:pt x="1390" y="1104"/>
                  <a:pt x="1341" y="1104"/>
                </a:cubicBezTo>
                <a:cubicBezTo>
                  <a:pt x="1341" y="1104"/>
                  <a:pt x="1341" y="1104"/>
                  <a:pt x="88" y="1104"/>
                </a:cubicBezTo>
                <a:cubicBezTo>
                  <a:pt x="44" y="1104"/>
                  <a:pt x="0" y="1066"/>
                  <a:pt x="0" y="1017"/>
                </a:cubicBezTo>
                <a:cubicBezTo>
                  <a:pt x="0" y="1017"/>
                  <a:pt x="0" y="1017"/>
                  <a:pt x="0" y="572"/>
                </a:cubicBezTo>
                <a:cubicBezTo>
                  <a:pt x="0" y="572"/>
                  <a:pt x="0" y="572"/>
                  <a:pt x="577" y="572"/>
                </a:cubicBezTo>
                <a:cubicBezTo>
                  <a:pt x="577" y="572"/>
                  <a:pt x="577" y="572"/>
                  <a:pt x="577" y="611"/>
                </a:cubicBezTo>
                <a:cubicBezTo>
                  <a:pt x="577" y="660"/>
                  <a:pt x="615" y="698"/>
                  <a:pt x="665" y="698"/>
                </a:cubicBezTo>
                <a:cubicBezTo>
                  <a:pt x="665" y="698"/>
                  <a:pt x="665" y="698"/>
                  <a:pt x="786" y="698"/>
                </a:cubicBezTo>
                <a:cubicBezTo>
                  <a:pt x="835" y="698"/>
                  <a:pt x="874" y="660"/>
                  <a:pt x="874" y="611"/>
                </a:cubicBezTo>
                <a:close/>
                <a:moveTo>
                  <a:pt x="1341" y="214"/>
                </a:moveTo>
                <a:cubicBezTo>
                  <a:pt x="1390" y="214"/>
                  <a:pt x="1429" y="253"/>
                  <a:pt x="1429" y="297"/>
                </a:cubicBezTo>
                <a:cubicBezTo>
                  <a:pt x="1429" y="297"/>
                  <a:pt x="1429" y="297"/>
                  <a:pt x="1429" y="528"/>
                </a:cubicBezTo>
                <a:cubicBezTo>
                  <a:pt x="1429" y="528"/>
                  <a:pt x="1429" y="528"/>
                  <a:pt x="874" y="528"/>
                </a:cubicBezTo>
                <a:cubicBezTo>
                  <a:pt x="874" y="528"/>
                  <a:pt x="874" y="528"/>
                  <a:pt x="874" y="489"/>
                </a:cubicBezTo>
                <a:cubicBezTo>
                  <a:pt x="874" y="445"/>
                  <a:pt x="835" y="407"/>
                  <a:pt x="786" y="407"/>
                </a:cubicBezTo>
                <a:cubicBezTo>
                  <a:pt x="786" y="407"/>
                  <a:pt x="786" y="407"/>
                  <a:pt x="665" y="407"/>
                </a:cubicBezTo>
                <a:cubicBezTo>
                  <a:pt x="615" y="407"/>
                  <a:pt x="577" y="445"/>
                  <a:pt x="577" y="489"/>
                </a:cubicBezTo>
                <a:cubicBezTo>
                  <a:pt x="577" y="489"/>
                  <a:pt x="577" y="489"/>
                  <a:pt x="577" y="528"/>
                </a:cubicBezTo>
                <a:cubicBezTo>
                  <a:pt x="577" y="528"/>
                  <a:pt x="577" y="528"/>
                  <a:pt x="0" y="528"/>
                </a:cubicBezTo>
                <a:cubicBezTo>
                  <a:pt x="0" y="528"/>
                  <a:pt x="0" y="528"/>
                  <a:pt x="0" y="297"/>
                </a:cubicBezTo>
                <a:cubicBezTo>
                  <a:pt x="0" y="253"/>
                  <a:pt x="44" y="214"/>
                  <a:pt x="88" y="214"/>
                </a:cubicBezTo>
                <a:cubicBezTo>
                  <a:pt x="88" y="214"/>
                  <a:pt x="88" y="214"/>
                  <a:pt x="258" y="214"/>
                </a:cubicBezTo>
                <a:cubicBezTo>
                  <a:pt x="258" y="214"/>
                  <a:pt x="258" y="214"/>
                  <a:pt x="258" y="104"/>
                </a:cubicBezTo>
                <a:cubicBezTo>
                  <a:pt x="258" y="44"/>
                  <a:pt x="313" y="0"/>
                  <a:pt x="384" y="0"/>
                </a:cubicBezTo>
                <a:cubicBezTo>
                  <a:pt x="384" y="0"/>
                  <a:pt x="384" y="0"/>
                  <a:pt x="1039" y="0"/>
                </a:cubicBezTo>
                <a:cubicBezTo>
                  <a:pt x="1110" y="0"/>
                  <a:pt x="1165" y="44"/>
                  <a:pt x="1165" y="104"/>
                </a:cubicBezTo>
                <a:cubicBezTo>
                  <a:pt x="1165" y="104"/>
                  <a:pt x="1165" y="104"/>
                  <a:pt x="1165" y="214"/>
                </a:cubicBezTo>
                <a:cubicBezTo>
                  <a:pt x="1165" y="214"/>
                  <a:pt x="1165" y="214"/>
                  <a:pt x="1341" y="214"/>
                </a:cubicBezTo>
                <a:close/>
                <a:moveTo>
                  <a:pt x="1082" y="214"/>
                </a:moveTo>
                <a:cubicBezTo>
                  <a:pt x="1082" y="214"/>
                  <a:pt x="1082" y="214"/>
                  <a:pt x="1082" y="214"/>
                </a:cubicBezTo>
                <a:cubicBezTo>
                  <a:pt x="1082" y="104"/>
                  <a:pt x="1082" y="104"/>
                  <a:pt x="1082" y="104"/>
                </a:cubicBezTo>
                <a:cubicBezTo>
                  <a:pt x="1082" y="93"/>
                  <a:pt x="1066" y="77"/>
                  <a:pt x="1039" y="77"/>
                </a:cubicBezTo>
                <a:cubicBezTo>
                  <a:pt x="1039" y="77"/>
                  <a:pt x="1039" y="77"/>
                  <a:pt x="384" y="77"/>
                </a:cubicBezTo>
                <a:cubicBezTo>
                  <a:pt x="352" y="77"/>
                  <a:pt x="335" y="93"/>
                  <a:pt x="335" y="104"/>
                </a:cubicBezTo>
                <a:cubicBezTo>
                  <a:pt x="335" y="104"/>
                  <a:pt x="335" y="104"/>
                  <a:pt x="335" y="214"/>
                </a:cubicBezTo>
                <a:cubicBezTo>
                  <a:pt x="335" y="214"/>
                  <a:pt x="335" y="214"/>
                  <a:pt x="1082" y="214"/>
                </a:cubicBezTo>
                <a:close/>
              </a:path>
            </a:pathLst>
          </a:custGeom>
          <a:solidFill>
            <a:srgbClr val="8CC6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>
              <a:defRPr/>
            </a:pPr>
            <a:endParaRPr lang="en-US" sz="2400" kern="0">
              <a:solidFill>
                <a:srgbClr val="292929"/>
              </a:solidFill>
              <a:latin typeface="Segoe UI"/>
            </a:endParaRPr>
          </a:p>
        </p:txBody>
      </p:sp>
      <p:sp>
        <p:nvSpPr>
          <p:cNvPr id="66" name="Freeform 65"/>
          <p:cNvSpPr>
            <a:spLocks noEditPoints="1"/>
          </p:cNvSpPr>
          <p:nvPr/>
        </p:nvSpPr>
        <p:spPr bwMode="black">
          <a:xfrm>
            <a:off x="6024775" y="5712006"/>
            <a:ext cx="685800" cy="530225"/>
          </a:xfrm>
          <a:custGeom>
            <a:avLst/>
            <a:gdLst>
              <a:gd name="T0" fmla="*/ 874 w 1429"/>
              <a:gd name="T1" fmla="*/ 611 h 1104"/>
              <a:gd name="T2" fmla="*/ 874 w 1429"/>
              <a:gd name="T3" fmla="*/ 611 h 1104"/>
              <a:gd name="T4" fmla="*/ 874 w 1429"/>
              <a:gd name="T5" fmla="*/ 572 h 1104"/>
              <a:gd name="T6" fmla="*/ 1429 w 1429"/>
              <a:gd name="T7" fmla="*/ 572 h 1104"/>
              <a:gd name="T8" fmla="*/ 1429 w 1429"/>
              <a:gd name="T9" fmla="*/ 1017 h 1104"/>
              <a:gd name="T10" fmla="*/ 1341 w 1429"/>
              <a:gd name="T11" fmla="*/ 1104 h 1104"/>
              <a:gd name="T12" fmla="*/ 88 w 1429"/>
              <a:gd name="T13" fmla="*/ 1104 h 1104"/>
              <a:gd name="T14" fmla="*/ 0 w 1429"/>
              <a:gd name="T15" fmla="*/ 1017 h 1104"/>
              <a:gd name="T16" fmla="*/ 0 w 1429"/>
              <a:gd name="T17" fmla="*/ 572 h 1104"/>
              <a:gd name="T18" fmla="*/ 577 w 1429"/>
              <a:gd name="T19" fmla="*/ 572 h 1104"/>
              <a:gd name="T20" fmla="*/ 577 w 1429"/>
              <a:gd name="T21" fmla="*/ 611 h 1104"/>
              <a:gd name="T22" fmla="*/ 665 w 1429"/>
              <a:gd name="T23" fmla="*/ 698 h 1104"/>
              <a:gd name="T24" fmla="*/ 786 w 1429"/>
              <a:gd name="T25" fmla="*/ 698 h 1104"/>
              <a:gd name="T26" fmla="*/ 874 w 1429"/>
              <a:gd name="T27" fmla="*/ 611 h 1104"/>
              <a:gd name="T28" fmla="*/ 1341 w 1429"/>
              <a:gd name="T29" fmla="*/ 214 h 1104"/>
              <a:gd name="T30" fmla="*/ 1429 w 1429"/>
              <a:gd name="T31" fmla="*/ 297 h 1104"/>
              <a:gd name="T32" fmla="*/ 1429 w 1429"/>
              <a:gd name="T33" fmla="*/ 528 h 1104"/>
              <a:gd name="T34" fmla="*/ 874 w 1429"/>
              <a:gd name="T35" fmla="*/ 528 h 1104"/>
              <a:gd name="T36" fmla="*/ 874 w 1429"/>
              <a:gd name="T37" fmla="*/ 489 h 1104"/>
              <a:gd name="T38" fmla="*/ 786 w 1429"/>
              <a:gd name="T39" fmla="*/ 407 h 1104"/>
              <a:gd name="T40" fmla="*/ 665 w 1429"/>
              <a:gd name="T41" fmla="*/ 407 h 1104"/>
              <a:gd name="T42" fmla="*/ 577 w 1429"/>
              <a:gd name="T43" fmla="*/ 489 h 1104"/>
              <a:gd name="T44" fmla="*/ 577 w 1429"/>
              <a:gd name="T45" fmla="*/ 528 h 1104"/>
              <a:gd name="T46" fmla="*/ 0 w 1429"/>
              <a:gd name="T47" fmla="*/ 528 h 1104"/>
              <a:gd name="T48" fmla="*/ 0 w 1429"/>
              <a:gd name="T49" fmla="*/ 297 h 1104"/>
              <a:gd name="T50" fmla="*/ 88 w 1429"/>
              <a:gd name="T51" fmla="*/ 214 h 1104"/>
              <a:gd name="T52" fmla="*/ 258 w 1429"/>
              <a:gd name="T53" fmla="*/ 214 h 1104"/>
              <a:gd name="T54" fmla="*/ 258 w 1429"/>
              <a:gd name="T55" fmla="*/ 104 h 1104"/>
              <a:gd name="T56" fmla="*/ 384 w 1429"/>
              <a:gd name="T57" fmla="*/ 0 h 1104"/>
              <a:gd name="T58" fmla="*/ 1039 w 1429"/>
              <a:gd name="T59" fmla="*/ 0 h 1104"/>
              <a:gd name="T60" fmla="*/ 1165 w 1429"/>
              <a:gd name="T61" fmla="*/ 104 h 1104"/>
              <a:gd name="T62" fmla="*/ 1165 w 1429"/>
              <a:gd name="T63" fmla="*/ 214 h 1104"/>
              <a:gd name="T64" fmla="*/ 1341 w 1429"/>
              <a:gd name="T65" fmla="*/ 214 h 1104"/>
              <a:gd name="T66" fmla="*/ 1082 w 1429"/>
              <a:gd name="T67" fmla="*/ 214 h 1104"/>
              <a:gd name="T68" fmla="*/ 1082 w 1429"/>
              <a:gd name="T69" fmla="*/ 214 h 1104"/>
              <a:gd name="T70" fmla="*/ 1082 w 1429"/>
              <a:gd name="T71" fmla="*/ 104 h 1104"/>
              <a:gd name="T72" fmla="*/ 1039 w 1429"/>
              <a:gd name="T73" fmla="*/ 77 h 1104"/>
              <a:gd name="T74" fmla="*/ 384 w 1429"/>
              <a:gd name="T75" fmla="*/ 77 h 1104"/>
              <a:gd name="T76" fmla="*/ 335 w 1429"/>
              <a:gd name="T77" fmla="*/ 104 h 1104"/>
              <a:gd name="T78" fmla="*/ 335 w 1429"/>
              <a:gd name="T79" fmla="*/ 214 h 1104"/>
              <a:gd name="T80" fmla="*/ 1082 w 1429"/>
              <a:gd name="T81" fmla="*/ 21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29" h="1104">
                <a:moveTo>
                  <a:pt x="874" y="611"/>
                </a:moveTo>
                <a:cubicBezTo>
                  <a:pt x="874" y="611"/>
                  <a:pt x="874" y="611"/>
                  <a:pt x="874" y="611"/>
                </a:cubicBezTo>
                <a:cubicBezTo>
                  <a:pt x="874" y="572"/>
                  <a:pt x="874" y="572"/>
                  <a:pt x="874" y="572"/>
                </a:cubicBezTo>
                <a:cubicBezTo>
                  <a:pt x="874" y="572"/>
                  <a:pt x="874" y="572"/>
                  <a:pt x="1429" y="572"/>
                </a:cubicBezTo>
                <a:cubicBezTo>
                  <a:pt x="1429" y="572"/>
                  <a:pt x="1429" y="572"/>
                  <a:pt x="1429" y="1017"/>
                </a:cubicBezTo>
                <a:cubicBezTo>
                  <a:pt x="1429" y="1066"/>
                  <a:pt x="1390" y="1104"/>
                  <a:pt x="1341" y="1104"/>
                </a:cubicBezTo>
                <a:cubicBezTo>
                  <a:pt x="1341" y="1104"/>
                  <a:pt x="1341" y="1104"/>
                  <a:pt x="88" y="1104"/>
                </a:cubicBezTo>
                <a:cubicBezTo>
                  <a:pt x="44" y="1104"/>
                  <a:pt x="0" y="1066"/>
                  <a:pt x="0" y="1017"/>
                </a:cubicBezTo>
                <a:cubicBezTo>
                  <a:pt x="0" y="1017"/>
                  <a:pt x="0" y="1017"/>
                  <a:pt x="0" y="572"/>
                </a:cubicBezTo>
                <a:cubicBezTo>
                  <a:pt x="0" y="572"/>
                  <a:pt x="0" y="572"/>
                  <a:pt x="577" y="572"/>
                </a:cubicBezTo>
                <a:cubicBezTo>
                  <a:pt x="577" y="572"/>
                  <a:pt x="577" y="572"/>
                  <a:pt x="577" y="611"/>
                </a:cubicBezTo>
                <a:cubicBezTo>
                  <a:pt x="577" y="660"/>
                  <a:pt x="615" y="698"/>
                  <a:pt x="665" y="698"/>
                </a:cubicBezTo>
                <a:cubicBezTo>
                  <a:pt x="665" y="698"/>
                  <a:pt x="665" y="698"/>
                  <a:pt x="786" y="698"/>
                </a:cubicBezTo>
                <a:cubicBezTo>
                  <a:pt x="835" y="698"/>
                  <a:pt x="874" y="660"/>
                  <a:pt x="874" y="611"/>
                </a:cubicBezTo>
                <a:close/>
                <a:moveTo>
                  <a:pt x="1341" y="214"/>
                </a:moveTo>
                <a:cubicBezTo>
                  <a:pt x="1390" y="214"/>
                  <a:pt x="1429" y="253"/>
                  <a:pt x="1429" y="297"/>
                </a:cubicBezTo>
                <a:cubicBezTo>
                  <a:pt x="1429" y="297"/>
                  <a:pt x="1429" y="297"/>
                  <a:pt x="1429" y="528"/>
                </a:cubicBezTo>
                <a:cubicBezTo>
                  <a:pt x="1429" y="528"/>
                  <a:pt x="1429" y="528"/>
                  <a:pt x="874" y="528"/>
                </a:cubicBezTo>
                <a:cubicBezTo>
                  <a:pt x="874" y="528"/>
                  <a:pt x="874" y="528"/>
                  <a:pt x="874" y="489"/>
                </a:cubicBezTo>
                <a:cubicBezTo>
                  <a:pt x="874" y="445"/>
                  <a:pt x="835" y="407"/>
                  <a:pt x="786" y="407"/>
                </a:cubicBezTo>
                <a:cubicBezTo>
                  <a:pt x="786" y="407"/>
                  <a:pt x="786" y="407"/>
                  <a:pt x="665" y="407"/>
                </a:cubicBezTo>
                <a:cubicBezTo>
                  <a:pt x="615" y="407"/>
                  <a:pt x="577" y="445"/>
                  <a:pt x="577" y="489"/>
                </a:cubicBezTo>
                <a:cubicBezTo>
                  <a:pt x="577" y="489"/>
                  <a:pt x="577" y="489"/>
                  <a:pt x="577" y="528"/>
                </a:cubicBezTo>
                <a:cubicBezTo>
                  <a:pt x="577" y="528"/>
                  <a:pt x="577" y="528"/>
                  <a:pt x="0" y="528"/>
                </a:cubicBezTo>
                <a:cubicBezTo>
                  <a:pt x="0" y="528"/>
                  <a:pt x="0" y="528"/>
                  <a:pt x="0" y="297"/>
                </a:cubicBezTo>
                <a:cubicBezTo>
                  <a:pt x="0" y="253"/>
                  <a:pt x="44" y="214"/>
                  <a:pt x="88" y="214"/>
                </a:cubicBezTo>
                <a:cubicBezTo>
                  <a:pt x="88" y="214"/>
                  <a:pt x="88" y="214"/>
                  <a:pt x="258" y="214"/>
                </a:cubicBezTo>
                <a:cubicBezTo>
                  <a:pt x="258" y="214"/>
                  <a:pt x="258" y="214"/>
                  <a:pt x="258" y="104"/>
                </a:cubicBezTo>
                <a:cubicBezTo>
                  <a:pt x="258" y="44"/>
                  <a:pt x="313" y="0"/>
                  <a:pt x="384" y="0"/>
                </a:cubicBezTo>
                <a:cubicBezTo>
                  <a:pt x="384" y="0"/>
                  <a:pt x="384" y="0"/>
                  <a:pt x="1039" y="0"/>
                </a:cubicBezTo>
                <a:cubicBezTo>
                  <a:pt x="1110" y="0"/>
                  <a:pt x="1165" y="44"/>
                  <a:pt x="1165" y="104"/>
                </a:cubicBezTo>
                <a:cubicBezTo>
                  <a:pt x="1165" y="104"/>
                  <a:pt x="1165" y="104"/>
                  <a:pt x="1165" y="214"/>
                </a:cubicBezTo>
                <a:cubicBezTo>
                  <a:pt x="1165" y="214"/>
                  <a:pt x="1165" y="214"/>
                  <a:pt x="1341" y="214"/>
                </a:cubicBezTo>
                <a:close/>
                <a:moveTo>
                  <a:pt x="1082" y="214"/>
                </a:moveTo>
                <a:cubicBezTo>
                  <a:pt x="1082" y="214"/>
                  <a:pt x="1082" y="214"/>
                  <a:pt x="1082" y="214"/>
                </a:cubicBezTo>
                <a:cubicBezTo>
                  <a:pt x="1082" y="104"/>
                  <a:pt x="1082" y="104"/>
                  <a:pt x="1082" y="104"/>
                </a:cubicBezTo>
                <a:cubicBezTo>
                  <a:pt x="1082" y="93"/>
                  <a:pt x="1066" y="77"/>
                  <a:pt x="1039" y="77"/>
                </a:cubicBezTo>
                <a:cubicBezTo>
                  <a:pt x="1039" y="77"/>
                  <a:pt x="1039" y="77"/>
                  <a:pt x="384" y="77"/>
                </a:cubicBezTo>
                <a:cubicBezTo>
                  <a:pt x="352" y="77"/>
                  <a:pt x="335" y="93"/>
                  <a:pt x="335" y="104"/>
                </a:cubicBezTo>
                <a:cubicBezTo>
                  <a:pt x="335" y="104"/>
                  <a:pt x="335" y="104"/>
                  <a:pt x="335" y="214"/>
                </a:cubicBezTo>
                <a:cubicBezTo>
                  <a:pt x="335" y="214"/>
                  <a:pt x="335" y="214"/>
                  <a:pt x="1082" y="214"/>
                </a:cubicBezTo>
                <a:close/>
              </a:path>
            </a:pathLst>
          </a:custGeom>
          <a:solidFill>
            <a:srgbClr val="8CC6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>
              <a:defRPr/>
            </a:pPr>
            <a:endParaRPr lang="en-US" sz="2400" kern="0">
              <a:solidFill>
                <a:srgbClr val="292929"/>
              </a:solidFill>
              <a:latin typeface="Segoe UI"/>
            </a:endParaRPr>
          </a:p>
        </p:txBody>
      </p:sp>
      <p:sp>
        <p:nvSpPr>
          <p:cNvPr id="67" name="Right Arrow 66"/>
          <p:cNvSpPr/>
          <p:nvPr/>
        </p:nvSpPr>
        <p:spPr bwMode="auto">
          <a:xfrm>
            <a:off x="6878041" y="5778571"/>
            <a:ext cx="501086" cy="397095"/>
          </a:xfrm>
          <a:prstGeom prst="rightArrow">
            <a:avLst/>
          </a:prstGeom>
          <a:solidFill>
            <a:srgbClr val="1D438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024776" y="2021960"/>
            <a:ext cx="2286000" cy="999460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Controller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6024776" y="4301665"/>
            <a:ext cx="2286000" cy="999460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View</a:t>
            </a:r>
          </a:p>
        </p:txBody>
      </p:sp>
      <p:sp>
        <p:nvSpPr>
          <p:cNvPr id="74" name="Right Arrow 73"/>
          <p:cNvSpPr/>
          <p:nvPr/>
        </p:nvSpPr>
        <p:spPr bwMode="auto">
          <a:xfrm>
            <a:off x="3019306" y="2021961"/>
            <a:ext cx="2286000" cy="999459"/>
          </a:xfrm>
          <a:prstGeom prst="rightArrow">
            <a:avLst/>
          </a:prstGeom>
          <a:solidFill>
            <a:srgbClr val="1D438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Request</a:t>
            </a:r>
          </a:p>
        </p:txBody>
      </p:sp>
      <p:sp>
        <p:nvSpPr>
          <p:cNvPr id="76" name="Left Arrow 75"/>
          <p:cNvSpPr/>
          <p:nvPr/>
        </p:nvSpPr>
        <p:spPr bwMode="auto">
          <a:xfrm>
            <a:off x="3019306" y="4294578"/>
            <a:ext cx="2286000" cy="999459"/>
          </a:xfrm>
          <a:prstGeom prst="leftArrow">
            <a:avLst/>
          </a:prstGeom>
          <a:solidFill>
            <a:srgbClr val="1D438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Response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7698415" y="3543059"/>
            <a:ext cx="1143000" cy="3969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32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8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4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64">
              <a:spcBef>
                <a:spcPts val="1200"/>
              </a:spcBef>
              <a:buNone/>
              <a:defRPr/>
            </a:pPr>
            <a:r>
              <a:rPr lang="en-US" sz="2400" dirty="0">
                <a:solidFill>
                  <a:srgbClr val="00AEEF"/>
                </a:solidFill>
                <a:latin typeface="Segoe UI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9127" y="5469286"/>
            <a:ext cx="1127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8CC6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</a:t>
            </a:r>
            <a:endParaRPr lang="en-US" sz="2400" dirty="0">
              <a:solidFill>
                <a:srgbClr val="8CC6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20874" y="3480138"/>
            <a:ext cx="1127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8CC6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</a:t>
            </a:r>
            <a:endParaRPr lang="en-US" sz="2400" dirty="0">
              <a:solidFill>
                <a:srgbClr val="8CC6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26591" y="3741534"/>
            <a:ext cx="949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E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</a:t>
            </a:r>
            <a:endParaRPr lang="en-US" dirty="0">
              <a:solidFill>
                <a:srgbClr val="00AEEF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 animBg="1"/>
      <p:bldP spid="63" grpId="0" animBg="1"/>
      <p:bldP spid="66" grpId="0" animBg="1"/>
      <p:bldP spid="67" grpId="0" animBg="1"/>
      <p:bldP spid="69" grpId="0" animBg="1"/>
      <p:bldP spid="72" grpId="0" animBg="1"/>
      <p:bldP spid="74" grpId="0" animBg="1"/>
      <p:bldP spid="76" grpId="0" animBg="1"/>
      <p:bldP spid="78" grpId="0"/>
      <p:bldP spid="3" grpId="0"/>
      <p:bldP spid="80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 new ASP.NET MVC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9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Entity Framework Code First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Modeling the Geek 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57501"/>
      </p:ext>
    </p:extLst>
  </p:cSld>
  <p:clrMapOvr>
    <a:masterClrMapping/>
  </p:clrMapOvr>
</p:sld>
</file>

<file path=ppt/theme/theme1.xml><?xml version="1.0" encoding="utf-8"?>
<a:theme xmlns:a="http://schemas.openxmlformats.org/drawingml/2006/main" name="Deck 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89FD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ure Medium">
  <a:themeElements>
    <a:clrScheme name="Azure Basic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zure G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zure Grap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zur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zure 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zure Noi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Azure Medium">
  <a:themeElements>
    <a:clrScheme name="Custom 3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226</Words>
  <Application>Microsoft Office PowerPoint</Application>
  <PresentationFormat>Widescreen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</vt:lpstr>
      <vt:lpstr>Calibri</vt:lpstr>
      <vt:lpstr>Segoe UI</vt:lpstr>
      <vt:lpstr>Segoe UI Light</vt:lpstr>
      <vt:lpstr>Segoe UI Semibold</vt:lpstr>
      <vt:lpstr>Segoe UI Symbol</vt:lpstr>
      <vt:lpstr>Times New Roman</vt:lpstr>
      <vt:lpstr>Wingdings</vt:lpstr>
      <vt:lpstr>Deck Title Slide</vt:lpstr>
      <vt:lpstr>Azure Medium</vt:lpstr>
      <vt:lpstr>Azure Green</vt:lpstr>
      <vt:lpstr>Azure Graphite</vt:lpstr>
      <vt:lpstr>Azure Dark</vt:lpstr>
      <vt:lpstr>Azure Basic</vt:lpstr>
      <vt:lpstr>Azure Noir</vt:lpstr>
      <vt:lpstr>1_Azure Medium</vt:lpstr>
      <vt:lpstr>PowerPoint Presentation</vt:lpstr>
      <vt:lpstr>Building Web Applications using the latest ASP.NET technologies</vt:lpstr>
      <vt:lpstr>Today’s Agenda</vt:lpstr>
      <vt:lpstr>Agenda</vt:lpstr>
      <vt:lpstr>MVC Overview</vt:lpstr>
      <vt:lpstr>Models, Views, and Controllers</vt:lpstr>
      <vt:lpstr>Demo</vt:lpstr>
      <vt:lpstr>Entity Framework Code First</vt:lpstr>
      <vt:lpstr>Demo</vt:lpstr>
      <vt:lpstr>Deploying to Microsoft Azure</vt:lpstr>
      <vt:lpstr>Demo</vt:lpstr>
      <vt:lpstr>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Galloway</dc:creator>
  <cp:lastModifiedBy>Jon Galloway</cp:lastModifiedBy>
  <cp:revision>32</cp:revision>
  <dcterms:created xsi:type="dcterms:W3CDTF">2013-08-05T17:04:56Z</dcterms:created>
  <dcterms:modified xsi:type="dcterms:W3CDTF">2016-02-04T16:21:10Z</dcterms:modified>
</cp:coreProperties>
</file>