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1" r:id="rId8"/>
    <p:sldMasterId id="2147483807" r:id="rId9"/>
  </p:sldMasterIdLst>
  <p:notesMasterIdLst>
    <p:notesMasterId r:id="rId31"/>
  </p:notesMasterIdLst>
  <p:sldIdLst>
    <p:sldId id="291" r:id="rId10"/>
    <p:sldId id="257" r:id="rId11"/>
    <p:sldId id="288" r:id="rId12"/>
    <p:sldId id="259" r:id="rId13"/>
    <p:sldId id="270" r:id="rId14"/>
    <p:sldId id="292" r:id="rId15"/>
    <p:sldId id="256" r:id="rId16"/>
    <p:sldId id="286"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E7F2FC"/>
    <a:srgbClr val="E34F24"/>
    <a:srgbClr val="009950"/>
    <a:srgbClr val="80B940"/>
    <a:srgbClr val="1D4380"/>
    <a:srgbClr val="289FD7"/>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77330" autoAdjust="0"/>
  </p:normalViewPr>
  <p:slideViewPr>
    <p:cSldViewPr snapToGrid="0">
      <p:cViewPr varScale="1">
        <p:scale>
          <a:sx n="113" d="100"/>
          <a:sy n="113" d="100"/>
        </p:scale>
        <p:origin x="126" y="216"/>
      </p:cViewPr>
      <p:guideLst/>
    </p:cSldViewPr>
  </p:slideViewPr>
  <p:outlineViewPr>
    <p:cViewPr>
      <p:scale>
        <a:sx n="33" d="100"/>
        <a:sy n="33" d="100"/>
      </p:scale>
      <p:origin x="0" y="-5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We’ve seen how ASP.NET provides a common core which supports several different toolsets.</a:t>
            </a:r>
          </a:p>
          <a:p>
            <a:r>
              <a:rPr lang="en-US" dirty="0" smtClean="0"/>
              <a:t>2. [click for first animation] On the left side, we have tools which produce HTML, which will be</a:t>
            </a:r>
            <a:r>
              <a:rPr lang="en-US" baseline="0" dirty="0" smtClean="0"/>
              <a:t> viewed in browsers by people.</a:t>
            </a:r>
          </a:p>
          <a:p>
            <a:r>
              <a:rPr lang="en-US" baseline="0" dirty="0" smtClean="0"/>
              <a:t>3. [click for second animation] On the right, we have Web API, which produces other formats which are consumed by machines (represented by this happy robot) – JSON, XML, and other custom formats which are read by JavaScript code, other programs, other servers, etc.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5</a:t>
            </a:fld>
            <a:endParaRPr lang="en-US"/>
          </a:p>
        </p:txBody>
      </p:sp>
    </p:spTree>
    <p:extLst>
      <p:ext uri="{BB962C8B-B14F-4D97-AF65-F5344CB8AC3E}">
        <p14:creationId xmlns:p14="http://schemas.microsoft.com/office/powerpoint/2010/main" val="258321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hidden by default – up to you if you want to talk about some of </a:t>
            </a:r>
            <a:r>
              <a:rPr lang="en-US" smtClean="0"/>
              <a:t>these things.</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7</a:t>
            </a:fld>
            <a:endParaRPr lang="en-US"/>
          </a:p>
        </p:txBody>
      </p:sp>
    </p:spTree>
    <p:extLst>
      <p:ext uri="{BB962C8B-B14F-4D97-AF65-F5344CB8AC3E}">
        <p14:creationId xmlns:p14="http://schemas.microsoft.com/office/powerpoint/2010/main" val="378711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11</a:t>
            </a:fld>
            <a:endParaRPr lang="en-US"/>
          </a:p>
        </p:txBody>
      </p:sp>
    </p:spTree>
    <p:extLst>
      <p:ext uri="{BB962C8B-B14F-4D97-AF65-F5344CB8AC3E}">
        <p14:creationId xmlns:p14="http://schemas.microsoft.com/office/powerpoint/2010/main" val="370311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9.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85097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3526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6291530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2985756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91137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6042495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userDrawn="1"/>
        </p:nvPicPr>
        <p:blipFill rotWithShape="1">
          <a:blip r:embed="rId3"/>
          <a:srcRect l="12341" r="14783"/>
          <a:stretch/>
        </p:blipFill>
        <p:spPr>
          <a:xfrm>
            <a:off x="-26126" y="3598819"/>
            <a:ext cx="12226835" cy="3761558"/>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5017448"/>
            <a:ext cx="735979" cy="925314"/>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778395"/>
            <a:ext cx="947270" cy="923976"/>
          </a:xfrm>
          <a:prstGeom prst="rect">
            <a:avLst/>
          </a:prstGeom>
        </p:spPr>
      </p:pic>
    </p:spTree>
    <p:extLst>
      <p:ext uri="{BB962C8B-B14F-4D97-AF65-F5344CB8AC3E}">
        <p14:creationId xmlns:p14="http://schemas.microsoft.com/office/powerpoint/2010/main" val="11843494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7276397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2934919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1024603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7661857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17329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142870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2629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9766029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12391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1685051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0387969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3811426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6416746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56875018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0113313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0117252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8809639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6581864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866664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0241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986155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675602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314713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1">
            <a:lumMod val="60000"/>
            <a:lumOff val="4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7" name="Picture 6"/>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8" name="Picture 7"/>
          <p:cNvPicPr>
            <a:picLocks noChangeAspect="1"/>
          </p:cNvPicPr>
          <p:nvPr userDrawn="1"/>
        </p:nvPicPr>
        <p:blipFill>
          <a:blip r:embed="rId3"/>
          <a:stretch>
            <a:fillRect/>
          </a:stretch>
        </p:blipFill>
        <p:spPr>
          <a:xfrm>
            <a:off x="9851688" y="5532552"/>
            <a:ext cx="2470462" cy="102568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4847629"/>
            <a:ext cx="735979" cy="925314"/>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608576"/>
            <a:ext cx="947270" cy="923976"/>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11461" y="2311884"/>
            <a:ext cx="3769076" cy="1386430"/>
          </a:xfrm>
          <a:prstGeom prst="rect">
            <a:avLst/>
          </a:prstGeom>
        </p:spPr>
      </p:pic>
    </p:spTree>
    <p:extLst>
      <p:ext uri="{BB962C8B-B14F-4D97-AF65-F5344CB8AC3E}">
        <p14:creationId xmlns:p14="http://schemas.microsoft.com/office/powerpoint/2010/main" val="93347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7442230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101765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7691624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5900030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95537856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302146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076298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microsoft.com/office/2007/relationships/hdphoto" Target="../media/hdphoto1.wdp"/><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6.png"/><Relationship Id="rId2" Type="http://schemas.openxmlformats.org/officeDocument/2006/relationships/slideLayout" Target="../slideLayouts/slideLayout8.xml"/><Relationship Id="rId16" Type="http://schemas.openxmlformats.org/officeDocument/2006/relationships/image" Target="../media/image5.emf"/><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5.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5.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5.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5.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5.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5.emf"/><Relationship Id="rId2" Type="http://schemas.openxmlformats.org/officeDocument/2006/relationships/slideLayout" Target="../slideLayouts/slideLayout61.xml"/><Relationship Id="rId16" Type="http://schemas.openxmlformats.org/officeDocument/2006/relationships/theme" Target="../theme/theme8.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image" Target="../media/image5.emf"/><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theme" Target="../theme/theme9.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microsoft.com/office/2007/relationships/hdphoto" Target="../media/hdphoto1.wdp"/><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10" Type="http://schemas.openxmlformats.org/officeDocument/2006/relationships/slideLayout" Target="../slideLayouts/slideLayout84.xml"/><Relationship Id="rId19" Type="http://schemas.openxmlformats.org/officeDocument/2006/relationships/image" Target="../media/image6.png"/><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824"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7">
            <a:extLst>
              <a:ext uri="{BEBA8EAE-BF5A-486C-A8C5-ECC9F3942E4B}">
                <a14:imgProps xmlns:a14="http://schemas.microsoft.com/office/drawing/2010/main">
                  <a14:imgLayer r:embed="rId18">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85" r:id="rId9"/>
    <p:sldLayoutId id="2147483786" r:id="rId10"/>
    <p:sldLayoutId id="2147483787" r:id="rId11"/>
    <p:sldLayoutId id="2147483788" r:id="rId12"/>
    <p:sldLayoutId id="2147483789" r:id="rId13"/>
    <p:sldLayoutId id="2147483790" r:id="rId14"/>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36884543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132183314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887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802783"/>
            <a:ext cx="12188825" cy="13849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241467"/>
            <a:ext cx="12188825" cy="138177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Read-only Controller Actions to return data</a:t>
            </a:r>
          </a:p>
        </p:txBody>
      </p:sp>
      <p:sp>
        <p:nvSpPr>
          <p:cNvPr id="5" name="TextBox 4"/>
          <p:cNvSpPr txBox="1"/>
          <p:nvPr/>
        </p:nvSpPr>
        <p:spPr>
          <a:xfrm>
            <a:off x="5131614" y="1238247"/>
            <a:ext cx="5901497"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smtClean="0">
                <a:solidFill>
                  <a:schemeClr val="lt1">
                    <a:alpha val="99000"/>
                  </a:schemeClr>
                </a:solidFill>
                <a:latin typeface="Consolas" pitchFamily="49" charset="0"/>
                <a:cs typeface="Consolas" pitchFamily="49" charset="0"/>
              </a:rPr>
              <a:t>api</a:t>
            </a:r>
            <a:r>
              <a:rPr lang="en-US" sz="1400" dirty="0" smtClean="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HttpGet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a:t>
            </a:r>
            <a:r>
              <a:rPr lang="en-US" sz="1400" dirty="0" err="1" smtClean="0">
                <a:solidFill>
                  <a:schemeClr val="lt1">
                    <a:alpha val="99000"/>
                  </a:schemeClr>
                </a:solidFill>
                <a:latin typeface="Consolas" pitchFamily="49" charset="0"/>
                <a:cs typeface="Consolas" pitchFamily="49" charset="0"/>
              </a:rPr>
              <a:t>this.people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241467"/>
            <a:ext cx="1911677"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3:</a:t>
            </a:r>
          </a:p>
          <a:p>
            <a:r>
              <a:rPr lang="en-US" dirty="0">
                <a:solidFill>
                  <a:schemeClr val="tx2">
                    <a:alpha val="99000"/>
                  </a:schemeClr>
                </a:solidFill>
                <a:latin typeface="Segoe UI Light" pitchFamily="34" charset="0"/>
              </a:rPr>
              <a:t>Return everything</a:t>
            </a:r>
          </a:p>
        </p:txBody>
      </p:sp>
      <p:sp>
        <p:nvSpPr>
          <p:cNvPr id="9" name="TextBox 8"/>
          <p:cNvSpPr txBox="1"/>
          <p:nvPr/>
        </p:nvSpPr>
        <p:spPr>
          <a:xfrm>
            <a:off x="5131612" y="2802783"/>
            <a:ext cx="5901499"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smtClean="0">
                <a:solidFill>
                  <a:schemeClr val="lt1">
                    <a:alpha val="99000"/>
                  </a:schemeClr>
                </a:solidFill>
                <a:latin typeface="Consolas" pitchFamily="49" charset="0"/>
                <a:cs typeface="Consolas" pitchFamily="49" charset="0"/>
              </a:rPr>
              <a:t>api</a:t>
            </a:r>
            <a:r>
              <a:rPr lang="en-US" sz="1400" dirty="0" smtClean="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HttpGet</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public </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a:t>
            </a:r>
            <a:r>
              <a:rPr lang="en-US" sz="1400" dirty="0" err="1" smtClean="0">
                <a:solidFill>
                  <a:schemeClr val="lt1">
                    <a:alpha val="99000"/>
                  </a:schemeClr>
                </a:solidFill>
                <a:latin typeface="Consolas" pitchFamily="49" charset="0"/>
                <a:cs typeface="Consolas" pitchFamily="49" charset="0"/>
              </a:rPr>
              <a:t>this.people.FirstOrDefault</a:t>
            </a:r>
            <a:r>
              <a:rPr lang="en-US" sz="1400" dirty="0" smtClean="0">
                <a:solidFill>
                  <a:schemeClr val="lt1">
                    <a:alpha val="99000"/>
                  </a:schemeClr>
                </a:solidFill>
                <a:latin typeface="Consolas" pitchFamily="49" charset="0"/>
                <a:cs typeface="Consolas" pitchFamily="49" charset="0"/>
              </a:rPr>
              <a:t>(x </a:t>
            </a:r>
            <a:r>
              <a:rPr lang="en-US" sz="1400" dirty="0">
                <a:solidFill>
                  <a:schemeClr val="lt1">
                    <a:alpha val="99000"/>
                  </a:schemeClr>
                </a:solidFill>
                <a:latin typeface="Consolas" pitchFamily="49" charset="0"/>
                <a:cs typeface="Consolas" pitchFamily="49" charset="0"/>
              </a:rPr>
              <a:t>=&gt;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6" y="2802783"/>
            <a:ext cx="174047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4:</a:t>
            </a:r>
          </a:p>
          <a:p>
            <a:r>
              <a:rPr lang="en-US" dirty="0">
                <a:solidFill>
                  <a:schemeClr val="tx2">
                    <a:alpha val="99000"/>
                  </a:schemeClr>
                </a:solidFill>
                <a:latin typeface="Segoe UI Light" pitchFamily="34" charset="0"/>
              </a:rPr>
              <a:t>Return one item</a:t>
            </a:r>
          </a:p>
        </p:txBody>
      </p:sp>
    </p:spTree>
    <p:extLst>
      <p:ext uri="{BB962C8B-B14F-4D97-AF65-F5344CB8AC3E}">
        <p14:creationId xmlns:p14="http://schemas.microsoft.com/office/powerpoint/2010/main" val="37199322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3838962" y="2936960"/>
            <a:ext cx="6190476" cy="1828571"/>
          </a:xfrm>
          <a:prstGeom prst="rect">
            <a:avLst/>
          </a:prstGeom>
        </p:spPr>
      </p:pic>
      <p:sp>
        <p:nvSpPr>
          <p:cNvPr id="14" name="Rectangle 13"/>
          <p:cNvSpPr/>
          <p:nvPr/>
        </p:nvSpPr>
        <p:spPr bwMode="auto">
          <a:xfrm>
            <a:off x="1589" y="1397332"/>
            <a:ext cx="12188825" cy="138177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Routing a Web API</a:t>
            </a:r>
          </a:p>
        </p:txBody>
      </p:sp>
      <p:sp>
        <p:nvSpPr>
          <p:cNvPr id="5" name="TextBox 4"/>
          <p:cNvSpPr txBox="1"/>
          <p:nvPr/>
        </p:nvSpPr>
        <p:spPr>
          <a:xfrm>
            <a:off x="5131614" y="1394111"/>
            <a:ext cx="6211891"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err="1">
                <a:solidFill>
                  <a:schemeClr val="lt1">
                    <a:alpha val="99000"/>
                  </a:schemeClr>
                </a:solidFill>
                <a:latin typeface="Consolas" pitchFamily="49" charset="0"/>
                <a:cs typeface="Consolas" pitchFamily="49" charset="0"/>
              </a:rPr>
              <a:t>app.UseMvc</a:t>
            </a:r>
            <a:r>
              <a:rPr lang="en-US" sz="1400" dirty="0">
                <a:solidFill>
                  <a:schemeClr val="lt1">
                    <a:alpha val="99000"/>
                  </a:schemeClr>
                </a:solidFill>
                <a:latin typeface="Consolas" pitchFamily="49" charset="0"/>
                <a:cs typeface="Consolas" pitchFamily="49" charset="0"/>
              </a:rPr>
              <a:t>(routes =&gt;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routes.MapRoute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name: "default",</a:t>
            </a:r>
          </a:p>
          <a:p>
            <a:r>
              <a:rPr lang="en-US" sz="1400" dirty="0">
                <a:solidFill>
                  <a:schemeClr val="lt1">
                    <a:alpha val="99000"/>
                  </a:schemeClr>
                </a:solidFill>
                <a:latin typeface="Consolas" pitchFamily="49" charset="0"/>
                <a:cs typeface="Consolas" pitchFamily="49" charset="0"/>
              </a:rPr>
              <a:t>        template: "{controller=Home}/{action=Index}/{id?}");</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397331"/>
            <a:ext cx="2395399" cy="1261884"/>
          </a:xfrm>
          <a:prstGeom prst="rect">
            <a:avLst/>
          </a:prstGeom>
        </p:spPr>
        <p:txBody>
          <a:bodyPr wrap="none">
            <a:spAutoFit/>
          </a:bodyPr>
          <a:lstStyle/>
          <a:p>
            <a:r>
              <a:rPr lang="en-US" sz="4000" dirty="0">
                <a:solidFill>
                  <a:schemeClr val="accent2">
                    <a:alpha val="99000"/>
                  </a:schemeClr>
                </a:solidFill>
                <a:latin typeface="Segoe UI Light" pitchFamily="34" charset="0"/>
              </a:rPr>
              <a:t>Routing:</a:t>
            </a:r>
          </a:p>
          <a:p>
            <a:r>
              <a:rPr lang="en-US" dirty="0">
                <a:solidFill>
                  <a:schemeClr val="tx2">
                    <a:alpha val="99000"/>
                  </a:schemeClr>
                </a:solidFill>
                <a:latin typeface="Segoe UI Light" pitchFamily="34" charset="0"/>
              </a:rPr>
              <a:t>Familiar syntax,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conventional approach</a:t>
            </a:r>
          </a:p>
        </p:txBody>
      </p:sp>
      <p:sp>
        <p:nvSpPr>
          <p:cNvPr id="13" name="Rectangle 12"/>
          <p:cNvSpPr/>
          <p:nvPr/>
        </p:nvSpPr>
        <p:spPr bwMode="auto">
          <a:xfrm>
            <a:off x="0" y="4964229"/>
            <a:ext cx="12188825" cy="138177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TextBox 14"/>
          <p:cNvSpPr txBox="1"/>
          <p:nvPr/>
        </p:nvSpPr>
        <p:spPr>
          <a:xfrm>
            <a:off x="5130025" y="4966408"/>
            <a:ext cx="6211891"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[Route("</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/[controller]")]</a:t>
            </a:r>
          </a:p>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smtClean="0">
                <a:solidFill>
                  <a:schemeClr val="accent4">
                    <a:lumMod val="40000"/>
                    <a:lumOff val="60000"/>
                    <a:alpha val="99000"/>
                  </a:schemeClr>
                </a:solidFill>
                <a:latin typeface="Consolas" pitchFamily="49" charset="0"/>
                <a:cs typeface="Consolas" pitchFamily="49" charset="0"/>
              </a:rPr>
              <a:t>Controller</a:t>
            </a:r>
            <a:r>
              <a:rPr lang="en-US" sz="1400" dirty="0" smtClean="0">
                <a:solidFill>
                  <a:schemeClr val="bg2">
                    <a:alpha val="99000"/>
                  </a:schemeClr>
                </a:solidFill>
                <a:latin typeface="Consolas" pitchFamily="49" charset="0"/>
                <a:cs typeface="Consolas" pitchFamily="49" charset="0"/>
              </a:rPr>
              <a:t> { </a:t>
            </a:r>
          </a:p>
          <a:p>
            <a:endParaRPr lang="en-US" sz="1400" dirty="0" smtClean="0">
              <a:solidFill>
                <a:schemeClr val="bg2">
                  <a:alpha val="99000"/>
                </a:schemeClr>
              </a:solidFill>
              <a:latin typeface="Consolas" pitchFamily="49" charset="0"/>
              <a:cs typeface="Consolas" pitchFamily="49" charset="0"/>
            </a:endParaRPr>
          </a:p>
          <a:p>
            <a:r>
              <a:rPr lang="en-US" sz="1400" dirty="0">
                <a:solidFill>
                  <a:schemeClr val="bg2">
                    <a:alpha val="99000"/>
                  </a:schemeClr>
                </a:solidFill>
                <a:latin typeface="Consolas" pitchFamily="49" charset="0"/>
                <a:cs typeface="Consolas" pitchFamily="49" charset="0"/>
              </a:rPr>
              <a:t> </a:t>
            </a:r>
            <a:r>
              <a:rPr lang="en-US" sz="1400" dirty="0" smtClean="0">
                <a:solidFill>
                  <a:schemeClr val="bg2">
                    <a:alpha val="99000"/>
                  </a:schemeClr>
                </a:solidFill>
                <a:latin typeface="Consolas" pitchFamily="49" charset="0"/>
                <a:cs typeface="Consolas" pitchFamily="49" charset="0"/>
              </a:rPr>
              <a:t>   [</a:t>
            </a:r>
            <a:r>
              <a:rPr lang="en-US" sz="1400" dirty="0" err="1">
                <a:solidFill>
                  <a:schemeClr val="bg2">
                    <a:alpha val="99000"/>
                  </a:schemeClr>
                </a:solidFill>
                <a:latin typeface="Consolas" pitchFamily="49" charset="0"/>
                <a:cs typeface="Consolas" pitchFamily="49" charset="0"/>
              </a:rPr>
              <a:t>HttpGet</a:t>
            </a:r>
            <a:r>
              <a:rPr lang="en-US" sz="1400" dirty="0">
                <a:solidFill>
                  <a:schemeClr val="bg2">
                    <a:alpha val="99000"/>
                  </a:schemeClr>
                </a:solidFill>
                <a:latin typeface="Consolas" pitchFamily="49" charset="0"/>
                <a:cs typeface="Consolas" pitchFamily="49" charset="0"/>
              </a:rPr>
              <a:t>("{id}")]</a:t>
            </a:r>
          </a:p>
          <a:p>
            <a:r>
              <a:rPr lang="en-US" sz="1400" dirty="0" smtClean="0">
                <a:solidFill>
                  <a:schemeClr val="bg2">
                    <a:alpha val="99000"/>
                  </a:schemeClr>
                </a:solidFill>
                <a:latin typeface="Consolas" pitchFamily="49" charset="0"/>
                <a:cs typeface="Consolas" pitchFamily="49" charset="0"/>
              </a:rPr>
              <a:t>    public </a:t>
            </a:r>
            <a:r>
              <a:rPr lang="en-US" sz="1400" dirty="0">
                <a:solidFill>
                  <a:schemeClr val="bg2">
                    <a:alpha val="99000"/>
                  </a:schemeClr>
                </a:solidFill>
                <a:latin typeface="Consolas" pitchFamily="49" charset="0"/>
                <a:cs typeface="Consolas" pitchFamily="49" charset="0"/>
              </a:rPr>
              <a:t>Person Get(</a:t>
            </a:r>
            <a:r>
              <a:rPr lang="en-US" sz="1400" dirty="0" err="1">
                <a:solidFill>
                  <a:schemeClr val="bg2">
                    <a:alpha val="99000"/>
                  </a:schemeClr>
                </a:solidFill>
                <a:latin typeface="Consolas" pitchFamily="49" charset="0"/>
                <a:cs typeface="Consolas" pitchFamily="49" charset="0"/>
              </a:rPr>
              <a:t>int</a:t>
            </a:r>
            <a:r>
              <a:rPr lang="en-US" sz="1400" dirty="0">
                <a:solidFill>
                  <a:schemeClr val="bg2">
                    <a:alpha val="99000"/>
                  </a:schemeClr>
                </a:solidFill>
                <a:latin typeface="Consolas" pitchFamily="49" charset="0"/>
                <a:cs typeface="Consolas" pitchFamily="49" charset="0"/>
              </a:rPr>
              <a:t> id</a:t>
            </a:r>
            <a:r>
              <a:rPr lang="en-US" sz="1400" dirty="0" smtClean="0">
                <a:solidFill>
                  <a:schemeClr val="bg2">
                    <a:alpha val="99000"/>
                  </a:schemeClr>
                </a:solidFill>
                <a:latin typeface="Consolas" pitchFamily="49" charset="0"/>
                <a:cs typeface="Consolas" pitchFamily="49" charset="0"/>
              </a:rPr>
              <a:t>) { /* ... */ }</a:t>
            </a:r>
          </a:p>
          <a:p>
            <a:r>
              <a:rPr lang="en-US" sz="1400" dirty="0">
                <a:solidFill>
                  <a:schemeClr val="bg2">
                    <a:alpha val="99000"/>
                  </a:schemeClr>
                </a:solidFill>
                <a:latin typeface="Consolas" pitchFamily="49" charset="0"/>
                <a:cs typeface="Consolas" pitchFamily="49" charset="0"/>
              </a:rPr>
              <a:t>}</a:t>
            </a:r>
            <a:endParaRPr lang="en-US" sz="1400" dirty="0" smtClean="0">
              <a:solidFill>
                <a:schemeClr val="bg2">
                  <a:alpha val="99000"/>
                </a:schemeClr>
              </a:solidFill>
              <a:latin typeface="Consolas" pitchFamily="49" charset="0"/>
              <a:cs typeface="Consolas" pitchFamily="49" charset="0"/>
            </a:endParaRPr>
          </a:p>
        </p:txBody>
      </p:sp>
      <p:sp>
        <p:nvSpPr>
          <p:cNvPr id="16" name="Rectangle 15"/>
          <p:cNvSpPr/>
          <p:nvPr/>
        </p:nvSpPr>
        <p:spPr>
          <a:xfrm>
            <a:off x="433839" y="4863298"/>
            <a:ext cx="3846246" cy="984885"/>
          </a:xfrm>
          <a:prstGeom prst="rect">
            <a:avLst/>
          </a:prstGeom>
        </p:spPr>
        <p:txBody>
          <a:bodyPr wrap="none">
            <a:spAutoFit/>
          </a:bodyPr>
          <a:lstStyle/>
          <a:p>
            <a:r>
              <a:rPr lang="en-US" sz="4000" dirty="0" smtClean="0">
                <a:solidFill>
                  <a:schemeClr val="accent2">
                    <a:alpha val="99000"/>
                  </a:schemeClr>
                </a:solidFill>
                <a:latin typeface="Segoe UI Light" pitchFamily="34" charset="0"/>
              </a:rPr>
              <a:t>Attribute routing</a:t>
            </a:r>
            <a:r>
              <a:rPr lang="en-US" sz="4000" dirty="0">
                <a:solidFill>
                  <a:schemeClr val="accent2">
                    <a:alpha val="99000"/>
                  </a:schemeClr>
                </a:solidFill>
                <a:latin typeface="Segoe UI Light" pitchFamily="34" charset="0"/>
              </a:rPr>
              <a:t>:</a:t>
            </a:r>
          </a:p>
          <a:p>
            <a:r>
              <a:rPr lang="en-US" dirty="0" smtClean="0">
                <a:solidFill>
                  <a:schemeClr val="tx2">
                    <a:alpha val="99000"/>
                  </a:schemeClr>
                </a:solidFill>
                <a:latin typeface="Segoe UI Light" pitchFamily="34" charset="0"/>
              </a:rPr>
              <a:t>Easy to configure</a:t>
            </a:r>
            <a:endParaRPr lang="en-US" dirty="0">
              <a:solidFill>
                <a:schemeClr val="tx2">
                  <a:alpha val="99000"/>
                </a:schemeClr>
              </a:solidFill>
              <a:latin typeface="Segoe UI Light" pitchFamily="34" charset="0"/>
            </a:endParaRPr>
          </a:p>
        </p:txBody>
      </p:sp>
      <p:cxnSp>
        <p:nvCxnSpPr>
          <p:cNvPr id="7" name="Straight Arrow Connector 6"/>
          <p:cNvCxnSpPr/>
          <p:nvPr/>
        </p:nvCxnSpPr>
        <p:spPr>
          <a:xfrm flipV="1">
            <a:off x="6094413" y="3558540"/>
            <a:ext cx="268564" cy="15025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H="1" flipV="1">
            <a:off x="6723450" y="3558540"/>
            <a:ext cx="26487" cy="15025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64543" name="Group 64542"/>
          <p:cNvGrpSpPr/>
          <p:nvPr/>
        </p:nvGrpSpPr>
        <p:grpSpPr>
          <a:xfrm>
            <a:off x="7018020" y="3568973"/>
            <a:ext cx="2656200" cy="2187302"/>
            <a:chOff x="7018020" y="3568973"/>
            <a:chExt cx="2656200" cy="2187302"/>
          </a:xfrm>
        </p:grpSpPr>
        <p:cxnSp>
          <p:nvCxnSpPr>
            <p:cNvPr id="64528" name="Straight Connector 64527"/>
            <p:cNvCxnSpPr/>
            <p:nvPr/>
          </p:nvCxnSpPr>
          <p:spPr>
            <a:xfrm>
              <a:off x="7362820" y="5756275"/>
              <a:ext cx="2311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Straight Connector 54"/>
            <p:cNvCxnSpPr/>
            <p:nvPr/>
          </p:nvCxnSpPr>
          <p:spPr>
            <a:xfrm>
              <a:off x="9674220" y="4733925"/>
              <a:ext cx="0" cy="1022350"/>
            </a:xfrm>
            <a:prstGeom prst="line">
              <a:avLst/>
            </a:prstGeom>
          </p:spPr>
          <p:style>
            <a:lnRef idx="3">
              <a:schemeClr val="accent1"/>
            </a:lnRef>
            <a:fillRef idx="0">
              <a:schemeClr val="accent1"/>
            </a:fillRef>
            <a:effectRef idx="2">
              <a:schemeClr val="accent1"/>
            </a:effectRef>
            <a:fontRef idx="minor">
              <a:schemeClr val="tx1"/>
            </a:fontRef>
          </p:style>
        </p:cxnSp>
        <p:cxnSp>
          <p:nvCxnSpPr>
            <p:cNvPr id="64541" name="Straight Arrow Connector 64540"/>
            <p:cNvCxnSpPr/>
            <p:nvPr/>
          </p:nvCxnSpPr>
          <p:spPr>
            <a:xfrm flipH="1" flipV="1">
              <a:off x="7018020" y="3568973"/>
              <a:ext cx="2654618" cy="116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88525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43"/>
                                        </p:tgtEl>
                                        <p:attrNameLst>
                                          <p:attrName>style.visibility</p:attrName>
                                        </p:attrNameLst>
                                      </p:cBhvr>
                                      <p:to>
                                        <p:strVal val="visible"/>
                                      </p:to>
                                    </p:set>
                                    <p:animEffect transition="in" filter="fade">
                                      <p:cBhvr>
                                        <p:cTn id="17" dur="500"/>
                                        <p:tgtEl>
                                          <p:spTgt spid="64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4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9" name="Rectangle 8"/>
          <p:cNvSpPr/>
          <p:nvPr/>
        </p:nvSpPr>
        <p:spPr bwMode="auto">
          <a:xfrm>
            <a:off x="0" y="2115779"/>
            <a:ext cx="12188825" cy="246221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extBox 13"/>
          <p:cNvSpPr txBox="1"/>
          <p:nvPr/>
        </p:nvSpPr>
        <p:spPr>
          <a:xfrm>
            <a:off x="4374486" y="2115779"/>
            <a:ext cx="7384894" cy="246221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HttpGet</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a:t>
            </a:r>
            <a:r>
              <a:rPr lang="en-US" sz="1400" dirty="0" err="1" smtClean="0">
                <a:solidFill>
                  <a:schemeClr val="lt1">
                    <a:alpha val="99000"/>
                  </a:schemeClr>
                </a:solidFill>
                <a:latin typeface="Consolas" pitchFamily="49" charset="0"/>
                <a:cs typeface="Consolas" pitchFamily="49" charset="0"/>
              </a:rPr>
              <a:t>this.people.FirstOrDefault</a:t>
            </a:r>
            <a:r>
              <a:rPr lang="en-US" sz="1400" dirty="0" smtClean="0">
                <a:solidFill>
                  <a:schemeClr val="lt1">
                    <a:alpha val="99000"/>
                  </a:schemeClr>
                </a:solidFill>
                <a:latin typeface="Consolas" pitchFamily="49" charset="0"/>
                <a:cs typeface="Consolas" pitchFamily="49" charset="0"/>
              </a:rPr>
              <a:t>(x </a:t>
            </a:r>
            <a:r>
              <a:rPr lang="en-US" sz="1400" dirty="0">
                <a:solidFill>
                  <a:schemeClr val="lt1">
                    <a:alpha val="99000"/>
                  </a:schemeClr>
                </a:solidFill>
                <a:latin typeface="Consolas" pitchFamily="49" charset="0"/>
                <a:cs typeface="Consolas" pitchFamily="49" charset="0"/>
              </a:rPr>
              <a:t>=&gt;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    if (person == null)</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err="1">
                <a:solidFill>
                  <a:schemeClr val="lt1">
                    <a:alpha val="99000"/>
                  </a:schemeClr>
                </a:solidFill>
                <a:latin typeface="Consolas" pitchFamily="49" charset="0"/>
                <a:cs typeface="Consolas" pitchFamily="49" charset="0"/>
              </a:rPr>
              <a:t>HttpNotFound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Ok(person);</a:t>
            </a:r>
          </a:p>
          <a:p>
            <a:r>
              <a:rPr lang="en-US" sz="1400" dirty="0">
                <a:solidFill>
                  <a:schemeClr val="lt1">
                    <a:alpha val="99000"/>
                  </a:schemeClr>
                </a:solidFill>
                <a:latin typeface="Consolas" pitchFamily="49" charset="0"/>
                <a:cs typeface="Consolas" pitchFamily="49" charset="0"/>
              </a:rPr>
              <a:t>}</a:t>
            </a:r>
          </a:p>
        </p:txBody>
      </p:sp>
      <p:sp>
        <p:nvSpPr>
          <p:cNvPr id="15" name="Rectangle 14"/>
          <p:cNvSpPr/>
          <p:nvPr/>
        </p:nvSpPr>
        <p:spPr>
          <a:xfrm>
            <a:off x="435427" y="2119000"/>
            <a:ext cx="3057247" cy="1538883"/>
          </a:xfrm>
          <a:prstGeom prst="rect">
            <a:avLst/>
          </a:prstGeom>
        </p:spPr>
        <p:txBody>
          <a:bodyPr wrap="none">
            <a:spAutoFit/>
          </a:bodyPr>
          <a:lstStyle/>
          <a:p>
            <a:r>
              <a:rPr lang="en-US" sz="4000" dirty="0">
                <a:solidFill>
                  <a:schemeClr val="accent2">
                    <a:alpha val="99000"/>
                  </a:schemeClr>
                </a:solidFill>
                <a:latin typeface="Segoe UI Light" pitchFamily="34" charset="0"/>
              </a:rPr>
              <a:t>Example</a:t>
            </a:r>
          </a:p>
          <a:p>
            <a:r>
              <a:rPr lang="en-US" dirty="0">
                <a:solidFill>
                  <a:schemeClr val="tx2">
                    <a:alpha val="99000"/>
                  </a:schemeClr>
                </a:solidFill>
                <a:latin typeface="Segoe UI Light" pitchFamily="34" charset="0"/>
              </a:rPr>
              <a:t>Find a person and return it,</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but what happens if we don’t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find a match?</a:t>
            </a:r>
          </a:p>
        </p:txBody>
      </p:sp>
      <p:sp>
        <p:nvSpPr>
          <p:cNvPr id="16" name="Rectangle 15"/>
          <p:cNvSpPr/>
          <p:nvPr>
            <p:custDataLst>
              <p:tags r:id="rId3"/>
            </p:custDataLst>
          </p:nvPr>
        </p:nvSpPr>
        <p:spPr bwMode="auto">
          <a:xfrm>
            <a:off x="432619" y="14251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t>ActionResult</a:t>
            </a:r>
            <a:r>
              <a:rPr lang="en-US" sz="2800" dirty="0" smtClean="0">
                <a:ln>
                  <a:solidFill>
                    <a:schemeClr val="bg1">
                      <a:alpha val="0"/>
                    </a:schemeClr>
                  </a:solidFill>
                </a:ln>
                <a:solidFill>
                  <a:schemeClr val="bg1"/>
                </a:solidFill>
              </a:rPr>
              <a:t> </a:t>
            </a:r>
            <a:r>
              <a:rPr lang="en-US" sz="2800" dirty="0">
                <a:ln>
                  <a:solidFill>
                    <a:schemeClr val="bg1">
                      <a:alpha val="0"/>
                    </a:schemeClr>
                  </a:solidFill>
                </a:ln>
                <a:solidFill>
                  <a:schemeClr val="bg1"/>
                </a:solidFill>
              </a:rPr>
              <a:t>to modify response headers</a:t>
            </a:r>
          </a:p>
        </p:txBody>
      </p:sp>
      <p:sp>
        <p:nvSpPr>
          <p:cNvPr id="27" name="Title 2"/>
          <p:cNvSpPr txBox="1">
            <a:spLocks/>
          </p:cNvSpPr>
          <p:nvPr/>
        </p:nvSpPr>
        <p:spPr>
          <a:xfrm>
            <a:off x="520696" y="287864"/>
            <a:ext cx="11149013" cy="66479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800" dirty="0" smtClean="0"/>
              <a:t>Manipulating </a:t>
            </a:r>
            <a:r>
              <a:rPr lang="en-US" sz="4800" dirty="0"/>
              <a:t>HTTP Responses</a:t>
            </a:r>
          </a:p>
        </p:txBody>
      </p:sp>
    </p:spTree>
    <p:extLst>
      <p:ext uri="{BB962C8B-B14F-4D97-AF65-F5344CB8AC3E}">
        <p14:creationId xmlns:p14="http://schemas.microsoft.com/office/powerpoint/2010/main" val="8357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pic>
        <p:nvPicPr>
          <p:cNvPr id="4" name="Picture 3"/>
          <p:cNvPicPr>
            <a:picLocks noChangeAspect="1"/>
          </p:cNvPicPr>
          <p:nvPr/>
        </p:nvPicPr>
        <p:blipFill>
          <a:blip r:embed="rId3"/>
          <a:stretch>
            <a:fillRect/>
          </a:stretch>
        </p:blipFill>
        <p:spPr>
          <a:xfrm>
            <a:off x="432619" y="2246314"/>
            <a:ext cx="5486400" cy="3385547"/>
          </a:xfrm>
          <a:prstGeom prst="rect">
            <a:avLst/>
          </a:prstGeom>
        </p:spPr>
      </p:pic>
      <p:pic>
        <p:nvPicPr>
          <p:cNvPr id="5" name="Picture 4"/>
          <p:cNvPicPr>
            <a:picLocks noChangeAspect="1"/>
          </p:cNvPicPr>
          <p:nvPr/>
        </p:nvPicPr>
        <p:blipFill>
          <a:blip r:embed="rId4"/>
          <a:stretch>
            <a:fillRect/>
          </a:stretch>
        </p:blipFill>
        <p:spPr>
          <a:xfrm>
            <a:off x="6272979" y="2246314"/>
            <a:ext cx="5486400" cy="3385547"/>
          </a:xfrm>
          <a:prstGeom prst="rect">
            <a:avLst/>
          </a:prstGeom>
        </p:spPr>
      </p:pic>
      <p:sp>
        <p:nvSpPr>
          <p:cNvPr id="10" name="Title 2"/>
          <p:cNvSpPr txBox="1">
            <a:spLocks/>
          </p:cNvSpPr>
          <p:nvPr/>
        </p:nvSpPr>
        <p:spPr>
          <a:xfrm>
            <a:off x="520696" y="287864"/>
            <a:ext cx="11149013" cy="66479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800" dirty="0" smtClean="0"/>
              <a:t>Manipulating </a:t>
            </a:r>
            <a:r>
              <a:rPr lang="en-US" sz="4800" dirty="0"/>
              <a:t>HTTP Responses</a:t>
            </a:r>
          </a:p>
        </p:txBody>
      </p:sp>
    </p:spTree>
    <p:extLst>
      <p:ext uri="{BB962C8B-B14F-4D97-AF65-F5344CB8AC3E}">
        <p14:creationId xmlns:p14="http://schemas.microsoft.com/office/powerpoint/2010/main" val="978787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3" name="Picture 2"/>
          <p:cNvPicPr>
            <a:picLocks noChangeAspect="1"/>
          </p:cNvPicPr>
          <p:nvPr/>
        </p:nvPicPr>
        <p:blipFill>
          <a:blip r:embed="rId3"/>
          <a:stretch>
            <a:fillRect/>
          </a:stretch>
        </p:blipFill>
        <p:spPr>
          <a:xfrm>
            <a:off x="432619" y="2246314"/>
            <a:ext cx="5486400" cy="3385547"/>
          </a:xfrm>
          <a:prstGeom prst="rect">
            <a:avLst/>
          </a:prstGeom>
        </p:spPr>
      </p:pic>
      <p:pic>
        <p:nvPicPr>
          <p:cNvPr id="4" name="Picture 3"/>
          <p:cNvPicPr>
            <a:picLocks noChangeAspect="1"/>
          </p:cNvPicPr>
          <p:nvPr/>
        </p:nvPicPr>
        <p:blipFill>
          <a:blip r:embed="rId4"/>
          <a:stretch>
            <a:fillRect/>
          </a:stretch>
        </p:blipFill>
        <p:spPr>
          <a:xfrm>
            <a:off x="6272979" y="2246313"/>
            <a:ext cx="5486400" cy="3385547"/>
          </a:xfrm>
          <a:prstGeom prst="rect">
            <a:avLst/>
          </a:prstGeom>
        </p:spPr>
      </p:pic>
      <p:sp>
        <p:nvSpPr>
          <p:cNvPr id="8" name="Title 2"/>
          <p:cNvSpPr txBox="1">
            <a:spLocks/>
          </p:cNvSpPr>
          <p:nvPr/>
        </p:nvSpPr>
        <p:spPr>
          <a:xfrm>
            <a:off x="520696" y="287864"/>
            <a:ext cx="11149013" cy="66479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800" dirty="0" smtClean="0"/>
              <a:t>Manipulating </a:t>
            </a:r>
            <a:r>
              <a:rPr lang="en-US" sz="4800" dirty="0"/>
              <a:t>HTTP Responses</a:t>
            </a:r>
          </a:p>
        </p:txBody>
      </p:sp>
    </p:spTree>
    <p:extLst>
      <p:ext uri="{BB962C8B-B14F-4D97-AF65-F5344CB8AC3E}">
        <p14:creationId xmlns:p14="http://schemas.microsoft.com/office/powerpoint/2010/main" val="325124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158339"/>
            <a:ext cx="12188825" cy="424409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sp>
        <p:nvSpPr>
          <p:cNvPr id="5" name="TextBox 4"/>
          <p:cNvSpPr txBox="1"/>
          <p:nvPr/>
        </p:nvSpPr>
        <p:spPr>
          <a:xfrm>
            <a:off x="4174191" y="1155118"/>
            <a:ext cx="7598978" cy="4247317"/>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latin typeface="Consolas" panose="020B0609020204030204" pitchFamily="49" charset="0"/>
              </a:rPr>
              <a:t>[</a:t>
            </a:r>
            <a:r>
              <a:rPr lang="en-US" sz="1400" dirty="0" err="1">
                <a:latin typeface="Consolas" panose="020B0609020204030204" pitchFamily="49" charset="0"/>
              </a:rPr>
              <a:t>HttpPost</a:t>
            </a:r>
            <a:r>
              <a:rPr lang="en-US" sz="1400" dirty="0">
                <a:latin typeface="Consolas" panose="020B0609020204030204" pitchFamily="49" charset="0"/>
              </a:rPr>
              <a:t>]</a:t>
            </a:r>
          </a:p>
          <a:p>
            <a:r>
              <a:rPr lang="en-US" sz="1400" dirty="0">
                <a:latin typeface="Consolas" panose="020B0609020204030204" pitchFamily="49" charset="0"/>
              </a:rPr>
              <a:t>public </a:t>
            </a:r>
            <a:r>
              <a:rPr lang="en-US" sz="1400" dirty="0" err="1">
                <a:latin typeface="Consolas" panose="020B0609020204030204" pitchFamily="49" charset="0"/>
              </a:rPr>
              <a:t>ActionResult</a:t>
            </a:r>
            <a:r>
              <a:rPr lang="en-US" sz="1400" dirty="0">
                <a:latin typeface="Consolas" panose="020B0609020204030204" pitchFamily="49" charset="0"/>
              </a:rPr>
              <a:t> Post([</a:t>
            </a:r>
            <a:r>
              <a:rPr lang="en-US" sz="1400" dirty="0" err="1">
                <a:latin typeface="Consolas" panose="020B0609020204030204" pitchFamily="49" charset="0"/>
              </a:rPr>
              <a:t>FromBody</a:t>
            </a:r>
            <a:r>
              <a:rPr lang="en-US" sz="1400" dirty="0">
                <a:latin typeface="Consolas" panose="020B0609020204030204" pitchFamily="49" charset="0"/>
              </a:rPr>
              <a:t>]Person person)</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person.Id</a:t>
            </a:r>
            <a:r>
              <a:rPr lang="en-US" sz="1400" dirty="0">
                <a:latin typeface="Consolas" panose="020B0609020204030204" pitchFamily="49" charset="0"/>
              </a:rPr>
              <a:t> = _</a:t>
            </a:r>
            <a:r>
              <a:rPr lang="en-US" sz="1400" dirty="0" err="1">
                <a:latin typeface="Consolas" panose="020B0609020204030204" pitchFamily="49" charset="0"/>
              </a:rPr>
              <a:t>people.Count</a:t>
            </a:r>
            <a:r>
              <a:rPr lang="en-US" sz="1400" dirty="0">
                <a:latin typeface="Consolas" panose="020B0609020204030204" pitchFamily="49" charset="0"/>
              </a:rPr>
              <a:t> + 1;</a:t>
            </a:r>
          </a:p>
          <a:p>
            <a:endParaRPr lang="en-US" sz="1400" dirty="0">
              <a:latin typeface="Consolas" panose="020B0609020204030204" pitchFamily="49" charset="0"/>
            </a:endParaRPr>
          </a:p>
          <a:p>
            <a:r>
              <a:rPr lang="en-US" sz="1400" dirty="0">
                <a:latin typeface="Consolas" panose="020B0609020204030204" pitchFamily="49" charset="0"/>
              </a:rPr>
              <a:t>    if (_</a:t>
            </a:r>
            <a:r>
              <a:rPr lang="en-US" sz="1400" dirty="0" err="1">
                <a:latin typeface="Consolas" panose="020B0609020204030204" pitchFamily="49" charset="0"/>
              </a:rPr>
              <a:t>people.Any</a:t>
            </a:r>
            <a:r>
              <a:rPr lang="en-US" sz="1400" dirty="0">
                <a:latin typeface="Consolas" panose="020B0609020204030204" pitchFamily="49" charset="0"/>
              </a:rPr>
              <a:t>(x =&gt; </a:t>
            </a:r>
            <a:r>
              <a:rPr lang="en-US" sz="1400" dirty="0" err="1">
                <a:latin typeface="Consolas" panose="020B0609020204030204" pitchFamily="49" charset="0"/>
              </a:rPr>
              <a:t>x.Id</a:t>
            </a:r>
            <a:r>
              <a:rPr lang="en-US" sz="1400" dirty="0">
                <a:latin typeface="Consolas" panose="020B0609020204030204" pitchFamily="49" charset="0"/>
              </a:rPr>
              <a:t> == </a:t>
            </a:r>
            <a:r>
              <a:rPr lang="en-US" sz="1400" dirty="0" err="1">
                <a:latin typeface="Consolas" panose="020B0609020204030204" pitchFamily="49" charset="0"/>
              </a:rPr>
              <a:t>person.Id</a:t>
            </a:r>
            <a:r>
              <a:rPr lang="en-US" sz="1400" dirty="0">
                <a:latin typeface="Consolas" panose="020B0609020204030204" pitchFamily="49" charset="0"/>
              </a:rPr>
              <a:t>))</a:t>
            </a:r>
          </a:p>
          <a:p>
            <a:r>
              <a:rPr lang="en-US" sz="1400" dirty="0">
                <a:latin typeface="Consolas" panose="020B0609020204030204" pitchFamily="49" charset="0"/>
              </a:rPr>
              <a:t>        return </a:t>
            </a:r>
            <a:r>
              <a:rPr lang="en-US" sz="1400" dirty="0" err="1">
                <a:latin typeface="Consolas" panose="020B0609020204030204" pitchFamily="49" charset="0"/>
              </a:rPr>
              <a:t>HttpBadRequest</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try</a:t>
            </a:r>
          </a:p>
          <a:p>
            <a:r>
              <a:rPr lang="en-US" sz="1400" dirty="0">
                <a:latin typeface="Consolas" panose="020B0609020204030204" pitchFamily="49" charset="0"/>
              </a:rPr>
              <a:t>    {</a:t>
            </a:r>
          </a:p>
          <a:p>
            <a:r>
              <a:rPr lang="en-US" sz="1400" dirty="0">
                <a:latin typeface="Consolas" panose="020B0609020204030204" pitchFamily="49" charset="0"/>
              </a:rPr>
              <a:t>        _</a:t>
            </a:r>
            <a:r>
              <a:rPr lang="en-US" sz="1400" dirty="0" err="1">
                <a:latin typeface="Consolas" panose="020B0609020204030204" pitchFamily="49" charset="0"/>
              </a:rPr>
              <a:t>people.Add</a:t>
            </a:r>
            <a:r>
              <a:rPr lang="en-US" sz="1400" dirty="0">
                <a:latin typeface="Consolas" panose="020B0609020204030204" pitchFamily="49" charset="0"/>
              </a:rPr>
              <a:t>(person);</a:t>
            </a:r>
          </a:p>
          <a:p>
            <a:r>
              <a:rPr lang="en-US" sz="1400" dirty="0">
                <a:latin typeface="Consolas" panose="020B0609020204030204" pitchFamily="49" charset="0"/>
              </a:rPr>
              <a:t>    }</a:t>
            </a:r>
          </a:p>
          <a:p>
            <a:r>
              <a:rPr lang="en-US" sz="1400" dirty="0">
                <a:latin typeface="Consolas" panose="020B0609020204030204" pitchFamily="49" charset="0"/>
              </a:rPr>
              <a:t>    catch</a:t>
            </a:r>
          </a:p>
          <a:p>
            <a:r>
              <a:rPr lang="en-US" sz="1400" dirty="0">
                <a:latin typeface="Consolas" panose="020B0609020204030204" pitchFamily="49" charset="0"/>
              </a:rPr>
              <a:t>    {</a:t>
            </a:r>
          </a:p>
          <a:p>
            <a:r>
              <a:rPr lang="en-US" sz="1400" dirty="0">
                <a:latin typeface="Consolas" panose="020B0609020204030204" pitchFamily="49" charset="0"/>
              </a:rPr>
              <a:t>        return </a:t>
            </a:r>
            <a:r>
              <a:rPr lang="en-US" sz="1400" dirty="0" err="1">
                <a:latin typeface="Consolas" panose="020B0609020204030204" pitchFamily="49" charset="0"/>
              </a:rPr>
              <a:t>HttpBadRequest</a:t>
            </a:r>
            <a:r>
              <a:rPr lang="en-US" sz="1400" dirty="0">
                <a:latin typeface="Consolas" panose="020B0609020204030204" pitchFamily="49" charset="0"/>
              </a:rPr>
              <a:t>();</a:t>
            </a: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return Ok();</a:t>
            </a:r>
          </a:p>
          <a:p>
            <a:r>
              <a:rPr lang="en-US" sz="1400" dirty="0">
                <a:latin typeface="Consolas" panose="020B0609020204030204" pitchFamily="49" charset="0"/>
              </a:rPr>
              <a:t>}</a:t>
            </a:r>
            <a:endParaRPr lang="en-US" sz="1400" dirty="0">
              <a:solidFill>
                <a:schemeClr val="lt1">
                  <a:alpha val="99000"/>
                </a:schemeClr>
              </a:solidFill>
              <a:latin typeface="Consolas" pitchFamily="49" charset="0"/>
              <a:cs typeface="Consolas" pitchFamily="49" charset="0"/>
            </a:endParaRPr>
          </a:p>
        </p:txBody>
      </p:sp>
      <p:sp>
        <p:nvSpPr>
          <p:cNvPr id="8" name="Rectangle 7"/>
          <p:cNvSpPr/>
          <p:nvPr/>
        </p:nvSpPr>
        <p:spPr>
          <a:xfrm>
            <a:off x="435427" y="1158339"/>
            <a:ext cx="3427926" cy="984885"/>
          </a:xfrm>
          <a:prstGeom prst="rect">
            <a:avLst/>
          </a:prstGeom>
        </p:spPr>
        <p:txBody>
          <a:bodyPr wrap="none">
            <a:spAutoFit/>
          </a:bodyPr>
          <a:lstStyle/>
          <a:p>
            <a:r>
              <a:rPr lang="en-US" sz="4000" dirty="0">
                <a:solidFill>
                  <a:schemeClr val="accent2">
                    <a:alpha val="99000"/>
                  </a:schemeClr>
                </a:solidFill>
                <a:latin typeface="Segoe UI Light" pitchFamily="34" charset="0"/>
              </a:rPr>
              <a:t>Use HTTP Post:</a:t>
            </a:r>
          </a:p>
          <a:p>
            <a:r>
              <a:rPr lang="en-US" dirty="0">
                <a:solidFill>
                  <a:schemeClr val="tx2">
                    <a:alpha val="99000"/>
                  </a:schemeClr>
                </a:solidFill>
                <a:latin typeface="Segoe UI Light" pitchFamily="34" charset="0"/>
              </a:rPr>
              <a:t>Pass a Model</a:t>
            </a:r>
          </a:p>
        </p:txBody>
      </p:sp>
    </p:spTree>
    <p:extLst>
      <p:ext uri="{BB962C8B-B14F-4D97-AF65-F5344CB8AC3E}">
        <p14:creationId xmlns:p14="http://schemas.microsoft.com/office/powerpoint/2010/main" val="27946552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78619" y="5354613"/>
            <a:ext cx="6508009" cy="1253549"/>
          </a:xfrm>
          <a:prstGeom prst="rect">
            <a:avLst/>
          </a:prstGeom>
        </p:spPr>
      </p:pic>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sp>
        <p:nvSpPr>
          <p:cNvPr id="2" name="Up Arrow 1"/>
          <p:cNvSpPr/>
          <p:nvPr/>
        </p:nvSpPr>
        <p:spPr bwMode="auto">
          <a:xfrm rot="8044281">
            <a:off x="2267375" y="4877035"/>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Up Arrow 11"/>
          <p:cNvSpPr/>
          <p:nvPr/>
        </p:nvSpPr>
        <p:spPr bwMode="auto">
          <a:xfrm>
            <a:off x="8939048"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p:nvPicPr>
        <p:blipFill>
          <a:blip r:embed="rId3"/>
          <a:stretch>
            <a:fillRect/>
          </a:stretch>
        </p:blipFill>
        <p:spPr>
          <a:xfrm>
            <a:off x="608807" y="1944205"/>
            <a:ext cx="5486400" cy="2719464"/>
          </a:xfrm>
          <a:prstGeom prst="rect">
            <a:avLst/>
          </a:prstGeom>
        </p:spPr>
      </p:pic>
      <p:pic>
        <p:nvPicPr>
          <p:cNvPr id="8" name="Picture 7"/>
          <p:cNvPicPr>
            <a:picLocks noChangeAspect="1"/>
          </p:cNvPicPr>
          <p:nvPr/>
        </p:nvPicPr>
        <p:blipFill>
          <a:blip r:embed="rId4"/>
          <a:stretch>
            <a:fillRect/>
          </a:stretch>
        </p:blipFill>
        <p:spPr>
          <a:xfrm>
            <a:off x="7212257" y="2558694"/>
            <a:ext cx="3914286" cy="2161905"/>
          </a:xfrm>
          <a:prstGeom prst="rect">
            <a:avLst/>
          </a:prstGeom>
        </p:spPr>
      </p:pic>
      <p:pic>
        <p:nvPicPr>
          <p:cNvPr id="10" name="Picture 9"/>
          <p:cNvPicPr>
            <a:picLocks noChangeAspect="1"/>
          </p:cNvPicPr>
          <p:nvPr/>
        </p:nvPicPr>
        <p:blipFill>
          <a:blip r:embed="rId5"/>
          <a:stretch>
            <a:fillRect/>
          </a:stretch>
        </p:blipFill>
        <p:spPr>
          <a:xfrm>
            <a:off x="7212257" y="798627"/>
            <a:ext cx="3914286" cy="1571429"/>
          </a:xfrm>
          <a:prstGeom prst="rect">
            <a:avLst/>
          </a:prstGeom>
        </p:spPr>
      </p:pic>
    </p:spTree>
    <p:extLst>
      <p:ext uri="{BB962C8B-B14F-4D97-AF65-F5344CB8AC3E}">
        <p14:creationId xmlns:p14="http://schemas.microsoft.com/office/powerpoint/2010/main" val="41928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File / New Project / Web API</a:t>
            </a:r>
            <a:endParaRPr lang="en-US" dirty="0"/>
          </a:p>
        </p:txBody>
      </p:sp>
    </p:spTree>
    <p:extLst>
      <p:ext uri="{BB962C8B-B14F-4D97-AF65-F5344CB8AC3E}">
        <p14:creationId xmlns:p14="http://schemas.microsoft.com/office/powerpoint/2010/main" val="60512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services</a:t>
            </a:r>
            <a:endParaRPr lang="en-US" dirty="0"/>
          </a:p>
        </p:txBody>
      </p:sp>
    </p:spTree>
    <p:extLst>
      <p:ext uri="{BB962C8B-B14F-4D97-AF65-F5344CB8AC3E}">
        <p14:creationId xmlns:p14="http://schemas.microsoft.com/office/powerpoint/2010/main" val="360601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Consuming Web APIs in client apps</a:t>
            </a:r>
            <a:endParaRPr lang="en-US" dirty="0"/>
          </a:p>
        </p:txBody>
      </p:sp>
    </p:spTree>
    <p:extLst>
      <p:ext uri="{BB962C8B-B14F-4D97-AF65-F5344CB8AC3E}">
        <p14:creationId xmlns:p14="http://schemas.microsoft.com/office/powerpoint/2010/main" val="139633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a:t>API </a:t>
            </a:r>
            <a:r>
              <a:rPr lang="en-US" dirty="0" smtClean="0"/>
              <a:t>Services</a:t>
            </a:r>
            <a:br>
              <a:rPr lang="en-US" dirty="0" smtClean="0"/>
            </a:br>
            <a:r>
              <a:rPr lang="en-US" sz="7200" dirty="0" smtClean="0"/>
              <a:t>for </a:t>
            </a:r>
            <a:r>
              <a:rPr lang="en-US" sz="7200" dirty="0"/>
              <a:t>both web and devices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50295"/>
            <a:ext cx="11034445" cy="1815570"/>
          </a:xfrm>
        </p:spPr>
        <p:txBody>
          <a:bodyPr/>
          <a:lstStyle/>
          <a:p>
            <a:r>
              <a:rPr lang="en-US" dirty="0" smtClean="0"/>
              <a:t>Recap</a:t>
            </a:r>
            <a:endParaRPr lang="en-US" dirty="0"/>
          </a:p>
        </p:txBody>
      </p:sp>
      <p:sp>
        <p:nvSpPr>
          <p:cNvPr id="3" name="Subtitle 2"/>
          <p:cNvSpPr>
            <a:spLocks noGrp="1"/>
          </p:cNvSpPr>
          <p:nvPr>
            <p:ph type="subTitle" idx="1"/>
          </p:nvPr>
        </p:nvSpPr>
        <p:spPr>
          <a:xfrm>
            <a:off x="606174" y="2065865"/>
            <a:ext cx="11034445" cy="1655762"/>
          </a:xfrm>
        </p:spPr>
        <p:txBody>
          <a:bodyPr>
            <a:noAutofit/>
          </a:bodyPr>
          <a:lstStyle/>
          <a:p>
            <a:pPr>
              <a:buFont typeface="Wingdings" panose="05000000000000000000" pitchFamily="2" charset="2"/>
              <a:buChar char="à"/>
            </a:pPr>
            <a:r>
              <a:rPr lang="en-US" dirty="0" smtClean="0"/>
              <a:t>How do Web </a:t>
            </a:r>
            <a:r>
              <a:rPr lang="en-US" dirty="0"/>
              <a:t>API fit </a:t>
            </a:r>
            <a:r>
              <a:rPr lang="en-US" dirty="0" smtClean="0"/>
              <a:t>in with ASP.NET Core?</a:t>
            </a:r>
          </a:p>
          <a:p>
            <a:pPr>
              <a:buFont typeface="Wingdings" panose="05000000000000000000" pitchFamily="2" charset="2"/>
              <a:buChar char="à"/>
            </a:pPr>
            <a:r>
              <a:rPr lang="en-US" dirty="0" smtClean="0"/>
              <a:t>Understanding HTTP APIs</a:t>
            </a:r>
          </a:p>
          <a:p>
            <a:pPr>
              <a:buFont typeface="Wingdings" panose="05000000000000000000" pitchFamily="2" charset="2"/>
              <a:buChar char="à"/>
            </a:pPr>
            <a:r>
              <a:rPr lang="en-US" dirty="0" smtClean="0"/>
              <a:t>Introduction </a:t>
            </a:r>
            <a:r>
              <a:rPr lang="en-US" dirty="0"/>
              <a:t>to Web </a:t>
            </a:r>
            <a:r>
              <a:rPr lang="en-US" dirty="0" smtClean="0"/>
              <a:t>API</a:t>
            </a:r>
          </a:p>
          <a:p>
            <a:pPr>
              <a:buFont typeface="Wingdings" panose="05000000000000000000" pitchFamily="2" charset="2"/>
              <a:buChar char="à"/>
            </a:pPr>
            <a:r>
              <a:rPr lang="en-US" dirty="0" smtClean="0"/>
              <a:t>Consuming </a:t>
            </a:r>
            <a:r>
              <a:rPr lang="en-US" dirty="0"/>
              <a:t>Web APIs in web </a:t>
            </a:r>
            <a:r>
              <a:rPr lang="en-US" dirty="0" smtClean="0"/>
              <a:t>apps</a:t>
            </a:r>
          </a:p>
          <a:p>
            <a:pPr>
              <a:buFont typeface="Wingdings" panose="05000000000000000000" pitchFamily="2" charset="2"/>
              <a:buChar char="à"/>
            </a:pPr>
            <a:r>
              <a:rPr lang="en-US" dirty="0" smtClean="0"/>
              <a:t>Consuming </a:t>
            </a:r>
            <a:r>
              <a:rPr lang="en-US" dirty="0"/>
              <a:t>Web APIs in client apps</a:t>
            </a:r>
          </a:p>
        </p:txBody>
      </p:sp>
    </p:spTree>
    <p:extLst>
      <p:ext uri="{BB962C8B-B14F-4D97-AF65-F5344CB8AC3E}">
        <p14:creationId xmlns:p14="http://schemas.microsoft.com/office/powerpoint/2010/main" val="394508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53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216270798"/>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2:15</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3:15</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4721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fontScale="85000" lnSpcReduction="10000"/>
          </a:bodyPr>
          <a:lstStyle/>
          <a:p>
            <a:pPr marL="742950" indent="-742950">
              <a:lnSpc>
                <a:spcPct val="100000"/>
              </a:lnSpc>
              <a:buAutoNum type="arabicParenR"/>
            </a:pPr>
            <a:r>
              <a:rPr lang="en-US" sz="5400" dirty="0" smtClean="0">
                <a:latin typeface="+mj-lt"/>
              </a:rPr>
              <a:t>How </a:t>
            </a:r>
            <a:r>
              <a:rPr lang="en-US" sz="5400" dirty="0" smtClean="0">
                <a:latin typeface="+mj-lt"/>
              </a:rPr>
              <a:t>doe APIs fit in with ASP.NET Core?</a:t>
            </a:r>
            <a:endParaRPr lang="en-US" sz="5400" dirty="0" smtClean="0">
              <a:latin typeface="+mj-lt"/>
            </a:endParaRPr>
          </a:p>
          <a:p>
            <a:pPr marL="742950" indent="-742950">
              <a:lnSpc>
                <a:spcPct val="100000"/>
              </a:lnSpc>
              <a:buAutoNum type="arabicParenR"/>
            </a:pPr>
            <a:r>
              <a:rPr lang="en-US" sz="5400" dirty="0" smtClean="0">
                <a:latin typeface="+mj-lt"/>
              </a:rPr>
              <a:t>Understanding HTTP APIs</a:t>
            </a:r>
          </a:p>
          <a:p>
            <a:pPr marL="742950" indent="-742950">
              <a:lnSpc>
                <a:spcPct val="100000"/>
              </a:lnSpc>
              <a:buAutoNum type="arabicParenR"/>
            </a:pPr>
            <a:r>
              <a:rPr lang="en-US" sz="5400" dirty="0" smtClean="0">
                <a:latin typeface="+mj-lt"/>
              </a:rPr>
              <a:t>Introduction to Web API</a:t>
            </a:r>
          </a:p>
          <a:p>
            <a:pPr marL="742950" indent="-742950">
              <a:lnSpc>
                <a:spcPct val="100000"/>
              </a:lnSpc>
              <a:buAutoNum type="arabicParenR"/>
            </a:pPr>
            <a:r>
              <a:rPr lang="en-US" sz="5400" dirty="0" smtClean="0">
                <a:latin typeface="+mj-lt"/>
              </a:rPr>
              <a:t>Consuming Web APIs in web apps</a:t>
            </a:r>
          </a:p>
          <a:p>
            <a:pPr marL="742950" indent="-742950">
              <a:lnSpc>
                <a:spcPct val="100000"/>
              </a:lnSpc>
              <a:buAutoNum type="arabicParenR"/>
            </a:pPr>
            <a:r>
              <a:rPr lang="en-US" sz="5400" dirty="0" smtClean="0">
                <a:latin typeface="+mj-lt"/>
              </a:rPr>
              <a:t>Consuming Web APIs in client apps</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0798" y="92646"/>
            <a:ext cx="11079822" cy="1325563"/>
          </a:xfrm>
        </p:spPr>
        <p:txBody>
          <a:bodyPr>
            <a:noAutofit/>
          </a:bodyPr>
          <a:lstStyle/>
          <a:p>
            <a:r>
              <a:rPr lang="en-US" dirty="0" smtClean="0"/>
              <a:t>In ASP.NET 4.6 – Separate Stack</a:t>
            </a:r>
            <a:endParaRPr lang="en-US" dirty="0"/>
          </a:p>
        </p:txBody>
      </p:sp>
      <p:grpSp>
        <p:nvGrpSpPr>
          <p:cNvPr id="13" name="Group 12"/>
          <p:cNvGrpSpPr/>
          <p:nvPr/>
        </p:nvGrpSpPr>
        <p:grpSpPr>
          <a:xfrm>
            <a:off x="1385097" y="2971800"/>
            <a:ext cx="9420380" cy="2905342"/>
            <a:chOff x="646246" y="2190750"/>
            <a:chExt cx="7850317" cy="2421118"/>
          </a:xfrm>
        </p:grpSpPr>
        <p:sp>
          <p:nvSpPr>
            <p:cNvPr id="4" name="Rectangle 3"/>
            <p:cNvSpPr/>
            <p:nvPr/>
          </p:nvSpPr>
          <p:spPr bwMode="auto">
            <a:xfrm>
              <a:off x="664897" y="3749143"/>
              <a:ext cx="7831666" cy="862725"/>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1620" dirty="0">
                <a:gradFill>
                  <a:gsLst>
                    <a:gs pos="0">
                      <a:srgbClr val="FFFFFF"/>
                    </a:gs>
                    <a:gs pos="100000">
                      <a:srgbClr val="FFFFFF"/>
                    </a:gs>
                  </a:gsLst>
                  <a:lin ang="5400000" scaled="0"/>
                </a:gradFill>
              </a:endParaRPr>
            </a:p>
          </p:txBody>
        </p:sp>
        <p:sp>
          <p:nvSpPr>
            <p:cNvPr id="17" name="TextBox 28"/>
            <p:cNvSpPr txBox="1"/>
            <p:nvPr/>
          </p:nvSpPr>
          <p:spPr>
            <a:xfrm>
              <a:off x="1526376" y="3955539"/>
              <a:ext cx="6097615" cy="42319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00" dirty="0">
                  <a:solidFill>
                    <a:srgbClr val="FFFFFF">
                      <a:alpha val="99000"/>
                    </a:srgbClr>
                  </a:solidFill>
                </a:rPr>
                <a:t>ASP.NET Core</a:t>
              </a:r>
            </a:p>
          </p:txBody>
        </p:sp>
        <p:grpSp>
          <p:nvGrpSpPr>
            <p:cNvPr id="2" name="Group 1"/>
            <p:cNvGrpSpPr/>
            <p:nvPr/>
          </p:nvGrpSpPr>
          <p:grpSpPr>
            <a:xfrm>
              <a:off x="6453941" y="2190750"/>
              <a:ext cx="2042622" cy="1483699"/>
              <a:chOff x="6450162" y="1837082"/>
              <a:chExt cx="2042622" cy="1483699"/>
            </a:xfrm>
          </p:grpSpPr>
          <p:sp>
            <p:nvSpPr>
              <p:cNvPr id="41" name="Rectangle 40"/>
              <p:cNvSpPr/>
              <p:nvPr/>
            </p:nvSpPr>
            <p:spPr>
              <a:xfrm>
                <a:off x="6450162" y="2602822"/>
                <a:ext cx="2042622" cy="7179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XML</a:t>
                </a:r>
              </a:p>
            </p:txBody>
          </p:sp>
        </p:grpSp>
        <p:grpSp>
          <p:nvGrpSpPr>
            <p:cNvPr id="12" name="Group 11"/>
            <p:cNvGrpSpPr/>
            <p:nvPr/>
          </p:nvGrpSpPr>
          <p:grpSpPr>
            <a:xfrm>
              <a:off x="646246" y="2200704"/>
              <a:ext cx="5731496" cy="1473748"/>
              <a:chOff x="646246" y="2200704"/>
              <a:chExt cx="5731496" cy="1473748"/>
            </a:xfrm>
          </p:grpSpPr>
          <p:sp>
            <p:nvSpPr>
              <p:cNvPr id="28" name="Rectangle 27"/>
              <p:cNvSpPr/>
              <p:nvPr/>
            </p:nvSpPr>
            <p:spPr>
              <a:xfrm>
                <a:off x="664898" y="2940743"/>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Pages</a:t>
                </a:r>
              </a:p>
            </p:txBody>
          </p:sp>
        </p:grpSp>
      </p:grpSp>
      <p:sp>
        <p:nvSpPr>
          <p:cNvPr id="30" name="Rectangle 29"/>
          <p:cNvSpPr/>
          <p:nvPr/>
        </p:nvSpPr>
        <p:spPr>
          <a:xfrm>
            <a:off x="1385097" y="1535748"/>
            <a:ext cx="6855416" cy="1351504"/>
          </a:xfrm>
          <a:prstGeom prst="rect">
            <a:avLst/>
          </a:prstGeom>
          <a:solidFill>
            <a:srgbClr val="E34F2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6480"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354332" y="1533208"/>
            <a:ext cx="2451147" cy="1351504"/>
            <a:chOff x="8352743" y="1533208"/>
            <a:chExt cx="2451147" cy="1351504"/>
          </a:xfrm>
        </p:grpSpPr>
        <p:sp>
          <p:nvSpPr>
            <p:cNvPr id="32" name="Rectangle 31"/>
            <p:cNvSpPr/>
            <p:nvPr/>
          </p:nvSpPr>
          <p:spPr>
            <a:xfrm>
              <a:off x="8352743" y="1533208"/>
              <a:ext cx="2451147" cy="135150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6480"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p:spPr>
        </p:pic>
        <p:sp>
          <p:nvSpPr>
            <p:cNvPr id="11" name="TextBox 10"/>
            <p:cNvSpPr txBox="1"/>
            <p:nvPr/>
          </p:nvSpPr>
          <p:spPr>
            <a:xfrm>
              <a:off x="8372273" y="1710362"/>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181296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 ASP.NET Core:</a:t>
            </a:r>
            <a:br>
              <a:rPr lang="en-US" dirty="0" smtClean="0"/>
            </a:br>
            <a:endParaRPr lang="en-US" dirty="0"/>
          </a:p>
        </p:txBody>
      </p:sp>
      <p:sp>
        <p:nvSpPr>
          <p:cNvPr id="3" name="Subtitle 2"/>
          <p:cNvSpPr>
            <a:spLocks noGrp="1"/>
          </p:cNvSpPr>
          <p:nvPr>
            <p:ph type="subTitle" idx="1"/>
          </p:nvPr>
        </p:nvSpPr>
        <p:spPr>
          <a:xfrm>
            <a:off x="606175" y="2682082"/>
            <a:ext cx="11034445" cy="1655762"/>
          </a:xfrm>
        </p:spPr>
        <p:txBody>
          <a:bodyPr/>
          <a:lstStyle/>
          <a:p>
            <a:r>
              <a:rPr lang="en-US" dirty="0"/>
              <a:t>API services are an ASP.NET Core feature</a:t>
            </a:r>
            <a:endParaRPr lang="en-US" dirty="0"/>
          </a:p>
        </p:txBody>
      </p:sp>
    </p:spTree>
    <p:extLst>
      <p:ext uri="{BB962C8B-B14F-4D97-AF65-F5344CB8AC3E}">
        <p14:creationId xmlns:p14="http://schemas.microsoft.com/office/powerpoint/2010/main" val="223178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HTTP APIs</a:t>
            </a:r>
            <a:endParaRPr lang="en-US" dirty="0"/>
          </a:p>
        </p:txBody>
      </p:sp>
      <p:sp>
        <p:nvSpPr>
          <p:cNvPr id="4" name="Content Placeholder 3"/>
          <p:cNvSpPr>
            <a:spLocks noGrp="1"/>
          </p:cNvSpPr>
          <p:nvPr>
            <p:ph idx="1"/>
          </p:nvPr>
        </p:nvSpPr>
        <p:spPr/>
        <p:txBody>
          <a:bodyPr/>
          <a:lstStyle/>
          <a:p>
            <a:r>
              <a:rPr lang="en-US" dirty="0"/>
              <a:t>REST / HTTP</a:t>
            </a:r>
          </a:p>
          <a:p>
            <a:r>
              <a:rPr lang="en-US" dirty="0"/>
              <a:t>Hypermedia</a:t>
            </a:r>
          </a:p>
          <a:p>
            <a:r>
              <a:rPr lang="en-US" dirty="0"/>
              <a:t>API </a:t>
            </a:r>
            <a:r>
              <a:rPr lang="en-US" dirty="0" smtClean="0"/>
              <a:t>design</a:t>
            </a:r>
          </a:p>
          <a:p>
            <a:r>
              <a:rPr lang="en-US" dirty="0" smtClean="0"/>
              <a:t>HTTP Status Codes</a:t>
            </a:r>
            <a:endParaRPr lang="en-US" dirty="0"/>
          </a:p>
          <a:p>
            <a:endParaRPr lang="en-US" dirty="0"/>
          </a:p>
        </p:txBody>
      </p:sp>
    </p:spTree>
    <p:extLst>
      <p:ext uri="{BB962C8B-B14F-4D97-AF65-F5344CB8AC3E}">
        <p14:creationId xmlns:p14="http://schemas.microsoft.com/office/powerpoint/2010/main" val="422532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smtClean="0"/>
              <a:t>Web APIs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82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579788"/>
            <a:ext cx="12188825" cy="332398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254035"/>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Sample Read-only Model and Controller</a:t>
            </a:r>
          </a:p>
        </p:txBody>
      </p:sp>
      <p:sp>
        <p:nvSpPr>
          <p:cNvPr id="5" name="TextBox 4"/>
          <p:cNvSpPr txBox="1"/>
          <p:nvPr/>
        </p:nvSpPr>
        <p:spPr>
          <a:xfrm>
            <a:off x="5131614" y="1250815"/>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254035"/>
            <a:ext cx="167244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1:</a:t>
            </a:r>
          </a:p>
          <a:p>
            <a:r>
              <a:rPr lang="en-US" dirty="0">
                <a:solidFill>
                  <a:schemeClr val="tx2">
                    <a:alpha val="99000"/>
                  </a:schemeClr>
                </a:solidFill>
                <a:latin typeface="Segoe UI Light" pitchFamily="34" charset="0"/>
              </a:rPr>
              <a:t>Create a Model</a:t>
            </a:r>
          </a:p>
        </p:txBody>
      </p:sp>
      <p:sp>
        <p:nvSpPr>
          <p:cNvPr id="9" name="TextBox 8"/>
          <p:cNvSpPr txBox="1"/>
          <p:nvPr/>
        </p:nvSpPr>
        <p:spPr>
          <a:xfrm>
            <a:off x="5131612" y="2579788"/>
            <a:ext cx="6211893" cy="3323987"/>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[Route("</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/[controller]")]</a:t>
            </a:r>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public </a:t>
            </a:r>
            <a:r>
              <a:rPr lang="en-US" sz="1400" dirty="0">
                <a:solidFill>
                  <a:schemeClr val="lt1">
                    <a:alpha val="99000"/>
                  </a:schemeClr>
                </a:solidFill>
                <a:latin typeface="Consolas" pitchFamily="49" charset="0"/>
                <a:cs typeface="Consolas" pitchFamily="49" charset="0"/>
              </a:rPr>
              <a:t>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smtClean="0">
                <a:solidFill>
                  <a:schemeClr val="accent4">
                    <a:lumMod val="40000"/>
                    <a:lumOff val="60000"/>
                    <a:alpha val="99000"/>
                  </a:schemeClr>
                </a:solidFill>
                <a:latin typeface="Consolas" pitchFamily="49" charset="0"/>
                <a:cs typeface="Consolas" pitchFamily="49" charset="0"/>
              </a:rPr>
              <a:t>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a:t>
            </a:r>
            <a:r>
              <a:rPr lang="en-US" sz="1400" dirty="0" smtClean="0">
                <a:solidFill>
                  <a:schemeClr val="lt1">
                    <a:alpha val="99000"/>
                  </a:schemeClr>
                </a:solidFill>
                <a:latin typeface="Consolas" pitchFamily="49" charset="0"/>
                <a:cs typeface="Consolas" pitchFamily="49" charset="0"/>
              </a:rPr>
              <a:t>people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this.people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new List&lt;Person&gt;();</a:t>
            </a:r>
          </a:p>
          <a:p>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this.people.AddRange</a:t>
            </a:r>
            <a:r>
              <a:rPr lang="en-US" sz="1400" dirty="0" smtClean="0">
                <a:solidFill>
                  <a:schemeClr val="lt1">
                    <a:alpha val="99000"/>
                  </a:schemeClr>
                </a:solidFill>
                <a:latin typeface="Consolas" pitchFamily="49" charset="0"/>
                <a:cs typeface="Consolas" pitchFamily="49" charset="0"/>
              </a:rPr>
              <a:t>(new </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3, Name = "Bruce Lee"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7" y="2579788"/>
            <a:ext cx="2416239"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2:</a:t>
            </a:r>
          </a:p>
          <a:p>
            <a:r>
              <a:rPr lang="en-US" dirty="0">
                <a:solidFill>
                  <a:schemeClr val="tx2">
                    <a:alpha val="99000"/>
                  </a:schemeClr>
                </a:solidFill>
                <a:latin typeface="Segoe UI Light" pitchFamily="34" charset="0"/>
              </a:rPr>
              <a:t>Make an API Controller</a:t>
            </a:r>
          </a:p>
        </p:txBody>
      </p:sp>
    </p:spTree>
    <p:extLst>
      <p:ext uri="{BB962C8B-B14F-4D97-AF65-F5344CB8AC3E}">
        <p14:creationId xmlns:p14="http://schemas.microsoft.com/office/powerpoint/2010/main" val="318494401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1040</TotalTime>
  <Words>773</Words>
  <Application>Microsoft Office PowerPoint</Application>
  <PresentationFormat>Widescreen</PresentationFormat>
  <Paragraphs>186</Paragraphs>
  <Slides>21</Slides>
  <Notes>3</Notes>
  <HiddenSlides>1</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21</vt:i4>
      </vt:variant>
    </vt:vector>
  </HeadingPairs>
  <TitlesOfParts>
    <vt:vector size="39" baseType="lpstr">
      <vt:lpstr>Arial</vt:lpstr>
      <vt:lpstr>Calibri</vt:lpstr>
      <vt:lpstr>Consolas</vt:lpstr>
      <vt:lpstr>Segoe UI</vt:lpstr>
      <vt:lpstr>Segoe UI Light</vt:lpstr>
      <vt:lpstr>Segoe UI Semibold</vt:lpstr>
      <vt:lpstr>Segoe UI Symbol</vt:lpstr>
      <vt:lpstr>Wingdings</vt:lpstr>
      <vt:lpstr>Deck Title Slide</vt:lpstr>
      <vt:lpstr>Azure Medium</vt:lpstr>
      <vt:lpstr>Azure Green</vt:lpstr>
      <vt:lpstr>Azure Graphite</vt:lpstr>
      <vt:lpstr>Azure Dark</vt:lpstr>
      <vt:lpstr>Azure Basic</vt:lpstr>
      <vt:lpstr>Azure Noir</vt:lpstr>
      <vt:lpstr>1_Azure Medium</vt:lpstr>
      <vt:lpstr>2_Azure Medium</vt:lpstr>
      <vt:lpstr>think-cell Slide</vt:lpstr>
      <vt:lpstr>PowerPoint Presentation</vt:lpstr>
      <vt:lpstr>API Services for both web and devices</vt:lpstr>
      <vt:lpstr>Today’s Agenda</vt:lpstr>
      <vt:lpstr>Agenda</vt:lpstr>
      <vt:lpstr>In ASP.NET 4.6 – Separate Stack</vt:lpstr>
      <vt:lpstr>In ASP.NET Core: </vt:lpstr>
      <vt:lpstr>Understanding HTTP APIs</vt:lpstr>
      <vt:lpstr>Introduction to Web APIs</vt:lpstr>
      <vt:lpstr>Sample Read-only Model and Controller</vt:lpstr>
      <vt:lpstr>Read-only Controller Actions to return data</vt:lpstr>
      <vt:lpstr>Routing a Web API</vt:lpstr>
      <vt:lpstr>PowerPoint Presentation</vt:lpstr>
      <vt:lpstr>PowerPoint Presentation</vt:lpstr>
      <vt:lpstr>PowerPoint Presentation</vt:lpstr>
      <vt:lpstr>Posting Data to a Web API</vt:lpstr>
      <vt:lpstr>Posting Data to a Web API</vt:lpstr>
      <vt:lpstr>Demo</vt:lpstr>
      <vt:lpstr>Demo</vt:lpstr>
      <vt:lpstr>Demo</vt:lpstr>
      <vt:lpstr>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40</cp:revision>
  <dcterms:created xsi:type="dcterms:W3CDTF">2013-08-05T17:04:56Z</dcterms:created>
  <dcterms:modified xsi:type="dcterms:W3CDTF">2016-02-04T16:47:48Z</dcterms:modified>
</cp:coreProperties>
</file>