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1288" r:id="rId4"/>
    <p:sldId id="1287" r:id="rId5"/>
    <p:sldId id="1285" r:id="rId6"/>
    <p:sldId id="1286" r:id="rId7"/>
    <p:sldId id="1263" r:id="rId8"/>
    <p:sldId id="1311" r:id="rId9"/>
    <p:sldId id="1322" r:id="rId10"/>
    <p:sldId id="1326" r:id="rId11"/>
    <p:sldId id="1312" r:id="rId12"/>
    <p:sldId id="1335" r:id="rId13"/>
    <p:sldId id="1327" r:id="rId14"/>
    <p:sldId id="1328" r:id="rId15"/>
    <p:sldId id="1329" r:id="rId16"/>
    <p:sldId id="1330" r:id="rId17"/>
    <p:sldId id="1298" r:id="rId18"/>
    <p:sldId id="1331" r:id="rId19"/>
    <p:sldId id="1332" r:id="rId20"/>
    <p:sldId id="1333" r:id="rId21"/>
    <p:sldId id="1334" r:id="rId22"/>
    <p:sldId id="1307" r:id="rId23"/>
    <p:sldId id="1316" r:id="rId24"/>
    <p:sldId id="1172" r:id="rId25"/>
  </p:sldIdLst>
  <p:sldSz cx="12192000" cy="6858000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F99645"/>
    <a:srgbClr val="F8801C"/>
    <a:srgbClr val="FCCAA0"/>
    <a:srgbClr val="FF0000"/>
    <a:srgbClr val="CCFFFF"/>
    <a:srgbClr val="EAEAEA"/>
    <a:srgbClr val="DDDDDD"/>
    <a:srgbClr val="B2B2B2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2633" autoAdjust="0"/>
  </p:normalViewPr>
  <p:slideViewPr>
    <p:cSldViewPr showGuides="1">
      <p:cViewPr>
        <p:scale>
          <a:sx n="80" d="100"/>
          <a:sy n="80" d="100"/>
        </p:scale>
        <p:origin x="-222" y="-474"/>
      </p:cViewPr>
      <p:guideLst>
        <p:guide orient="horz" pos="19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E8880-621C-40E9-B946-63AD4CCD4148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DCA7C-EA3A-4C47-9D59-70E33975339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商户发布信息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5BACF3E0-1B42-41A9-B9EA-F4D29F4629AA}" type="sibTrans" cxnId="{D9BE6219-C862-4D04-95C6-435E49669A4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E9D3230-1262-413C-A909-554844D791F8}" type="parTrans" cxnId="{D9BE6219-C862-4D04-95C6-435E49669A40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3E39081-CD77-4F58-B04E-C2E2B6695083}" type="pres">
      <dgm:prSet presAssocID="{FC0E8880-621C-40E9-B946-63AD4CCD41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4F26D7-70F3-476A-A858-4523D178FBB5}" type="pres">
      <dgm:prSet presAssocID="{231DCA7C-EA3A-4C47-9D59-70E339753392}" presName="parTx1" presStyleLbl="node1" presStyleIdx="0" presStyleCnt="1"/>
      <dgm:spPr/>
      <dgm:t>
        <a:bodyPr/>
        <a:lstStyle/>
        <a:p>
          <a:endParaRPr lang="zh-CN" altLang="en-US"/>
        </a:p>
      </dgm:t>
    </dgm:pt>
    <dgm:pt modelId="{87987395-989E-404A-93F4-BC4AD135EC67}" type="pres">
      <dgm:prSet presAssocID="{5BACF3E0-1B42-41A9-B9EA-F4D29F4629AA}" presName="picture1" presStyleCnt="0"/>
      <dgm:spPr/>
    </dgm:pt>
    <dgm:pt modelId="{9E4CDE32-326E-4EC4-99E9-E9B558B00622}" type="pres">
      <dgm:prSet presAssocID="{5BACF3E0-1B42-41A9-B9EA-F4D29F4629AA}" presName="imageRepeatNode" presStyleLbl="fgImgPlace1" presStyleIdx="0" presStyleCnt="1" custScaleX="68028" custScaleY="73151"/>
      <dgm:spPr/>
      <dgm:t>
        <a:bodyPr/>
        <a:lstStyle/>
        <a:p>
          <a:endParaRPr lang="zh-CN" altLang="en-US"/>
        </a:p>
      </dgm:t>
    </dgm:pt>
  </dgm:ptLst>
  <dgm:cxnLst>
    <dgm:cxn modelId="{BD0DE629-3701-4386-B1BA-073D9B44CA71}" type="presOf" srcId="{FC0E8880-621C-40E9-B946-63AD4CCD4148}" destId="{73E39081-CD77-4F58-B04E-C2E2B6695083}" srcOrd="0" destOrd="0" presId="urn:microsoft.com/office/officeart/2008/layout/AscendingPictureAccentProcess"/>
    <dgm:cxn modelId="{BCF4D1DD-EA1C-452B-ADF5-8428FA15058C}" type="presOf" srcId="{5BACF3E0-1B42-41A9-B9EA-F4D29F4629AA}" destId="{9E4CDE32-326E-4EC4-99E9-E9B558B00622}" srcOrd="0" destOrd="0" presId="urn:microsoft.com/office/officeart/2008/layout/AscendingPictureAccentProcess"/>
    <dgm:cxn modelId="{DC2EBA37-2122-424F-A0C8-EB61B681067C}" type="presOf" srcId="{231DCA7C-EA3A-4C47-9D59-70E339753392}" destId="{6D4F26D7-70F3-476A-A858-4523D178FBB5}" srcOrd="0" destOrd="0" presId="urn:microsoft.com/office/officeart/2008/layout/AscendingPictureAccentProcess"/>
    <dgm:cxn modelId="{D9BE6219-C862-4D04-95C6-435E49669A40}" srcId="{FC0E8880-621C-40E9-B946-63AD4CCD4148}" destId="{231DCA7C-EA3A-4C47-9D59-70E339753392}" srcOrd="0" destOrd="0" parTransId="{1E9D3230-1262-413C-A909-554844D791F8}" sibTransId="{5BACF3E0-1B42-41A9-B9EA-F4D29F4629AA}"/>
    <dgm:cxn modelId="{0AECF47C-CE5C-44DA-8199-B9B4810A44F4}" type="presParOf" srcId="{73E39081-CD77-4F58-B04E-C2E2B6695083}" destId="{6D4F26D7-70F3-476A-A858-4523D178FBB5}" srcOrd="0" destOrd="0" presId="urn:microsoft.com/office/officeart/2008/layout/AscendingPictureAccentProcess"/>
    <dgm:cxn modelId="{E6141024-C114-4DE8-ABC1-FDB56007A162}" type="presParOf" srcId="{73E39081-CD77-4F58-B04E-C2E2B6695083}" destId="{87987395-989E-404A-93F4-BC4AD135EC67}" srcOrd="1" destOrd="0" presId="urn:microsoft.com/office/officeart/2008/layout/AscendingPictureAccentProcess"/>
    <dgm:cxn modelId="{E6012B4F-150B-47BA-9F1E-B917BF1817BB}" type="presParOf" srcId="{87987395-989E-404A-93F4-BC4AD135EC67}" destId="{9E4CDE32-326E-4EC4-99E9-E9B558B0062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E8880-621C-40E9-B946-63AD4CCD4148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DCA7C-EA3A-4C47-9D59-70E339753392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物流公司接单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E9D3230-1262-413C-A909-554844D791F8}" type="parTrans" cxnId="{D9BE6219-C862-4D04-95C6-435E49669A40}">
      <dgm:prSet/>
      <dgm:spPr/>
      <dgm:t>
        <a:bodyPr/>
        <a:lstStyle/>
        <a:p>
          <a:endParaRPr lang="zh-CN" altLang="en-US"/>
        </a:p>
      </dgm:t>
    </dgm:pt>
    <dgm:pt modelId="{5BACF3E0-1B42-41A9-B9EA-F4D29F4629AA}" type="sibTrans" cxnId="{D9BE6219-C862-4D04-95C6-435E49669A4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3E39081-CD77-4F58-B04E-C2E2B6695083}" type="pres">
      <dgm:prSet presAssocID="{FC0E8880-621C-40E9-B946-63AD4CCD41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4F26D7-70F3-476A-A858-4523D178FBB5}" type="pres">
      <dgm:prSet presAssocID="{231DCA7C-EA3A-4C47-9D59-70E339753392}" presName="parTx1" presStyleLbl="node1" presStyleIdx="0" presStyleCnt="1" custLinFactNeighborY="-10017"/>
      <dgm:spPr/>
      <dgm:t>
        <a:bodyPr/>
        <a:lstStyle/>
        <a:p>
          <a:endParaRPr lang="zh-CN" altLang="en-US"/>
        </a:p>
      </dgm:t>
    </dgm:pt>
    <dgm:pt modelId="{87987395-989E-404A-93F4-BC4AD135EC67}" type="pres">
      <dgm:prSet presAssocID="{5BACF3E0-1B42-41A9-B9EA-F4D29F4629AA}" presName="picture1" presStyleCnt="0"/>
      <dgm:spPr/>
    </dgm:pt>
    <dgm:pt modelId="{9E4CDE32-326E-4EC4-99E9-E9B558B00622}" type="pres">
      <dgm:prSet presAssocID="{5BACF3E0-1B42-41A9-B9EA-F4D29F4629AA}" presName="imageRepeatNode" presStyleLbl="fgImgPlace1" presStyleIdx="0" presStyleCnt="1" custScaleX="58331" custScaleY="57749"/>
      <dgm:spPr/>
      <dgm:t>
        <a:bodyPr/>
        <a:lstStyle/>
        <a:p>
          <a:endParaRPr lang="zh-CN" altLang="en-US"/>
        </a:p>
      </dgm:t>
    </dgm:pt>
  </dgm:ptLst>
  <dgm:cxnLst>
    <dgm:cxn modelId="{EA21B881-326D-4345-BB9B-E4DA40A162AB}" type="presOf" srcId="{FC0E8880-621C-40E9-B946-63AD4CCD4148}" destId="{73E39081-CD77-4F58-B04E-C2E2B6695083}" srcOrd="0" destOrd="0" presId="urn:microsoft.com/office/officeart/2008/layout/AscendingPictureAccentProcess"/>
    <dgm:cxn modelId="{48DFCC45-1FFE-4629-A90F-CE7FE747E066}" type="presOf" srcId="{5BACF3E0-1B42-41A9-B9EA-F4D29F4629AA}" destId="{9E4CDE32-326E-4EC4-99E9-E9B558B00622}" srcOrd="0" destOrd="0" presId="urn:microsoft.com/office/officeart/2008/layout/AscendingPictureAccentProcess"/>
    <dgm:cxn modelId="{47BEC7CF-905E-4343-962D-5C81217BEA17}" type="presOf" srcId="{231DCA7C-EA3A-4C47-9D59-70E339753392}" destId="{6D4F26D7-70F3-476A-A858-4523D178FBB5}" srcOrd="0" destOrd="0" presId="urn:microsoft.com/office/officeart/2008/layout/AscendingPictureAccentProcess"/>
    <dgm:cxn modelId="{D9BE6219-C862-4D04-95C6-435E49669A40}" srcId="{FC0E8880-621C-40E9-B946-63AD4CCD4148}" destId="{231DCA7C-EA3A-4C47-9D59-70E339753392}" srcOrd="0" destOrd="0" parTransId="{1E9D3230-1262-413C-A909-554844D791F8}" sibTransId="{5BACF3E0-1B42-41A9-B9EA-F4D29F4629AA}"/>
    <dgm:cxn modelId="{7D6CADD6-D66A-4FF1-97C4-2136D2753443}" type="presParOf" srcId="{73E39081-CD77-4F58-B04E-C2E2B6695083}" destId="{6D4F26D7-70F3-476A-A858-4523D178FBB5}" srcOrd="0" destOrd="0" presId="urn:microsoft.com/office/officeart/2008/layout/AscendingPictureAccentProcess"/>
    <dgm:cxn modelId="{DD5508A1-F5A1-4A7C-AE56-8225444B6322}" type="presParOf" srcId="{73E39081-CD77-4F58-B04E-C2E2B6695083}" destId="{87987395-989E-404A-93F4-BC4AD135EC67}" srcOrd="1" destOrd="0" presId="urn:microsoft.com/office/officeart/2008/layout/AscendingPictureAccentProcess"/>
    <dgm:cxn modelId="{6F6A071A-D1FB-4FD3-BBC1-3741F3FDFBE2}" type="presParOf" srcId="{87987395-989E-404A-93F4-BC4AD135EC67}" destId="{9E4CDE32-326E-4EC4-99E9-E9B558B0062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E8880-621C-40E9-B946-63AD4CCD4148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DCA7C-EA3A-4C47-9D59-70E33975339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报表查询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E9D3230-1262-413C-A909-554844D791F8}" type="parTrans" cxnId="{D9BE6219-C862-4D04-95C6-435E49669A40}">
      <dgm:prSet/>
      <dgm:spPr/>
      <dgm:t>
        <a:bodyPr/>
        <a:lstStyle/>
        <a:p>
          <a:endParaRPr lang="zh-CN" altLang="en-US"/>
        </a:p>
      </dgm:t>
    </dgm:pt>
    <dgm:pt modelId="{5BACF3E0-1B42-41A9-B9EA-F4D29F4629AA}" type="sibTrans" cxnId="{D9BE6219-C862-4D04-95C6-435E49669A4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3E39081-CD77-4F58-B04E-C2E2B6695083}" type="pres">
      <dgm:prSet presAssocID="{FC0E8880-621C-40E9-B946-63AD4CCD41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4F26D7-70F3-476A-A858-4523D178FBB5}" type="pres">
      <dgm:prSet presAssocID="{231DCA7C-EA3A-4C47-9D59-70E339753392}" presName="parTx1" presStyleLbl="node1" presStyleIdx="0" presStyleCnt="1"/>
      <dgm:spPr/>
      <dgm:t>
        <a:bodyPr/>
        <a:lstStyle/>
        <a:p>
          <a:endParaRPr lang="zh-CN" altLang="en-US"/>
        </a:p>
      </dgm:t>
    </dgm:pt>
    <dgm:pt modelId="{87987395-989E-404A-93F4-BC4AD135EC67}" type="pres">
      <dgm:prSet presAssocID="{5BACF3E0-1B42-41A9-B9EA-F4D29F4629AA}" presName="picture1" presStyleCnt="0"/>
      <dgm:spPr/>
    </dgm:pt>
    <dgm:pt modelId="{9E4CDE32-326E-4EC4-99E9-E9B558B00622}" type="pres">
      <dgm:prSet presAssocID="{5BACF3E0-1B42-41A9-B9EA-F4D29F4629AA}" presName="imageRepeatNode" presStyleLbl="fgImgPlace1" presStyleIdx="0" presStyleCnt="1" custScaleX="66757" custScaleY="67154"/>
      <dgm:spPr/>
      <dgm:t>
        <a:bodyPr/>
        <a:lstStyle/>
        <a:p>
          <a:endParaRPr lang="zh-CN" altLang="en-US"/>
        </a:p>
      </dgm:t>
    </dgm:pt>
  </dgm:ptLst>
  <dgm:cxnLst>
    <dgm:cxn modelId="{21049906-CC30-4517-91F8-0D1C536D4364}" type="presOf" srcId="{231DCA7C-EA3A-4C47-9D59-70E339753392}" destId="{6D4F26D7-70F3-476A-A858-4523D178FBB5}" srcOrd="0" destOrd="0" presId="urn:microsoft.com/office/officeart/2008/layout/AscendingPictureAccentProcess"/>
    <dgm:cxn modelId="{47A06D2B-D97A-4AAF-A5B7-1D8DE0DCF961}" type="presOf" srcId="{5BACF3E0-1B42-41A9-B9EA-F4D29F4629AA}" destId="{9E4CDE32-326E-4EC4-99E9-E9B558B00622}" srcOrd="0" destOrd="0" presId="urn:microsoft.com/office/officeart/2008/layout/AscendingPictureAccentProcess"/>
    <dgm:cxn modelId="{9AF594F5-8A1A-4AF4-BB10-938C91A98AC8}" type="presOf" srcId="{FC0E8880-621C-40E9-B946-63AD4CCD4148}" destId="{73E39081-CD77-4F58-B04E-C2E2B6695083}" srcOrd="0" destOrd="0" presId="urn:microsoft.com/office/officeart/2008/layout/AscendingPictureAccentProcess"/>
    <dgm:cxn modelId="{D9BE6219-C862-4D04-95C6-435E49669A40}" srcId="{FC0E8880-621C-40E9-B946-63AD4CCD4148}" destId="{231DCA7C-EA3A-4C47-9D59-70E339753392}" srcOrd="0" destOrd="0" parTransId="{1E9D3230-1262-413C-A909-554844D791F8}" sibTransId="{5BACF3E0-1B42-41A9-B9EA-F4D29F4629AA}"/>
    <dgm:cxn modelId="{BAB94FE0-DC65-4EBB-BE9C-3E58662BBDEA}" type="presParOf" srcId="{73E39081-CD77-4F58-B04E-C2E2B6695083}" destId="{6D4F26D7-70F3-476A-A858-4523D178FBB5}" srcOrd="0" destOrd="0" presId="urn:microsoft.com/office/officeart/2008/layout/AscendingPictureAccentProcess"/>
    <dgm:cxn modelId="{C851588A-C4AF-4F38-A38B-A1E8B308F7F3}" type="presParOf" srcId="{73E39081-CD77-4F58-B04E-C2E2B6695083}" destId="{87987395-989E-404A-93F4-BC4AD135EC67}" srcOrd="1" destOrd="0" presId="urn:microsoft.com/office/officeart/2008/layout/AscendingPictureAccentProcess"/>
    <dgm:cxn modelId="{E84F26C0-71F3-4726-A7DF-7CB6ED5763B6}" type="presParOf" srcId="{87987395-989E-404A-93F4-BC4AD135EC67}" destId="{9E4CDE32-326E-4EC4-99E9-E9B558B0062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E8880-621C-40E9-B946-63AD4CCD4148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DCA7C-EA3A-4C47-9D59-70E3397533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>
            <a:lnSpc>
              <a:spcPct val="100000"/>
            </a:lnSpc>
            <a:spcAft>
              <a:spcPts val="0"/>
            </a:spcAft>
          </a:pP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司机抢单</a:t>
          </a:r>
          <a:endParaRPr lang="zh-CN" sz="2400" dirty="0">
            <a:latin typeface="微软雅黑" pitchFamily="34" charset="-122"/>
            <a:ea typeface="微软雅黑" pitchFamily="34" charset="-122"/>
          </a:endParaRPr>
        </a:p>
      </dgm:t>
    </dgm:pt>
    <dgm:pt modelId="{1E9D3230-1262-413C-A909-554844D791F8}" type="parTrans" cxnId="{D9BE6219-C862-4D04-95C6-435E49669A40}">
      <dgm:prSet/>
      <dgm:spPr/>
      <dgm:t>
        <a:bodyPr/>
        <a:lstStyle/>
        <a:p>
          <a:endParaRPr lang="zh-CN" altLang="en-US" sz="2000"/>
        </a:p>
      </dgm:t>
    </dgm:pt>
    <dgm:pt modelId="{5BACF3E0-1B42-41A9-B9EA-F4D29F4629AA}" type="sibTrans" cxnId="{D9BE6219-C862-4D04-95C6-435E49669A4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 sz="2000"/>
        </a:p>
      </dgm:t>
    </dgm:pt>
    <dgm:pt modelId="{73E39081-CD77-4F58-B04E-C2E2B6695083}" type="pres">
      <dgm:prSet presAssocID="{FC0E8880-621C-40E9-B946-63AD4CCD41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4F26D7-70F3-476A-A858-4523D178FBB5}" type="pres">
      <dgm:prSet presAssocID="{231DCA7C-EA3A-4C47-9D59-70E339753392}" presName="parTx1" presStyleLbl="node1" presStyleIdx="0" presStyleCnt="1" custScaleY="98901" custLinFactNeighborX="-647" custLinFactNeighborY="-1816"/>
      <dgm:spPr/>
      <dgm:t>
        <a:bodyPr/>
        <a:lstStyle/>
        <a:p>
          <a:endParaRPr lang="zh-CN" altLang="en-US"/>
        </a:p>
      </dgm:t>
    </dgm:pt>
    <dgm:pt modelId="{87987395-989E-404A-93F4-BC4AD135EC67}" type="pres">
      <dgm:prSet presAssocID="{5BACF3E0-1B42-41A9-B9EA-F4D29F4629AA}" presName="picture1" presStyleCnt="0"/>
      <dgm:spPr/>
    </dgm:pt>
    <dgm:pt modelId="{9E4CDE32-326E-4EC4-99E9-E9B558B00622}" type="pres">
      <dgm:prSet presAssocID="{5BACF3E0-1B42-41A9-B9EA-F4D29F4629AA}" presName="imageRepeatNode" presStyleLbl="fgImgPlace1" presStyleIdx="0" presStyleCnt="1" custScaleX="67953" custScaleY="69185"/>
      <dgm:spPr/>
      <dgm:t>
        <a:bodyPr/>
        <a:lstStyle/>
        <a:p>
          <a:endParaRPr lang="zh-CN" altLang="en-US"/>
        </a:p>
      </dgm:t>
    </dgm:pt>
  </dgm:ptLst>
  <dgm:cxnLst>
    <dgm:cxn modelId="{DAC9AD8F-3E21-403E-BCF3-CE9F9E41B165}" type="presOf" srcId="{5BACF3E0-1B42-41A9-B9EA-F4D29F4629AA}" destId="{9E4CDE32-326E-4EC4-99E9-E9B558B00622}" srcOrd="0" destOrd="0" presId="urn:microsoft.com/office/officeart/2008/layout/AscendingPictureAccentProcess"/>
    <dgm:cxn modelId="{7B076028-5CD5-4089-8918-42A8C5CEE52A}" type="presOf" srcId="{FC0E8880-621C-40E9-B946-63AD4CCD4148}" destId="{73E39081-CD77-4F58-B04E-C2E2B6695083}" srcOrd="0" destOrd="0" presId="urn:microsoft.com/office/officeart/2008/layout/AscendingPictureAccentProcess"/>
    <dgm:cxn modelId="{0DD6089D-6D29-40A0-83A7-BF64A8CB1831}" type="presOf" srcId="{231DCA7C-EA3A-4C47-9D59-70E339753392}" destId="{6D4F26D7-70F3-476A-A858-4523D178FBB5}" srcOrd="0" destOrd="0" presId="urn:microsoft.com/office/officeart/2008/layout/AscendingPictureAccentProcess"/>
    <dgm:cxn modelId="{D9BE6219-C862-4D04-95C6-435E49669A40}" srcId="{FC0E8880-621C-40E9-B946-63AD4CCD4148}" destId="{231DCA7C-EA3A-4C47-9D59-70E339753392}" srcOrd="0" destOrd="0" parTransId="{1E9D3230-1262-413C-A909-554844D791F8}" sibTransId="{5BACF3E0-1B42-41A9-B9EA-F4D29F4629AA}"/>
    <dgm:cxn modelId="{701D936D-CA45-4E8C-85C4-03E89E9B647E}" type="presParOf" srcId="{73E39081-CD77-4F58-B04E-C2E2B6695083}" destId="{6D4F26D7-70F3-476A-A858-4523D178FBB5}" srcOrd="0" destOrd="0" presId="urn:microsoft.com/office/officeart/2008/layout/AscendingPictureAccentProcess"/>
    <dgm:cxn modelId="{66C327C7-DBDE-43C6-AE98-C9F86A5725B8}" type="presParOf" srcId="{73E39081-CD77-4F58-B04E-C2E2B6695083}" destId="{87987395-989E-404A-93F4-BC4AD135EC67}" srcOrd="1" destOrd="0" presId="urn:microsoft.com/office/officeart/2008/layout/AscendingPictureAccentProcess"/>
    <dgm:cxn modelId="{6F7D1C58-4263-4E2F-9812-EF9B4AD9338A}" type="presParOf" srcId="{87987395-989E-404A-93F4-BC4AD135EC67}" destId="{9E4CDE32-326E-4EC4-99E9-E9B558B0062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0E8880-621C-40E9-B946-63AD4CCD4148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1DCA7C-EA3A-4C47-9D59-70E33975339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>
            <a:lnSpc>
              <a:spcPct val="100000"/>
            </a:lnSpc>
            <a:spcAft>
              <a:spcPts val="0"/>
            </a:spcAft>
          </a:pP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物流监控</a:t>
          </a:r>
          <a:endParaRPr lang="zh-CN" sz="2400" dirty="0">
            <a:latin typeface="微软雅黑" pitchFamily="34" charset="-122"/>
            <a:ea typeface="微软雅黑" pitchFamily="34" charset="-122"/>
          </a:endParaRPr>
        </a:p>
      </dgm:t>
    </dgm:pt>
    <dgm:pt modelId="{1E9D3230-1262-413C-A909-554844D791F8}" type="parTrans" cxnId="{D9BE6219-C862-4D04-95C6-435E49669A40}">
      <dgm:prSet/>
      <dgm:spPr/>
      <dgm:t>
        <a:bodyPr/>
        <a:lstStyle/>
        <a:p>
          <a:endParaRPr lang="zh-CN" altLang="en-US"/>
        </a:p>
      </dgm:t>
    </dgm:pt>
    <dgm:pt modelId="{5BACF3E0-1B42-41A9-B9EA-F4D29F4629AA}" type="sibTrans" cxnId="{D9BE6219-C862-4D04-95C6-435E49669A4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3E39081-CD77-4F58-B04E-C2E2B6695083}" type="pres">
      <dgm:prSet presAssocID="{FC0E8880-621C-40E9-B946-63AD4CCD414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D4F26D7-70F3-476A-A858-4523D178FBB5}" type="pres">
      <dgm:prSet presAssocID="{231DCA7C-EA3A-4C47-9D59-70E339753392}" presName="parTx1" presStyleLbl="node1" presStyleIdx="0" presStyleCnt="1" custScaleY="98901"/>
      <dgm:spPr/>
      <dgm:t>
        <a:bodyPr/>
        <a:lstStyle/>
        <a:p>
          <a:endParaRPr lang="zh-CN" altLang="en-US"/>
        </a:p>
      </dgm:t>
    </dgm:pt>
    <dgm:pt modelId="{87987395-989E-404A-93F4-BC4AD135EC67}" type="pres">
      <dgm:prSet presAssocID="{5BACF3E0-1B42-41A9-B9EA-F4D29F4629AA}" presName="picture1" presStyleCnt="0"/>
      <dgm:spPr/>
    </dgm:pt>
    <dgm:pt modelId="{9E4CDE32-326E-4EC4-99E9-E9B558B00622}" type="pres">
      <dgm:prSet presAssocID="{5BACF3E0-1B42-41A9-B9EA-F4D29F4629AA}" presName="imageRepeatNode" presStyleLbl="fgImgPlace1" presStyleIdx="0" presStyleCnt="1" custScaleX="67953" custScaleY="69185"/>
      <dgm:spPr/>
      <dgm:t>
        <a:bodyPr/>
        <a:lstStyle/>
        <a:p>
          <a:endParaRPr lang="zh-CN" altLang="en-US"/>
        </a:p>
      </dgm:t>
    </dgm:pt>
  </dgm:ptLst>
  <dgm:cxnLst>
    <dgm:cxn modelId="{1F1ACE8C-741C-4A94-A3C9-808EB8D64C1F}" type="presOf" srcId="{5BACF3E0-1B42-41A9-B9EA-F4D29F4629AA}" destId="{9E4CDE32-326E-4EC4-99E9-E9B558B00622}" srcOrd="0" destOrd="0" presId="urn:microsoft.com/office/officeart/2008/layout/AscendingPictureAccentProcess"/>
    <dgm:cxn modelId="{056F4C29-4775-4BB1-9269-E4D6F3C155D6}" type="presOf" srcId="{231DCA7C-EA3A-4C47-9D59-70E339753392}" destId="{6D4F26D7-70F3-476A-A858-4523D178FBB5}" srcOrd="0" destOrd="0" presId="urn:microsoft.com/office/officeart/2008/layout/AscendingPictureAccentProcess"/>
    <dgm:cxn modelId="{03092C1A-414D-4889-8BEF-1DF4C38DC958}" type="presOf" srcId="{FC0E8880-621C-40E9-B946-63AD4CCD4148}" destId="{73E39081-CD77-4F58-B04E-C2E2B6695083}" srcOrd="0" destOrd="0" presId="urn:microsoft.com/office/officeart/2008/layout/AscendingPictureAccentProcess"/>
    <dgm:cxn modelId="{D9BE6219-C862-4D04-95C6-435E49669A40}" srcId="{FC0E8880-621C-40E9-B946-63AD4CCD4148}" destId="{231DCA7C-EA3A-4C47-9D59-70E339753392}" srcOrd="0" destOrd="0" parTransId="{1E9D3230-1262-413C-A909-554844D791F8}" sibTransId="{5BACF3E0-1B42-41A9-B9EA-F4D29F4629AA}"/>
    <dgm:cxn modelId="{A348C942-D952-4CD7-AA14-73D6EBB43393}" type="presParOf" srcId="{73E39081-CD77-4F58-B04E-C2E2B6695083}" destId="{6D4F26D7-70F3-476A-A858-4523D178FBB5}" srcOrd="0" destOrd="0" presId="urn:microsoft.com/office/officeart/2008/layout/AscendingPictureAccentProcess"/>
    <dgm:cxn modelId="{8307C8CF-4D2A-44BD-B937-B1B319EA5F64}" type="presParOf" srcId="{73E39081-CD77-4F58-B04E-C2E2B6695083}" destId="{87987395-989E-404A-93F4-BC4AD135EC67}" srcOrd="1" destOrd="0" presId="urn:microsoft.com/office/officeart/2008/layout/AscendingPictureAccentProcess"/>
    <dgm:cxn modelId="{06A4578A-FD91-42AC-9CBD-B184ED2B88F6}" type="presParOf" srcId="{87987395-989E-404A-93F4-BC4AD135EC67}" destId="{9E4CDE32-326E-4EC4-99E9-E9B558B0062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F26D7-70F3-476A-A858-4523D178FBB5}">
      <dsp:nvSpPr>
        <dsp:cNvPr id="0" name=""/>
        <dsp:cNvSpPr/>
      </dsp:nvSpPr>
      <dsp:spPr>
        <a:xfrm>
          <a:off x="1072709" y="715105"/>
          <a:ext cx="2277633" cy="61083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2099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商户发布信息</a:t>
          </a:r>
          <a:endParaRPr lang="zh-CN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72709" y="715105"/>
        <a:ext cx="2277633" cy="610832"/>
      </dsp:txXfrm>
    </dsp:sp>
    <dsp:sp modelId="{9E4CDE32-326E-4EC4-99E9-E9B558B00622}">
      <dsp:nvSpPr>
        <dsp:cNvPr id="0" name=""/>
        <dsp:cNvSpPr/>
      </dsp:nvSpPr>
      <dsp:spPr>
        <a:xfrm>
          <a:off x="609931" y="258171"/>
          <a:ext cx="718353" cy="7725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F26D7-70F3-476A-A858-4523D178FBB5}">
      <dsp:nvSpPr>
        <dsp:cNvPr id="0" name=""/>
        <dsp:cNvSpPr/>
      </dsp:nvSpPr>
      <dsp:spPr>
        <a:xfrm>
          <a:off x="1047110" y="613252"/>
          <a:ext cx="2277633" cy="61083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82099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物流公司接单</a:t>
          </a:r>
          <a:endParaRPr lang="zh-CN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47110" y="613252"/>
        <a:ext cx="2277633" cy="610832"/>
      </dsp:txXfrm>
    </dsp:sp>
    <dsp:sp modelId="{9E4CDE32-326E-4EC4-99E9-E9B558B00622}">
      <dsp:nvSpPr>
        <dsp:cNvPr id="0" name=""/>
        <dsp:cNvSpPr/>
      </dsp:nvSpPr>
      <dsp:spPr>
        <a:xfrm>
          <a:off x="635531" y="298837"/>
          <a:ext cx="615956" cy="6099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F26D7-70F3-476A-A858-4523D178FBB5}">
      <dsp:nvSpPr>
        <dsp:cNvPr id="0" name=""/>
        <dsp:cNvSpPr/>
      </dsp:nvSpPr>
      <dsp:spPr>
        <a:xfrm>
          <a:off x="1069354" y="699271"/>
          <a:ext cx="2277633" cy="610832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2099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报表查询</a:t>
          </a:r>
          <a:endParaRPr lang="zh-CN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69354" y="699271"/>
        <a:ext cx="2277633" cy="610832"/>
      </dsp:txXfrm>
    </dsp:sp>
    <dsp:sp modelId="{9E4CDE32-326E-4EC4-99E9-E9B558B00622}">
      <dsp:nvSpPr>
        <dsp:cNvPr id="0" name=""/>
        <dsp:cNvSpPr/>
      </dsp:nvSpPr>
      <dsp:spPr>
        <a:xfrm>
          <a:off x="613287" y="274005"/>
          <a:ext cx="704932" cy="7092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F26D7-70F3-476A-A858-4523D178FBB5}">
      <dsp:nvSpPr>
        <dsp:cNvPr id="0" name=""/>
        <dsp:cNvSpPr/>
      </dsp:nvSpPr>
      <dsp:spPr>
        <a:xfrm>
          <a:off x="1057775" y="698576"/>
          <a:ext cx="2277633" cy="60411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2099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司机抢单</a:t>
          </a:r>
          <a:endParaRPr lang="zh-CN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57775" y="698576"/>
        <a:ext cx="2277633" cy="604119"/>
      </dsp:txXfrm>
    </dsp:sp>
    <dsp:sp modelId="{9E4CDE32-326E-4EC4-99E9-E9B558B00622}">
      <dsp:nvSpPr>
        <dsp:cNvPr id="0" name=""/>
        <dsp:cNvSpPr/>
      </dsp:nvSpPr>
      <dsp:spPr>
        <a:xfrm>
          <a:off x="610129" y="270320"/>
          <a:ext cx="717561" cy="7306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F26D7-70F3-476A-A858-4523D178FBB5}">
      <dsp:nvSpPr>
        <dsp:cNvPr id="0" name=""/>
        <dsp:cNvSpPr/>
      </dsp:nvSpPr>
      <dsp:spPr>
        <a:xfrm>
          <a:off x="1072511" y="709669"/>
          <a:ext cx="2277633" cy="604119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2099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物流监控</a:t>
          </a:r>
          <a:endParaRPr lang="zh-CN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72511" y="709669"/>
        <a:ext cx="2277633" cy="604119"/>
      </dsp:txXfrm>
    </dsp:sp>
    <dsp:sp modelId="{9E4CDE32-326E-4EC4-99E9-E9B558B00622}">
      <dsp:nvSpPr>
        <dsp:cNvPr id="0" name=""/>
        <dsp:cNvSpPr/>
      </dsp:nvSpPr>
      <dsp:spPr>
        <a:xfrm>
          <a:off x="610129" y="270320"/>
          <a:ext cx="717561" cy="73068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83C4EE4-79FD-4ECE-AEC9-64E855C2E908}" type="datetime1">
              <a:rPr lang="zh-CN" altLang="en-US"/>
              <a:pPr/>
              <a:t>2015/12/12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zh-CN" sz="1200"/>
              <a:t>单击此处编辑母版文本样式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第二级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第三级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第四级</a:t>
            </a:r>
          </a:p>
          <a:p>
            <a:pPr>
              <a:spcBef>
                <a:spcPct val="30000"/>
              </a:spcBef>
            </a:pPr>
            <a:r>
              <a:rPr lang="zh-CN" alt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B604DBE-38D5-4D23-AEA5-2A51D2247E87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604950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、支持不到位，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、集团不向省公司开放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04DBE-38D5-4D23-AEA5-2A51D2247E87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321047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集团无的标注为其他色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04DBE-38D5-4D23-AEA5-2A51D2247E87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116258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集团无的标注为其他色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04DBE-38D5-4D23-AEA5-2A51D2247E87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xmlns="" val="136170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68" indent="0" algn="ctr">
              <a:buNone/>
              <a:defRPr/>
            </a:lvl2pPr>
            <a:lvl3pPr marL="514337" indent="0" algn="ctr">
              <a:buNone/>
              <a:defRPr/>
            </a:lvl3pPr>
            <a:lvl4pPr marL="771506" indent="0" algn="ctr">
              <a:buNone/>
              <a:defRPr/>
            </a:lvl4pPr>
            <a:lvl5pPr marL="1028675" indent="0" algn="ctr">
              <a:buNone/>
              <a:defRPr/>
            </a:lvl5pPr>
            <a:lvl6pPr marL="1285843" indent="0" algn="ctr">
              <a:buNone/>
              <a:defRPr/>
            </a:lvl6pPr>
            <a:lvl7pPr marL="1543012" indent="0" algn="ctr">
              <a:buNone/>
              <a:defRPr/>
            </a:lvl7pPr>
            <a:lvl8pPr marL="1800180" indent="0" algn="ctr">
              <a:buNone/>
              <a:defRPr/>
            </a:lvl8pPr>
            <a:lvl9pPr marL="205734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BCBBD-2F95-49CB-80BE-CDDC8C43875A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A2A97-3F4B-4B6F-A5CD-7E5ABC9F758C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259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BA146-A514-4E47-B06C-16F8C4686F82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15C5-DF6A-40EB-8ADC-5A4BDFF162AB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826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087" y="1484313"/>
            <a:ext cx="2745316" cy="626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9017" y="1484313"/>
            <a:ext cx="8034867" cy="626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56E9-EE3B-4D7D-B6D5-AE6749DDA668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C7E67-27C7-42CF-98D3-EBD052CB7B83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90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99B-E993-4DCA-8B71-22B5FD506B39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F164-CA31-4B8B-ACA7-2C01466738E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31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CB49-47C0-4E4E-8059-800CAEEB86A2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E7BD-5ECA-49AF-AD0C-BE603D81020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034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019C2-D9E5-4722-82F0-8615559576A7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ED0-F6E0-4354-888D-E50B8C57F9D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07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A5A8-786E-4E6F-8617-22ADCDBEAF21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EE2F-56CA-480A-9068-234B4333A4D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16BA-28DB-4F11-AD28-0BB99022374C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C43A-41C3-4927-87DE-3EDDCD98265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591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FC0-B380-42A0-BDF3-77CC8C5EACA9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0C18-5C2C-4667-81DC-36A23D8993F9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571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C134-A44E-4778-9C3B-D2152287FCD1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A23D-C203-45A2-96AD-C9DE0DABDED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7171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A898-1713-4080-AEDE-799367AF3FFB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00EC-E39D-4B16-BCB5-2A18E800D51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01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4A592-C45F-4FEB-BBAF-D4F2F3325481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38CE6-B226-4CFB-BDF0-DD1522E5DFC0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36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B2B7-8760-461D-B535-38FC9898D0EC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4755-7E12-4E0D-81E7-A4CCC9CB751E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94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6C97-3B3D-4522-9E79-940C7657BA06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78A9-0B5D-4F20-BA76-BA87A67FECC8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182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E832-9CAB-424E-8BE6-25C6C49494DC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E70C-EA3A-45C0-ADEC-DF65FB73F01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11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68" indent="0">
              <a:buNone/>
              <a:defRPr sz="1013"/>
            </a:lvl2pPr>
            <a:lvl3pPr marL="514337" indent="0">
              <a:buNone/>
              <a:defRPr sz="900"/>
            </a:lvl3pPr>
            <a:lvl4pPr marL="771506" indent="0">
              <a:buNone/>
              <a:defRPr sz="788"/>
            </a:lvl4pPr>
            <a:lvl5pPr marL="1028675" indent="0">
              <a:buNone/>
              <a:defRPr sz="788"/>
            </a:lvl5pPr>
            <a:lvl6pPr marL="1285843" indent="0">
              <a:buNone/>
              <a:defRPr sz="788"/>
            </a:lvl6pPr>
            <a:lvl7pPr marL="1543012" indent="0">
              <a:buNone/>
              <a:defRPr sz="788"/>
            </a:lvl7pPr>
            <a:lvl8pPr marL="1800180" indent="0">
              <a:buNone/>
              <a:defRPr sz="788"/>
            </a:lvl8pPr>
            <a:lvl9pPr marL="2057348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22122-8E3D-4A36-B0F2-15E416E03915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306D5-D3E7-4826-AE33-EA6C8A24C3C4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8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3224213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3224213"/>
            <a:ext cx="5384800" cy="452596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80C98-51B1-4B6A-937A-8EEF510291DD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6888D-8FE4-428F-9C76-DD888689D9C0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1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44FB-967F-4792-AEF0-11C8F3B86CD3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F045D-5A69-42D5-A4A1-C7D758739CF3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93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7D76-AB87-40DE-A0D2-501628F203F6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3A88A-91E3-4B91-B097-2C16F3ECA506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5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4CFF2-24B8-4BD9-8FBD-EE74B5F3309F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4470C-4BBC-4E3D-8CDE-7E19EAEBD5FE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928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2" indent="0">
              <a:buNone/>
              <a:defRPr sz="506"/>
            </a:lvl7pPr>
            <a:lvl8pPr marL="1800180" indent="0">
              <a:buNone/>
              <a:defRPr sz="506"/>
            </a:lvl8pPr>
            <a:lvl9pPr marL="2057348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851B-729B-4ADB-82EB-A9CA9D16B0AF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C0948-08E7-4382-9A2E-FD138F89155C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904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68" indent="0">
              <a:buNone/>
              <a:defRPr sz="675"/>
            </a:lvl2pPr>
            <a:lvl3pPr marL="514337" indent="0">
              <a:buNone/>
              <a:defRPr sz="563"/>
            </a:lvl3pPr>
            <a:lvl4pPr marL="771506" indent="0">
              <a:buNone/>
              <a:defRPr sz="506"/>
            </a:lvl4pPr>
            <a:lvl5pPr marL="1028675" indent="0">
              <a:buNone/>
              <a:defRPr sz="506"/>
            </a:lvl5pPr>
            <a:lvl6pPr marL="1285843" indent="0">
              <a:buNone/>
              <a:defRPr sz="506"/>
            </a:lvl6pPr>
            <a:lvl7pPr marL="1543012" indent="0">
              <a:buNone/>
              <a:defRPr sz="506"/>
            </a:lvl7pPr>
            <a:lvl8pPr marL="1800180" indent="0">
              <a:buNone/>
              <a:defRPr sz="506"/>
            </a:lvl8pPr>
            <a:lvl9pPr marL="2057348" indent="0">
              <a:buNone/>
              <a:defRPr sz="50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4FF5-23DF-4790-943B-9AC38389A59D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B9E19-2A20-4E58-A0EA-BB4BEECE82DB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67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9017" y="1484313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2242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675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fld id="{D76011EC-FF6F-4E67-B8B1-8831C710234A}" type="datetime1">
              <a:rPr lang="zh-CN" altLang="en-US" smtClean="0"/>
              <a:pPr>
                <a:defRPr/>
              </a:pPr>
              <a:t>2015/12/12</a:t>
            </a:fld>
            <a:endParaRPr lang="zh-CN" altLang="en-US" sz="1013">
              <a:solidFill>
                <a:srgbClr val="000000"/>
              </a:solidFill>
              <a:latin typeface="Arial" pitchFamily="34" charset="0"/>
              <a:ea typeface="宋体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675">
                <a:solidFill>
                  <a:srgbClr val="898989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675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5D24D3AC-150E-406E-ACE8-9AE457F2A0BB}" type="slidenum">
              <a:rPr lang="zh-CN" altLang="en-US"/>
              <a:pPr>
                <a:defRPr/>
              </a:pPr>
              <a:t>‹#›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933" y="9"/>
            <a:ext cx="1220893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679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257168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514337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771506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028675" algn="ctr" rtl="0" eaLnBrk="0" fontAlgn="base" hangingPunct="0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192876" indent="-192876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417899" indent="-160731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642922" indent="-12858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900091" indent="-12858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1157259" indent="-12858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1414428" indent="-12858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25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1671596" indent="-12858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25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1928765" indent="-12858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25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185934" indent="-12858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25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2218-C698-47E7-9AD1-4330CDBA388F}" type="datetime1">
              <a:rPr lang="zh-CN" altLang="en-US" smtClean="0"/>
              <a:pPr/>
              <a:t>2015/12/12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26B-A177-441E-ABD5-E357260BE0C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661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image" Target="../media/image11.png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 descr="PPT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720" y="-23928"/>
            <a:ext cx="835977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879725" y="5178785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201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5年1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月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</a:pP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3077" name="TextBox 4"/>
          <p:cNvSpPr>
            <a:spLocks noChangeArrowheads="1"/>
          </p:cNvSpPr>
          <p:nvPr/>
        </p:nvSpPr>
        <p:spPr bwMode="auto">
          <a:xfrm>
            <a:off x="1524000" y="3717925"/>
            <a:ext cx="9144000" cy="11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贵州易林电商物流平台</a:t>
            </a:r>
            <a:endParaRPr lang="en-US" altLang="zh-CN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建设方案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5914" y="750967"/>
            <a:ext cx="2659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易林物流</a:t>
            </a:r>
            <a:endParaRPr lang="zh-CN" altLang="en-US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9440" y="1581964"/>
            <a:ext cx="23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Cooper Black" panose="0208090404030B020404" pitchFamily="18" charset="0"/>
              </a:rPr>
              <a:t>YiLinWuLiu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3767" y="941888"/>
            <a:ext cx="4636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Blip>
                <a:blip r:embed="rId2"/>
              </a:buBlip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由于将业务所有流程移植到本平台中完成，极大提高工作效率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7715268" y="9808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</a:p>
        </p:txBody>
      </p:sp>
      <p:sp>
        <p:nvSpPr>
          <p:cNvPr id="8" name="文本框 28"/>
          <p:cNvSpPr txBox="1"/>
          <p:nvPr/>
        </p:nvSpPr>
        <p:spPr>
          <a:xfrm>
            <a:off x="5048343" y="1861422"/>
            <a:ext cx="2326064" cy="415498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用户根据自身需求，通过平台制定更加符合要求的物流方案</a:t>
            </a:r>
            <a:endParaRPr lang="zh-CN" altLang="en-US" sz="105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40"/>
          <p:cNvSpPr txBox="1"/>
          <p:nvPr/>
        </p:nvSpPr>
        <p:spPr>
          <a:xfrm>
            <a:off x="7704239" y="1856114"/>
            <a:ext cx="1633270" cy="415498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响应及时，满足推广需求</a:t>
            </a:r>
          </a:p>
        </p:txBody>
      </p:sp>
      <p:sp>
        <p:nvSpPr>
          <p:cNvPr id="10" name="文本框 44"/>
          <p:cNvSpPr txBox="1"/>
          <p:nvPr/>
        </p:nvSpPr>
        <p:spPr>
          <a:xfrm>
            <a:off x="9671022" y="1953755"/>
            <a:ext cx="1235905" cy="253916"/>
          </a:xfrm>
          <a:prstGeom prst="rect">
            <a:avLst/>
          </a:prstGeom>
          <a:solidFill>
            <a:srgbClr val="FFD96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有效降低投诉</a:t>
            </a:r>
          </a:p>
        </p:txBody>
      </p:sp>
      <p:sp>
        <p:nvSpPr>
          <p:cNvPr id="11" name="矩形 10"/>
          <p:cNvSpPr/>
          <p:nvPr/>
        </p:nvSpPr>
        <p:spPr>
          <a:xfrm>
            <a:off x="5268261" y="15098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用户自主性强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10059" y="149920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各角色自主度高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37055" y="151074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全程监控管理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590" y="1916895"/>
            <a:ext cx="4752329" cy="4464310"/>
            <a:chOff x="47580" y="2348925"/>
            <a:chExt cx="4752329" cy="4464310"/>
          </a:xfrm>
        </p:grpSpPr>
        <p:sp>
          <p:nvSpPr>
            <p:cNvPr id="56" name="圆角矩形 120"/>
            <p:cNvSpPr>
              <a:spLocks/>
            </p:cNvSpPr>
            <p:nvPr/>
          </p:nvSpPr>
          <p:spPr bwMode="auto">
            <a:xfrm>
              <a:off x="47580" y="2348925"/>
              <a:ext cx="4752329" cy="4464310"/>
            </a:xfrm>
            <a:prstGeom prst="roundRect">
              <a:avLst>
                <a:gd name="adj" fmla="val 2532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buFont typeface="Arial" charset="0"/>
                <a:buNone/>
              </a:pPr>
              <a:endParaRPr lang="zh-CN" altLang="en-US" sz="1400" b="1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90328" y="2472649"/>
              <a:ext cx="2646878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Aft>
                  <a:spcPts val="750"/>
                </a:spcAft>
              </a:pPr>
              <a:r>
                <a:rPr lang="zh-CN" altLang="en-US" sz="1600" b="1" kern="1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物流平台</a:t>
              </a:r>
              <a:r>
                <a:rPr lang="zh-CN" altLang="en-US" sz="1600" b="1" kern="1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能够达到</a:t>
              </a:r>
              <a:r>
                <a:rPr lang="zh-CN" altLang="en-US" sz="1600" b="1" kern="1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的效果</a:t>
              </a:r>
              <a:r>
                <a:rPr lang="zh-CN" altLang="zh-CN" sz="1600" b="1" kern="1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1600" b="1" kern="1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41"/>
            <p:cNvSpPr txBox="1"/>
            <p:nvPr/>
          </p:nvSpPr>
          <p:spPr>
            <a:xfrm>
              <a:off x="155587" y="2831520"/>
              <a:ext cx="2422335" cy="351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zh-CN" altLang="en-US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效果</a:t>
              </a:r>
              <a:r>
                <a:rPr lang="en-US" altLang="zh-CN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：信息化</a:t>
              </a:r>
              <a:endParaRPr lang="zh-CN" altLang="en-US" sz="1400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信息系统支撑物流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作业系统信息传递的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及时性，影响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着物流作业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系统的准确性，让物流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作业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系统完成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其本身的工作。</a:t>
              </a:r>
            </a:p>
            <a:p>
              <a:pPr>
                <a:spcAft>
                  <a:spcPts val="750"/>
                </a:spcAft>
              </a:pP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效果</a:t>
              </a:r>
              <a:r>
                <a:rPr lang="en-US" altLang="zh-CN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：自动化</a:t>
              </a:r>
              <a:endParaRPr lang="en-US" altLang="zh-CN" sz="1400" b="1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>
                <a:spcAft>
                  <a:spcPts val="750"/>
                </a:spcAft>
              </a:pP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自动化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的物流技术和各种设备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配置使物流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作业效率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水平提高。</a:t>
              </a:r>
            </a:p>
            <a:p>
              <a:pPr>
                <a:spcAft>
                  <a:spcPts val="750"/>
                </a:spcAft>
              </a:pP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效果</a:t>
              </a:r>
              <a:r>
                <a:rPr lang="en-US" altLang="zh-CN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：标准化</a:t>
              </a:r>
              <a:endParaRPr lang="zh-CN" altLang="en-US" sz="1400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增加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了各机能的合理</a:t>
              </a:r>
              <a:r>
                <a:rPr lang="zh-CN" altLang="en-US" sz="1400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利用</a:t>
              </a:r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，节约物流成本，提高物流作业效率。</a:t>
              </a:r>
              <a:endParaRPr lang="en-US" altLang="zh-CN" sz="1400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41"/>
            <p:cNvSpPr txBox="1"/>
            <p:nvPr/>
          </p:nvSpPr>
          <p:spPr>
            <a:xfrm>
              <a:off x="2620792" y="2831519"/>
              <a:ext cx="1963102" cy="2133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750"/>
                </a:spcAft>
              </a:pPr>
              <a:r>
                <a:rPr lang="zh-CN" altLang="en-US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效果</a:t>
              </a:r>
              <a:r>
                <a:rPr lang="en-US" altLang="zh-CN" sz="1400" b="1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1400" b="1" kern="1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：智能化</a:t>
              </a:r>
              <a:endParaRPr lang="en-US" altLang="zh-CN" sz="1400" b="1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400" kern="1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是自动化信息的更高层应用。当物流系统依托于智能化系统时，使信息流、资金流、商流等能更加便捷的传输，更好的衔接，快速、准确、及时化发展。使资源很够很好的利用起来。</a:t>
              </a:r>
              <a:endParaRPr lang="en-US" altLang="zh-CN" sz="1400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Rectangle 7"/>
          <p:cNvSpPr>
            <a:spLocks noGrp="1" noChangeArrowheads="1"/>
          </p:cNvSpPr>
          <p:nvPr/>
        </p:nvSpPr>
        <p:spPr bwMode="auto">
          <a:xfrm>
            <a:off x="4806151" y="5788973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体系设计--核心优势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5126136" y="2656836"/>
            <a:ext cx="2184400" cy="3303587"/>
          </a:xfrm>
          <a:prstGeom prst="flowChartOffpageConnector">
            <a:avLst/>
          </a:prstGeom>
          <a:gradFill rotWithShape="1">
            <a:gsLst>
              <a:gs pos="0">
                <a:schemeClr val="accent2"/>
              </a:gs>
              <a:gs pos="100000">
                <a:srgbClr val="E3B2B1"/>
              </a:gs>
            </a:gsLst>
            <a:lin ang="5400000" scaled="1"/>
          </a:gradFill>
          <a:ln>
            <a:noFill/>
          </a:ln>
          <a:effectLst>
            <a:prstShdw prst="shdw13" dist="45791" dir="3378596">
              <a:srgbClr val="1C1C1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5294411" y="2347272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 cmpd="sng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5430331" y="2455223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1C1C1C"/>
                </a:solidFill>
                <a:ea typeface="微软雅黑" panose="020B0503020204020204" pitchFamily="34" charset="-122"/>
              </a:rPr>
              <a:t>用户体验更好</a:t>
            </a:r>
          </a:p>
        </p:txBody>
      </p:sp>
      <p:sp>
        <p:nvSpPr>
          <p:cNvPr id="67" name="AutoShape 11"/>
          <p:cNvSpPr>
            <a:spLocks noChangeArrowheads="1"/>
          </p:cNvSpPr>
          <p:nvPr/>
        </p:nvSpPr>
        <p:spPr bwMode="auto">
          <a:xfrm>
            <a:off x="7393777" y="2650486"/>
            <a:ext cx="2259013" cy="3284537"/>
          </a:xfrm>
          <a:prstGeom prst="flowChartOffpageConnector">
            <a:avLst/>
          </a:prstGeom>
          <a:gradFill rotWithShape="1">
            <a:gsLst>
              <a:gs pos="0">
                <a:schemeClr val="hlink"/>
              </a:gs>
              <a:gs pos="100000">
                <a:srgbClr val="8F8FFF"/>
              </a:gs>
            </a:gsLst>
            <a:lin ang="5400000" scaled="1"/>
          </a:gradFill>
          <a:ln>
            <a:noFill/>
          </a:ln>
          <a:effectLst>
            <a:prstShdw prst="shdw13" dist="45791" dir="3378596">
              <a:srgbClr val="1C1C1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" name="Oval 12"/>
          <p:cNvSpPr>
            <a:spLocks noChangeArrowheads="1"/>
          </p:cNvSpPr>
          <p:nvPr/>
        </p:nvSpPr>
        <p:spPr bwMode="auto">
          <a:xfrm>
            <a:off x="7565227" y="2347272"/>
            <a:ext cx="1831975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 cmpd="sng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7547633" y="2420298"/>
            <a:ext cx="1800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各角色高度自主</a:t>
            </a:r>
            <a:endParaRPr lang="zh-CN" altLang="en-US" b="1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AutoShape 14"/>
          <p:cNvSpPr>
            <a:spLocks noChangeArrowheads="1"/>
          </p:cNvSpPr>
          <p:nvPr/>
        </p:nvSpPr>
        <p:spPr bwMode="auto">
          <a:xfrm>
            <a:off x="9758706" y="2650486"/>
            <a:ext cx="2193925" cy="3303587"/>
          </a:xfrm>
          <a:prstGeom prst="flowChartOffpageConnector">
            <a:avLst/>
          </a:prstGeom>
          <a:gradFill rotWithShape="1">
            <a:gsLst>
              <a:gs pos="0">
                <a:schemeClr val="folHlink"/>
              </a:gs>
              <a:gs pos="100000">
                <a:srgbClr val="C78FC7"/>
              </a:gs>
            </a:gsLst>
            <a:lin ang="5400000" scaled="1"/>
          </a:gradFill>
          <a:ln>
            <a:noFill/>
          </a:ln>
          <a:effectLst>
            <a:prstShdw prst="shdw13" dist="45791" dir="3378596">
              <a:srgbClr val="1C1C1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7" name="Oval 15"/>
          <p:cNvSpPr>
            <a:spLocks noChangeArrowheads="1"/>
          </p:cNvSpPr>
          <p:nvPr/>
        </p:nvSpPr>
        <p:spPr bwMode="auto">
          <a:xfrm>
            <a:off x="9920630" y="2347272"/>
            <a:ext cx="1828800" cy="565150"/>
          </a:xfrm>
          <a:prstGeom prst="ellipse">
            <a:avLst/>
          </a:prstGeom>
          <a:gradFill rotWithShape="1">
            <a:gsLst>
              <a:gs pos="0">
                <a:srgbClr val="DFDFDF"/>
              </a:gs>
              <a:gs pos="50000">
                <a:srgbClr val="F7F7F7"/>
              </a:gs>
              <a:gs pos="100000">
                <a:srgbClr val="DFDFDF"/>
              </a:gs>
            </a:gsLst>
            <a:lin ang="5400000" scaled="1"/>
          </a:gradFill>
          <a:ln w="19050" cmpd="sng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0284207" y="245522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全盘掌控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5178525" y="3083873"/>
            <a:ext cx="2103437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及时短信提醒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基础服务快捷流畅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操作方便，鼠标点击完成作业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后台维持，进入流程全程自动化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7454102" y="2994972"/>
            <a:ext cx="21875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 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无须线下操作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 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自主发布货源信息，自主接单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  客服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分流货源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  运输方案灵活多变，         订单管理及时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9768231" y="3087047"/>
            <a:ext cx="21002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.强大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后台管理，订单状态，物流定位一键查看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.菜单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、消息简易配置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及维护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.所有角色高度配合完成作业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82" name="AutoShape 20"/>
          <p:cNvSpPr>
            <a:spLocks noChangeArrowheads="1"/>
          </p:cNvSpPr>
          <p:nvPr/>
        </p:nvSpPr>
        <p:spPr bwMode="auto">
          <a:xfrm>
            <a:off x="4934739" y="6020748"/>
            <a:ext cx="7017892" cy="703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/>
              </a:gs>
              <a:gs pos="100000">
                <a:srgbClr val="C3C3C3"/>
              </a:gs>
            </a:gsLst>
            <a:lin ang="5400000" scaled="1"/>
          </a:gradFill>
          <a:ln w="19050" cmpd="sng">
            <a:solidFill>
              <a:srgbClr val="C0C0C0"/>
            </a:solidFill>
            <a:round/>
            <a:headEnd/>
            <a:tailEnd/>
          </a:ln>
          <a:effectLst>
            <a:outerShdw dist="56796" dir="3806097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" name="Rectangle 21"/>
          <p:cNvSpPr>
            <a:spLocks noChangeArrowheads="1"/>
          </p:cNvSpPr>
          <p:nvPr/>
        </p:nvSpPr>
        <p:spPr bwMode="auto">
          <a:xfrm>
            <a:off x="5582440" y="6163623"/>
            <a:ext cx="5919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易林物流电商平台</a:t>
            </a:r>
            <a:r>
              <a:rPr lang="zh-CN" alt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1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552450" y="920750"/>
            <a:ext cx="11044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端，即网页形式展示平台系统，核心业务功能都集中在此，用户可使用各自角色帐号登录平台入口，进入与角色对应的功能模块进行作业，简单快捷，是本物流电商平台的核心，以下进入易林物流电商平台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端各功能模块简介。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6" name="矩形 29"/>
          <p:cNvSpPr>
            <a:spLocks noChangeArrowheads="1"/>
          </p:cNvSpPr>
          <p:nvPr/>
        </p:nvSpPr>
        <p:spPr bwMode="auto">
          <a:xfrm>
            <a:off x="407988" y="836613"/>
            <a:ext cx="11376025" cy="1008062"/>
          </a:xfrm>
          <a:prstGeom prst="rect">
            <a:avLst/>
          </a:prstGeom>
          <a:noFill/>
          <a:ln w="25400" cmpd="sng">
            <a:solidFill>
              <a:srgbClr val="89A4A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rgbClr val="FFFFFF"/>
              </a:solidFill>
              <a:sym typeface="Calibri" pitchFamily="34" charset="0"/>
            </a:endParaRPr>
          </a:p>
        </p:txBody>
      </p:sp>
      <p:pic>
        <p:nvPicPr>
          <p:cNvPr id="18439" name="图片 5" descr="话费服务类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7755" y="2492935"/>
            <a:ext cx="16621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6" descr="流量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92375"/>
            <a:ext cx="16621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图片 7" descr="体检服务类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492375"/>
            <a:ext cx="162718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图片 8" descr="账单服务类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492375"/>
            <a:ext cx="165258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矩形 11"/>
          <p:cNvSpPr>
            <a:spLocks noChangeArrowheads="1"/>
          </p:cNvSpPr>
          <p:nvPr/>
        </p:nvSpPr>
        <p:spPr bwMode="auto">
          <a:xfrm>
            <a:off x="479610" y="3789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林后台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4" name="矩形 12"/>
          <p:cNvSpPr>
            <a:spLocks noChangeArrowheads="1"/>
          </p:cNvSpPr>
          <p:nvPr/>
        </p:nvSpPr>
        <p:spPr bwMode="auto">
          <a:xfrm>
            <a:off x="2495750" y="378902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89285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经销</a:t>
            </a:r>
            <a:r>
              <a:rPr lang="zh-CN" altLang="en-US" sz="1800" dirty="0" smtClean="0">
                <a:solidFill>
                  <a:srgbClr val="89285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商后台</a:t>
            </a:r>
            <a:endParaRPr lang="zh-CN" altLang="en-US" sz="1800" dirty="0">
              <a:solidFill>
                <a:srgbClr val="892856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45" name="矩形 16"/>
          <p:cNvSpPr>
            <a:spLocks noChangeArrowheads="1"/>
          </p:cNvSpPr>
          <p:nvPr/>
        </p:nvSpPr>
        <p:spPr bwMode="auto">
          <a:xfrm>
            <a:off x="4727905" y="3789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EEAC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车队后台</a:t>
            </a:r>
            <a:endParaRPr lang="zh-CN" altLang="en-US" sz="1800" dirty="0">
              <a:solidFill>
                <a:srgbClr val="EEAC33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46" name="矩形 17"/>
          <p:cNvSpPr>
            <a:spLocks noChangeArrowheads="1"/>
          </p:cNvSpPr>
          <p:nvPr/>
        </p:nvSpPr>
        <p:spPr bwMode="auto">
          <a:xfrm>
            <a:off x="6528030" y="3789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33AC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网站前台首页</a:t>
            </a:r>
            <a:endParaRPr lang="en-US" altLang="zh-CN" sz="1800" dirty="0">
              <a:solidFill>
                <a:srgbClr val="33ACB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7" name="矩形 38"/>
          <p:cNvSpPr>
            <a:spLocks noChangeArrowheads="1"/>
          </p:cNvSpPr>
          <p:nvPr/>
        </p:nvSpPr>
        <p:spPr bwMode="auto">
          <a:xfrm>
            <a:off x="411163" y="4278313"/>
            <a:ext cx="1463675" cy="23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订单管理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报表管理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用户管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………..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8" name="矩形 39"/>
          <p:cNvSpPr>
            <a:spLocks noChangeArrowheads="1"/>
          </p:cNvSpPr>
          <p:nvPr/>
        </p:nvSpPr>
        <p:spPr bwMode="auto">
          <a:xfrm>
            <a:off x="2522538" y="4278313"/>
            <a:ext cx="1411287" cy="203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报表管理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员工管理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货物派发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9" name="矩形 40"/>
          <p:cNvSpPr>
            <a:spLocks noChangeArrowheads="1"/>
          </p:cNvSpPr>
          <p:nvPr/>
        </p:nvSpPr>
        <p:spPr bwMode="auto">
          <a:xfrm>
            <a:off x="4519613" y="4278313"/>
            <a:ext cx="1531937" cy="23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驾驶员管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接单功能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车辆指派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50" name="矩形 41"/>
          <p:cNvSpPr>
            <a:spLocks noChangeArrowheads="1"/>
          </p:cNvSpPr>
          <p:nvPr/>
        </p:nvSpPr>
        <p:spPr bwMode="auto">
          <a:xfrm>
            <a:off x="6632575" y="4294188"/>
            <a:ext cx="1530350" cy="26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货物信息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车辆信息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接单功能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找车功能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51" name="文本框 4"/>
          <p:cNvSpPr>
            <a:spLocks noChangeArrowheads="1"/>
          </p:cNvSpPr>
          <p:nvPr/>
        </p:nvSpPr>
        <p:spPr bwMode="auto">
          <a:xfrm>
            <a:off x="2567755" y="5733160"/>
            <a:ext cx="5473700" cy="43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9" tIns="34284" rIns="68569" bIns="34284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大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块高度配合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用户更省心！</a:t>
            </a:r>
            <a:endParaRPr lang="zh-CN" altLang="en-US" sz="1800" dirty="0"/>
          </a:p>
        </p:txBody>
      </p:sp>
      <p:sp>
        <p:nvSpPr>
          <p:cNvPr id="18452" name="标题 2"/>
          <p:cNvSpPr>
            <a:spLocks noChangeArrowheads="1"/>
          </p:cNvSpPr>
          <p:nvPr/>
        </p:nvSpPr>
        <p:spPr bwMode="auto">
          <a:xfrm>
            <a:off x="152400" y="117475"/>
            <a:ext cx="97599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img\318765-1306200J4423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0135" y="2492935"/>
            <a:ext cx="4151865" cy="3312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834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12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7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5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1703695" y="141286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易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林后台管理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448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单转接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回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执处理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辆监控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五边形 18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验证管理员，登录平台管理系统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五边形 19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当前易林后台账户的信息管理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五边形 20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易林主账户下所有资金往来信息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五边形 24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平台下所有业务订单的信息管理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五边形 25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有交易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订单、资金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 flipH="1">
            <a:off x="1919710" y="40050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台所有用户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如添加、权限管理等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五边形 27"/>
          <p:cNvSpPr/>
          <p:nvPr/>
        </p:nvSpPr>
        <p:spPr bwMode="auto">
          <a:xfrm flipH="1">
            <a:off x="1919710" y="43650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车队信息管理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五边形 28"/>
          <p:cNvSpPr/>
          <p:nvPr/>
        </p:nvSpPr>
        <p:spPr bwMode="auto">
          <a:xfrm flipH="1">
            <a:off x="1919710" y="47250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本平台中所有商户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经销商、车队、驾驶员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五边形 29"/>
          <p:cNvSpPr/>
          <p:nvPr/>
        </p:nvSpPr>
        <p:spPr bwMode="auto">
          <a:xfrm flipH="1">
            <a:off x="1919710" y="50851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对经销商发布的货源信息进行派单转接处理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五边形 30"/>
          <p:cNvSpPr/>
          <p:nvPr/>
        </p:nvSpPr>
        <p:spPr bwMode="auto">
          <a:xfrm flipH="1">
            <a:off x="1919710" y="54451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作业完成时处理回执操作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五边形 31"/>
          <p:cNvSpPr/>
          <p:nvPr/>
        </p:nvSpPr>
        <p:spPr bwMode="auto">
          <a:xfrm flipH="1">
            <a:off x="1919710" y="58051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平台中注册的所有车辆的信息管理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MH_SubTitle_1"/>
          <p:cNvSpPr>
            <a:spLocks noChangeArrowheads="1"/>
          </p:cNvSpPr>
          <p:nvPr/>
        </p:nvSpPr>
        <p:spPr bwMode="auto">
          <a:xfrm>
            <a:off x="7986390" y="3381137"/>
            <a:ext cx="1490663" cy="1489075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订单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转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接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34" name="MH_SubTitle_2"/>
          <p:cNvSpPr>
            <a:spLocks noChangeArrowheads="1"/>
          </p:cNvSpPr>
          <p:nvPr/>
        </p:nvSpPr>
        <p:spPr bwMode="auto">
          <a:xfrm>
            <a:off x="9081765" y="4005025"/>
            <a:ext cx="1774825" cy="1728787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商户及车队管理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MH_SubTitle_2"/>
          <p:cNvSpPr>
            <a:spLocks noChangeArrowheads="1"/>
          </p:cNvSpPr>
          <p:nvPr/>
        </p:nvSpPr>
        <p:spPr bwMode="auto">
          <a:xfrm>
            <a:off x="10347003" y="3420825"/>
            <a:ext cx="1568450" cy="1568450"/>
          </a:xfrm>
          <a:prstGeom prst="ellipse">
            <a:avLst/>
          </a:prstGeom>
          <a:solidFill>
            <a:srgbClr val="FBCF1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MH_SubTitle_2"/>
          <p:cNvSpPr>
            <a:spLocks noChangeArrowheads="1"/>
          </p:cNvSpPr>
          <p:nvPr/>
        </p:nvSpPr>
        <p:spPr bwMode="auto">
          <a:xfrm>
            <a:off x="9999340" y="1988900"/>
            <a:ext cx="1568450" cy="1568450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MH_SubTitle_2"/>
          <p:cNvSpPr>
            <a:spLocks noChangeArrowheads="1"/>
          </p:cNvSpPr>
          <p:nvPr/>
        </p:nvSpPr>
        <p:spPr bwMode="auto">
          <a:xfrm>
            <a:off x="8472165" y="1988900"/>
            <a:ext cx="1863725" cy="192881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0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13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5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1703695" y="141286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经销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商后台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30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物派发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五边形 7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证帐号，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录经销商端管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理系统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五边形 8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后台所有账户的信息管理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本经销商账户下所有订单的信息管理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本经销商账户下所有交易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订单、资金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五边形 12"/>
          <p:cNvSpPr/>
          <p:nvPr/>
        </p:nvSpPr>
        <p:spPr bwMode="auto">
          <a:xfrm flipH="1">
            <a:off x="1919710" y="40050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经销商账户下子账户的管理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如添加、授权等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五边形 13"/>
          <p:cNvSpPr/>
          <p:nvPr/>
        </p:nvSpPr>
        <p:spPr bwMode="auto">
          <a:xfrm flipH="1">
            <a:off x="1919710" y="43650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单中指定货物的派发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MH_SubTitle_1"/>
          <p:cNvSpPr>
            <a:spLocks noChangeArrowheads="1"/>
          </p:cNvSpPr>
          <p:nvPr/>
        </p:nvSpPr>
        <p:spPr bwMode="auto">
          <a:xfrm>
            <a:off x="7986390" y="3381137"/>
            <a:ext cx="1490663" cy="1489075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货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物派发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7" name="MH_SubTitle_2"/>
          <p:cNvSpPr>
            <a:spLocks noChangeArrowheads="1"/>
          </p:cNvSpPr>
          <p:nvPr/>
        </p:nvSpPr>
        <p:spPr bwMode="auto">
          <a:xfrm>
            <a:off x="9081765" y="4005025"/>
            <a:ext cx="1774825" cy="1728787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MH_SubTitle_2"/>
          <p:cNvSpPr>
            <a:spLocks noChangeArrowheads="1"/>
          </p:cNvSpPr>
          <p:nvPr/>
        </p:nvSpPr>
        <p:spPr bwMode="auto">
          <a:xfrm>
            <a:off x="10347003" y="3420825"/>
            <a:ext cx="1568450" cy="1568450"/>
          </a:xfrm>
          <a:prstGeom prst="ellipse">
            <a:avLst/>
          </a:prstGeom>
          <a:solidFill>
            <a:srgbClr val="FBCF1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MH_SubTitle_2"/>
          <p:cNvSpPr>
            <a:spLocks noChangeArrowheads="1"/>
          </p:cNvSpPr>
          <p:nvPr/>
        </p:nvSpPr>
        <p:spPr bwMode="auto">
          <a:xfrm>
            <a:off x="9999340" y="1988900"/>
            <a:ext cx="1568450" cy="1568450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MH_SubTitle_2"/>
          <p:cNvSpPr>
            <a:spLocks noChangeArrowheads="1"/>
          </p:cNvSpPr>
          <p:nvPr/>
        </p:nvSpPr>
        <p:spPr bwMode="auto">
          <a:xfrm>
            <a:off x="8472165" y="1988900"/>
            <a:ext cx="1863725" cy="192881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2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14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4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5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1703695" y="141286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车队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后台管理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41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单功能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辆指派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五边形 7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号，登录车队端后台管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理系统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五边形 8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后台所有用户的信息管理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所有业务订单的信息管理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车队所有交易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订单、资金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报表管理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五边形 12"/>
          <p:cNvSpPr/>
          <p:nvPr/>
        </p:nvSpPr>
        <p:spPr bwMode="auto">
          <a:xfrm flipH="1">
            <a:off x="1919710" y="40050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队驾驶员信息管理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如添加、授权等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五边形 13"/>
          <p:cNvSpPr/>
          <p:nvPr/>
        </p:nvSpPr>
        <p:spPr bwMode="auto">
          <a:xfrm flipH="1">
            <a:off x="1919710" y="43650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如查询等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 flipH="1">
            <a:off x="1919710" y="47250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车队可对平台中发布的货源信息进行接单操作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 flipH="1">
            <a:off x="1919710" y="50851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车队中所有注册车辆的统一管理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五边形 16"/>
          <p:cNvSpPr/>
          <p:nvPr/>
        </p:nvSpPr>
        <p:spPr bwMode="auto">
          <a:xfrm flipH="1">
            <a:off x="1919710" y="54451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接单后指派车队中的注册车辆接货并指派驾驶员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MH_SubTitle_1"/>
          <p:cNvSpPr>
            <a:spLocks noChangeArrowheads="1"/>
          </p:cNvSpPr>
          <p:nvPr/>
        </p:nvSpPr>
        <p:spPr bwMode="auto">
          <a:xfrm>
            <a:off x="7986390" y="3381137"/>
            <a:ext cx="1490663" cy="1489075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车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队接单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0" name="MH_SubTitle_2"/>
          <p:cNvSpPr>
            <a:spLocks noChangeArrowheads="1"/>
          </p:cNvSpPr>
          <p:nvPr/>
        </p:nvSpPr>
        <p:spPr bwMode="auto">
          <a:xfrm>
            <a:off x="9081765" y="4005025"/>
            <a:ext cx="1774825" cy="1728787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车辆管理及指派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MH_SubTitle_2"/>
          <p:cNvSpPr>
            <a:spLocks noChangeArrowheads="1"/>
          </p:cNvSpPr>
          <p:nvPr/>
        </p:nvSpPr>
        <p:spPr bwMode="auto">
          <a:xfrm>
            <a:off x="10347003" y="3420825"/>
            <a:ext cx="1568450" cy="1568450"/>
          </a:xfrm>
          <a:prstGeom prst="ellipse">
            <a:avLst/>
          </a:prstGeom>
          <a:solidFill>
            <a:srgbClr val="FBCF1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员信息管理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MH_SubTitle_2"/>
          <p:cNvSpPr>
            <a:spLocks noChangeArrowheads="1"/>
          </p:cNvSpPr>
          <p:nvPr/>
        </p:nvSpPr>
        <p:spPr bwMode="auto">
          <a:xfrm>
            <a:off x="9999340" y="1988900"/>
            <a:ext cx="1568450" cy="1568450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/>
        </p:nvSpPr>
        <p:spPr bwMode="auto">
          <a:xfrm>
            <a:off x="8472165" y="1988900"/>
            <a:ext cx="1863725" cy="192881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15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6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703695" y="141286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站前台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230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辆信息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单功能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找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车功能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号，登网站前端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车辆信息查询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驾驶员搜索货物信息后可自行接单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五边形 12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经销商可在车辆信息中搜索需要的车辆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信息查询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MH_SubTitle_2"/>
          <p:cNvSpPr>
            <a:spLocks noChangeArrowheads="1"/>
          </p:cNvSpPr>
          <p:nvPr/>
        </p:nvSpPr>
        <p:spPr bwMode="auto">
          <a:xfrm>
            <a:off x="9840260" y="3212985"/>
            <a:ext cx="1800125" cy="1800125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找车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MH_SubTitle_1"/>
          <p:cNvSpPr>
            <a:spLocks noChangeArrowheads="1"/>
          </p:cNvSpPr>
          <p:nvPr/>
        </p:nvSpPr>
        <p:spPr bwMode="auto">
          <a:xfrm>
            <a:off x="8400160" y="3284990"/>
            <a:ext cx="1853870" cy="1775983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接单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2" name="MH_SubTitle_2"/>
          <p:cNvSpPr>
            <a:spLocks noChangeArrowheads="1"/>
          </p:cNvSpPr>
          <p:nvPr/>
        </p:nvSpPr>
        <p:spPr bwMode="auto">
          <a:xfrm>
            <a:off x="9912264" y="2132909"/>
            <a:ext cx="1800126" cy="1728121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辆信息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/>
        </p:nvSpPr>
        <p:spPr bwMode="auto">
          <a:xfrm>
            <a:off x="8400160" y="2132910"/>
            <a:ext cx="1728120" cy="1656115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货物信息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2"/>
          <p:cNvSpPr>
            <a:spLocks noChangeArrowheads="1"/>
          </p:cNvSpPr>
          <p:nvPr/>
        </p:nvSpPr>
        <p:spPr bwMode="auto">
          <a:xfrm>
            <a:off x="552450" y="920750"/>
            <a:ext cx="11044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，即手机端形式展示平台系统，有了移动互联的协助，可以是本平台更贴近用户，随时随地都可以对平台中的信息做到一手掌握，是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端的很好的补充，以下为本物流电商平台手机端各功能模块简介。</a:t>
            </a:r>
            <a:endParaRPr lang="zh-CN" altLang="en-US" sz="18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6" name="矩形 29"/>
          <p:cNvSpPr>
            <a:spLocks noChangeArrowheads="1"/>
          </p:cNvSpPr>
          <p:nvPr/>
        </p:nvSpPr>
        <p:spPr bwMode="auto">
          <a:xfrm>
            <a:off x="407988" y="836613"/>
            <a:ext cx="11376025" cy="1008062"/>
          </a:xfrm>
          <a:prstGeom prst="rect">
            <a:avLst/>
          </a:prstGeom>
          <a:noFill/>
          <a:ln w="25400" cmpd="sng">
            <a:solidFill>
              <a:srgbClr val="89A4A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rgbClr val="FFFFFF"/>
              </a:solidFill>
              <a:sym typeface="Calibri" pitchFamily="34" charset="0"/>
            </a:endParaRPr>
          </a:p>
        </p:txBody>
      </p:sp>
      <p:pic>
        <p:nvPicPr>
          <p:cNvPr id="18439" name="图片 5" descr="话费服务类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7755" y="2492935"/>
            <a:ext cx="16621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6" descr="流量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425" y="2492375"/>
            <a:ext cx="1662113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图片 7" descr="体检服务类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492375"/>
            <a:ext cx="162718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图片 8" descr="账单服务类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492375"/>
            <a:ext cx="1652588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矩形 11"/>
          <p:cNvSpPr>
            <a:spLocks noChangeArrowheads="1"/>
          </p:cNvSpPr>
          <p:nvPr/>
        </p:nvSpPr>
        <p:spPr bwMode="auto">
          <a:xfrm>
            <a:off x="623620" y="386103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经销商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4" name="矩形 12"/>
          <p:cNvSpPr>
            <a:spLocks noChangeArrowheads="1"/>
          </p:cNvSpPr>
          <p:nvPr/>
        </p:nvSpPr>
        <p:spPr bwMode="auto">
          <a:xfrm>
            <a:off x="2711765" y="386103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89285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800" dirty="0" smtClean="0">
                <a:solidFill>
                  <a:srgbClr val="89285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队长</a:t>
            </a:r>
            <a:endParaRPr lang="zh-CN" altLang="en-US" sz="1800" dirty="0">
              <a:solidFill>
                <a:srgbClr val="892856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45" name="矩形 16"/>
          <p:cNvSpPr>
            <a:spLocks noChangeArrowheads="1"/>
          </p:cNvSpPr>
          <p:nvPr/>
        </p:nvSpPr>
        <p:spPr bwMode="auto">
          <a:xfrm>
            <a:off x="4655900" y="386103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EEAC33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车队驾驶员</a:t>
            </a:r>
            <a:endParaRPr lang="zh-CN" altLang="en-US" sz="1800" dirty="0">
              <a:solidFill>
                <a:srgbClr val="EEAC33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46" name="矩形 17"/>
          <p:cNvSpPr>
            <a:spLocks noChangeArrowheads="1"/>
          </p:cNvSpPr>
          <p:nvPr/>
        </p:nvSpPr>
        <p:spPr bwMode="auto">
          <a:xfrm>
            <a:off x="6672040" y="3861030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33ACB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个人驾驶员</a:t>
            </a:r>
            <a:endParaRPr lang="en-US" altLang="zh-CN" sz="1800" dirty="0">
              <a:solidFill>
                <a:srgbClr val="33ACB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7" name="矩形 38"/>
          <p:cNvSpPr>
            <a:spLocks noChangeArrowheads="1"/>
          </p:cNvSpPr>
          <p:nvPr/>
        </p:nvSpPr>
        <p:spPr bwMode="auto">
          <a:xfrm>
            <a:off x="411163" y="4278313"/>
            <a:ext cx="1463675" cy="167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订单管理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货物派发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……</a:t>
            </a: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8" name="矩形 39"/>
          <p:cNvSpPr>
            <a:spLocks noChangeArrowheads="1"/>
          </p:cNvSpPr>
          <p:nvPr/>
        </p:nvSpPr>
        <p:spPr bwMode="auto">
          <a:xfrm>
            <a:off x="2522538" y="4278313"/>
            <a:ext cx="1411287" cy="23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驾驶员管理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货物信息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接单功能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车辆指派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49" name="矩形 40"/>
          <p:cNvSpPr>
            <a:spLocks noChangeArrowheads="1"/>
          </p:cNvSpPr>
          <p:nvPr/>
        </p:nvSpPr>
        <p:spPr bwMode="auto">
          <a:xfrm>
            <a:off x="4519613" y="4278313"/>
            <a:ext cx="1531937" cy="23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订单管理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50" name="矩形 41"/>
          <p:cNvSpPr>
            <a:spLocks noChangeArrowheads="1"/>
          </p:cNvSpPr>
          <p:nvPr/>
        </p:nvSpPr>
        <p:spPr bwMode="auto">
          <a:xfrm>
            <a:off x="6632575" y="4294188"/>
            <a:ext cx="1530350" cy="26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货物信息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接单功能</a:t>
            </a:r>
            <a:endParaRPr lang="en-US" altLang="zh-CN" sz="14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4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52" name="标题 2"/>
          <p:cNvSpPr>
            <a:spLocks noChangeArrowheads="1"/>
          </p:cNvSpPr>
          <p:nvPr/>
        </p:nvSpPr>
        <p:spPr bwMode="auto">
          <a:xfrm>
            <a:off x="152400" y="117475"/>
            <a:ext cx="97599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C:\Users\Administrator\Desktop\img\xpic1177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15710" y="2132910"/>
            <a:ext cx="4176290" cy="4176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834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17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6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703695" y="141286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经销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商手机端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230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物派发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证帐号，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录经销商手机端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商账户的基本信息管理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当前经销商账户下所有订单的信息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单中指定货物的派发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SubTitle_1"/>
          <p:cNvSpPr>
            <a:spLocks noChangeArrowheads="1"/>
          </p:cNvSpPr>
          <p:nvPr/>
        </p:nvSpPr>
        <p:spPr bwMode="auto">
          <a:xfrm>
            <a:off x="9840260" y="4005040"/>
            <a:ext cx="1872130" cy="1800124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货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物派发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9" name="MH_SubTitle_2"/>
          <p:cNvSpPr>
            <a:spLocks noChangeArrowheads="1"/>
          </p:cNvSpPr>
          <p:nvPr/>
        </p:nvSpPr>
        <p:spPr bwMode="auto">
          <a:xfrm>
            <a:off x="8760185" y="2924965"/>
            <a:ext cx="1785055" cy="1800125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MH_SubTitle_2"/>
          <p:cNvSpPr>
            <a:spLocks noChangeArrowheads="1"/>
          </p:cNvSpPr>
          <p:nvPr/>
        </p:nvSpPr>
        <p:spPr bwMode="auto">
          <a:xfrm>
            <a:off x="7680110" y="1916895"/>
            <a:ext cx="1791720" cy="178480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18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6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1703695" y="141286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队长手机端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378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驶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单功能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辆指派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五边形 8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号，登录车队长手机端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当前车队用户的信息管理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所有业务订单的信息管理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五边形 13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队驾驶员信息管理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如添加、授权等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 flipH="1">
            <a:off x="1919710" y="40050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如查询等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 flipH="1">
            <a:off x="1919710" y="43650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车队长可对平台中发布的货源信息进行接单操作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五边形 16"/>
          <p:cNvSpPr/>
          <p:nvPr/>
        </p:nvSpPr>
        <p:spPr bwMode="auto">
          <a:xfrm flipH="1">
            <a:off x="1919710" y="47250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车队中所有注册车辆的统一管理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五边形 17"/>
          <p:cNvSpPr/>
          <p:nvPr/>
        </p:nvSpPr>
        <p:spPr bwMode="auto">
          <a:xfrm flipH="1">
            <a:off x="1919710" y="50851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接单后指派车队中的注册车辆接货并指派驾驶员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MH_SubTitle_1"/>
          <p:cNvSpPr>
            <a:spLocks noChangeArrowheads="1"/>
          </p:cNvSpPr>
          <p:nvPr/>
        </p:nvSpPr>
        <p:spPr bwMode="auto">
          <a:xfrm>
            <a:off x="7986390" y="3381137"/>
            <a:ext cx="1490663" cy="1489075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接单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0" name="MH_SubTitle_2"/>
          <p:cNvSpPr>
            <a:spLocks noChangeArrowheads="1"/>
          </p:cNvSpPr>
          <p:nvPr/>
        </p:nvSpPr>
        <p:spPr bwMode="auto">
          <a:xfrm>
            <a:off x="9081765" y="4005025"/>
            <a:ext cx="1774825" cy="1728787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车辆管理及指派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MH_SubTitle_2"/>
          <p:cNvSpPr>
            <a:spLocks noChangeArrowheads="1"/>
          </p:cNvSpPr>
          <p:nvPr/>
        </p:nvSpPr>
        <p:spPr bwMode="auto">
          <a:xfrm>
            <a:off x="10347003" y="3420825"/>
            <a:ext cx="1568450" cy="1568450"/>
          </a:xfrm>
          <a:prstGeom prst="ellipse">
            <a:avLst/>
          </a:prstGeom>
          <a:solidFill>
            <a:srgbClr val="FBCF1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员信息管理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MH_SubTitle_2"/>
          <p:cNvSpPr>
            <a:spLocks noChangeArrowheads="1"/>
          </p:cNvSpPr>
          <p:nvPr/>
        </p:nvSpPr>
        <p:spPr bwMode="auto">
          <a:xfrm>
            <a:off x="9999340" y="1988900"/>
            <a:ext cx="1568450" cy="1568450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MH_SubTitle_2"/>
          <p:cNvSpPr>
            <a:spLocks noChangeArrowheads="1"/>
          </p:cNvSpPr>
          <p:nvPr/>
        </p:nvSpPr>
        <p:spPr bwMode="auto">
          <a:xfrm>
            <a:off x="8472165" y="1988900"/>
            <a:ext cx="1863725" cy="192881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19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6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7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1703695" y="1412860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队驾驶员手机端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230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五边形 9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号，登录驾驶员手机端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当前驾驶员用户的信息管理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前驾驶员账户下所有资金往来信息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五边形 12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前驾驶员所有业务订单的信息管理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五边形 16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驾驶员驾驶车辆信息管理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MH_SubTitle_1"/>
          <p:cNvSpPr>
            <a:spLocks noChangeArrowheads="1"/>
          </p:cNvSpPr>
          <p:nvPr/>
        </p:nvSpPr>
        <p:spPr bwMode="auto">
          <a:xfrm>
            <a:off x="9840260" y="4005040"/>
            <a:ext cx="1872130" cy="1800124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车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辆管理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7" name="MH_SubTitle_2"/>
          <p:cNvSpPr>
            <a:spLocks noChangeArrowheads="1"/>
          </p:cNvSpPr>
          <p:nvPr/>
        </p:nvSpPr>
        <p:spPr bwMode="auto">
          <a:xfrm>
            <a:off x="8760185" y="2924965"/>
            <a:ext cx="1785055" cy="1800125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MH_SubTitle_2"/>
          <p:cNvSpPr>
            <a:spLocks noChangeArrowheads="1"/>
          </p:cNvSpPr>
          <p:nvPr/>
        </p:nvSpPr>
        <p:spPr bwMode="auto">
          <a:xfrm>
            <a:off x="7680110" y="1916895"/>
            <a:ext cx="1791720" cy="178480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期占位符 3"/>
          <p:cNvSpPr txBox="1">
            <a:spLocks noGrp="1" noChangeArrowheads="1"/>
          </p:cNvSpPr>
          <p:nvPr/>
        </p:nvSpPr>
        <p:spPr bwMode="auto"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3BC576-BC0F-4BFF-9699-0FE87C5727B4}" type="datetime1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sym typeface="Calibri" panose="020F0502020204030204" pitchFamily="34" charset="0"/>
              </a:rPr>
              <a:pPr/>
              <a:t>2015/12/13</a:t>
            </a:fld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81501" y="188775"/>
            <a:ext cx="3419920" cy="504035"/>
          </a:xfrm>
        </p:spPr>
        <p:txBody>
          <a:bodyPr/>
          <a:lstStyle/>
          <a:p>
            <a:r>
              <a:rPr lang="zh-CN" altLang="zh-CN" sz="24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4100" name="AutoShape 3"/>
          <p:cNvSpPr>
            <a:spLocks noChangeArrowheads="1"/>
          </p:cNvSpPr>
          <p:nvPr/>
        </p:nvSpPr>
        <p:spPr bwMode="auto">
          <a:xfrm>
            <a:off x="3902076" y="1952626"/>
            <a:ext cx="4435475" cy="6000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50000">
                <a:srgbClr val="F9F9F5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11675" y="2060576"/>
            <a:ext cx="343535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3819526" y="1711325"/>
            <a:ext cx="600075" cy="615950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851276" y="1819276"/>
            <a:ext cx="530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3902076" y="2924175"/>
            <a:ext cx="4435475" cy="596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50000">
                <a:srgbClr val="F9F9F5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4511675" y="3032125"/>
            <a:ext cx="3435350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易林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sp>
        <p:nvSpPr>
          <p:cNvPr id="4106" name="Oval 9"/>
          <p:cNvSpPr>
            <a:spLocks noChangeArrowheads="1"/>
          </p:cNvSpPr>
          <p:nvPr/>
        </p:nvSpPr>
        <p:spPr bwMode="auto">
          <a:xfrm>
            <a:off x="3819526" y="2679700"/>
            <a:ext cx="600075" cy="615950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3851276" y="2787651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108" name="AutoShape 11"/>
          <p:cNvSpPr>
            <a:spLocks noChangeArrowheads="1"/>
          </p:cNvSpPr>
          <p:nvPr/>
        </p:nvSpPr>
        <p:spPr bwMode="auto">
          <a:xfrm>
            <a:off x="3902076" y="3876675"/>
            <a:ext cx="4435475" cy="5969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2"/>
              </a:gs>
              <a:gs pos="50000">
                <a:srgbClr val="F9F9F5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4511675" y="3984626"/>
            <a:ext cx="343535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功能简介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0" name="Oval 13"/>
          <p:cNvSpPr>
            <a:spLocks noChangeArrowheads="1"/>
          </p:cNvSpPr>
          <p:nvPr/>
        </p:nvSpPr>
        <p:spPr bwMode="auto">
          <a:xfrm>
            <a:off x="3819526" y="3632200"/>
            <a:ext cx="600075" cy="615950"/>
          </a:xfrm>
          <a:prstGeom prst="ellipse">
            <a:avLst/>
          </a:prstGeom>
          <a:solidFill>
            <a:schemeClr val="accent1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3851276" y="3740151"/>
            <a:ext cx="53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accent2"/>
                    </a:gs>
                    <a:gs pos="100000">
                      <a:srgbClr val="D17E7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116" name="Oval 19"/>
          <p:cNvSpPr>
            <a:spLocks noChangeArrowheads="1"/>
          </p:cNvSpPr>
          <p:nvPr/>
        </p:nvSpPr>
        <p:spPr bwMode="auto">
          <a:xfrm>
            <a:off x="8089900" y="2060576"/>
            <a:ext cx="349250" cy="358775"/>
          </a:xfrm>
          <a:prstGeom prst="ellipse">
            <a:avLst/>
          </a:prstGeom>
          <a:solidFill>
            <a:schemeClr val="accent2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17" name="Oval 20"/>
          <p:cNvSpPr>
            <a:spLocks noChangeArrowheads="1"/>
          </p:cNvSpPr>
          <p:nvPr/>
        </p:nvSpPr>
        <p:spPr bwMode="auto">
          <a:xfrm>
            <a:off x="8089900" y="3028951"/>
            <a:ext cx="349250" cy="358775"/>
          </a:xfrm>
          <a:prstGeom prst="ellipse">
            <a:avLst/>
          </a:prstGeom>
          <a:solidFill>
            <a:schemeClr val="hlink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18" name="Oval 21"/>
          <p:cNvSpPr>
            <a:spLocks noChangeArrowheads="1"/>
          </p:cNvSpPr>
          <p:nvPr/>
        </p:nvSpPr>
        <p:spPr bwMode="auto">
          <a:xfrm>
            <a:off x="8089900" y="3981451"/>
            <a:ext cx="349250" cy="358775"/>
          </a:xfrm>
          <a:prstGeom prst="ellipse">
            <a:avLst/>
          </a:prstGeom>
          <a:solidFill>
            <a:schemeClr val="accent1">
              <a:alpha val="79999"/>
            </a:schemeClr>
          </a:solidFill>
          <a:ln w="5715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5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20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灯片编号占位符 1"/>
          <p:cNvSpPr txBox="1">
            <a:spLocks/>
          </p:cNvSpPr>
          <p:nvPr/>
        </p:nvSpPr>
        <p:spPr bwMode="auto"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14470C-4BBC-4E3D-8CDE-7E19EAEBD5FE}" type="slidenum">
              <a:rPr kumimoji="0" lang="zh-CN" altLang="en-US" sz="675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7" name="Picture 3" descr="C:\Users\Administrator\Downloads\iconfont-42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615" y="1052835"/>
            <a:ext cx="1081130" cy="1080075"/>
          </a:xfrm>
          <a:prstGeom prst="rect">
            <a:avLst/>
          </a:prstGeom>
          <a:noFill/>
        </p:spPr>
      </p:pic>
      <p:sp>
        <p:nvSpPr>
          <p:cNvPr id="8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anose="020F0502020204030204" pitchFamily="34" charset="0"/>
              </a:defRPr>
            </a:lvl5pPr>
            <a:lvl6pPr marL="257168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514337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771506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1028675" algn="ctr" rtl="0" eaLnBrk="0" fontAlgn="base" hangingPunct="0">
              <a:spcBef>
                <a:spcPct val="0"/>
              </a:spcBef>
              <a:spcAft>
                <a:spcPct val="0"/>
              </a:spcAft>
              <a:defRPr sz="2475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l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端核心功能简介</a:t>
            </a:r>
            <a:endParaRPr lang="zh-CN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1703695" y="1412860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个人</a:t>
            </a:r>
            <a:r>
              <a:rPr lang="zh-CN" altLang="en-US" sz="1800" dirty="0" smtClean="0">
                <a:solidFill>
                  <a:srgbClr val="6C90C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驾驶员手机端</a:t>
            </a:r>
            <a:endParaRPr lang="en-US" altLang="zh-CN" sz="1800" dirty="0">
              <a:solidFill>
                <a:srgbClr val="6C90C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矩形 38"/>
          <p:cNvSpPr>
            <a:spLocks noChangeArrowheads="1"/>
          </p:cNvSpPr>
          <p:nvPr/>
        </p:nvSpPr>
        <p:spPr bwMode="auto">
          <a:xfrm>
            <a:off x="551615" y="2060905"/>
            <a:ext cx="1512105" cy="30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2" rIns="91425" bIns="45712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户登录</a:t>
            </a: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账户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资金管理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接</a:t>
            </a:r>
            <a:r>
              <a:rPr lang="zh-CN" altLang="en-US" sz="1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单功能</a:t>
            </a:r>
            <a:endParaRPr lang="en-US" altLang="zh-CN" sz="1600" dirty="0" smtClean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sz="1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五边形 10"/>
          <p:cNvSpPr/>
          <p:nvPr/>
        </p:nvSpPr>
        <p:spPr bwMode="auto">
          <a:xfrm flipH="1">
            <a:off x="1919710" y="22049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号，登录驾驶员手机端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五边形 11"/>
          <p:cNvSpPr/>
          <p:nvPr/>
        </p:nvSpPr>
        <p:spPr bwMode="auto">
          <a:xfrm flipH="1">
            <a:off x="1919710" y="25649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当前驾驶员用户的信息管理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五边形 12"/>
          <p:cNvSpPr/>
          <p:nvPr/>
        </p:nvSpPr>
        <p:spPr bwMode="auto">
          <a:xfrm flipH="1">
            <a:off x="1919710" y="29249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前驾驶员账户下所有资金往来信息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五边形 13"/>
          <p:cNvSpPr/>
          <p:nvPr/>
        </p:nvSpPr>
        <p:spPr bwMode="auto">
          <a:xfrm flipH="1">
            <a:off x="1919710" y="328499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前驾驶员所有业务订单的信息管理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 flipH="1">
            <a:off x="1919710" y="364501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驾驶员驾驶车辆信息管理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MH_SubTitle_1"/>
          <p:cNvSpPr>
            <a:spLocks noChangeArrowheads="1"/>
          </p:cNvSpPr>
          <p:nvPr/>
        </p:nvSpPr>
        <p:spPr bwMode="auto">
          <a:xfrm>
            <a:off x="7986390" y="3381137"/>
            <a:ext cx="1490663" cy="1489075"/>
          </a:xfrm>
          <a:prstGeom prst="ellipse">
            <a:avLst/>
          </a:prstGeom>
          <a:solidFill>
            <a:srgbClr val="5CC5B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接单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7" name="MH_SubTitle_2"/>
          <p:cNvSpPr>
            <a:spLocks noChangeArrowheads="1"/>
          </p:cNvSpPr>
          <p:nvPr/>
        </p:nvSpPr>
        <p:spPr bwMode="auto">
          <a:xfrm>
            <a:off x="9081765" y="4005025"/>
            <a:ext cx="1774825" cy="1728787"/>
          </a:xfrm>
          <a:prstGeom prst="ellipse">
            <a:avLst/>
          </a:prstGeom>
          <a:solidFill>
            <a:srgbClr val="92D050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资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金管理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MH_SubTitle_2"/>
          <p:cNvSpPr>
            <a:spLocks noChangeArrowheads="1"/>
          </p:cNvSpPr>
          <p:nvPr/>
        </p:nvSpPr>
        <p:spPr bwMode="auto">
          <a:xfrm>
            <a:off x="10347003" y="3420825"/>
            <a:ext cx="1568450" cy="1568450"/>
          </a:xfrm>
          <a:prstGeom prst="ellipse">
            <a:avLst/>
          </a:prstGeom>
          <a:solidFill>
            <a:srgbClr val="FBCF1E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车辆管理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MH_SubTitle_2"/>
          <p:cNvSpPr>
            <a:spLocks noChangeArrowheads="1"/>
          </p:cNvSpPr>
          <p:nvPr/>
        </p:nvSpPr>
        <p:spPr bwMode="auto">
          <a:xfrm>
            <a:off x="9999340" y="1988900"/>
            <a:ext cx="1568450" cy="1568450"/>
          </a:xfrm>
          <a:prstGeom prst="ellipse">
            <a:avLst/>
          </a:prstGeom>
          <a:solidFill>
            <a:srgbClr val="F3BFD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货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物信息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MH_SubTitle_2"/>
          <p:cNvSpPr>
            <a:spLocks noChangeArrowheads="1"/>
          </p:cNvSpPr>
          <p:nvPr/>
        </p:nvSpPr>
        <p:spPr bwMode="auto">
          <a:xfrm>
            <a:off x="8472165" y="1988900"/>
            <a:ext cx="1863725" cy="1928812"/>
          </a:xfrm>
          <a:prstGeom prst="ellipse">
            <a:avLst/>
          </a:prstGeom>
          <a:solidFill>
            <a:srgbClr val="F88775"/>
          </a:solidFill>
          <a:ln w="25400" cmpd="sng">
            <a:solidFill>
              <a:srgbClr val="FFFFFF"/>
            </a:solidFill>
            <a:round/>
            <a:headEnd/>
            <a:tailEnd/>
          </a:ln>
        </p:spPr>
        <p:txBody>
          <a:bodyPr lIns="0" tIns="0" rIns="0" bIns="108000"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订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单管理</a:t>
            </a:r>
            <a:endParaRPr lang="en-US" altLang="zh-CN" sz="1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1" hangingPunct="1"/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11"/>
          <p:cNvSpPr>
            <a:spLocks noChangeArrowheads="1"/>
          </p:cNvSpPr>
          <p:nvPr/>
        </p:nvSpPr>
        <p:spPr bwMode="auto">
          <a:xfrm>
            <a:off x="9264220" y="119684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核</a:t>
            </a:r>
            <a:r>
              <a:rPr lang="zh-CN" altLang="en-US" b="1" dirty="0" smtClean="0">
                <a:solidFill>
                  <a:srgbClr val="FF3300"/>
                </a:solidFill>
                <a:latin typeface="Arial Black" pitchFamily="34" charset="0"/>
                <a:ea typeface="微软雅黑" pitchFamily="34" charset="-122"/>
                <a:sym typeface="微软雅黑" pitchFamily="34" charset="-122"/>
              </a:rPr>
              <a:t>心业务</a:t>
            </a:r>
            <a:endParaRPr lang="en-US" altLang="zh-CN" b="1" dirty="0">
              <a:solidFill>
                <a:srgbClr val="FF3300"/>
              </a:solidFill>
              <a:latin typeface="Arial Black" pitchFamily="34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2" name="图片 7" descr="体检服务类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4170" y="1196845"/>
            <a:ext cx="720050" cy="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五边形 22"/>
          <p:cNvSpPr/>
          <p:nvPr/>
        </p:nvSpPr>
        <p:spPr bwMode="auto">
          <a:xfrm flipH="1">
            <a:off x="1919710" y="4005040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如查询等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五边形 23"/>
          <p:cNvSpPr/>
          <p:nvPr/>
        </p:nvSpPr>
        <p:spPr bwMode="auto">
          <a:xfrm flipH="1">
            <a:off x="1919710" y="4365065"/>
            <a:ext cx="5544387" cy="288019"/>
          </a:xfrm>
          <a:prstGeom prst="homePlate">
            <a:avLst/>
          </a:prstGeom>
          <a:solidFill>
            <a:srgbClr val="F9964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人驾驶员可对平台中发布的货源信息进行接单操作</a:t>
            </a:r>
            <a:endParaRPr lang="zh-CN" altLang="en-US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defTabSz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485775" defTabSz="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628650" defTabSz="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828675" defTabSz="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1028700" defTabSz="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10287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10287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10287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1028700" defTabSz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zh-CN"/>
          </a:p>
        </p:txBody>
      </p:sp>
      <p:grpSp>
        <p:nvGrpSpPr>
          <p:cNvPr id="27651" name="Group 27"/>
          <p:cNvGrpSpPr>
            <a:grpSpLocks/>
          </p:cNvGrpSpPr>
          <p:nvPr/>
        </p:nvGrpSpPr>
        <p:grpSpPr bwMode="auto">
          <a:xfrm>
            <a:off x="409575" y="3717925"/>
            <a:ext cx="6335713" cy="3263900"/>
            <a:chOff x="0" y="0"/>
            <a:chExt cx="2805" cy="2055"/>
          </a:xfrm>
        </p:grpSpPr>
        <p:pic>
          <p:nvPicPr>
            <p:cNvPr id="27652" name="Picture 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5" cy="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CEB98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3" name="AutoShape 29"/>
            <p:cNvSpPr>
              <a:spLocks noChangeArrowheads="1"/>
            </p:cNvSpPr>
            <p:nvPr/>
          </p:nvSpPr>
          <p:spPr bwMode="auto">
            <a:xfrm>
              <a:off x="31" y="77"/>
              <a:ext cx="2518" cy="1541"/>
            </a:xfrm>
            <a:prstGeom prst="roundRect">
              <a:avLst>
                <a:gd name="adj" fmla="val 9671"/>
              </a:avLst>
            </a:prstGeom>
            <a:gradFill rotWithShape="1">
              <a:gsLst>
                <a:gs pos="0">
                  <a:srgbClr val="3C6E9C"/>
                </a:gs>
                <a:gs pos="100000">
                  <a:srgbClr val="569EE0"/>
                </a:gs>
              </a:gsLst>
              <a:lin ang="5400000" scaled="1"/>
            </a:gradFill>
            <a:ln w="19050" cap="flat" cmpd="sng">
              <a:solidFill>
                <a:srgbClr val="000080"/>
              </a:solidFill>
              <a:bevel/>
              <a:headEnd/>
              <a:tailEnd/>
            </a:ln>
            <a:effectLst>
              <a:prstShdw prst="shdw17" dist="17961" dir="2700000">
                <a:srgbClr val="00004D"/>
              </a:prstShdw>
            </a:effectLst>
          </p:spPr>
          <p:txBody>
            <a:bodyPr tIns="0" bIns="0"/>
            <a:lstStyle>
              <a:lvl1pPr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342900" indent="-228600"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28575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 dirty="0">
                  <a:solidFill>
                    <a:srgbClr val="FFCC2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应用安全策略</a:t>
              </a:r>
              <a:endParaRPr lang="zh-CN" altLang="en-US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pitchFamily="34" charset="0"/>
                </a:rPr>
                <a:t>分级管理，针对系统后台管理者和操作者分级、分权限进行管理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None/>
              </a:pPr>
              <a:r>
                <a:rPr lang="zh-CN" alt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pitchFamily="34" charset="0"/>
                </a:rPr>
                <a:t> 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cs typeface="Arial" pitchFamily="34" charset="0"/>
                </a:rPr>
                <a:t>角色管理，根据不同的任务，定义不同职能的角色，把这些角色赋值给某些操作员</a:t>
              </a:r>
              <a:r>
                <a:rPr lang="zh-CN" altLang="en-US" sz="1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7654" name="Group 30"/>
          <p:cNvGrpSpPr>
            <a:grpSpLocks/>
          </p:cNvGrpSpPr>
          <p:nvPr/>
        </p:nvGrpSpPr>
        <p:grpSpPr bwMode="auto">
          <a:xfrm>
            <a:off x="407988" y="895350"/>
            <a:ext cx="6264275" cy="3255963"/>
            <a:chOff x="0" y="0"/>
            <a:chExt cx="2805" cy="2055"/>
          </a:xfrm>
        </p:grpSpPr>
        <p:pic>
          <p:nvPicPr>
            <p:cNvPr id="27655" name="Picture 3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5" cy="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CEB98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6" name="AutoShape 32"/>
            <p:cNvSpPr>
              <a:spLocks noChangeArrowheads="1"/>
            </p:cNvSpPr>
            <p:nvPr/>
          </p:nvSpPr>
          <p:spPr bwMode="auto">
            <a:xfrm>
              <a:off x="31" y="103"/>
              <a:ext cx="2518" cy="1541"/>
            </a:xfrm>
            <a:prstGeom prst="roundRect">
              <a:avLst>
                <a:gd name="adj" fmla="val 9671"/>
              </a:avLst>
            </a:prstGeom>
            <a:gradFill rotWithShape="1">
              <a:gsLst>
                <a:gs pos="0">
                  <a:srgbClr val="6D371C"/>
                </a:gs>
                <a:gs pos="100000">
                  <a:srgbClr val="EC773C"/>
                </a:gs>
              </a:gsLst>
              <a:lin ang="5400000" scaled="1"/>
            </a:gradFill>
            <a:ln w="19050" cap="flat" cmpd="sng">
              <a:solidFill>
                <a:srgbClr val="FF0000"/>
              </a:solidFill>
              <a:bevel/>
              <a:headEnd/>
              <a:tailEnd/>
            </a:ln>
            <a:effectLst>
              <a:prstShdw prst="shdw17" dist="17961" dir="2700000">
                <a:srgbClr val="990000"/>
              </a:prstShdw>
            </a:effectLst>
          </p:spPr>
          <p:txBody>
            <a:bodyPr tIns="0" bIns="0"/>
            <a:lstStyle>
              <a:lvl1pPr defTabSz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342900" indent="-228600" defTabSz="0">
                <a:spcBef>
                  <a:spcPct val="20000"/>
                </a:spcBef>
                <a:buChar char="–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628650" defTabSz="0">
                <a:spcBef>
                  <a:spcPct val="20000"/>
                </a:spcBef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828675" defTabSz="0">
                <a:spcBef>
                  <a:spcPct val="20000"/>
                </a:spcBef>
                <a:buChar char="–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1028700" defTabSz="0">
                <a:spcBef>
                  <a:spcPct val="20000"/>
                </a:spcBef>
                <a:buChar char="»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1028700" defTabSz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1028700" defTabSz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1028700" defTabSz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1028700" defTabSz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1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FFCC29"/>
                  </a:solidFill>
                </a:rPr>
                <a:t>网络安全策略</a:t>
              </a:r>
              <a:endParaRPr lang="zh-CN" altLang="en-US" b="1" dirty="0">
                <a:solidFill>
                  <a:srgbClr val="FFFFFF"/>
                </a:solidFill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</a:rPr>
                <a:t>网络防火墙，采用</a:t>
              </a:r>
              <a:r>
                <a:rPr lang="en-US" altLang="zh-CN" sz="1800" b="1" dirty="0">
                  <a:solidFill>
                    <a:srgbClr val="FFFFFF"/>
                  </a:solidFill>
                </a:rPr>
                <a:t>INSIDE</a:t>
              </a:r>
              <a:r>
                <a:rPr lang="zh-CN" altLang="en-US" sz="1800" b="1" dirty="0">
                  <a:solidFill>
                    <a:srgbClr val="FFFFFF"/>
                  </a:solidFill>
                </a:rPr>
                <a:t>区和</a:t>
              </a:r>
              <a:r>
                <a:rPr lang="en-US" altLang="zh-CN" sz="1800" b="1" dirty="0">
                  <a:solidFill>
                    <a:srgbClr val="FFFFFF"/>
                  </a:solidFill>
                </a:rPr>
                <a:t>DMZ</a:t>
              </a:r>
              <a:r>
                <a:rPr lang="zh-CN" altLang="en-US" sz="1800" b="1" dirty="0">
                  <a:solidFill>
                    <a:srgbClr val="FFFFFF"/>
                  </a:solidFill>
                </a:rPr>
                <a:t>区“双重防火” 的网络安全设计。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</a:rPr>
                <a:t>入侵检测，实现主动防御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</a:rPr>
                <a:t>防病毒，防黑客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1800" b="1" dirty="0">
                  <a:solidFill>
                    <a:srgbClr val="FFFFFF"/>
                  </a:solidFill>
                </a:rPr>
                <a:t>系统漏洞扫描</a:t>
              </a:r>
            </a:p>
          </p:txBody>
        </p:sp>
      </p:grpSp>
      <p:grpSp>
        <p:nvGrpSpPr>
          <p:cNvPr id="27657" name="Group 33"/>
          <p:cNvGrpSpPr>
            <a:grpSpLocks/>
          </p:cNvGrpSpPr>
          <p:nvPr/>
        </p:nvGrpSpPr>
        <p:grpSpPr bwMode="auto">
          <a:xfrm>
            <a:off x="6384925" y="838200"/>
            <a:ext cx="4757738" cy="3262313"/>
            <a:chOff x="0" y="0"/>
            <a:chExt cx="2805" cy="2055"/>
          </a:xfrm>
        </p:grpSpPr>
        <p:pic>
          <p:nvPicPr>
            <p:cNvPr id="27658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5" cy="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CEB98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59" name="AutoShape 35"/>
            <p:cNvSpPr>
              <a:spLocks noChangeArrowheads="1"/>
            </p:cNvSpPr>
            <p:nvPr/>
          </p:nvSpPr>
          <p:spPr bwMode="auto">
            <a:xfrm>
              <a:off x="31" y="128"/>
              <a:ext cx="2518" cy="1542"/>
            </a:xfrm>
            <a:prstGeom prst="roundRect">
              <a:avLst>
                <a:gd name="adj" fmla="val 9671"/>
              </a:avLst>
            </a:prstGeom>
            <a:gradFill rotWithShape="1">
              <a:gsLst>
                <a:gs pos="0">
                  <a:srgbClr val="33741B"/>
                </a:gs>
                <a:gs pos="100000">
                  <a:srgbClr val="50B72B"/>
                </a:gs>
              </a:gsLst>
              <a:lin ang="5400000" scaled="1"/>
            </a:gradFill>
            <a:ln w="19050" cap="flat" cmpd="sng">
              <a:solidFill>
                <a:srgbClr val="50B72B"/>
              </a:solidFill>
              <a:bevel/>
              <a:headEnd/>
              <a:tailEnd/>
            </a:ln>
            <a:effectLst>
              <a:prstShdw prst="shdw17" dist="17961" dir="2700000">
                <a:srgbClr val="306E1A"/>
              </a:prstShdw>
            </a:effectLst>
          </p:spPr>
          <p:txBody>
            <a:bodyPr tIns="0" bIns="0"/>
            <a:lstStyle>
              <a:lvl1pPr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3429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FFCC2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系统安全策略</a:t>
              </a:r>
              <a:endPara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认证安全设计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接口安全设计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交易安全设计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系统访问分析过滤模块</a:t>
              </a:r>
              <a:endParaRPr lang="zh-CN" alt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27660" name="Group 36"/>
          <p:cNvGrpSpPr>
            <a:grpSpLocks/>
          </p:cNvGrpSpPr>
          <p:nvPr/>
        </p:nvGrpSpPr>
        <p:grpSpPr bwMode="auto">
          <a:xfrm>
            <a:off x="6529388" y="3717925"/>
            <a:ext cx="4679950" cy="3281363"/>
            <a:chOff x="0" y="0"/>
            <a:chExt cx="2805" cy="2055"/>
          </a:xfrm>
        </p:grpSpPr>
        <p:pic>
          <p:nvPicPr>
            <p:cNvPr id="27661" name="Picture 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5" cy="2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CEB98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62" name="AutoShape 38"/>
            <p:cNvSpPr>
              <a:spLocks noChangeArrowheads="1"/>
            </p:cNvSpPr>
            <p:nvPr/>
          </p:nvSpPr>
          <p:spPr bwMode="auto">
            <a:xfrm>
              <a:off x="31" y="77"/>
              <a:ext cx="2518" cy="1541"/>
            </a:xfrm>
            <a:prstGeom prst="roundRect">
              <a:avLst>
                <a:gd name="adj" fmla="val 9671"/>
              </a:avLst>
            </a:prstGeom>
            <a:gradFill rotWithShape="1">
              <a:gsLst>
                <a:gs pos="0">
                  <a:srgbClr val="B28E1D"/>
                </a:gs>
                <a:gs pos="100000">
                  <a:srgbClr val="FFCC29"/>
                </a:gs>
              </a:gsLst>
              <a:lin ang="5400000" scaled="1"/>
            </a:gradFill>
            <a:ln w="19050" cap="flat" cmpd="sng">
              <a:solidFill>
                <a:srgbClr val="FFCC00"/>
              </a:solidFill>
              <a:bevel/>
              <a:headEnd/>
              <a:tailEnd/>
            </a:ln>
            <a:effectLst>
              <a:prstShdw prst="shdw17" dist="17961" dir="2700000">
                <a:srgbClr val="997A00"/>
              </a:prstShdw>
            </a:effectLst>
          </p:spPr>
          <p:txBody>
            <a:bodyPr tIns="0" bIns="0"/>
            <a:lstStyle>
              <a:lvl1pPr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3429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tabLst>
                  <a:tab pos="3429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FFCC2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数据安全</a:t>
              </a:r>
              <a:endPara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CC29"/>
                </a:buClr>
                <a:buSzPct val="75000"/>
                <a:buFont typeface="Wingdings" pitchFamily="2" charset="2"/>
                <a:buChar char="n"/>
              </a:pPr>
              <a:r>
                <a:rPr lang="zh-CN" altLang="en-US" sz="2200" b="1" dirty="0">
                  <a:solidFill>
                    <a:srgbClr val="FFFFFF"/>
                  </a:solidFill>
                  <a:cs typeface="Arial" pitchFamily="34" charset="0"/>
                </a:rPr>
                <a:t>建立完善的数据备份策略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Ø"/>
              </a:pPr>
              <a:r>
                <a:rPr lang="zh-CN" altLang="en-US" sz="2200" b="1" dirty="0">
                  <a:solidFill>
                    <a:srgbClr val="FFFFFF"/>
                  </a:solidFill>
                  <a:cs typeface="Arial" pitchFamily="34" charset="0"/>
                </a:rPr>
                <a:t>双机备份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Ø"/>
              </a:pPr>
              <a:r>
                <a:rPr lang="zh-CN" altLang="en-US" sz="2200" b="1" dirty="0">
                  <a:solidFill>
                    <a:srgbClr val="FFFFFF"/>
                  </a:solidFill>
                  <a:cs typeface="Arial" pitchFamily="34" charset="0"/>
                </a:rPr>
                <a:t>磁带库备份</a:t>
              </a:r>
            </a:p>
            <a:p>
              <a:pPr lvl="1" eaLnBrk="1" hangingPunct="1">
                <a:lnSpc>
                  <a:spcPct val="90000"/>
                </a:lnSpc>
                <a:spcBef>
                  <a:spcPct val="3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Ø"/>
              </a:pPr>
              <a:r>
                <a:rPr lang="zh-CN" altLang="en-US" sz="2200" b="1" dirty="0">
                  <a:solidFill>
                    <a:srgbClr val="FFFFFF"/>
                  </a:solidFill>
                  <a:cs typeface="Arial" pitchFamily="34" charset="0"/>
                </a:rPr>
                <a:t>异地备份</a:t>
              </a:r>
            </a:p>
          </p:txBody>
        </p:sp>
      </p:grpSp>
      <p:sp>
        <p:nvSpPr>
          <p:cNvPr id="27663" name="标题 2"/>
          <p:cNvSpPr txBox="1">
            <a:spLocks noChangeArrowheads="1"/>
          </p:cNvSpPr>
          <p:nvPr/>
        </p:nvSpPr>
        <p:spPr bwMode="auto">
          <a:xfrm>
            <a:off x="263525" y="117475"/>
            <a:ext cx="7772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台安全策略，接口管理平台</a:t>
            </a:r>
          </a:p>
        </p:txBody>
      </p:sp>
    </p:spTree>
    <p:extLst>
      <p:ext uri="{BB962C8B-B14F-4D97-AF65-F5344CB8AC3E}">
        <p14:creationId xmlns:p14="http://schemas.microsoft.com/office/powerpoint/2010/main" xmlns="" val="39427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标题 2"/>
          <p:cNvSpPr>
            <a:spLocks noGrp="1" noChangeArrowheads="1"/>
          </p:cNvSpPr>
          <p:nvPr/>
        </p:nvSpPr>
        <p:spPr bwMode="auto">
          <a:xfrm>
            <a:off x="407988" y="188913"/>
            <a:ext cx="77724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势总结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898650"/>
            <a:ext cx="3843338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矩形 4"/>
          <p:cNvSpPr>
            <a:spLocks noChangeArrowheads="1"/>
          </p:cNvSpPr>
          <p:nvPr/>
        </p:nvSpPr>
        <p:spPr bwMode="auto">
          <a:xfrm>
            <a:off x="479425" y="1624013"/>
            <a:ext cx="341632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这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是互联网时代的特色，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也是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电子商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务平台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赖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以生存的基石，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电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子商务作为数字化生存方式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代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表未来的贸易方式、消费方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式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和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服务方式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。将打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破原有物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流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行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业的传统格局，建设和发展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以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商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品代理和配送为主要特征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，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物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流、商流、信息流有机结合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的</a:t>
            </a:r>
            <a:endParaRPr lang="en-US" altLang="zh-CN" dirty="0" smtClean="0">
              <a:solidFill>
                <a:srgbClr val="000000"/>
              </a:solidFill>
              <a:sym typeface="Calibri" pitchFamily="34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社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会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化电子商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务物流体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系。</a:t>
            </a:r>
            <a:endParaRPr lang="zh-CN" altLang="en-US" dirty="0" smtClean="0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6630" name="矩形 5"/>
          <p:cNvSpPr>
            <a:spLocks noChangeArrowheads="1"/>
          </p:cNvSpPr>
          <p:nvPr/>
        </p:nvSpPr>
        <p:spPr bwMode="auto">
          <a:xfrm>
            <a:off x="551615" y="98083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网科技助力物流行业</a:t>
            </a:r>
            <a:endParaRPr lang="zh-CN" altLang="en-US" sz="2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31" name="矩形 6"/>
          <p:cNvSpPr>
            <a:spLocks noChangeArrowheads="1"/>
          </p:cNvSpPr>
          <p:nvPr/>
        </p:nvSpPr>
        <p:spPr bwMode="auto">
          <a:xfrm>
            <a:off x="1775700" y="4292600"/>
            <a:ext cx="2304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多年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行业沉淀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488950" y="4940300"/>
            <a:ext cx="36639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易林多年的物流行业沉淀，对本物流电商平台的运维提供有力的保障和支撑。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6633" name="矩形 8"/>
          <p:cNvSpPr>
            <a:spLocks noChangeArrowheads="1"/>
          </p:cNvSpPr>
          <p:nvPr/>
        </p:nvSpPr>
        <p:spPr bwMode="auto">
          <a:xfrm>
            <a:off x="8310563" y="4221163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多平台部署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6634" name="矩形 9"/>
          <p:cNvSpPr>
            <a:spLocks noChangeArrowheads="1"/>
          </p:cNvSpPr>
          <p:nvPr/>
        </p:nvSpPr>
        <p:spPr bwMode="auto">
          <a:xfrm>
            <a:off x="8280400" y="4940300"/>
            <a:ext cx="40084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在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移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动互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联的支持下，本物流电商平台得以在多个操作环境下使用，不管是在办公室里还是在户外都做到随时随地，方便快捷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zh-CN" altLang="en-US" dirty="0" smtClean="0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26635" name="矩形 10"/>
          <p:cNvSpPr>
            <a:spLocks noChangeArrowheads="1"/>
          </p:cNvSpPr>
          <p:nvPr/>
        </p:nvSpPr>
        <p:spPr bwMode="auto">
          <a:xfrm>
            <a:off x="8183563" y="1701800"/>
            <a:ext cx="40084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在平台的统一管理下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，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各个角色分工明确，责任清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晰，数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据稳定安全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，资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金得到</a:t>
            </a:r>
            <a:r>
              <a:rPr lang="zh-CN" altLang="en-US" dirty="0" smtClean="0">
                <a:solidFill>
                  <a:srgbClr val="000000"/>
                </a:solidFill>
                <a:sym typeface="Calibri" pitchFamily="34" charset="0"/>
              </a:rPr>
              <a:t>有力管控，及时有效。不再出现老式物流方式中管理散乱无章，数据安全性低，物流监控不及时，结账难，拖延症等传统顽疾。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26636" name="矩形 11"/>
          <p:cNvSpPr>
            <a:spLocks noChangeArrowheads="1"/>
          </p:cNvSpPr>
          <p:nvPr/>
        </p:nvSpPr>
        <p:spPr bwMode="auto">
          <a:xfrm>
            <a:off x="8328155" y="98083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统一的管理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5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9" descr="PPT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3464" y="0"/>
            <a:ext cx="835977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标题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473450"/>
            <a:ext cx="7772400" cy="1470025"/>
          </a:xfrm>
        </p:spPr>
        <p:txBody>
          <a:bodyPr/>
          <a:lstStyle/>
          <a:p>
            <a:r>
              <a:rPr lang="zh-CN" alt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谢谢聆听，敬请指导</a:t>
            </a:r>
          </a:p>
        </p:txBody>
      </p:sp>
      <p:sp>
        <p:nvSpPr>
          <p:cNvPr id="5" name="矩形 4"/>
          <p:cNvSpPr/>
          <p:nvPr/>
        </p:nvSpPr>
        <p:spPr>
          <a:xfrm>
            <a:off x="1665914" y="750967"/>
            <a:ext cx="2659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易林物流</a:t>
            </a:r>
            <a:endParaRPr lang="zh-CN" altLang="en-US" sz="4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829440" y="1581964"/>
            <a:ext cx="23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n w="0"/>
                <a:solidFill>
                  <a:schemeClr val="accent1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Cooper Black" panose="0208090404030B020404" pitchFamily="18" charset="0"/>
              </a:rPr>
              <a:t>YiLinWuLiu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 txBox="1">
            <a:spLocks/>
          </p:cNvSpPr>
          <p:nvPr/>
        </p:nvSpPr>
        <p:spPr bwMode="auto">
          <a:xfrm>
            <a:off x="263594" y="188775"/>
            <a:ext cx="1072874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31" tIns="30765" rIns="61531" bIns="3076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3576638" y="1196976"/>
            <a:ext cx="2095445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物流行业发展滞后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3216275" y="1701801"/>
            <a:ext cx="3379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散</a:t>
            </a:r>
            <a:r>
              <a:rPr lang="zh-CN" altLang="en-US" sz="1600" dirty="0">
                <a:solidFill>
                  <a:schemeClr val="accent2"/>
                </a:solidFill>
                <a:ea typeface="微软雅黑" panose="020B0503020204020204" pitchFamily="34" charset="-122"/>
              </a:rPr>
              <a:t>、乱、小、</a:t>
            </a: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差等</a:t>
            </a:r>
            <a:r>
              <a:rPr lang="zh-CN" altLang="en-US" sz="1600" dirty="0">
                <a:solidFill>
                  <a:schemeClr val="accent2"/>
                </a:solidFill>
                <a:ea typeface="微软雅黑" panose="020B0503020204020204" pitchFamily="34" charset="-122"/>
              </a:rPr>
              <a:t>问题已</a:t>
            </a: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成为物流行业破</a:t>
            </a:r>
            <a:r>
              <a:rPr lang="zh-CN" altLang="en-US" sz="1600" dirty="0">
                <a:solidFill>
                  <a:schemeClr val="accent2"/>
                </a:solidFill>
                <a:ea typeface="微软雅黑" panose="020B0503020204020204" pitchFamily="34" charset="-122"/>
              </a:rPr>
              <a:t>茧过程中的重重</a:t>
            </a: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障碍</a:t>
            </a:r>
            <a:endParaRPr lang="zh-CN" altLang="en-US" sz="16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7248526" y="1268413"/>
            <a:ext cx="1172116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1"/>
                </a:solidFill>
                <a:ea typeface="微软雅黑" panose="020B0503020204020204" pitchFamily="34" charset="-122"/>
              </a:rPr>
              <a:t> 管理无序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104064" y="1773238"/>
            <a:ext cx="3214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服务</a:t>
            </a:r>
            <a:r>
              <a:rPr lang="zh-CN" altLang="en-US" sz="1600" dirty="0">
                <a:solidFill>
                  <a:schemeClr val="accent2"/>
                </a:solidFill>
                <a:ea typeface="微软雅黑" panose="020B0503020204020204" pitchFamily="34" charset="-122"/>
              </a:rPr>
              <a:t>及规范不统一，用户有时无所适从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352675" y="3429001"/>
            <a:ext cx="1911350" cy="36933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功能单一</a:t>
            </a:r>
            <a:endParaRPr lang="zh-CN" altLang="en-US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5594351" y="3860801"/>
            <a:ext cx="30956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chemeClr val="tx2"/>
                </a:solidFill>
                <a:ea typeface="微软雅黑" panose="020B0503020204020204" pitchFamily="34" charset="-122"/>
              </a:rPr>
              <a:t>服务竞争力不够</a:t>
            </a:r>
            <a:endParaRPr lang="zh-CN" altLang="en-US" b="1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5448301" y="4365625"/>
            <a:ext cx="4105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Blip>
                <a:blip r:embed="rId2"/>
              </a:buBlip>
            </a:pP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消费者有了</a:t>
            </a:r>
            <a:r>
              <a:rPr lang="zh-CN" altLang="en-US" sz="1600" dirty="0">
                <a:solidFill>
                  <a:schemeClr val="accent2"/>
                </a:solidFill>
                <a:ea typeface="微软雅黑" panose="020B0503020204020204" pitchFamily="34" charset="-122"/>
              </a:rPr>
              <a:t>更多的选择和比较。物流行业的竞争，已从单纯的货源竞争上升为服务的竞争，体验的竞争。</a:t>
            </a: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2424113" y="3284539"/>
            <a:ext cx="4392612" cy="1587"/>
          </a:xfrm>
          <a:prstGeom prst="line">
            <a:avLst/>
          </a:prstGeom>
          <a:noFill/>
          <a:ln w="381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6816725" y="1054101"/>
            <a:ext cx="0" cy="2519363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>
            <a:off x="5375275" y="3284538"/>
            <a:ext cx="1588" cy="2233612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5410201" y="3584575"/>
            <a:ext cx="4392613" cy="1588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" name="Picture 19" descr="2a6f60cb_e895_431e_8f7e_089e45e4f3d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5631" y="4925635"/>
            <a:ext cx="1430338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2279650" y="4005263"/>
            <a:ext cx="2736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仅停留在物流信息发布，具体操作依然在线下实施</a:t>
            </a:r>
            <a:endParaRPr lang="zh-CN" altLang="en-US" sz="1600" dirty="0">
              <a:solidFill>
                <a:schemeClr val="accent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zh-CN" altLang="en-US" sz="1600" dirty="0" smtClean="0">
                <a:solidFill>
                  <a:schemeClr val="accent2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互联网利用率低下</a:t>
            </a:r>
            <a:endParaRPr lang="zh-CN" altLang="en-US" sz="1600" dirty="0">
              <a:solidFill>
                <a:schemeClr val="accent2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3435357" y="5747156"/>
            <a:ext cx="499367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互联网物流</a:t>
            </a:r>
            <a:r>
              <a:rPr lang="zh-CN" altLang="zh-CN" sz="25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没有得到真正发挥</a:t>
            </a:r>
          </a:p>
        </p:txBody>
      </p:sp>
    </p:spTree>
    <p:extLst>
      <p:ext uri="{BB962C8B-B14F-4D97-AF65-F5344CB8AC3E}">
        <p14:creationId xmlns:p14="http://schemas.microsoft.com/office/powerpoint/2010/main" xmlns="" val="24444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 bwMode="auto">
          <a:xfrm>
            <a:off x="9840260" y="1988899"/>
            <a:ext cx="2088145" cy="122408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 bwMode="auto">
          <a:xfrm>
            <a:off x="263594" y="188775"/>
            <a:ext cx="1072874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31" tIns="30765" rIns="61531" bIns="3076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物流平台功能单一，流程无法在线实施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11600" y="6356357"/>
            <a:ext cx="2844800" cy="365125"/>
          </a:xfrm>
        </p:spPr>
        <p:txBody>
          <a:bodyPr/>
          <a:lstStyle/>
          <a:p>
            <a:pPr>
              <a:defRPr/>
            </a:pPr>
            <a:fld id="{C714470C-4BBC-4E3D-8CDE-7E19EAEBD5FE}" type="slidenum">
              <a:rPr lang="zh-CN" altLang="en-US" smtClean="0"/>
              <a:pPr>
                <a:defRPr/>
              </a:pPr>
              <a:t>4</a:t>
            </a:fld>
            <a:endParaRPr lang="zh-CN" altLang="en-US" sz="135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19916075"/>
              </p:ext>
            </p:extLst>
          </p:nvPr>
        </p:nvGraphicFramePr>
        <p:xfrm>
          <a:off x="177570" y="620805"/>
          <a:ext cx="3960275" cy="158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xmlns="" val="915144380"/>
              </p:ext>
            </p:extLst>
          </p:nvPr>
        </p:nvGraphicFramePr>
        <p:xfrm>
          <a:off x="177570" y="1916895"/>
          <a:ext cx="3960275" cy="158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xmlns="" val="1963972065"/>
              </p:ext>
            </p:extLst>
          </p:nvPr>
        </p:nvGraphicFramePr>
        <p:xfrm>
          <a:off x="263595" y="5445140"/>
          <a:ext cx="3960275" cy="158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xmlns="" val="399206074"/>
              </p:ext>
            </p:extLst>
          </p:nvPr>
        </p:nvGraphicFramePr>
        <p:xfrm>
          <a:off x="191590" y="3068975"/>
          <a:ext cx="3960275" cy="158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4" name="等腰三角形 3"/>
          <p:cNvSpPr/>
          <p:nvPr/>
        </p:nvSpPr>
        <p:spPr bwMode="auto">
          <a:xfrm rot="5400000">
            <a:off x="1775700" y="3717021"/>
            <a:ext cx="4464311" cy="576040"/>
          </a:xfrm>
          <a:prstGeom prst="triangl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39886" y="2276920"/>
            <a:ext cx="1584110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口众多，用户分散，不利于形成用户规模。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功能，形象不能统一，不利于形成品牌效应。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096002" y="3573010"/>
            <a:ext cx="648043" cy="4320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1990" y="3242230"/>
            <a:ext cx="72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建议</a:t>
            </a:r>
            <a:endParaRPr lang="zh-CN" altLang="en-US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6050" y="2276920"/>
            <a:ext cx="115208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统一入口，集中管理便于流程控制统一风格，便于打造品牌效应。</a:t>
            </a:r>
            <a:endParaRPr lang="en-US" altLang="zh-CN" sz="1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0678" y="98083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信息功能</a:t>
            </a:r>
            <a:endParaRPr lang="zh-CN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80884" y="220491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单抢单</a:t>
            </a:r>
            <a:endParaRPr lang="zh-CN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35725" y="581464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zh-CN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30322" y="343973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找车</a:t>
            </a:r>
            <a:endParaRPr lang="zh-CN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xmlns="" val="784778606"/>
              </p:ext>
            </p:extLst>
          </p:nvPr>
        </p:nvGraphicFramePr>
        <p:xfrm>
          <a:off x="191590" y="4293060"/>
          <a:ext cx="3960275" cy="158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2" name="矩形 21"/>
          <p:cNvSpPr/>
          <p:nvPr/>
        </p:nvSpPr>
        <p:spPr>
          <a:xfrm>
            <a:off x="2140274" y="465308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endParaRPr lang="zh-CN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6275" y="1268850"/>
            <a:ext cx="15121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提供统一平台入口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87840" y="5301130"/>
            <a:ext cx="2304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由平台生成各种财务报表，提高财务管理效率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0260" y="1899995"/>
            <a:ext cx="21601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统一平台操作接单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同一平台下手机端操作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8040137" y="3543765"/>
            <a:ext cx="648043" cy="4320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400" smtClean="0">
              <a:solidFill>
                <a:srgbClr val="000000"/>
              </a:solidFill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7896125" y="3121795"/>
            <a:ext cx="72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Tx/>
              <a:buNone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13470" y="3663261"/>
            <a:ext cx="22785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由平台提供的手机端软件随时随地查看货源信息</a:t>
            </a:r>
            <a:endParaRPr lang="en-US" altLang="zh-CN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840260" y="1196845"/>
            <a:ext cx="2016140" cy="57604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9840259" y="3573010"/>
            <a:ext cx="2232155" cy="12960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9840260" y="5157120"/>
            <a:ext cx="2232155" cy="129609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9632" y="908825"/>
            <a:ext cx="859937" cy="8599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0317" y="2111245"/>
            <a:ext cx="691079" cy="69107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0317" y="3573010"/>
            <a:ext cx="655256" cy="6552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9109" y="5229126"/>
            <a:ext cx="818731" cy="8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46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5591965" y="980830"/>
            <a:ext cx="6480450" cy="4801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160338" indent="-1603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sk-SK" altLang="zh-CN" dirty="0"/>
          </a:p>
          <a:p>
            <a:r>
              <a:rPr lang="sk-SK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</a:rPr>
              <a:t>电子</a:t>
            </a:r>
            <a:r>
              <a:rPr lang="zh-CN" altLang="en-US" b="1" dirty="0">
                <a:solidFill>
                  <a:srgbClr val="FF0000"/>
                </a:solidFill>
              </a:rPr>
              <a:t>商务最成功之处就是将商流进行信息化、将信息流进行电子化</a:t>
            </a:r>
            <a:r>
              <a:rPr lang="zh-CN" altLang="en-US" b="1" dirty="0" smtClean="0">
                <a:solidFill>
                  <a:srgbClr val="FF0000"/>
                </a:solidFill>
              </a:rPr>
              <a:t>，最后</a:t>
            </a:r>
            <a:r>
              <a:rPr lang="zh-CN" altLang="en-US" b="1" dirty="0">
                <a:solidFill>
                  <a:srgbClr val="FF0000"/>
                </a:solidFill>
              </a:rPr>
              <a:t>再在网上进行购买、支付，也称商流。换言之，商流要靠物流去支持，</a:t>
            </a:r>
            <a:r>
              <a:rPr lang="zh-CN" altLang="en-US" b="1" dirty="0" smtClean="0">
                <a:solidFill>
                  <a:srgbClr val="FF0000"/>
                </a:solidFill>
              </a:rPr>
              <a:t>因此“</a:t>
            </a:r>
            <a:r>
              <a:rPr lang="zh-CN" altLang="en-US" b="1" dirty="0">
                <a:solidFill>
                  <a:srgbClr val="FF0000"/>
                </a:solidFill>
              </a:rPr>
              <a:t>电子商务的重要组成部分是物流</a:t>
            </a:r>
            <a:r>
              <a:rPr lang="zh-CN" altLang="en-US" b="1" dirty="0" smtClean="0">
                <a:solidFill>
                  <a:srgbClr val="FF0000"/>
                </a:solidFill>
              </a:rPr>
              <a:t>”。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sk-SK" altLang="zh-CN" b="1" dirty="0">
                <a:solidFill>
                  <a:srgbClr val="FF0000"/>
                </a:solidFill>
              </a:rPr>
              <a:t> </a:t>
            </a:r>
          </a:p>
          <a:p>
            <a:r>
              <a:rPr lang="is-I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</a:rPr>
              <a:t>虚拟</a:t>
            </a:r>
            <a:r>
              <a:rPr lang="zh-CN" altLang="en-US" b="1" dirty="0">
                <a:solidFill>
                  <a:srgbClr val="FF0000"/>
                </a:solidFill>
              </a:rPr>
              <a:t>经济和传统的经济不一样。虚拟的网络经济把商流、资金流</a:t>
            </a:r>
            <a:r>
              <a:rPr lang="zh-CN" altLang="en-US" b="1" dirty="0" smtClean="0">
                <a:solidFill>
                  <a:srgbClr val="FF0000"/>
                </a:solidFill>
              </a:rPr>
              <a:t>进行信息化，把</a:t>
            </a:r>
            <a:r>
              <a:rPr lang="zh-CN" altLang="en-US" b="1" dirty="0">
                <a:solidFill>
                  <a:srgbClr val="FF0000"/>
                </a:solidFill>
              </a:rPr>
              <a:t>信息流</a:t>
            </a:r>
            <a:r>
              <a:rPr lang="zh-CN" altLang="en-US" b="1" dirty="0" smtClean="0">
                <a:solidFill>
                  <a:srgbClr val="FF0000"/>
                </a:solidFill>
              </a:rPr>
              <a:t>进行电子化，把</a:t>
            </a:r>
            <a:r>
              <a:rPr lang="zh-CN" altLang="en-US" b="1" dirty="0">
                <a:solidFill>
                  <a:srgbClr val="FF0000"/>
                </a:solidFill>
              </a:rPr>
              <a:t>各种实体</a:t>
            </a:r>
            <a:r>
              <a:rPr lang="zh-CN" altLang="en-US" b="1" dirty="0" smtClean="0">
                <a:solidFill>
                  <a:srgbClr val="FF0000"/>
                </a:solidFill>
              </a:rPr>
              <a:t>，如</a:t>
            </a:r>
            <a:r>
              <a:rPr lang="zh-CN" altLang="en-US" b="1" dirty="0">
                <a:solidFill>
                  <a:srgbClr val="FF0000"/>
                </a:solidFill>
              </a:rPr>
              <a:t>商务</a:t>
            </a:r>
            <a:r>
              <a:rPr lang="zh-CN" altLang="en-US" b="1" dirty="0" smtClean="0">
                <a:solidFill>
                  <a:srgbClr val="FF0000"/>
                </a:solidFill>
              </a:rPr>
              <a:t>、广告、订货、购买、支付、认证</a:t>
            </a:r>
            <a:r>
              <a:rPr lang="zh-CN" altLang="en-US" b="1" dirty="0">
                <a:solidFill>
                  <a:srgbClr val="FF0000"/>
                </a:solidFill>
              </a:rPr>
              <a:t>等虚拟化、信息化，即虚拟经济。</a:t>
            </a:r>
          </a:p>
          <a:p>
            <a:r>
              <a:rPr lang="sk-SK" altLang="zh-CN" dirty="0"/>
              <a:t> </a:t>
            </a:r>
          </a:p>
          <a:p>
            <a:r>
              <a:rPr lang="zh-CN" altLang="en-US" dirty="0"/>
              <a:t>从以上论述可以看出</a:t>
            </a:r>
            <a:r>
              <a:rPr lang="zh-CN" altLang="en-US" dirty="0" smtClean="0"/>
              <a:t>，物流</a:t>
            </a:r>
            <a:r>
              <a:rPr lang="zh-CN" altLang="en-US" dirty="0"/>
              <a:t>和电子商务的关系甚为密切。</a:t>
            </a:r>
          </a:p>
          <a:p>
            <a:r>
              <a:rPr lang="zh-CN" altLang="en-US" dirty="0"/>
              <a:t>电子商务的实现</a:t>
            </a:r>
            <a:r>
              <a:rPr lang="zh-CN" altLang="en-US" dirty="0" smtClean="0"/>
              <a:t>依靠</a:t>
            </a:r>
            <a:r>
              <a:rPr lang="zh-CN" altLang="en-US" dirty="0"/>
              <a:t>物流</a:t>
            </a:r>
            <a:r>
              <a:rPr lang="zh-CN" altLang="en-US" dirty="0" smtClean="0"/>
              <a:t>，物流</a:t>
            </a:r>
            <a:r>
              <a:rPr lang="zh-CN" altLang="en-US" dirty="0"/>
              <a:t>也依赖于电子商务。</a:t>
            </a:r>
          </a:p>
          <a:p>
            <a:r>
              <a:rPr lang="zh-CN" altLang="en-US" dirty="0"/>
              <a:t>这两者的关系密不可分</a:t>
            </a:r>
            <a:r>
              <a:rPr lang="zh-CN" altLang="en-US" dirty="0" smtClean="0"/>
              <a:t>，这</a:t>
            </a:r>
            <a:r>
              <a:rPr lang="zh-CN" altLang="en-US" dirty="0"/>
              <a:t>是因为：</a:t>
            </a:r>
          </a:p>
          <a:p>
            <a:r>
              <a:rPr lang="zh-CN" altLang="en-US" dirty="0"/>
              <a:t>电子</a:t>
            </a:r>
            <a:r>
              <a:rPr lang="zh-CN" altLang="en-US" dirty="0" smtClean="0"/>
              <a:t>商务提供</a:t>
            </a:r>
            <a:r>
              <a:rPr lang="zh-CN" altLang="en-US" dirty="0"/>
              <a:t>的解决方法让物流本身的矛盾更好的发展；</a:t>
            </a:r>
          </a:p>
          <a:p>
            <a:r>
              <a:rPr lang="zh-CN" altLang="en-US" dirty="0"/>
              <a:t>反过来</a:t>
            </a:r>
            <a:r>
              <a:rPr lang="zh-CN" altLang="en-US" dirty="0" smtClean="0"/>
              <a:t>，物流</a:t>
            </a:r>
            <a:r>
              <a:rPr lang="zh-CN" altLang="en-US" dirty="0"/>
              <a:t>也解决了电子</a:t>
            </a:r>
            <a:r>
              <a:rPr lang="zh-CN" altLang="en-US" dirty="0" smtClean="0"/>
              <a:t>商务本身</a:t>
            </a:r>
            <a:r>
              <a:rPr lang="zh-CN" altLang="en-US" dirty="0"/>
              <a:t>的矛盾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新</a:t>
            </a:r>
            <a:r>
              <a:rPr lang="zh-CN" altLang="en-US" dirty="0"/>
              <a:t>经济模式也需要新物流方式。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585" y="956522"/>
            <a:ext cx="2979428" cy="3212985"/>
          </a:xfrm>
          <a:prstGeom prst="rect">
            <a:avLst/>
          </a:prstGeom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154064" y="188775"/>
            <a:ext cx="1072874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31" tIns="30765" rIns="61531" bIns="3076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电子商务和物流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464525" y="4259777"/>
            <a:ext cx="86781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0">
                  <a:solidFill>
                    <a:srgbClr val="FF000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电子商务与物流是</a:t>
            </a:r>
            <a:r>
              <a:rPr lang="zh-CN" altLang="en-US" sz="3600" b="0" cap="none" spc="0" smtClean="0">
                <a:ln w="0">
                  <a:solidFill>
                    <a:srgbClr val="FF000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什么关系</a:t>
            </a:r>
            <a:endParaRPr lang="zh-CN" altLang="en-US" sz="3600" b="0" cap="none" spc="0" dirty="0">
              <a:ln w="0">
                <a:solidFill>
                  <a:srgbClr val="FF0000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4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38CE6-B226-4CFB-BDF0-DD1522E5DFC0}" type="slidenum">
              <a:rPr lang="zh-CN" altLang="en-US" smtClean="0"/>
              <a:pPr>
                <a:defRPr/>
              </a:pPr>
              <a:t>6</a:t>
            </a:fld>
            <a:endParaRPr lang="zh-CN" altLang="en-US" sz="1013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 noChangeArrowheads="1"/>
          </p:cNvSpPr>
          <p:nvPr/>
        </p:nvSpPr>
        <p:spPr bwMode="auto">
          <a:xfrm>
            <a:off x="595580" y="1196845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76" indent="-192876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17899" indent="-160731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75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642922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900091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5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157259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5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1414428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25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1671596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25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1928765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25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2185934" indent="-128585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125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zh-CN" altLang="zh-CN" sz="32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鉴于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电子商务作为未来世界经济发展的推动力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，早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已经成为各国经济增长的</a:t>
            </a:r>
            <a:r>
              <a:rPr lang="zh-CN" altLang="en-US" sz="3200" b="1" kern="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重点领域。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尤其</a:t>
            </a:r>
            <a:r>
              <a:rPr lang="zh-CN" altLang="en-US" sz="3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是流通模式的改变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，在</a:t>
            </a:r>
            <a:r>
              <a:rPr lang="zh-CN" altLang="en-US" sz="3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电子商务环境下的现代物流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，其经济的</a:t>
            </a:r>
            <a:r>
              <a:rPr lang="zh-CN" altLang="en-US" sz="32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发展，更趋向于自动化、智能化以及一体化方向发展</a:t>
            </a:r>
            <a:r>
              <a:rPr lang="zh-CN" altLang="en-US" sz="3200" b="1" kern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zh-CN" b="1" kern="0" dirty="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63593" y="188775"/>
            <a:ext cx="11808821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31" tIns="30765" rIns="61531" bIns="3076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5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 bwMode="auto">
          <a:xfrm>
            <a:off x="2939993" y="3789025"/>
            <a:ext cx="2723978" cy="53127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2075932" y="2924965"/>
            <a:ext cx="1656115" cy="43203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平台管理</a:t>
            </a:r>
          </a:p>
        </p:txBody>
      </p:sp>
      <p:sp>
        <p:nvSpPr>
          <p:cNvPr id="21" name="椭圆 20"/>
          <p:cNvSpPr/>
          <p:nvPr/>
        </p:nvSpPr>
        <p:spPr bwMode="auto">
          <a:xfrm>
            <a:off x="3876057" y="2924965"/>
            <a:ext cx="1656115" cy="43203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</a:p>
        </p:txBody>
      </p:sp>
      <p:sp>
        <p:nvSpPr>
          <p:cNvPr id="22" name="椭圆 21"/>
          <p:cNvSpPr/>
          <p:nvPr/>
        </p:nvSpPr>
        <p:spPr bwMode="auto">
          <a:xfrm>
            <a:off x="5892197" y="2924965"/>
            <a:ext cx="1728120" cy="43203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</a:p>
        </p:txBody>
      </p:sp>
      <p:sp>
        <p:nvSpPr>
          <p:cNvPr id="23" name="椭圆 22"/>
          <p:cNvSpPr/>
          <p:nvPr/>
        </p:nvSpPr>
        <p:spPr bwMode="auto">
          <a:xfrm>
            <a:off x="7836332" y="2924965"/>
            <a:ext cx="1872130" cy="432030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手机端模块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8916407" y="2564941"/>
            <a:ext cx="360025" cy="3600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0"/>
            <a:endCxn id="22" idx="4"/>
          </p:cNvCxnSpPr>
          <p:nvPr/>
        </p:nvCxnSpPr>
        <p:spPr bwMode="auto">
          <a:xfrm flipV="1">
            <a:off x="4301982" y="3356995"/>
            <a:ext cx="2454275" cy="43203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0"/>
          </p:cNvCxnSpPr>
          <p:nvPr/>
        </p:nvCxnSpPr>
        <p:spPr bwMode="auto">
          <a:xfrm flipV="1">
            <a:off x="4301982" y="3356995"/>
            <a:ext cx="260858" cy="43203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0"/>
            <a:endCxn id="20" idx="4"/>
          </p:cNvCxnSpPr>
          <p:nvPr/>
        </p:nvCxnSpPr>
        <p:spPr bwMode="auto">
          <a:xfrm flipH="1" flipV="1">
            <a:off x="2903990" y="3356995"/>
            <a:ext cx="1397992" cy="43203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 bwMode="auto">
          <a:xfrm>
            <a:off x="2003927" y="1269533"/>
            <a:ext cx="1296090" cy="1296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易林后台管理系统入口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易林对本平台总体管理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4072673" y="1269533"/>
            <a:ext cx="1296090" cy="1296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商户后台管理系统入口发布货源信息、订单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6285428" y="1269533"/>
            <a:ext cx="1459499" cy="1296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车队后台管理系统入口，货源信息查看，派车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8392973" y="1269533"/>
            <a:ext cx="1459499" cy="1296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司机手机端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，查看货源，订单，接单，资金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39" name="直接箭头连接符 38"/>
          <p:cNvCxnSpPr>
            <a:stCxn id="47" idx="0"/>
            <a:endCxn id="23" idx="4"/>
          </p:cNvCxnSpPr>
          <p:nvPr/>
        </p:nvCxnSpPr>
        <p:spPr bwMode="auto">
          <a:xfrm flipV="1">
            <a:off x="7280373" y="3356995"/>
            <a:ext cx="1492024" cy="41343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2" idx="0"/>
          </p:cNvCxnSpPr>
          <p:nvPr/>
        </p:nvCxnSpPr>
        <p:spPr bwMode="auto">
          <a:xfrm flipV="1">
            <a:off x="6756257" y="2564941"/>
            <a:ext cx="216015" cy="3600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0"/>
          </p:cNvCxnSpPr>
          <p:nvPr/>
        </p:nvCxnSpPr>
        <p:spPr bwMode="auto">
          <a:xfrm flipH="1" flipV="1">
            <a:off x="4524103" y="2564941"/>
            <a:ext cx="180012" cy="3600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flipH="1" flipV="1">
            <a:off x="2651975" y="2565626"/>
            <a:ext cx="144007" cy="35933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203802" y="980830"/>
            <a:ext cx="11784395" cy="56163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9817" y="1152081"/>
            <a:ext cx="11376790" cy="155687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0068487" y="3429000"/>
            <a:ext cx="1728120" cy="2880200"/>
            <a:chOff x="9768255" y="3429000"/>
            <a:chExt cx="1728120" cy="3024210"/>
          </a:xfrm>
        </p:grpSpPr>
        <p:sp>
          <p:nvSpPr>
            <p:cNvPr id="8" name="圆角矩形 7"/>
            <p:cNvSpPr/>
            <p:nvPr/>
          </p:nvSpPr>
          <p:spPr bwMode="auto">
            <a:xfrm flipH="1">
              <a:off x="10272289" y="4509074"/>
              <a:ext cx="864060" cy="360708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短信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 flipH="1">
              <a:off x="10272289" y="4077044"/>
              <a:ext cx="864060" cy="360708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网银</a:t>
              </a:r>
            </a:p>
          </p:txBody>
        </p:sp>
        <p:sp>
          <p:nvSpPr>
            <p:cNvPr id="2" name="矩形 1"/>
            <p:cNvSpPr/>
            <p:nvPr/>
          </p:nvSpPr>
          <p:spPr bwMode="auto">
            <a:xfrm flipH="1">
              <a:off x="9768255" y="3429000"/>
              <a:ext cx="1728120" cy="3024210"/>
            </a:xfrm>
            <a:prstGeom prst="rect">
              <a:avLst/>
            </a:prstGeom>
            <a:noFill/>
            <a:ln>
              <a:solidFill>
                <a:srgbClr val="FFC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9984269" y="3573009"/>
              <a:ext cx="136809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周边接口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 bwMode="auto">
            <a:xfrm flipH="1">
              <a:off x="10272289" y="4941104"/>
              <a:ext cx="864060" cy="360707"/>
            </a:xfrm>
            <a:prstGeom prst="roundRect">
              <a:avLst/>
            </a:prstGeom>
            <a:solidFill>
              <a:srgbClr val="DDDDDD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 bwMode="auto">
          <a:xfrm>
            <a:off x="419817" y="2852960"/>
            <a:ext cx="9504660" cy="161135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 flipH="1">
            <a:off x="563826" y="1558584"/>
            <a:ext cx="122408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接触层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 flipH="1">
            <a:off x="563827" y="3070689"/>
            <a:ext cx="115208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标题 1"/>
          <p:cNvSpPr txBox="1">
            <a:spLocks/>
          </p:cNvSpPr>
          <p:nvPr/>
        </p:nvSpPr>
        <p:spPr bwMode="auto">
          <a:xfrm>
            <a:off x="263593" y="188775"/>
            <a:ext cx="11808821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31" tIns="30765" rIns="61531" bIns="3076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易林电商物流平台核心架构图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918384" y="3770431"/>
            <a:ext cx="2723978" cy="53127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手机端后台系统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437682" y="4659933"/>
            <a:ext cx="9504660" cy="1611350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3516032" y="4717466"/>
            <a:ext cx="4320300" cy="58484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易林电商物流底层平台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26"/>
          <p:cNvCxnSpPr>
            <a:stCxn id="44" idx="1"/>
          </p:cNvCxnSpPr>
          <p:nvPr/>
        </p:nvCxnSpPr>
        <p:spPr bwMode="auto">
          <a:xfrm flipH="1" flipV="1">
            <a:off x="5739028" y="5165766"/>
            <a:ext cx="1" cy="35137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 flipH="1">
            <a:off x="635403" y="4992436"/>
            <a:ext cx="115208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罐形 43"/>
          <p:cNvSpPr/>
          <p:nvPr/>
        </p:nvSpPr>
        <p:spPr bwMode="auto">
          <a:xfrm>
            <a:off x="4301982" y="5517145"/>
            <a:ext cx="2874093" cy="754138"/>
          </a:xfrm>
          <a:prstGeom prst="can">
            <a:avLst/>
          </a:prstGeom>
          <a:solidFill>
            <a:schemeClr val="accent4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关系型数据库</a:t>
            </a:r>
          </a:p>
        </p:txBody>
      </p:sp>
      <p:cxnSp>
        <p:nvCxnSpPr>
          <p:cNvPr id="62" name="直接箭头连接符 26"/>
          <p:cNvCxnSpPr/>
          <p:nvPr/>
        </p:nvCxnSpPr>
        <p:spPr bwMode="auto">
          <a:xfrm flipV="1">
            <a:off x="5726794" y="4280672"/>
            <a:ext cx="1580399" cy="469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26"/>
          <p:cNvCxnSpPr/>
          <p:nvPr/>
        </p:nvCxnSpPr>
        <p:spPr bwMode="auto">
          <a:xfrm flipH="1" flipV="1">
            <a:off x="4301983" y="4320301"/>
            <a:ext cx="1407059" cy="43202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右箭头 47"/>
          <p:cNvSpPr/>
          <p:nvPr/>
        </p:nvSpPr>
        <p:spPr bwMode="auto">
          <a:xfrm>
            <a:off x="8772397" y="4333996"/>
            <a:ext cx="1296090" cy="46717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7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42493" y="523400"/>
            <a:ext cx="13362185" cy="6334600"/>
          </a:xfrm>
          <a:prstGeom prst="rect">
            <a:avLst/>
          </a:prstGeom>
        </p:spPr>
      </p:pic>
      <p:sp>
        <p:nvSpPr>
          <p:cNvPr id="17410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本省自建集约平台</a:t>
            </a:r>
            <a:r>
              <a:rPr lang="en-US" altLang="zh-CN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平台功能：微店</a:t>
            </a:r>
          </a:p>
        </p:txBody>
      </p:sp>
      <p:pic>
        <p:nvPicPr>
          <p:cNvPr id="17411" name="Picture 63" descr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12192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标题 2"/>
          <p:cNvSpPr>
            <a:spLocks noChangeArrowheads="1"/>
          </p:cNvSpPr>
          <p:nvPr/>
        </p:nvSpPr>
        <p:spPr bwMode="auto">
          <a:xfrm>
            <a:off x="152400" y="117475"/>
            <a:ext cx="7772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物流平台</a:t>
            </a:r>
            <a:r>
              <a:rPr lang="zh-CN" altLang="en-US" b="1" dirty="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——功能拓扑</a:t>
            </a:r>
            <a:r>
              <a:rPr lang="zh-CN" altLang="en-US" b="1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图</a:t>
            </a:r>
          </a:p>
        </p:txBody>
      </p:sp>
      <p:sp>
        <p:nvSpPr>
          <p:cNvPr id="17472" name="圆角矩形 19"/>
          <p:cNvSpPr>
            <a:spLocks noChangeArrowheads="1"/>
          </p:cNvSpPr>
          <p:nvPr/>
        </p:nvSpPr>
        <p:spPr bwMode="auto">
          <a:xfrm>
            <a:off x="-1" y="1630875"/>
            <a:ext cx="2567755" cy="1654115"/>
          </a:xfrm>
          <a:prstGeom prst="roundRect">
            <a:avLst>
              <a:gd name="adj" fmla="val 6806"/>
            </a:avLst>
          </a:prstGeom>
          <a:solidFill>
            <a:srgbClr val="FFFFFF"/>
          </a:solidFill>
          <a:ln w="3175" cap="flat" cmpd="sng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1、易林后台管理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、经销商后台管理模块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、车队后台管理模块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、网页前台模块</a:t>
            </a:r>
            <a:endParaRPr lang="zh-CN" altLang="en-US" sz="16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123044"/>
            <a:ext cx="21066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端功能拓扑图</a:t>
            </a:r>
          </a:p>
        </p:txBody>
      </p:sp>
    </p:spTree>
    <p:extLst>
      <p:ext uri="{BB962C8B-B14F-4D97-AF65-F5344CB8AC3E}">
        <p14:creationId xmlns:p14="http://schemas.microsoft.com/office/powerpoint/2010/main" xmlns="" val="18168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 txBox="1">
            <a:spLocks noChangeArrowheads="1"/>
          </p:cNvSpPr>
          <p:nvPr/>
        </p:nvSpPr>
        <p:spPr bwMode="auto">
          <a:xfrm>
            <a:off x="0" y="142875"/>
            <a:ext cx="7772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本省自建集约平台</a:t>
            </a:r>
            <a:r>
              <a:rPr lang="en-US" altLang="zh-CN" b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平台功能：微店</a:t>
            </a:r>
          </a:p>
        </p:txBody>
      </p:sp>
      <p:pic>
        <p:nvPicPr>
          <p:cNvPr id="17411" name="Picture 6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12192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标题 2"/>
          <p:cNvSpPr>
            <a:spLocks noChangeArrowheads="1"/>
          </p:cNvSpPr>
          <p:nvPr/>
        </p:nvSpPr>
        <p:spPr bwMode="auto">
          <a:xfrm>
            <a:off x="152400" y="117475"/>
            <a:ext cx="7772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物流平台</a:t>
            </a:r>
            <a:r>
              <a:rPr lang="zh-CN" altLang="en-US" b="1" dirty="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——功能拓扑</a:t>
            </a:r>
            <a:r>
              <a:rPr lang="zh-CN" altLang="en-US" b="1" dirty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图</a:t>
            </a:r>
          </a:p>
        </p:txBody>
      </p:sp>
      <p:sp>
        <p:nvSpPr>
          <p:cNvPr id="17472" name="圆角矩形 19"/>
          <p:cNvSpPr>
            <a:spLocks noChangeArrowheads="1"/>
          </p:cNvSpPr>
          <p:nvPr/>
        </p:nvSpPr>
        <p:spPr bwMode="auto">
          <a:xfrm>
            <a:off x="-1" y="1630875"/>
            <a:ext cx="2567755" cy="1654115"/>
          </a:xfrm>
          <a:prstGeom prst="roundRect">
            <a:avLst>
              <a:gd name="adj" fmla="val 6806"/>
            </a:avLst>
          </a:prstGeom>
          <a:solidFill>
            <a:srgbClr val="FFFFFF"/>
          </a:solidFill>
          <a:ln w="3175" cap="flat" cmpd="sng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、经销商手机端模块</a:t>
            </a:r>
            <a:endParaRPr lang="zh-CN" altLang="en-US" sz="16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、车队长手机端模块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、车队驾驶员手机端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、个人驾驶员手机端</a:t>
            </a:r>
            <a:endParaRPr lang="zh-CN" altLang="en-US" sz="1600" dirty="0"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123044"/>
            <a:ext cx="251774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功能拓扑图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405848" y="476795"/>
            <a:ext cx="12888895" cy="60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20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Pages>0</Pages>
  <Words>3852</Words>
  <Characters>0</Characters>
  <Application>Microsoft Office PowerPoint</Application>
  <DocSecurity>0</DocSecurity>
  <PresentationFormat>自定义</PresentationFormat>
  <Lines>0</Lines>
  <Paragraphs>452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主题​​</vt:lpstr>
      <vt:lpstr>Office 主题</vt:lpstr>
      <vt:lpstr>幻灯片 1</vt:lpstr>
      <vt:lpstr>目 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谢谢聆听，敬请指导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THINK</dc:creator>
  <cp:keywords/>
  <dc:description/>
  <cp:lastModifiedBy>Administrator</cp:lastModifiedBy>
  <cp:revision>4106</cp:revision>
  <dcterms:created xsi:type="dcterms:W3CDTF">2012-04-17T20:34:00Z</dcterms:created>
  <dcterms:modified xsi:type="dcterms:W3CDTF">2015-12-12T17:24:06Z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