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oboto Condensed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Condensed-italic.fntdata"/><Relationship Id="rId10" Type="http://schemas.openxmlformats.org/officeDocument/2006/relationships/slide" Target="slides/slide6.xml"/><Relationship Id="rId32" Type="http://schemas.openxmlformats.org/officeDocument/2006/relationships/font" Target="fonts/RobotoCondensed-bold.fntdata"/><Relationship Id="rId13" Type="http://schemas.openxmlformats.org/officeDocument/2006/relationships/slide" Target="slides/slide9.xml"/><Relationship Id="rId35" Type="http://schemas.openxmlformats.org/officeDocument/2006/relationships/font" Target="fonts/Oswald-regular.fntdata"/><Relationship Id="rId12" Type="http://schemas.openxmlformats.org/officeDocument/2006/relationships/slide" Target="slides/slide8.xml"/><Relationship Id="rId34" Type="http://schemas.openxmlformats.org/officeDocument/2006/relationships/font" Target="fonts/RobotoCondensed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swal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55c8bc12c_2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55c8bc12c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55c8bc12c_1_2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55c8bc12c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55c8bc12c_2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55c8bc12c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55c8bc12c_1_2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55c8bc12c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55c8bc12c_1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55c8bc12c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55c8bc12c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55c8bc12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55c8bc12c_2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55c8bc12c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55c8bc12c_2_1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55c8bc12c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55c8bc12c_2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55c8bc12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55c8bc12c_2_2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55c8bc12c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55c8bc12c_2_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55c8bc12c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55c8bc12c_2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55c8bc12c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55c8bc12c_2_2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55c8bc12c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55c8bc12c_2_2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55c8bc12c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55c8bc12c_2_2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55c8bc12c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55c8bc12c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55c8bc12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5c8bc12c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55c8bc12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55c8bc12c_1_2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55c8bc12c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55c8bc12c_1_2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55c8bc12c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55c8bc12c_1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55c8bc12c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BB5D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parent Shapes">
  <p:cSld name="BLANK_1">
    <p:bg>
      <p:bgPr>
        <a:solidFill>
          <a:srgbClr val="3796B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99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5" name="Google Shape;85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ctrTitle"/>
          </p:nvPr>
        </p:nvSpPr>
        <p:spPr>
          <a:xfrm>
            <a:off x="228600" y="901700"/>
            <a:ext cx="8204100" cy="31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Identifying and Discussing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Drivers and Barriers of a Job System for the Virtual Agile Workforce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of the Future</a:t>
            </a:r>
            <a:endParaRPr sz="3600"/>
          </a:p>
        </p:txBody>
      </p:sp>
      <p:sp>
        <p:nvSpPr>
          <p:cNvPr id="168" name="Google Shape;168;p12"/>
          <p:cNvSpPr txBox="1"/>
          <p:nvPr/>
        </p:nvSpPr>
        <p:spPr>
          <a:xfrm>
            <a:off x="157725" y="4651525"/>
            <a:ext cx="7336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From : David Richter, Victoria Reibenspiess, Andreas Eckhardt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12"/>
          <p:cNvSpPr txBox="1"/>
          <p:nvPr/>
        </p:nvSpPr>
        <p:spPr>
          <a:xfrm rot="4009391">
            <a:off x="7439099" y="3879491"/>
            <a:ext cx="1243997" cy="7546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SDM  paper 1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-3540175" y="4053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 answer the research question, we apply a literature review.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242800" y="1091950"/>
            <a:ext cx="7569300" cy="388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896"/>
                </a:solidFill>
                <a:latin typeface="Oswald"/>
                <a:ea typeface="Oswald"/>
                <a:cs typeface="Oswald"/>
                <a:sym typeface="Oswald"/>
              </a:rPr>
              <a:t> The German Academic Association for Business Research (VHB)</a:t>
            </a:r>
            <a:endParaRPr sz="20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896"/>
                </a:solidFill>
                <a:latin typeface="Oswald"/>
                <a:ea typeface="Oswald"/>
                <a:cs typeface="Oswald"/>
                <a:sym typeface="Oswald"/>
              </a:rPr>
              <a:t> 429 journals were chosen as basis for the review -&gt; agile involve</a:t>
            </a:r>
            <a:endParaRPr sz="20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896"/>
                </a:solidFill>
                <a:latin typeface="Oswald"/>
                <a:ea typeface="Oswald"/>
                <a:cs typeface="Oswald"/>
                <a:sym typeface="Oswald"/>
              </a:rPr>
              <a:t>No limiting parameters were applied to the facts of where …</a:t>
            </a:r>
            <a:endParaRPr sz="20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896"/>
                </a:solidFill>
                <a:latin typeface="Oswald"/>
                <a:ea typeface="Oswald"/>
                <a:cs typeface="Oswald"/>
                <a:sym typeface="Oswald"/>
              </a:rPr>
              <a:t>Articles had to be in English language, as is the lingua franca of today’s science</a:t>
            </a:r>
            <a:endParaRPr sz="20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3224800" y="501050"/>
            <a:ext cx="3946500" cy="794400"/>
          </a:xfrm>
          <a:prstGeom prst="rect">
            <a:avLst/>
          </a:prstGeom>
          <a:solidFill>
            <a:srgbClr val="C0E7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607896"/>
                </a:solidFill>
                <a:latin typeface="Oswald"/>
                <a:ea typeface="Oswald"/>
                <a:cs typeface="Oswald"/>
                <a:sym typeface="Oswald"/>
              </a:rPr>
              <a:t>Article Inclusion Criteria</a:t>
            </a:r>
            <a:endParaRPr b="1" sz="25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 rot="1057032">
            <a:off x="2485473" y="399899"/>
            <a:ext cx="798554" cy="798615"/>
            <a:chOff x="570875" y="4322250"/>
            <a:chExt cx="443300" cy="443325"/>
          </a:xfrm>
        </p:grpSpPr>
        <p:sp>
          <p:nvSpPr>
            <p:cNvPr id="250" name="Google Shape;250;p2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22"/>
          <p:cNvSpPr txBox="1"/>
          <p:nvPr>
            <p:ph type="title"/>
          </p:nvPr>
        </p:nvSpPr>
        <p:spPr>
          <a:xfrm>
            <a:off x="2811150" y="303800"/>
            <a:ext cx="35217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METHODOLOGY</a:t>
            </a:r>
            <a:endParaRPr sz="4000">
              <a:solidFill>
                <a:srgbClr val="3796BF"/>
              </a:solidFill>
            </a:endParaRPr>
          </a:p>
        </p:txBody>
      </p:sp>
      <p:pic>
        <p:nvPicPr>
          <p:cNvPr id="260" name="Google Shape;2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775" y="891300"/>
            <a:ext cx="5699926" cy="40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 txBox="1"/>
          <p:nvPr/>
        </p:nvSpPr>
        <p:spPr>
          <a:xfrm>
            <a:off x="6794275" y="4248600"/>
            <a:ext cx="2311200" cy="742500"/>
          </a:xfrm>
          <a:prstGeom prst="rect">
            <a:avLst/>
          </a:prstGeom>
          <a:solidFill>
            <a:srgbClr val="C0E7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Oswald"/>
                <a:ea typeface="Oswald"/>
                <a:cs typeface="Oswald"/>
                <a:sym typeface="Oswald"/>
              </a:rPr>
              <a:t>Structuring the Review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idx="4294967295" type="ctrTitle"/>
          </p:nvPr>
        </p:nvSpPr>
        <p:spPr>
          <a:xfrm>
            <a:off x="2743200" y="267000"/>
            <a:ext cx="3023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81D1EC"/>
                </a:solidFill>
              </a:rPr>
              <a:t>266 articles</a:t>
            </a:r>
            <a:endParaRPr sz="2500">
              <a:solidFill>
                <a:srgbClr val="81D1EC"/>
              </a:solidFill>
            </a:endParaRPr>
          </a:p>
        </p:txBody>
      </p:sp>
      <p:sp>
        <p:nvSpPr>
          <p:cNvPr id="267" name="Google Shape;267;p23"/>
          <p:cNvSpPr txBox="1"/>
          <p:nvPr>
            <p:ph idx="4294967295" type="subTitle"/>
          </p:nvPr>
        </p:nvSpPr>
        <p:spPr>
          <a:xfrm>
            <a:off x="2743200" y="877900"/>
            <a:ext cx="6625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81D1EC"/>
                </a:solidFill>
              </a:rPr>
              <a:t>After applying the aforementioned classification</a:t>
            </a:r>
            <a:endParaRPr sz="2500">
              <a:solidFill>
                <a:srgbClr val="81D1EC"/>
              </a:solidFill>
            </a:endParaRPr>
          </a:p>
        </p:txBody>
      </p:sp>
      <p:sp>
        <p:nvSpPr>
          <p:cNvPr id="268" name="Google Shape;268;p2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23"/>
          <p:cNvSpPr txBox="1"/>
          <p:nvPr>
            <p:ph idx="4294967295" type="ctrTitle"/>
          </p:nvPr>
        </p:nvSpPr>
        <p:spPr>
          <a:xfrm>
            <a:off x="1079700" y="2362600"/>
            <a:ext cx="607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</a:rPr>
              <a:t>191 </a:t>
            </a:r>
            <a:r>
              <a:rPr b="0" lang="en" sz="9600">
                <a:solidFill>
                  <a:srgbClr val="FF9900"/>
                </a:solidFill>
              </a:rPr>
              <a:t>articles </a:t>
            </a:r>
            <a:r>
              <a:rPr lang="en" sz="9600">
                <a:solidFill>
                  <a:srgbClr val="FF9900"/>
                </a:solidFill>
              </a:rPr>
              <a:t> 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270" name="Google Shape;270;p23"/>
          <p:cNvSpPr txBox="1"/>
          <p:nvPr>
            <p:ph idx="4294967295" type="subTitle"/>
          </p:nvPr>
        </p:nvSpPr>
        <p:spPr>
          <a:xfrm>
            <a:off x="1007850" y="3206679"/>
            <a:ext cx="607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considered relevant</a:t>
            </a:r>
            <a:endParaRPr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76" name="Google Shape;276;p24"/>
          <p:cNvSpPr txBox="1"/>
          <p:nvPr/>
        </p:nvSpPr>
        <p:spPr>
          <a:xfrm>
            <a:off x="2973750" y="1071750"/>
            <a:ext cx="546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25"/>
          <p:cNvSpPr txBox="1"/>
          <p:nvPr>
            <p:ph type="title"/>
          </p:nvPr>
        </p:nvSpPr>
        <p:spPr>
          <a:xfrm>
            <a:off x="3393000" y="236875"/>
            <a:ext cx="2358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RESULTS</a:t>
            </a:r>
            <a:endParaRPr sz="4000">
              <a:solidFill>
                <a:srgbClr val="3796BF"/>
              </a:solidFill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-3540175" y="4053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answer the research question, we apply a literature review.</a:t>
            </a:r>
            <a:endParaRPr/>
          </a:p>
        </p:txBody>
      </p:sp>
      <p:pic>
        <p:nvPicPr>
          <p:cNvPr id="284" name="Google Shape;2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025" y="956600"/>
            <a:ext cx="5350024" cy="41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2476350" y="129400"/>
            <a:ext cx="40797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Organization</a:t>
            </a:r>
            <a:endParaRPr/>
          </a:p>
        </p:txBody>
      </p:sp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452750" y="1359150"/>
            <a:ext cx="7800000" cy="3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most important topic observable in the articles is </a:t>
            </a:r>
            <a:r>
              <a:rPr b="1" lang="en" u="sng"/>
              <a:t>outsourcing</a:t>
            </a:r>
            <a:endParaRPr b="1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There is no more distinction between outsourcing in the home country of an organization and outsourcing to different parts of the world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With 14 total articles relating to this topic, 7.3% of articles had an outsourcing topic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26"/>
          <p:cNvSpPr/>
          <p:nvPr/>
        </p:nvSpPr>
        <p:spPr>
          <a:xfrm rot="2466689">
            <a:off x="6260424" y="1132575"/>
            <a:ext cx="392001" cy="3742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2476350" y="129400"/>
            <a:ext cx="40797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Organization</a:t>
            </a:r>
            <a:endParaRPr/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925050" y="1444700"/>
            <a:ext cx="7367100" cy="2997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second important topic in this domain is “</a:t>
            </a:r>
            <a:r>
              <a:rPr b="1" lang="en" u="sng"/>
              <a:t>non-standard</a:t>
            </a:r>
            <a:r>
              <a:rPr lang="en"/>
              <a:t>” employment practices, such as temp work, outsourcing or contracting.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Ten articles (5.2%) had a distinct relation to this topic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topic of </a:t>
            </a:r>
            <a:r>
              <a:rPr b="1" lang="en" u="sng"/>
              <a:t>temp work</a:t>
            </a:r>
            <a:r>
              <a:rPr lang="en"/>
              <a:t> is also a stand-alone, as six articles took a closer look at this phenomenon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27"/>
          <p:cNvSpPr/>
          <p:nvPr/>
        </p:nvSpPr>
        <p:spPr>
          <a:xfrm rot="2466689">
            <a:off x="6089324" y="582650"/>
            <a:ext cx="392001" cy="3742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 rot="2466689">
            <a:off x="6630774" y="325050"/>
            <a:ext cx="392001" cy="3742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2476350" y="129400"/>
            <a:ext cx="40797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Organization</a:t>
            </a:r>
            <a:endParaRPr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441950" y="991825"/>
            <a:ext cx="8378700" cy="1089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/>
              <a:t>C</a:t>
            </a:r>
            <a:r>
              <a:rPr b="1" lang="en" u="sng"/>
              <a:t>rowdsourcing</a:t>
            </a:r>
            <a:r>
              <a:rPr lang="en"/>
              <a:t>, observed in five articles (2.6%), is a topic with a potentially higher relevance for the future and in the context of workforce agility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28"/>
          <p:cNvSpPr txBox="1"/>
          <p:nvPr/>
        </p:nvSpPr>
        <p:spPr>
          <a:xfrm>
            <a:off x="496000" y="2016325"/>
            <a:ext cx="4334700" cy="701100"/>
          </a:xfrm>
          <a:prstGeom prst="rect">
            <a:avLst/>
          </a:prstGeom>
          <a:solidFill>
            <a:srgbClr val="81D1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Crowdsourcing = Crowd + Outsourcing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0" name="Google Shape;3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150" y="2081125"/>
            <a:ext cx="2757575" cy="27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13" y="2922300"/>
            <a:ext cx="4435281" cy="19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125" y="895000"/>
            <a:ext cx="4924874" cy="37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9"/>
          <p:cNvSpPr txBox="1"/>
          <p:nvPr>
            <p:ph type="title"/>
          </p:nvPr>
        </p:nvSpPr>
        <p:spPr>
          <a:xfrm>
            <a:off x="2862900" y="153350"/>
            <a:ext cx="34182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</a:t>
            </a:r>
            <a:endParaRPr/>
          </a:p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29"/>
          <p:cNvSpPr txBox="1"/>
          <p:nvPr/>
        </p:nvSpPr>
        <p:spPr>
          <a:xfrm>
            <a:off x="332075" y="1541975"/>
            <a:ext cx="43485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 The most dominant topic in this cluster is the </a:t>
            </a:r>
            <a:r>
              <a:rPr b="1" lang="en" sz="2000" u="sng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leadership style</a:t>
            </a: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 (67 total articles). 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Leadership styles are vital in how to manage change processes and lead change to a successful and sustainable implementation of new processes, models, or structures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type="title"/>
          </p:nvPr>
        </p:nvSpPr>
        <p:spPr>
          <a:xfrm>
            <a:off x="2916100" y="207150"/>
            <a:ext cx="34182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</a:t>
            </a:r>
            <a:endParaRPr/>
          </a:p>
        </p:txBody>
      </p:sp>
      <p:sp>
        <p:nvSpPr>
          <p:cNvPr id="325" name="Google Shape;325;p3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0"/>
          <p:cNvSpPr txBox="1"/>
          <p:nvPr/>
        </p:nvSpPr>
        <p:spPr>
          <a:xfrm>
            <a:off x="731050" y="1154500"/>
            <a:ext cx="7788300" cy="374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 The topic with the second most articles assigned is </a:t>
            </a:r>
            <a:r>
              <a:rPr b="1" lang="en" sz="2000" u="sng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team functionality</a:t>
            </a: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(48 overall articles, 25%). 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Similar to the leadership style argument, 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the functioning of teams and a healthy relationship among team members is a prerequisite for the successful implementation of changes 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Further, the cluster trust is a multi-faceted topic that can be applied, for example, in the complex and challenging case of virtual team members, especially in the creation phase 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idx="4294967295" type="ctrTitle"/>
          </p:nvPr>
        </p:nvSpPr>
        <p:spPr>
          <a:xfrm>
            <a:off x="3706900" y="295025"/>
            <a:ext cx="53985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</a:rPr>
              <a:t>L</a:t>
            </a:r>
            <a:r>
              <a:rPr lang="en" sz="4800">
                <a:solidFill>
                  <a:srgbClr val="FF9900"/>
                </a:solidFill>
              </a:rPr>
              <a:t>ada Phonrungwong</a:t>
            </a:r>
            <a:endParaRPr sz="4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9900"/>
                </a:solidFill>
              </a:rPr>
              <a:t>61605041@kmitl.ac.th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13"/>
          <p:cNvSpPr txBox="1"/>
          <p:nvPr>
            <p:ph idx="4294967295" type="ctrTitle"/>
          </p:nvPr>
        </p:nvSpPr>
        <p:spPr>
          <a:xfrm>
            <a:off x="352675" y="2299700"/>
            <a:ext cx="6933000" cy="11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Identifying and Discussing Drivers and Barriers of a Job System for the Virtual Agile Workforce of the Future</a:t>
            </a:r>
            <a:endParaRPr sz="2000"/>
          </a:p>
        </p:txBody>
      </p:sp>
      <p:sp>
        <p:nvSpPr>
          <p:cNvPr id="177" name="Google Shape;177;p13"/>
          <p:cNvSpPr txBox="1"/>
          <p:nvPr/>
        </p:nvSpPr>
        <p:spPr>
          <a:xfrm>
            <a:off x="352675" y="369780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From : David Richter, Victoria Reibenspiess, Andreas Eckhardt</a:t>
            </a:r>
            <a:endParaRPr sz="16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Pub   : </a:t>
            </a:r>
            <a:r>
              <a:rPr lang="en" sz="16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SIGMIS-CPR, June 2018</a:t>
            </a:r>
            <a:endParaRPr sz="16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2862900" y="196400"/>
            <a:ext cx="34182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</a:t>
            </a:r>
            <a:endParaRPr/>
          </a:p>
        </p:txBody>
      </p:sp>
      <p:sp>
        <p:nvSpPr>
          <p:cNvPr id="332" name="Google Shape;332;p3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31"/>
          <p:cNvSpPr txBox="1"/>
          <p:nvPr/>
        </p:nvSpPr>
        <p:spPr>
          <a:xfrm>
            <a:off x="203400" y="709525"/>
            <a:ext cx="8788200" cy="41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The remaining three topics : 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paradox (6 articles total),entrepreneurial (5 articles) and change (4 articles) 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Paradox</a:t>
            </a: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 stands for the situation, that in a dynamic and competitive environment contradictory demands occur that a company needs to fulfill.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Entrepreneurial</a:t>
            </a: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 , often found in regard to start-ups and their attitudes and articles,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that entrepreneurial approaches are needed within companies and departments and the entrepreneurial mindset is pictured as a driver to achieve agile innovation. 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Change</a:t>
            </a: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 has been mentioned across all domains, but is often treated as implicit.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2765700" y="393600"/>
            <a:ext cx="40365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Work</a:t>
            </a:r>
            <a:endParaRPr/>
          </a:p>
        </p:txBody>
      </p:sp>
      <p:sp>
        <p:nvSpPr>
          <p:cNvPr id="339" name="Google Shape;339;p3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786150" y="1319125"/>
            <a:ext cx="7995600" cy="34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The dominating topic in this cluster is that of virtual teams (26 articles in total). 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While the technological issues are mainly solved, 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questions in regard to the integration of virtual teams into existing work processes or topics relating to the social factor, such as communication between team members, cross-cultural issues or knowledge sharing are still of ongoing importance. 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 phenomenon that, in part, can only exist thanks to virtual teams is that of virtual companies (3 articles).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/>
          <p:nvPr>
            <p:ph type="title"/>
          </p:nvPr>
        </p:nvSpPr>
        <p:spPr>
          <a:xfrm>
            <a:off x="2666950" y="207300"/>
            <a:ext cx="40365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Work</a:t>
            </a:r>
            <a:endParaRPr/>
          </a:p>
        </p:txBody>
      </p:sp>
      <p:sp>
        <p:nvSpPr>
          <p:cNvPr id="346" name="Google Shape;346;p3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33"/>
          <p:cNvSpPr txBox="1"/>
          <p:nvPr/>
        </p:nvSpPr>
        <p:spPr>
          <a:xfrm>
            <a:off x="493750" y="964200"/>
            <a:ext cx="7942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Mullenweg and his company Automattic 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are considered a prime example of a virtual company, 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it does still have a postal address and an “automattic lounge” in San Francisco. 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 topic that is connected especially with work in the virtual space is 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that of data security (1 article)</a:t>
            </a:r>
            <a:endParaRPr sz="200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75" y="66663"/>
            <a:ext cx="762000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075" y="0"/>
            <a:ext cx="4454925" cy="28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51425"/>
            <a:ext cx="5175851" cy="309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idx="4294967295" type="ctrTitle"/>
          </p:nvPr>
        </p:nvSpPr>
        <p:spPr>
          <a:xfrm>
            <a:off x="2415938" y="172975"/>
            <a:ext cx="529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3796BF"/>
                </a:solidFill>
              </a:rPr>
              <a:t>Summary</a:t>
            </a:r>
            <a:endParaRPr sz="8000">
              <a:solidFill>
                <a:srgbClr val="3796BF"/>
              </a:solidFill>
            </a:endParaRPr>
          </a:p>
        </p:txBody>
      </p:sp>
      <p:sp>
        <p:nvSpPr>
          <p:cNvPr id="365" name="Google Shape;365;p36"/>
          <p:cNvSpPr txBox="1"/>
          <p:nvPr>
            <p:ph idx="4294967295" type="subTitle"/>
          </p:nvPr>
        </p:nvSpPr>
        <p:spPr>
          <a:xfrm>
            <a:off x="1358650" y="3219800"/>
            <a:ext cx="4546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BB5D9"/>
                </a:solidFill>
                <a:latin typeface="Oswald"/>
                <a:ea typeface="Oswald"/>
                <a:cs typeface="Oswald"/>
                <a:sym typeface="Oswald"/>
              </a:rPr>
              <a:t>“people are an organization’s most valuable resource and […] a manager’s job is to prepare and free people to perform”</a:t>
            </a:r>
            <a:endParaRPr sz="2200">
              <a:solidFill>
                <a:srgbClr val="4BB5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BB5D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6" name="Google Shape;366;p36"/>
          <p:cNvSpPr/>
          <p:nvPr/>
        </p:nvSpPr>
        <p:spPr>
          <a:xfrm>
            <a:off x="7992342" y="2386956"/>
            <a:ext cx="282133" cy="26939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67" name="Google Shape;367;p36"/>
          <p:cNvGrpSpPr/>
          <p:nvPr/>
        </p:nvGrpSpPr>
        <p:grpSpPr>
          <a:xfrm>
            <a:off x="7642236" y="874338"/>
            <a:ext cx="1208686" cy="1209005"/>
            <a:chOff x="6654650" y="3665275"/>
            <a:chExt cx="409100" cy="409125"/>
          </a:xfrm>
        </p:grpSpPr>
        <p:sp>
          <p:nvSpPr>
            <p:cNvPr id="368" name="Google Shape;368;p3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370" name="Google Shape;370;p36"/>
          <p:cNvGrpSpPr/>
          <p:nvPr/>
        </p:nvGrpSpPr>
        <p:grpSpPr>
          <a:xfrm rot="1057032">
            <a:off x="6477323" y="1824561"/>
            <a:ext cx="798554" cy="798615"/>
            <a:chOff x="570875" y="4322250"/>
            <a:chExt cx="443300" cy="443325"/>
          </a:xfrm>
        </p:grpSpPr>
        <p:sp>
          <p:nvSpPr>
            <p:cNvPr id="371" name="Google Shape;371;p3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375" name="Google Shape;375;p36"/>
          <p:cNvSpPr/>
          <p:nvPr/>
        </p:nvSpPr>
        <p:spPr>
          <a:xfrm rot="2466689">
            <a:off x="6566924" y="1108525"/>
            <a:ext cx="392001" cy="3742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6" name="Google Shape;376;p36"/>
          <p:cNvSpPr/>
          <p:nvPr/>
        </p:nvSpPr>
        <p:spPr>
          <a:xfrm rot="-1609379">
            <a:off x="7140190" y="1344018"/>
            <a:ext cx="282082" cy="26934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7" name="Google Shape;377;p36"/>
          <p:cNvSpPr/>
          <p:nvPr/>
        </p:nvSpPr>
        <p:spPr>
          <a:xfrm rot="2925831">
            <a:off x="8850593" y="1557395"/>
            <a:ext cx="211251" cy="2017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8" name="Google Shape;378;p36"/>
          <p:cNvSpPr/>
          <p:nvPr/>
        </p:nvSpPr>
        <p:spPr>
          <a:xfrm rot="-1609195">
            <a:off x="7971476" y="206124"/>
            <a:ext cx="190312" cy="18171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9" name="Google Shape;379;p3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0" name="Google Shape;380;p36"/>
          <p:cNvSpPr txBox="1"/>
          <p:nvPr/>
        </p:nvSpPr>
        <p:spPr>
          <a:xfrm>
            <a:off x="550650" y="640650"/>
            <a:ext cx="486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BB5D9"/>
                </a:solidFill>
                <a:latin typeface="Oswald"/>
                <a:ea typeface="Oswald"/>
                <a:cs typeface="Oswald"/>
                <a:sym typeface="Oswald"/>
              </a:rPr>
              <a:t>...that sharing employees’ values has already become more important for their employment decision than the amount of their salary</a:t>
            </a:r>
            <a:endParaRPr sz="2200">
              <a:solidFill>
                <a:srgbClr val="4BB5D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"/>
          <p:cNvSpPr txBox="1"/>
          <p:nvPr>
            <p:ph idx="4294967295" type="title"/>
          </p:nvPr>
        </p:nvSpPr>
        <p:spPr>
          <a:xfrm>
            <a:off x="327575" y="3438825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</a:rPr>
              <a:t>Q &amp; A</a:t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386" name="Google Shape;386;p3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37"/>
          <p:cNvSpPr txBox="1"/>
          <p:nvPr/>
        </p:nvSpPr>
        <p:spPr>
          <a:xfrm rot="3876265">
            <a:off x="7568056" y="4097754"/>
            <a:ext cx="1406735" cy="488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Last Slide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/>
          <p:nvPr/>
        </p:nvSpPr>
        <p:spPr>
          <a:xfrm>
            <a:off x="697475" y="1909250"/>
            <a:ext cx="1752300" cy="1852200"/>
          </a:xfrm>
          <a:prstGeom prst="homePlate">
            <a:avLst>
              <a:gd fmla="val 30129" name="adj"/>
            </a:avLst>
          </a:prstGeom>
          <a:solidFill>
            <a:srgbClr val="81D1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INTRODUCTION</a:t>
            </a:r>
            <a:endParaRPr b="1" sz="1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2015700" y="1909250"/>
            <a:ext cx="3344700" cy="1852200"/>
          </a:xfrm>
          <a:prstGeom prst="chevron">
            <a:avLst>
              <a:gd fmla="val 29853" name="adj"/>
            </a:avLst>
          </a:prstGeom>
          <a:solidFill>
            <a:srgbClr val="4BB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METHODOLOGY</a:t>
            </a:r>
            <a:endParaRPr b="1" sz="1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Approach chosen</a:t>
            </a:r>
            <a:endParaRPr sz="1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Search Terms</a:t>
            </a:r>
            <a:endParaRPr sz="1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Article Inclusion Criteria</a:t>
            </a:r>
            <a:endParaRPr sz="1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4921902" y="1909250"/>
            <a:ext cx="2669400" cy="1852200"/>
          </a:xfrm>
          <a:prstGeom prst="chevron">
            <a:avLst>
              <a:gd fmla="val 29853" name="adj"/>
            </a:avLst>
          </a:prstGeom>
          <a:solidFill>
            <a:srgbClr val="3796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RESULTS</a:t>
            </a:r>
            <a:endParaRPr b="1" sz="1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Flexible</a:t>
            </a:r>
            <a:endParaRPr sz="1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Leadership</a:t>
            </a:r>
            <a:endParaRPr sz="1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Virtual Work</a:t>
            </a:r>
            <a:endParaRPr sz="1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5" name="Google Shape;185;p1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14"/>
          <p:cNvSpPr txBox="1"/>
          <p:nvPr>
            <p:ph type="title"/>
          </p:nvPr>
        </p:nvSpPr>
        <p:spPr>
          <a:xfrm>
            <a:off x="3674100" y="559700"/>
            <a:ext cx="17958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grpSp>
        <p:nvGrpSpPr>
          <p:cNvPr id="187" name="Google Shape;187;p14"/>
          <p:cNvGrpSpPr/>
          <p:nvPr/>
        </p:nvGrpSpPr>
        <p:grpSpPr>
          <a:xfrm rot="1057032">
            <a:off x="2843448" y="573736"/>
            <a:ext cx="798554" cy="798615"/>
            <a:chOff x="570875" y="4322250"/>
            <a:chExt cx="443300" cy="443325"/>
          </a:xfrm>
        </p:grpSpPr>
        <p:sp>
          <p:nvSpPr>
            <p:cNvPr id="188" name="Google Shape;188;p1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2166175" y="1052550"/>
            <a:ext cx="492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16"/>
          <p:cNvSpPr txBox="1"/>
          <p:nvPr>
            <p:ph type="title"/>
          </p:nvPr>
        </p:nvSpPr>
        <p:spPr>
          <a:xfrm>
            <a:off x="2811150" y="393600"/>
            <a:ext cx="35217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796BF"/>
                </a:solidFill>
              </a:rPr>
              <a:t>INTRODUCTION</a:t>
            </a:r>
            <a:endParaRPr sz="4000">
              <a:solidFill>
                <a:srgbClr val="3796BF"/>
              </a:solidFill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1489675" y="1265100"/>
            <a:ext cx="74856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Oswald"/>
                <a:ea typeface="Oswald"/>
                <a:cs typeface="Oswald"/>
                <a:sym typeface="Oswald"/>
              </a:rPr>
              <a:t>Just like society is always developing and thus changing, </a:t>
            </a:r>
            <a:endParaRPr sz="18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Oswald"/>
                <a:ea typeface="Oswald"/>
                <a:cs typeface="Oswald"/>
                <a:sym typeface="Oswald"/>
              </a:rPr>
              <a:t>the work environment cannot stop or reach the end of its development</a:t>
            </a:r>
            <a:endParaRPr sz="18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-3540175" y="4053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answer the research question, we apply a literature review.</a:t>
            </a:r>
            <a:endParaRPr/>
          </a:p>
        </p:txBody>
      </p:sp>
      <p:sp>
        <p:nvSpPr>
          <p:cNvPr id="206" name="Google Shape;206;p1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513825" y="2380175"/>
            <a:ext cx="30000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Oswald"/>
                <a:ea typeface="Oswald"/>
                <a:cs typeface="Oswald"/>
                <a:sym typeface="Oswald"/>
              </a:rPr>
              <a:t>Term “agile”</a:t>
            </a:r>
            <a:endParaRPr sz="18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Oswald"/>
                <a:ea typeface="Oswald"/>
                <a:cs typeface="Oswald"/>
                <a:sym typeface="Oswald"/>
              </a:rPr>
              <a:t>Scrum, probably the best-known agile software development</a:t>
            </a:r>
            <a:endParaRPr sz="18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Oswald"/>
                <a:ea typeface="Oswald"/>
                <a:cs typeface="Oswald"/>
                <a:sym typeface="Oswald"/>
              </a:rPr>
              <a:t>technique in use today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3923600" y="2879075"/>
            <a:ext cx="30000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Oswald"/>
                <a:ea typeface="Oswald"/>
                <a:cs typeface="Oswald"/>
                <a:sym typeface="Oswald"/>
              </a:rPr>
              <a:t>Agility can be outlined as being</a:t>
            </a:r>
            <a:endParaRPr sz="1800">
              <a:solidFill>
                <a:srgbClr val="60789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Oswald"/>
                <a:ea typeface="Oswald"/>
                <a:cs typeface="Oswald"/>
                <a:sym typeface="Oswald"/>
              </a:rPr>
              <a:t>observant, anticipating, adaptable, flexible and decisive</a:t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 rot="2466689">
            <a:off x="351324" y="2469675"/>
            <a:ext cx="392001" cy="3742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 rot="2466689">
            <a:off x="5103299" y="2621025"/>
            <a:ext cx="392001" cy="3742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 rot="2466689">
            <a:off x="1022949" y="1347825"/>
            <a:ext cx="392001" cy="3742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/>
          <p:nvPr/>
        </p:nvSpPr>
        <p:spPr>
          <a:xfrm>
            <a:off x="10775" y="-10775"/>
            <a:ext cx="9144000" cy="5143500"/>
          </a:xfrm>
          <a:prstGeom prst="rect">
            <a:avLst/>
          </a:prstGeom>
          <a:solidFill>
            <a:srgbClr val="81D1E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 txBox="1"/>
          <p:nvPr>
            <p:ph idx="1" type="body"/>
          </p:nvPr>
        </p:nvSpPr>
        <p:spPr>
          <a:xfrm>
            <a:off x="1451175" y="18700"/>
            <a:ext cx="6159600" cy="33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“ How can companies prepare for,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sustainably react on and work with the agile workforce? ”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8" name="Google Shape;218;p1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670575" y="3065625"/>
            <a:ext cx="7720800" cy="17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Oswald"/>
                <a:ea typeface="Oswald"/>
                <a:cs typeface="Oswald"/>
                <a:sym typeface="Oswald"/>
              </a:rPr>
              <a:t>Apply a </a:t>
            </a:r>
            <a:r>
              <a:rPr b="1" lang="en" sz="6000">
                <a:latin typeface="Oswald"/>
                <a:ea typeface="Oswald"/>
                <a:cs typeface="Oswald"/>
                <a:sym typeface="Oswald"/>
              </a:rPr>
              <a:t>literature review !!</a:t>
            </a:r>
            <a:endParaRPr b="1" sz="6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2022050" y="1071750"/>
            <a:ext cx="546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19"/>
          <p:cNvSpPr txBox="1"/>
          <p:nvPr>
            <p:ph type="title"/>
          </p:nvPr>
        </p:nvSpPr>
        <p:spPr>
          <a:xfrm>
            <a:off x="2811150" y="303800"/>
            <a:ext cx="35217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METHODOLOGY</a:t>
            </a:r>
            <a:endParaRPr sz="4000">
              <a:solidFill>
                <a:srgbClr val="3796BF"/>
              </a:solidFill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-3540175" y="4053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answer the research question, we apply a literature review.</a:t>
            </a:r>
            <a:endParaRPr/>
          </a:p>
        </p:txBody>
      </p:sp>
      <p:pic>
        <p:nvPicPr>
          <p:cNvPr id="233" name="Google Shape;2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5" y="984500"/>
            <a:ext cx="8051925" cy="38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0"/>
          <p:cNvSpPr txBox="1"/>
          <p:nvPr>
            <p:ph type="title"/>
          </p:nvPr>
        </p:nvSpPr>
        <p:spPr>
          <a:xfrm>
            <a:off x="2811150" y="303800"/>
            <a:ext cx="35217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METHODOLOGY</a:t>
            </a:r>
            <a:endParaRPr sz="4000">
              <a:solidFill>
                <a:srgbClr val="3796BF"/>
              </a:solidFill>
            </a:endParaRPr>
          </a:p>
        </p:txBody>
      </p:sp>
      <p:pic>
        <p:nvPicPr>
          <p:cNvPr id="240" name="Google Shape;2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403" y="1673900"/>
            <a:ext cx="7343325" cy="25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