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AD349E-20BC-4546-A4C6-D69E1FF781AF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341018-FFDD-4E64-AA72-50962ADABBB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07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349E-20BC-4546-A4C6-D69E1FF781AF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1018-FFDD-4E64-AA72-50962ADAB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349E-20BC-4546-A4C6-D69E1FF781AF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1018-FFDD-4E64-AA72-50962ADAB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13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349E-20BC-4546-A4C6-D69E1FF781AF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1018-FFDD-4E64-AA72-50962ADAB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72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349E-20BC-4546-A4C6-D69E1FF781AF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1018-FFDD-4E64-AA72-50962ADABBB8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1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349E-20BC-4546-A4C6-D69E1FF781AF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1018-FFDD-4E64-AA72-50962ADAB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6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349E-20BC-4546-A4C6-D69E1FF781AF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1018-FFDD-4E64-AA72-50962ADAB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77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349E-20BC-4546-A4C6-D69E1FF781AF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1018-FFDD-4E64-AA72-50962ADAB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17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349E-20BC-4546-A4C6-D69E1FF781AF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1018-FFDD-4E64-AA72-50962ADAB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82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349E-20BC-4546-A4C6-D69E1FF781AF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1018-FFDD-4E64-AA72-50962ADAB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5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349E-20BC-4546-A4C6-D69E1FF781AF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1018-FFDD-4E64-AA72-50962ADAB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42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AAD349E-20BC-4546-A4C6-D69E1FF781AF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8341018-FFDD-4E64-AA72-50962ADAB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54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3012292"/>
          </a:xfrm>
        </p:spPr>
        <p:txBody>
          <a:bodyPr/>
          <a:lstStyle/>
          <a:p>
            <a:r>
              <a:rPr lang="ru-RU" dirty="0" smtClean="0"/>
              <a:t>Проект 4. Авиарейсы без потерь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7800" y="5181600"/>
            <a:ext cx="9144000" cy="533400"/>
          </a:xfrm>
        </p:spPr>
        <p:txBody>
          <a:bodyPr/>
          <a:lstStyle/>
          <a:p>
            <a:r>
              <a:rPr lang="ru-RU" dirty="0" smtClean="0"/>
              <a:t>Выполнила: Садыкова Л.Р., студентка </a:t>
            </a:r>
            <a:r>
              <a:rPr lang="en-US" dirty="0" smtClean="0"/>
              <a:t>DSPR-28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9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048933"/>
            <a:ext cx="8923867" cy="38861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ru-RU" sz="2400" dirty="0"/>
              <a:t> </a:t>
            </a:r>
            <a:r>
              <a:rPr lang="ru-RU" sz="2400" dirty="0" smtClean="0"/>
              <a:t>Предстоит </a:t>
            </a:r>
            <a:r>
              <a:rPr lang="ru-RU" sz="2400" dirty="0"/>
              <a:t>выяснить, от каких самых малоприбыльных рейсов из Анапы мы можем отказаться в зимнее время</a:t>
            </a:r>
            <a:r>
              <a:rPr lang="ru-RU" sz="2400" dirty="0" smtClean="0"/>
              <a:t>.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ru-RU" sz="2400" dirty="0" smtClean="0"/>
              <a:t>Исходя </a:t>
            </a:r>
            <a:r>
              <a:rPr lang="ru-RU" sz="2400" dirty="0"/>
              <a:t>из того, что </a:t>
            </a:r>
            <a:r>
              <a:rPr lang="ru-RU" sz="2400" b="1" dirty="0"/>
              <a:t>прибыльность рейса</a:t>
            </a:r>
            <a:r>
              <a:rPr lang="ru-RU" sz="2400" dirty="0"/>
              <a:t> — это разница между доходом от продаж билетов и расходом на полет, </a:t>
            </a:r>
            <a:r>
              <a:rPr lang="ru-RU" sz="2400" dirty="0" smtClean="0"/>
              <a:t>нужно собрать </a:t>
            </a:r>
            <a:r>
              <a:rPr lang="ru-RU" sz="2400" dirty="0"/>
              <a:t>такой </a:t>
            </a:r>
            <a:r>
              <a:rPr lang="ru-RU" sz="2400" dirty="0" err="1"/>
              <a:t>датасет</a:t>
            </a:r>
            <a:r>
              <a:rPr lang="ru-RU" sz="2400" dirty="0"/>
              <a:t>, который позволит оценить эти цифры. 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780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исходной базы данных</a:t>
            </a:r>
            <a:endParaRPr lang="ru-RU" dirty="0"/>
          </a:p>
        </p:txBody>
      </p:sp>
      <p:pic>
        <p:nvPicPr>
          <p:cNvPr id="1026" name="Picture 2" descr="https://lms.skillfactory.ru/assets/courseware/v1/4f3272e03ece00a85bd375297f7eada0/asset-v1:Skillfactory+DST-PRO+15APR2020+type@asset+block/sql-final-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3792" y="2057400"/>
            <a:ext cx="6051078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85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данных и их отношение к оценке прибыльности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131882"/>
              </p:ext>
            </p:extLst>
          </p:nvPr>
        </p:nvGraphicFramePr>
        <p:xfrm>
          <a:off x="1143000" y="2057400"/>
          <a:ext cx="987266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321271038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2756593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столбца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r>
                        <a:rPr lang="ru-RU" baseline="0" dirty="0" smtClean="0"/>
                        <a:t> данных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4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Flight_id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</a:t>
                      </a:r>
                      <a:r>
                        <a:rPr lang="ru-RU" dirty="0" smtClean="0"/>
                        <a:t>рейса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581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Flight_no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Номер рейса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0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Aircraft_model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модели самолета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20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Seat_count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мест в данной модели самолета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8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Bought_seats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занятых мест</a:t>
                      </a:r>
                      <a:r>
                        <a:rPr lang="ru-RU" baseline="0" dirty="0" smtClean="0"/>
                        <a:t> (купленных билетов)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Seat_perc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Процент занятых</a:t>
                      </a:r>
                      <a:r>
                        <a:rPr lang="ru-RU" baseline="0" dirty="0" smtClean="0"/>
                        <a:t> мест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0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Sum_ticket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Сумма дохода с продажи билетов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86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Sch_flight_time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 полета в минутах</a:t>
                      </a:r>
                      <a:r>
                        <a:rPr lang="ru-RU" baseline="0" dirty="0" smtClean="0"/>
                        <a:t> согласно расписанию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8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Act_flight_time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Фактическое</a:t>
                      </a:r>
                      <a:r>
                        <a:rPr lang="ru-RU" baseline="0" dirty="0" smtClean="0"/>
                        <a:t> время полета в минутах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5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Airport_distance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Расстояние между аэропортами</a:t>
                      </a:r>
                      <a:r>
                        <a:rPr lang="ru-RU" baseline="0" dirty="0" smtClean="0"/>
                        <a:t> в километрах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8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45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данных и их отношение к оценке прибыльности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617722"/>
              </p:ext>
            </p:extLst>
          </p:nvPr>
        </p:nvGraphicFramePr>
        <p:xfrm>
          <a:off x="1143000" y="2057400"/>
          <a:ext cx="987266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321271038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2756593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столбца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r>
                        <a:rPr lang="ru-RU" baseline="0" dirty="0" smtClean="0"/>
                        <a:t> данных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4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Arr_city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Город</a:t>
                      </a:r>
                      <a:r>
                        <a:rPr lang="ru-RU" baseline="0" dirty="0" smtClean="0"/>
                        <a:t> прилета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581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Dep_city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Город вылета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0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Gas_price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Затраты</a:t>
                      </a:r>
                      <a:r>
                        <a:rPr lang="ru-RU" baseline="0" dirty="0" smtClean="0"/>
                        <a:t> на топливо в рублях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20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Другие затраты в рублях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8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Общая</a:t>
                      </a:r>
                      <a:r>
                        <a:rPr lang="ru-RU" baseline="0" dirty="0" smtClean="0"/>
                        <a:t> сумма прибыли в рублях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Total_perc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Процентное</a:t>
                      </a:r>
                      <a:r>
                        <a:rPr lang="ru-RU" baseline="0" dirty="0" smtClean="0"/>
                        <a:t> отношение доходов и расходов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0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r>
                        <a:rPr lang="ru-RU" dirty="0" smtClean="0"/>
                        <a:t>_</a:t>
                      </a:r>
                      <a:r>
                        <a:rPr lang="en-US" dirty="0" smtClean="0"/>
                        <a:t>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Другие </a:t>
                      </a:r>
                      <a:r>
                        <a:rPr lang="ru-RU" dirty="0" smtClean="0"/>
                        <a:t>затраты,</a:t>
                      </a:r>
                      <a:r>
                        <a:rPr lang="ru-RU" baseline="0" dirty="0" smtClean="0"/>
                        <a:t> рассчитанные через процент от затрат на топливо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11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_p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Общая</a:t>
                      </a:r>
                      <a:r>
                        <a:rPr lang="ru-RU" baseline="0" dirty="0" smtClean="0"/>
                        <a:t> сумма прибыли в рублях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5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Total_perc_p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Процентное</a:t>
                      </a:r>
                      <a:r>
                        <a:rPr lang="ru-RU" baseline="0" dirty="0" smtClean="0"/>
                        <a:t> отношение доходов и расходов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229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46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Данные, которые можно добавить в вашу таблицу, но вы не нашли их в базе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Расход топлива </a:t>
            </a:r>
            <a:r>
              <a:rPr lang="ru-RU" dirty="0" err="1"/>
              <a:t>Boeing</a:t>
            </a:r>
            <a:r>
              <a:rPr lang="ru-RU" dirty="0"/>
              <a:t> 737-300 составляет 2600 л/ч, </a:t>
            </a:r>
            <a:r>
              <a:rPr lang="ru-RU" dirty="0" err="1"/>
              <a:t>Sukhoi</a:t>
            </a:r>
            <a:r>
              <a:rPr lang="ru-RU" dirty="0"/>
              <a:t> Superjet-100 2300 л/ч.</a:t>
            </a:r>
          </a:p>
          <a:p>
            <a:r>
              <a:rPr lang="ru-RU" dirty="0" smtClean="0"/>
              <a:t>Средняя </a:t>
            </a:r>
            <a:r>
              <a:rPr lang="ru-RU" dirty="0"/>
              <a:t>цена за литр авиационного топлива на 2017 год составляет 37.25 рублей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Час </a:t>
            </a:r>
            <a:r>
              <a:rPr lang="ru-RU" dirty="0"/>
              <a:t>работы командира самолета – 2780 р, второго пилота - 1670 р, 4 бортпроводника по 1000 р </a:t>
            </a:r>
            <a:r>
              <a:rPr lang="ru-RU" dirty="0" smtClean="0"/>
              <a:t>=&gt; </a:t>
            </a:r>
            <a:r>
              <a:rPr lang="ru-RU" dirty="0"/>
              <a:t>экипаж получает 8450 р/час.</a:t>
            </a:r>
          </a:p>
          <a:p>
            <a:r>
              <a:rPr lang="ru-RU" dirty="0" smtClean="0"/>
              <a:t>Комиссия </a:t>
            </a:r>
            <a:r>
              <a:rPr lang="ru-RU" dirty="0"/>
              <a:t>аэропорта – 288 р за тонну максимальной взлетной массы + 225 р за тонну на обеспечение авиационной </a:t>
            </a:r>
            <a:r>
              <a:rPr lang="ru-RU" dirty="0" smtClean="0"/>
              <a:t>безопасности</a:t>
            </a:r>
            <a:r>
              <a:rPr lang="ru-RU" dirty="0"/>
              <a:t>. Вес </a:t>
            </a:r>
            <a:r>
              <a:rPr lang="ru-RU" dirty="0" err="1"/>
              <a:t>Boeing</a:t>
            </a:r>
            <a:r>
              <a:rPr lang="ru-RU" dirty="0"/>
              <a:t> 737-300 - 62 т, </a:t>
            </a:r>
            <a:r>
              <a:rPr lang="ru-RU" dirty="0" err="1"/>
              <a:t>Sukhoi</a:t>
            </a:r>
            <a:r>
              <a:rPr lang="ru-RU" dirty="0"/>
              <a:t> Superjet-100 - 46 т.</a:t>
            </a:r>
          </a:p>
          <a:p>
            <a:r>
              <a:rPr lang="ru-RU" dirty="0" smtClean="0"/>
              <a:t>302 </a:t>
            </a:r>
            <a:r>
              <a:rPr lang="ru-RU" dirty="0"/>
              <a:t>р на обслуживание каждого </a:t>
            </a:r>
            <a:r>
              <a:rPr lang="ru-RU" dirty="0" smtClean="0"/>
              <a:t>пассажира.</a:t>
            </a:r>
            <a:endParaRPr lang="ru-RU" dirty="0"/>
          </a:p>
          <a:p>
            <a:r>
              <a:rPr lang="ru-RU" dirty="0" smtClean="0"/>
              <a:t>ТО </a:t>
            </a:r>
            <a:r>
              <a:rPr lang="ru-RU" dirty="0"/>
              <a:t>самолета - 23 100 р на час </a:t>
            </a:r>
            <a:r>
              <a:rPr lang="ru-RU" dirty="0" smtClean="0"/>
              <a:t>полета.</a:t>
            </a:r>
            <a:endParaRPr lang="ru-RU" dirty="0"/>
          </a:p>
          <a:p>
            <a:r>
              <a:rPr lang="ru-RU" dirty="0" err="1" smtClean="0"/>
              <a:t>Неполетные</a:t>
            </a:r>
            <a:r>
              <a:rPr lang="ru-RU" dirty="0" smtClean="0"/>
              <a:t> </a:t>
            </a:r>
            <a:r>
              <a:rPr lang="ru-RU" dirty="0"/>
              <a:t>расходы - 15% цены </a:t>
            </a:r>
            <a:r>
              <a:rPr lang="ru-RU" dirty="0" smtClean="0"/>
              <a:t>билета.</a:t>
            </a:r>
          </a:p>
          <a:p>
            <a:r>
              <a:rPr lang="ru-RU" dirty="0" smtClean="0"/>
              <a:t>Расходы </a:t>
            </a:r>
            <a:r>
              <a:rPr lang="ru-RU" dirty="0"/>
              <a:t>на </a:t>
            </a:r>
            <a:r>
              <a:rPr lang="ru-RU" dirty="0" smtClean="0"/>
              <a:t>топливо </a:t>
            </a:r>
            <a:r>
              <a:rPr lang="ru-RU" dirty="0"/>
              <a:t>составляют от </a:t>
            </a:r>
            <a:r>
              <a:rPr lang="ru-RU" dirty="0" smtClean="0"/>
              <a:t>12.5% </a:t>
            </a:r>
            <a:r>
              <a:rPr lang="ru-RU" dirty="0"/>
              <a:t>всех издержек авиакомпании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286941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Возможные способы оценки прибыльности рейсов на основе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Основная мера оценки – соотношение доходов с продажи билетов и расходов на топливо и обслуживание самолета.</a:t>
            </a:r>
          </a:p>
          <a:p>
            <a:r>
              <a:rPr lang="ru-RU" dirty="0" smtClean="0"/>
              <a:t>Было обнаружено, что рейсы в Новокузнецк летают пустыми. Либо информация о продаже билетов на эти рейсы не была внесена в базу данных, либо они летают с другой целью, либо от этих рейсов нужно отказаться.</a:t>
            </a:r>
          </a:p>
          <a:p>
            <a:r>
              <a:rPr lang="ru-RU" dirty="0" smtClean="0"/>
              <a:t>Учитывая найденную информацию о других расходах кроме топлива, все рейсы получились прибыльными. Расчеты топливных расходов через время полета и расстояние полета не отличаются существенно.</a:t>
            </a:r>
          </a:p>
          <a:p>
            <a:r>
              <a:rPr lang="ru-RU" dirty="0" smtClean="0"/>
              <a:t>Не </a:t>
            </a:r>
            <a:r>
              <a:rPr lang="ru-RU" dirty="0"/>
              <a:t>учитывая конкретные цены, согласно другому </a:t>
            </a:r>
            <a:r>
              <a:rPr lang="ru-RU" dirty="0" smtClean="0"/>
              <a:t>источнику расходы </a:t>
            </a:r>
            <a:r>
              <a:rPr lang="ru-RU" dirty="0"/>
              <a:t>на топливо составляют </a:t>
            </a:r>
            <a:r>
              <a:rPr lang="ru-RU" dirty="0" smtClean="0"/>
              <a:t>12.7</a:t>
            </a:r>
            <a:r>
              <a:rPr lang="ru-RU" dirty="0"/>
              <a:t>% </a:t>
            </a:r>
            <a:r>
              <a:rPr lang="ru-RU" dirty="0" smtClean="0"/>
              <a:t>от всех </a:t>
            </a:r>
            <a:r>
              <a:rPr lang="ru-RU" dirty="0"/>
              <a:t>издержек авиакомпании.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250882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прибыльности рейсов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Было найдено 2 убыточных рейса:</a:t>
            </a:r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590174"/>
              </p:ext>
            </p:extLst>
          </p:nvPr>
        </p:nvGraphicFramePr>
        <p:xfrm>
          <a:off x="667035" y="2708700"/>
          <a:ext cx="10980000" cy="273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792">
                  <a:extLst>
                    <a:ext uri="{9D8B030D-6E8A-4147-A177-3AD203B41FA5}">
                      <a16:colId xmlns:a16="http://schemas.microsoft.com/office/drawing/2014/main" val="3361755784"/>
                    </a:ext>
                  </a:extLst>
                </a:gridCol>
                <a:gridCol w="1226603">
                  <a:extLst>
                    <a:ext uri="{9D8B030D-6E8A-4147-A177-3AD203B41FA5}">
                      <a16:colId xmlns:a16="http://schemas.microsoft.com/office/drawing/2014/main" val="2266418393"/>
                    </a:ext>
                  </a:extLst>
                </a:gridCol>
                <a:gridCol w="1928674">
                  <a:extLst>
                    <a:ext uri="{9D8B030D-6E8A-4147-A177-3AD203B41FA5}">
                      <a16:colId xmlns:a16="http://schemas.microsoft.com/office/drawing/2014/main" val="321789036"/>
                    </a:ext>
                  </a:extLst>
                </a:gridCol>
                <a:gridCol w="1275033">
                  <a:extLst>
                    <a:ext uri="{9D8B030D-6E8A-4147-A177-3AD203B41FA5}">
                      <a16:colId xmlns:a16="http://schemas.microsoft.com/office/drawing/2014/main" val="2207539143"/>
                    </a:ext>
                  </a:extLst>
                </a:gridCol>
                <a:gridCol w="1032928">
                  <a:extLst>
                    <a:ext uri="{9D8B030D-6E8A-4147-A177-3AD203B41FA5}">
                      <a16:colId xmlns:a16="http://schemas.microsoft.com/office/drawing/2014/main" val="2896588980"/>
                    </a:ext>
                  </a:extLst>
                </a:gridCol>
                <a:gridCol w="1202404">
                  <a:extLst>
                    <a:ext uri="{9D8B030D-6E8A-4147-A177-3AD203B41FA5}">
                      <a16:colId xmlns:a16="http://schemas.microsoft.com/office/drawing/2014/main" val="670697336"/>
                    </a:ext>
                  </a:extLst>
                </a:gridCol>
                <a:gridCol w="1202403">
                  <a:extLst>
                    <a:ext uri="{9D8B030D-6E8A-4147-A177-3AD203B41FA5}">
                      <a16:colId xmlns:a16="http://schemas.microsoft.com/office/drawing/2014/main" val="2501521027"/>
                    </a:ext>
                  </a:extLst>
                </a:gridCol>
                <a:gridCol w="1948163">
                  <a:extLst>
                    <a:ext uri="{9D8B030D-6E8A-4147-A177-3AD203B41FA5}">
                      <a16:colId xmlns:a16="http://schemas.microsoft.com/office/drawing/2014/main" val="3310705929"/>
                    </a:ext>
                  </a:extLst>
                </a:gridCol>
              </a:tblGrid>
              <a:tr h="70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flight_id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flight_no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aircraft_model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sum_ticket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dep_city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arr_city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seat_perc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total_p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255349"/>
                  </a:ext>
                </a:extLst>
              </a:tr>
              <a:tr h="1013333"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136642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PG0480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Sukhoi Superjet-100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 smtClean="0">
                          <a:effectLst/>
                        </a:rPr>
                        <a:t>531000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Anapa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Belgorod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 smtClean="0">
                          <a:effectLst/>
                        </a:rPr>
                        <a:t>66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-19928.47769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531218"/>
                  </a:ext>
                </a:extLst>
              </a:tr>
              <a:tr h="1013333"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136807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PG0480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err="1">
                          <a:effectLst/>
                        </a:rPr>
                        <a:t>Sukhoi</a:t>
                      </a:r>
                      <a:r>
                        <a:rPr lang="en-US" dirty="0">
                          <a:effectLst/>
                        </a:rPr>
                        <a:t> Superjet-100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 smtClean="0">
                          <a:effectLst/>
                        </a:rPr>
                        <a:t>531000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Anapa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Belgorod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 smtClean="0">
                          <a:effectLst/>
                        </a:rPr>
                        <a:t>70.1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-31171.91601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368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68530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8171</TotalTime>
  <Words>488</Words>
  <Application>Microsoft Office PowerPoint</Application>
  <PresentationFormat>Широкоэкранный</PresentationFormat>
  <Paragraphs>90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Corbel</vt:lpstr>
      <vt:lpstr>Базис</vt:lpstr>
      <vt:lpstr>Проект 4. Авиарейсы без потерь</vt:lpstr>
      <vt:lpstr>Цель работы</vt:lpstr>
      <vt:lpstr>Структура исходной базы данных</vt:lpstr>
      <vt:lpstr>Описание данных и их отношение к оценке прибыльности</vt:lpstr>
      <vt:lpstr>Описание данных и их отношение к оценке прибыльности</vt:lpstr>
      <vt:lpstr>Данные, которые можно добавить в вашу таблицу, но вы не нашли их в базе данных</vt:lpstr>
      <vt:lpstr>Возможные способы оценки прибыльности рейсов на основе датасета</vt:lpstr>
      <vt:lpstr>Оценка прибыльности рейсов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4. Авиарейсы без потерь</dc:title>
  <dc:creator>Lada Sadykova</dc:creator>
  <cp:lastModifiedBy>Lada Sadykova</cp:lastModifiedBy>
  <cp:revision>11</cp:revision>
  <dcterms:created xsi:type="dcterms:W3CDTF">2021-07-23T15:41:09Z</dcterms:created>
  <dcterms:modified xsi:type="dcterms:W3CDTF">2021-07-29T07:52:50Z</dcterms:modified>
</cp:coreProperties>
</file>