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Work Sans Medium"/>
      <p:regular r:id="rId13"/>
      <p:bold r:id="rId14"/>
      <p:italic r:id="rId15"/>
      <p:boldItalic r:id="rId16"/>
    </p:embeddedFont>
    <p:embeddedFont>
      <p:font typeface="Work Sans"/>
      <p:regular r:id="rId17"/>
      <p:bold r:id="rId18"/>
      <p:italic r:id="rId19"/>
      <p:boldItalic r:id="rId20"/>
    </p:embeddedFont>
    <p:embeddedFont>
      <p:font typeface="Work Sans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40">
          <p15:clr>
            <a:srgbClr val="747775"/>
          </p15:clr>
        </p15:guide>
        <p15:guide id="2" pos="5420">
          <p15:clr>
            <a:srgbClr val="747775"/>
          </p15:clr>
        </p15:guide>
        <p15:guide id="3" pos="2880">
          <p15:clr>
            <a:srgbClr val="747775"/>
          </p15:clr>
        </p15:guide>
        <p15:guide id="4" orient="horz" pos="340">
          <p15:clr>
            <a:srgbClr val="747775"/>
          </p15:clr>
        </p15:guide>
        <p15:guide id="5" orient="horz" pos="289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/>
        <p:guide pos="5420"/>
        <p:guide pos="2880"/>
        <p:guide pos="340" orient="horz"/>
        <p:guide pos="289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11" Type="http://schemas.openxmlformats.org/officeDocument/2006/relationships/slide" Target="slides/slide6.xml"/><Relationship Id="rId22" Type="http://schemas.openxmlformats.org/officeDocument/2006/relationships/font" Target="fonts/WorkSansSemiBold-bold.fntdata"/><Relationship Id="rId10" Type="http://schemas.openxmlformats.org/officeDocument/2006/relationships/slide" Target="slides/slide5.xml"/><Relationship Id="rId21" Type="http://schemas.openxmlformats.org/officeDocument/2006/relationships/font" Target="fonts/WorkSansSemiBold-regular.fntdata"/><Relationship Id="rId13" Type="http://schemas.openxmlformats.org/officeDocument/2006/relationships/font" Target="fonts/WorkSansMedium-regular.fntdata"/><Relationship Id="rId24" Type="http://schemas.openxmlformats.org/officeDocument/2006/relationships/font" Target="fonts/WorkSansSemiBold-boldItalic.fntdata"/><Relationship Id="rId12" Type="http://schemas.openxmlformats.org/officeDocument/2006/relationships/slide" Target="slides/slide7.xml"/><Relationship Id="rId23" Type="http://schemas.openxmlformats.org/officeDocument/2006/relationships/font" Target="fonts/WorkSa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WorkSansMedium-italic.fntdata"/><Relationship Id="rId14" Type="http://schemas.openxmlformats.org/officeDocument/2006/relationships/font" Target="fonts/WorkSansMedium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WorkSans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WorkSans-italic.fntdata"/><Relationship Id="rId6" Type="http://schemas.openxmlformats.org/officeDocument/2006/relationships/slide" Target="slides/slide1.xml"/><Relationship Id="rId18" Type="http://schemas.openxmlformats.org/officeDocument/2006/relationships/font" Target="fonts/Work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55a9c86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55a9c86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9a084a88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9a084a8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9a084a8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9a084a8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9a084a8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9a084a8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647c2099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647c209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9a084a88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9a084a88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9a084a88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9a084a8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C17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5.jpg"/><Relationship Id="rId7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47275" y="402896"/>
            <a:ext cx="2207628" cy="216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883379" y="-185660"/>
            <a:ext cx="1729320" cy="169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589749" y="-704224"/>
            <a:ext cx="941615" cy="92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208550" y="477146"/>
            <a:ext cx="2207628" cy="216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7265479" y="2214815"/>
            <a:ext cx="1729320" cy="169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7134949" y="1657226"/>
            <a:ext cx="941615" cy="92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47274" y="-314674"/>
            <a:ext cx="941615" cy="92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668099" y="3402601"/>
            <a:ext cx="941615" cy="92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550524" y="-403599"/>
            <a:ext cx="941615" cy="92507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555850" y="2726225"/>
            <a:ext cx="76527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rgbClr val="F7F6F6"/>
                </a:solidFill>
                <a:latin typeface="Work Sans"/>
                <a:ea typeface="Work Sans"/>
                <a:cs typeface="Work Sans"/>
                <a:sym typeface="Work Sans"/>
              </a:rPr>
              <a:t>Análise de Dados</a:t>
            </a:r>
            <a:endParaRPr b="1" sz="4200">
              <a:solidFill>
                <a:srgbClr val="F7F6F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5125" y="3434475"/>
            <a:ext cx="6839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7F6F6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Conceitos, Técnicas e Aplicações</a:t>
            </a:r>
            <a:endParaRPr sz="2300">
              <a:solidFill>
                <a:srgbClr val="F7F6F6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pic>
        <p:nvPicPr>
          <p:cNvPr id="65" name="Google Shape;65;p13" title="Cópia de logo dcomp branca.png"/>
          <p:cNvPicPr preferRelativeResize="0"/>
          <p:nvPr/>
        </p:nvPicPr>
        <p:blipFill rotWithShape="1">
          <a:blip r:embed="rId4">
            <a:alphaModFix/>
          </a:blip>
          <a:srcRect b="22263" l="0" r="0" t="22423"/>
          <a:stretch/>
        </p:blipFill>
        <p:spPr>
          <a:xfrm>
            <a:off x="7929563" y="4327675"/>
            <a:ext cx="970800" cy="5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580" y="220849"/>
            <a:ext cx="208525" cy="39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7F6F6"/>
                </a:solidFill>
                <a:latin typeface="Work Sans"/>
                <a:ea typeface="Work Sans"/>
                <a:cs typeface="Work Sans"/>
                <a:sym typeface="Work Sans"/>
              </a:rPr>
              <a:t>Quem somos?</a:t>
            </a:r>
            <a:endParaRPr b="1">
              <a:solidFill>
                <a:srgbClr val="F7F6F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7213448" y="2120322"/>
            <a:ext cx="3356400" cy="32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68274" y="4010501"/>
            <a:ext cx="2629200" cy="258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68300" y="623917"/>
            <a:ext cx="1431600" cy="140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2428052" y="-999041"/>
            <a:ext cx="3356400" cy="32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9424" y="-1893862"/>
            <a:ext cx="2629200" cy="258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792850" y="1764117"/>
            <a:ext cx="1431600" cy="140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175850" y="623917"/>
            <a:ext cx="1431600" cy="140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536100" y="540000"/>
            <a:ext cx="80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7F6F6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Um pouco sobre a LADATA</a:t>
            </a:r>
            <a:endParaRPr>
              <a:solidFill>
                <a:srgbClr val="F7F6F6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540000" y="1126400"/>
            <a:ext cx="80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BAB9B9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Sediada no Departamento de Computação da UFS, a Liga Acadêmica de Ciência de Dados (LADATA) promove ciência de dados por meio de projetos de ensino, pesquisa e extensão.</a:t>
            </a:r>
            <a:endParaRPr sz="1500"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BAB9B9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Nossos objetivos são fomentar essa cultura dentro e fora da academia, abrangendo instituições de ensino e a sociedade em geral.</a:t>
            </a:r>
            <a:endParaRPr sz="1500"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7284043" y="3773529"/>
            <a:ext cx="1718111" cy="168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288326" y="4741094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557360" y="3315479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082441" y="5006074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328840" y="2911900"/>
            <a:ext cx="732824" cy="71995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1720325" y="3068600"/>
            <a:ext cx="2145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540000" y="540000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7F6F6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Equipe Responsável</a:t>
            </a:r>
            <a:endParaRPr>
              <a:solidFill>
                <a:srgbClr val="F7F6F6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3309600" y="4119750"/>
            <a:ext cx="25248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7F6F6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Pedro Rocha, Eng. Química</a:t>
            </a:r>
            <a:endParaRPr>
              <a:solidFill>
                <a:srgbClr val="F7F6F6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7634193" y="-652346"/>
            <a:ext cx="1718111" cy="168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736576" y="616694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397060" y="736104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082441" y="5006074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713315" y="0"/>
            <a:ext cx="732824" cy="719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6"/>
          <p:cNvGrpSpPr/>
          <p:nvPr/>
        </p:nvGrpSpPr>
        <p:grpSpPr>
          <a:xfrm>
            <a:off x="539989" y="1477606"/>
            <a:ext cx="2602867" cy="2642156"/>
            <a:chOff x="5214075" y="1222675"/>
            <a:chExt cx="2939100" cy="3078001"/>
          </a:xfrm>
        </p:grpSpPr>
        <p:pic>
          <p:nvPicPr>
            <p:cNvPr id="103" name="Google Shape;103;p16"/>
            <p:cNvPicPr preferRelativeResize="0"/>
            <p:nvPr/>
          </p:nvPicPr>
          <p:blipFill rotWithShape="1">
            <a:blip r:embed="rId4">
              <a:alphaModFix/>
            </a:blip>
            <a:srcRect b="17289" l="0" r="0" t="27526"/>
            <a:stretch/>
          </p:blipFill>
          <p:spPr>
            <a:xfrm>
              <a:off x="5243250" y="1420675"/>
              <a:ext cx="2879999" cy="2880001"/>
            </a:xfrm>
            <a:prstGeom prst="rect">
              <a:avLst/>
            </a:prstGeom>
            <a:noFill/>
            <a:ln cap="flat" cmpd="sng" w="28575">
              <a:solidFill>
                <a:srgbClr val="F7F6F6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4" name="Google Shape;104;p16"/>
            <p:cNvSpPr/>
            <p:nvPr/>
          </p:nvSpPr>
          <p:spPr>
            <a:xfrm>
              <a:off x="5214075" y="1222675"/>
              <a:ext cx="2939100" cy="198000"/>
            </a:xfrm>
            <a:prstGeom prst="rect">
              <a:avLst/>
            </a:pr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7965450" y="1251600"/>
              <a:ext cx="157800" cy="142500"/>
            </a:xfrm>
            <a:prstGeom prst="rect">
              <a:avLst/>
            </a:prstGeom>
            <a:solidFill>
              <a:srgbClr val="BAB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rgbClr val="1C1717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x</a:t>
              </a:r>
              <a:endParaRPr sz="800">
                <a:solidFill>
                  <a:srgbClr val="1C1717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7779600" y="1251600"/>
              <a:ext cx="157800" cy="142500"/>
            </a:xfrm>
            <a:prstGeom prst="rect">
              <a:avLst/>
            </a:prstGeom>
            <a:solidFill>
              <a:srgbClr val="BAB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rgbClr val="1C1717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—</a:t>
              </a:r>
              <a:endParaRPr sz="800">
                <a:solidFill>
                  <a:srgbClr val="1C1717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6001139" y="1477606"/>
            <a:ext cx="2602867" cy="2642156"/>
            <a:chOff x="5214075" y="1222675"/>
            <a:chExt cx="2939100" cy="3078001"/>
          </a:xfrm>
        </p:grpSpPr>
        <p:pic>
          <p:nvPicPr>
            <p:cNvPr id="108" name="Google Shape;108;p16"/>
            <p:cNvPicPr preferRelativeResize="0"/>
            <p:nvPr/>
          </p:nvPicPr>
          <p:blipFill rotWithShape="1">
            <a:blip r:embed="rId4">
              <a:alphaModFix/>
            </a:blip>
            <a:srcRect b="17289" l="0" r="0" t="27526"/>
            <a:stretch/>
          </p:blipFill>
          <p:spPr>
            <a:xfrm>
              <a:off x="5243250" y="1420675"/>
              <a:ext cx="2879999" cy="2880001"/>
            </a:xfrm>
            <a:prstGeom prst="rect">
              <a:avLst/>
            </a:prstGeom>
            <a:noFill/>
            <a:ln cap="flat" cmpd="sng" w="28575">
              <a:solidFill>
                <a:srgbClr val="F7F6F6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9" name="Google Shape;109;p16"/>
            <p:cNvSpPr/>
            <p:nvPr/>
          </p:nvSpPr>
          <p:spPr>
            <a:xfrm>
              <a:off x="5214075" y="1222675"/>
              <a:ext cx="2939100" cy="198000"/>
            </a:xfrm>
            <a:prstGeom prst="rect">
              <a:avLst/>
            </a:pr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7965450" y="1251600"/>
              <a:ext cx="157800" cy="142500"/>
            </a:xfrm>
            <a:prstGeom prst="rect">
              <a:avLst/>
            </a:prstGeom>
            <a:solidFill>
              <a:srgbClr val="BAB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rgbClr val="1C1717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x</a:t>
              </a:r>
              <a:endParaRPr sz="800">
                <a:solidFill>
                  <a:srgbClr val="1C1717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7779600" y="1251600"/>
              <a:ext cx="157800" cy="142500"/>
            </a:xfrm>
            <a:prstGeom prst="rect">
              <a:avLst/>
            </a:prstGeom>
            <a:solidFill>
              <a:srgbClr val="BAB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rgbClr val="1C1717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—</a:t>
              </a:r>
              <a:endParaRPr sz="800">
                <a:solidFill>
                  <a:srgbClr val="1C1717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3270564" y="1477606"/>
            <a:ext cx="2602867" cy="2642156"/>
            <a:chOff x="5214075" y="1222675"/>
            <a:chExt cx="2939100" cy="3078001"/>
          </a:xfrm>
        </p:grpSpPr>
        <p:pic>
          <p:nvPicPr>
            <p:cNvPr id="113" name="Google Shape;113;p16"/>
            <p:cNvPicPr preferRelativeResize="0"/>
            <p:nvPr/>
          </p:nvPicPr>
          <p:blipFill rotWithShape="1">
            <a:blip r:embed="rId4">
              <a:alphaModFix/>
            </a:blip>
            <a:srcRect b="17289" l="0" r="0" t="27526"/>
            <a:stretch/>
          </p:blipFill>
          <p:spPr>
            <a:xfrm>
              <a:off x="5243250" y="1420675"/>
              <a:ext cx="2879999" cy="2880001"/>
            </a:xfrm>
            <a:prstGeom prst="rect">
              <a:avLst/>
            </a:prstGeom>
            <a:noFill/>
            <a:ln cap="flat" cmpd="sng" w="28575">
              <a:solidFill>
                <a:srgbClr val="F7F6F6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4" name="Google Shape;114;p16"/>
            <p:cNvSpPr/>
            <p:nvPr/>
          </p:nvSpPr>
          <p:spPr>
            <a:xfrm>
              <a:off x="5214075" y="1222675"/>
              <a:ext cx="2939100" cy="198000"/>
            </a:xfrm>
            <a:prstGeom prst="rect">
              <a:avLst/>
            </a:pr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965450" y="1251600"/>
              <a:ext cx="157800" cy="142500"/>
            </a:xfrm>
            <a:prstGeom prst="rect">
              <a:avLst/>
            </a:prstGeom>
            <a:solidFill>
              <a:srgbClr val="BAB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rgbClr val="1C1717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x</a:t>
              </a:r>
              <a:endParaRPr sz="800">
                <a:solidFill>
                  <a:srgbClr val="1C1717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7779600" y="1251600"/>
              <a:ext cx="157800" cy="142500"/>
            </a:xfrm>
            <a:prstGeom prst="rect">
              <a:avLst/>
            </a:prstGeom>
            <a:solidFill>
              <a:srgbClr val="BAB9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rgbClr val="1C1717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—</a:t>
              </a:r>
              <a:endParaRPr sz="800">
                <a:solidFill>
                  <a:srgbClr val="1C1717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sp>
        <p:nvSpPr>
          <p:cNvPr id="117" name="Google Shape;117;p16"/>
          <p:cNvSpPr txBox="1"/>
          <p:nvPr/>
        </p:nvSpPr>
        <p:spPr>
          <a:xfrm>
            <a:off x="3788550" y="4329175"/>
            <a:ext cx="15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BAB9B9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Membro Efetivo</a:t>
            </a:r>
            <a:endParaRPr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8" name="Google Shape;118;p16"/>
          <p:cNvSpPr txBox="1"/>
          <p:nvPr>
            <p:ph idx="2" type="body"/>
          </p:nvPr>
        </p:nvSpPr>
        <p:spPr>
          <a:xfrm>
            <a:off x="579025" y="4119738"/>
            <a:ext cx="25248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7F6F6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Kely Murta</a:t>
            </a:r>
            <a:r>
              <a:rPr lang="pt-BR">
                <a:solidFill>
                  <a:srgbClr val="F7F6F6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, Astrofísica</a:t>
            </a:r>
            <a:endParaRPr>
              <a:solidFill>
                <a:srgbClr val="F7F6F6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35175" y="4329175"/>
            <a:ext cx="22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BAB9B9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Diretora de Pesquisa</a:t>
            </a:r>
            <a:endParaRPr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5">
            <a:alphaModFix/>
          </a:blip>
          <a:srcRect b="48" l="1530" r="-1529" t="3825"/>
          <a:stretch/>
        </p:blipFill>
        <p:spPr>
          <a:xfrm>
            <a:off x="579000" y="1655075"/>
            <a:ext cx="2563850" cy="246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6">
            <a:alphaModFix/>
          </a:blip>
          <a:srcRect b="8341" l="0" r="1516" t="19560"/>
          <a:stretch/>
        </p:blipFill>
        <p:spPr>
          <a:xfrm>
            <a:off x="6040175" y="1655075"/>
            <a:ext cx="2524950" cy="246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5809238" y="3986550"/>
            <a:ext cx="2986800" cy="6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7F6F6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Eduarda Mascarenhas, </a:t>
            </a:r>
            <a:endParaRPr>
              <a:solidFill>
                <a:srgbClr val="F7F6F6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7F6F6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Eng. de Computação</a:t>
            </a:r>
            <a:endParaRPr>
              <a:solidFill>
                <a:srgbClr val="F7F6F6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471200" y="4484650"/>
            <a:ext cx="16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BAB9B9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Secretária Geral</a:t>
            </a:r>
            <a:endParaRPr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7">
            <a:alphaModFix/>
          </a:blip>
          <a:srcRect b="-2443" l="1493" r="1503" t="5100"/>
          <a:stretch/>
        </p:blipFill>
        <p:spPr>
          <a:xfrm>
            <a:off x="3309525" y="1655075"/>
            <a:ext cx="2524800" cy="25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536100" y="540000"/>
            <a:ext cx="80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7F6F6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Análise de Dados</a:t>
            </a:r>
            <a:endParaRPr>
              <a:solidFill>
                <a:srgbClr val="F7F6F6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540000" y="1355000"/>
            <a:ext cx="80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BAB9B9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Nesta oficina serão introduzidos os fundamentos teóricos e práticos da análise de dados, abrangendo desde conceitos básicos até aplicações intermediárias. Serão exploradas técnicas essenciais para o tratamento, visualização e identificação de padrões em dados reais.</a:t>
            </a:r>
            <a:endParaRPr sz="1700"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BAB9B9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Os principais tópicos incluem:</a:t>
            </a:r>
            <a:endParaRPr sz="1700"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AB9B9"/>
              </a:buClr>
              <a:buSzPts val="1300"/>
              <a:buFont typeface="Work Sans Medium"/>
              <a:buChar char="●"/>
            </a:pPr>
            <a:r>
              <a:rPr lang="pt-BR" sz="1300">
                <a:solidFill>
                  <a:srgbClr val="BAB9B9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Conceitos básicos de análise e visualização de dados.</a:t>
            </a:r>
            <a:endParaRPr sz="1300"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9B9"/>
              </a:buClr>
              <a:buSzPts val="1300"/>
              <a:buFont typeface="Work Sans Medium"/>
              <a:buChar char="●"/>
            </a:pPr>
            <a:r>
              <a:rPr lang="pt-BR" sz="1300">
                <a:solidFill>
                  <a:srgbClr val="BAB9B9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Técnicas de limpeza e transformação de dados.</a:t>
            </a:r>
            <a:endParaRPr sz="1300"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B9B9"/>
              </a:buClr>
              <a:buSzPts val="1300"/>
              <a:buFont typeface="Work Sans Medium"/>
              <a:buChar char="●"/>
            </a:pPr>
            <a:r>
              <a:rPr lang="pt-BR" sz="1300">
                <a:solidFill>
                  <a:srgbClr val="BAB9B9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Métodos intermediários, como correlação e agrupamento.</a:t>
            </a:r>
            <a:endParaRPr sz="1300"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BAB9B9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7284043" y="3773529"/>
            <a:ext cx="1718111" cy="168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288326" y="4741094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557360" y="3315479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082441" y="5006074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328840" y="2911900"/>
            <a:ext cx="732824" cy="71995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-2668650" y="2975225"/>
            <a:ext cx="21450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7F6F6"/>
                </a:solidFill>
                <a:latin typeface="Work Sans"/>
                <a:ea typeface="Work Sans"/>
                <a:cs typeface="Work Sans"/>
                <a:sym typeface="Work Sans"/>
              </a:rPr>
              <a:t>Desafio</a:t>
            </a:r>
            <a:endParaRPr b="1">
              <a:solidFill>
                <a:srgbClr val="F7F6F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7213448" y="2120322"/>
            <a:ext cx="3356400" cy="32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68274" y="4010501"/>
            <a:ext cx="2629200" cy="258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68300" y="623917"/>
            <a:ext cx="1431600" cy="140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2428052" y="-999041"/>
            <a:ext cx="3356400" cy="32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9424" y="-1893862"/>
            <a:ext cx="2629200" cy="258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792850" y="1764117"/>
            <a:ext cx="1431600" cy="140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175850" y="623917"/>
            <a:ext cx="1431600" cy="140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536100" y="635525"/>
            <a:ext cx="80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7F6F6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Conheçam a LADATA</a:t>
            </a:r>
            <a:endParaRPr>
              <a:solidFill>
                <a:srgbClr val="F7F6F6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540000" y="1208225"/>
            <a:ext cx="80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BAB9B9"/>
                </a:solidFill>
                <a:latin typeface="Work Sans"/>
                <a:ea typeface="Work Sans"/>
                <a:cs typeface="Work Sans"/>
                <a:sym typeface="Work Sans"/>
              </a:rPr>
              <a:t>…</a:t>
            </a:r>
            <a:endParaRPr>
              <a:solidFill>
                <a:srgbClr val="BAB9B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7284043" y="3773529"/>
            <a:ext cx="1718111" cy="168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6288326" y="4741094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557360" y="3315479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8082441" y="5006074"/>
            <a:ext cx="1345864" cy="132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8328840" y="2911900"/>
            <a:ext cx="732824" cy="71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