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Mono Medium"/>
      <p:regular r:id="rId21"/>
      <p:bold r:id="rId22"/>
      <p:italic r:id="rId23"/>
      <p:boldItalic r:id="rId24"/>
    </p:embeddedFont>
    <p:embeddedFont>
      <p:font typeface="Concert One"/>
      <p:regular r:id="rId25"/>
    </p:embeddedFont>
    <p:embeddedFont>
      <p:font typeface="Coming Soon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Medium-bold.fntdata"/><Relationship Id="rId21" Type="http://schemas.openxmlformats.org/officeDocument/2006/relationships/font" Target="fonts/RobotoMonoMedium-regular.fntdata"/><Relationship Id="rId24" Type="http://schemas.openxmlformats.org/officeDocument/2006/relationships/font" Target="fonts/RobotoMonoMedium-boldItalic.fntdata"/><Relationship Id="rId23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ingSoon-regular.fntdata"/><Relationship Id="rId25" Type="http://schemas.openxmlformats.org/officeDocument/2006/relationships/font" Target="fonts/ConcertOne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804848d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804848d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Unbiased Selection, we </a:t>
            </a:r>
            <a:r>
              <a:rPr lang="en"/>
              <a:t>select</a:t>
            </a:r>
            <a:r>
              <a:rPr lang="en"/>
              <a:t> the clients randomly, but in a different fashion than in FedAvg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804848d9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804848d9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plan to explore different kinds of unbiased and biased client selection algorithms on the following datasets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plan to start with Synthetic(α, β) dataset and CelabA dataset as they are less computationally expensive and then we will move on to the NLP datasets (shakespeare and reddit)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Then, we will compare their performance with FedAvg.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Here, biased mean that the server will use any local training information of the clients.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And, unbiased means that the server will not use any local training information of the clients.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804848d9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804848d9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Unbiased Selection, we select the clients randomly, but in a different fashion than in FedAvg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804848d9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804848d9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plan to explore different kinds of unbiased and biased client selection algorithms on the following datasets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plan to start with Synthetic(α, β) dataset and CelabA dataset as they are less computationally expensive and then we will move on to the NLP datasets (shakespeare and reddit)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Then, we will compare their performance with FedAvg.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Here, biased mean that the server will use any local training information of the clients.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And, unbiased means that the server will not use any local training information of the clients.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804848d9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804848d9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804848d9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804848d9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804848d9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804848d9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7e3144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7e3144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04848d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04848d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804848d9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804848d9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Federated Learning is a form of distributed learning with the key challenge being the non-identically distributed nature of the data in the participating clients. The popular federated averaging algorithm involves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randomly selecting K clients out of a total of N available clients and then averaging the weight updates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sent by the selected clients after a round’s training.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804848d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804848d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plan to explore different kinds of unbiased and biased client selection algorithms on the </a:t>
            </a:r>
            <a:r>
              <a:rPr lang="en">
                <a:solidFill>
                  <a:schemeClr val="dk1"/>
                </a:solidFill>
              </a:rPr>
              <a:t>following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datasets</a:t>
            </a:r>
            <a:r>
              <a:rPr lang="en">
                <a:solidFill>
                  <a:schemeClr val="dk1"/>
                </a:solidFill>
              </a:rPr>
              <a:t>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plan to start with Synthetic(α, β) dataset and CelabA dataset as they are less computationally expensive and then we will move on to the NLP datasets (shakespeare and reddit)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Then, we will compare their performance with FedAvg.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Here, biased mean that the server will use any local training information of the clients.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, unbiased means that the server will not use any local training information of the clients.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804848d9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804848d9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804848d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804848d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biased selection, we use a scoring mechanism to rank clients and then select them according to the score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804848d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804848d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score is the average training loss.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score of k’th client is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Where, p_k is the fraction of total samples stored in client k,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L_k(t) is the </a:t>
            </a:r>
            <a:r>
              <a:rPr lang="en">
                <a:solidFill>
                  <a:schemeClr val="dk1"/>
                </a:solidFill>
              </a:rPr>
              <a:t>cumulative</a:t>
            </a:r>
            <a:r>
              <a:rPr lang="en">
                <a:solidFill>
                  <a:schemeClr val="dk1"/>
                </a:solidFill>
              </a:rPr>
              <a:t> loss of client k,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N_k(t) is the number of times client k is selected till time 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as a client gets selected more, it’s score decreases.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Also, clients with </a:t>
            </a:r>
            <a:r>
              <a:rPr lang="en">
                <a:solidFill>
                  <a:schemeClr val="dk1"/>
                </a:solidFill>
              </a:rPr>
              <a:t>high</a:t>
            </a:r>
            <a:r>
              <a:rPr lang="en">
                <a:solidFill>
                  <a:schemeClr val="dk1"/>
                </a:solidFill>
              </a:rPr>
              <a:t> losses get selected first.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804848d9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804848d9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score is the average training loss + an Exploration Term.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score of k’th client is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Where, p_k is the fraction of total samples stored in client k,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L_k(t) is the cumulative loss of client k,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N_k(t) is the number of times client k is selected till time 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as a client gets selected more, it’s score decreases.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Also, clients with high losses get selected first.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the same time, the 2nd term ensures exploration irrespective of ranking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1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Survey of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Client Selection Methods in Federated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Learning</a:t>
            </a:r>
            <a:endParaRPr sz="4500">
              <a:solidFill>
                <a:schemeClr val="accent2"/>
              </a:solidFill>
            </a:endParaRPr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672763" y="3502213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Honey, I Shrunk the Model</a:t>
            </a:r>
            <a:endParaRPr b="0"/>
          </a:p>
        </p:txBody>
      </p:sp>
      <p:sp>
        <p:nvSpPr>
          <p:cNvPr id="174" name="Google Shape;174;p27"/>
          <p:cNvSpPr/>
          <p:nvPr/>
        </p:nvSpPr>
        <p:spPr>
          <a:xfrm>
            <a:off x="2539375" y="2885490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27"/>
          <p:cNvSpPr/>
          <p:nvPr/>
        </p:nvSpPr>
        <p:spPr>
          <a:xfrm>
            <a:off x="6026875" y="2901386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7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800100" y="3345388"/>
            <a:ext cx="1515000" cy="60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800100" y="2972398"/>
            <a:ext cx="1515000" cy="6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>
            <a:off x="6800100" y="3746073"/>
            <a:ext cx="1515000" cy="6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7001000" y="3094200"/>
            <a:ext cx="1427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Neilabh</a:t>
            </a:r>
            <a:endParaRPr b="0" sz="1300"/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7001000" y="3479488"/>
            <a:ext cx="1427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Shaun</a:t>
            </a:r>
            <a:endParaRPr b="0" sz="1300"/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7001000" y="3867875"/>
            <a:ext cx="1427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Shreya</a:t>
            </a:r>
            <a:endParaRPr b="0" sz="1300"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>
            <a:off x="6800100" y="2593623"/>
            <a:ext cx="1515000" cy="6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7001000" y="2715425"/>
            <a:ext cx="1427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Neelkamal</a:t>
            </a:r>
            <a:endParaRPr b="0"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935475" y="711175"/>
            <a:ext cx="3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3 - Sampling without Replacement</a:t>
            </a: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1127025" y="2738375"/>
            <a:ext cx="28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Clients sampled in the previous round are 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strictly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 not selected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5331850" y="8983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5259400" y="184455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Advantages -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Uniform selection of clients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A client is not selected in back-to-back rounds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935475" y="711175"/>
            <a:ext cx="3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292" name="Google Shape;292;p39"/>
          <p:cNvSpPr txBox="1"/>
          <p:nvPr/>
        </p:nvSpPr>
        <p:spPr>
          <a:xfrm>
            <a:off x="1127025" y="2275500"/>
            <a:ext cx="28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N = 100 Clients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K = 5 Clients	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5331850" y="8983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5259400" y="1656200"/>
            <a:ext cx="288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Model -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Multi-class Logistic Regression for 60-D vectors and 5 classes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Data generated from Synthetic(α,β) Dataset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</a:t>
            </a:r>
            <a:endParaRPr/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905875" y="994075"/>
            <a:ext cx="5332239" cy="3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Accuracy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905875" y="1001600"/>
            <a:ext cx="5332239" cy="3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Thanks!!</a:t>
            </a:r>
            <a:endParaRPr/>
          </a:p>
        </p:txBody>
      </p:sp>
      <p:sp>
        <p:nvSpPr>
          <p:cNvPr id="312" name="Google Shape;312;p42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2"/>
          <p:cNvSpPr txBox="1"/>
          <p:nvPr>
            <p:ph idx="2" type="title"/>
          </p:nvPr>
        </p:nvSpPr>
        <p:spPr>
          <a:xfrm>
            <a:off x="2267700" y="1403800"/>
            <a:ext cx="46749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We have compared different Federated Learning Client Selection Strategies. 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8" type="title"/>
          </p:nvPr>
        </p:nvSpPr>
        <p:spPr>
          <a:xfrm>
            <a:off x="1241525" y="711176"/>
            <a:ext cx="24207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623025" y="2161275"/>
            <a:ext cx="3448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Federated Learning? Problem Statement</a:t>
            </a:r>
            <a:endParaRPr sz="1400"/>
          </a:p>
        </p:txBody>
      </p:sp>
      <p:sp>
        <p:nvSpPr>
          <p:cNvPr id="194" name="Google Shape;194;p2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Selection</a:t>
            </a:r>
            <a:endParaRPr/>
          </a:p>
        </p:txBody>
      </p:sp>
      <p:sp>
        <p:nvSpPr>
          <p:cNvPr id="195" name="Google Shape;195;p28"/>
          <p:cNvSpPr txBox="1"/>
          <p:nvPr>
            <p:ph idx="3" type="subTitle"/>
          </p:nvPr>
        </p:nvSpPr>
        <p:spPr>
          <a:xfrm>
            <a:off x="5340599" y="2161275"/>
            <a:ext cx="30903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1 Unbiased Client Selection Algorithm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6" name="Google Shape;196;p28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Selection</a:t>
            </a:r>
            <a:endParaRPr/>
          </a:p>
        </p:txBody>
      </p:sp>
      <p:sp>
        <p:nvSpPr>
          <p:cNvPr id="197" name="Google Shape;197;p28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2 Biased Client Selection Algorithms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8" name="Google Shape;198;p28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9" name="Google Shape;199;p28"/>
          <p:cNvSpPr txBox="1"/>
          <p:nvPr>
            <p:ph idx="7" type="subTitle"/>
          </p:nvPr>
        </p:nvSpPr>
        <p:spPr>
          <a:xfrm>
            <a:off x="5152250" y="3685875"/>
            <a:ext cx="32787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Plots of Training and Testing Accuracies over time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0" name="Google Shape;210;p29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9074" r="0" t="17518"/>
          <a:stretch/>
        </p:blipFill>
        <p:spPr>
          <a:xfrm>
            <a:off x="1492300" y="1358725"/>
            <a:ext cx="7021125" cy="2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935475" y="711175"/>
            <a:ext cx="3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1069125" y="1521300"/>
            <a:ext cx="288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Client Selection Policies -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Biased Selection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Unbiased Selection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Dataset (LEAF Benchmark):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Synthetic(α,β)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CelebA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shakespeare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Reddit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331850" y="8983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259400" y="1844550"/>
            <a:ext cx="288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Criteria: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Evolution of training/validation accuracy during the training process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LEAF Federated Learning Benchmark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FedAvg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675" y="1125213"/>
            <a:ext cx="6657299" cy="33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Selection</a:t>
            </a:r>
            <a:endParaRPr/>
          </a:p>
        </p:txBody>
      </p:sp>
      <p:sp>
        <p:nvSpPr>
          <p:cNvPr id="240" name="Google Shape;240;p3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935475" y="711175"/>
            <a:ext cx="3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1 -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Average Training Loss</a:t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1054625" y="1844550"/>
            <a:ext cx="288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Selecting K topmost clients with 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highest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 training loss.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Performs better than FedAvg.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Intuition: Poorly trained clients need more training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5331850" y="8983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25" y="2182775"/>
            <a:ext cx="3353676" cy="93501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4933925" y="184455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Score of k’th Client -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935475" y="711175"/>
            <a:ext cx="3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2 -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Average Training Loss 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Term</a:t>
            </a:r>
            <a:br>
              <a:rPr lang="en"/>
            </a:b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5331850" y="8983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1054625" y="23761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Taking inspiration from the UCB algorithm in RL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Upper Confidence Bound (UCB) ensure a good balance between exploration and exploitation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933925" y="184455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Score of k’th Client -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950" y="2312676"/>
            <a:ext cx="3861150" cy="7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