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Merriweathe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8652d4d19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652d4d19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8036c29a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8036c29a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884d2e791a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84d2e791a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8036c29a7_8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8036c29a7_8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8036c29a7_8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8036c29a7_8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884d2e791a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84d2e791a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884d2e791a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84d2e791a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652d4d194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652d4d194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652d4d194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652d4d194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852bce42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852bce42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652d4d272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652d4d272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7b81a36f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7b81a36f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05368fa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05368fa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05368fa5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05368fa5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8036c29a7_8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8036c29a7_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openaccess.thecvf.com/content_ICCV_2017/papers/Zhu_Unpaired_Image-To-Image_Translation_ICCV_2017_paper.pdf" TargetMode="External"/><Relationship Id="rId4" Type="http://schemas.openxmlformats.org/officeDocument/2006/relationships/hyperlink" Target="https://github.com/junyanz/CycleGAN" TargetMode="External"/><Relationship Id="rId11" Type="http://schemas.openxmlformats.org/officeDocument/2006/relationships/hyperlink" Target="https://machinelearningmastery.com/cyclegan-tutorial-with-keras/" TargetMode="External"/><Relationship Id="rId10" Type="http://schemas.openxmlformats.org/officeDocument/2006/relationships/hyperlink" Target="https://jonathan-hui.medium.com/gan-cyclegan-6a50e7600d7" TargetMode="External"/><Relationship Id="rId9" Type="http://schemas.openxmlformats.org/officeDocument/2006/relationships/hyperlink" Target="https://towardsdatascience.com/cyclegan-how-machine-learning-learns-unpaired-image-to-image-translation-3fa8d9a6aa1d" TargetMode="External"/><Relationship Id="rId5" Type="http://schemas.openxmlformats.org/officeDocument/2006/relationships/hyperlink" Target="https://github.com/Tandon-A/CycleGAN_ssim" TargetMode="External"/><Relationship Id="rId6" Type="http://schemas.openxmlformats.org/officeDocument/2006/relationships/hyperlink" Target="https://ssnl.github.io/better_cycles/report.pdf" TargetMode="External"/><Relationship Id="rId7" Type="http://schemas.openxmlformats.org/officeDocument/2006/relationships/hyperlink" Target="https://www.tensorflow.org/tutorials/generative/cyclegan" TargetMode="External"/><Relationship Id="rId8" Type="http://schemas.openxmlformats.org/officeDocument/2006/relationships/hyperlink" Target="https://keras.io/examples/generative/cyclega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title"/>
          </p:nvPr>
        </p:nvSpPr>
        <p:spPr>
          <a:xfrm>
            <a:off x="311700" y="244100"/>
            <a:ext cx="8520600" cy="72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300">
                <a:latin typeface="Merriweather"/>
                <a:ea typeface="Merriweather"/>
                <a:cs typeface="Merriweather"/>
                <a:sym typeface="Merriweather"/>
              </a:rPr>
              <a:t>CYCLE GAN ++</a:t>
            </a:r>
            <a:endParaRPr b="1" sz="4300">
              <a:latin typeface="Merriweather"/>
              <a:ea typeface="Merriweather"/>
              <a:cs typeface="Merriweather"/>
              <a:sym typeface="Merriweather"/>
            </a:endParaRPr>
          </a:p>
        </p:txBody>
      </p:sp>
      <p:sp>
        <p:nvSpPr>
          <p:cNvPr id="86" name="Google Shape;86;p13"/>
          <p:cNvSpPr txBox="1"/>
          <p:nvPr>
            <p:ph idx="1" type="body"/>
          </p:nvPr>
        </p:nvSpPr>
        <p:spPr>
          <a:xfrm>
            <a:off x="311700" y="1212775"/>
            <a:ext cx="8520600" cy="36948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Calibri"/>
                <a:ea typeface="Calibri"/>
                <a:cs typeface="Calibri"/>
                <a:sym typeface="Calibri"/>
              </a:rPr>
              <a:t>GNR638 Course Project</a:t>
            </a:r>
            <a:endParaRPr b="1" sz="2500">
              <a:latin typeface="Calibri"/>
              <a:ea typeface="Calibri"/>
              <a:cs typeface="Calibri"/>
              <a:sym typeface="Calibri"/>
            </a:endParaRPr>
          </a:p>
          <a:p>
            <a:pPr indent="0" lvl="0" marL="0" rtl="0" algn="ctr">
              <a:spcBef>
                <a:spcPts val="1600"/>
              </a:spcBef>
              <a:spcAft>
                <a:spcPts val="0"/>
              </a:spcAft>
              <a:buNone/>
            </a:pPr>
            <a:r>
              <a:rPr lang="en">
                <a:latin typeface="Calibri"/>
                <a:ea typeface="Calibri"/>
                <a:cs typeface="Calibri"/>
                <a:sym typeface="Calibri"/>
              </a:rPr>
              <a:t>Instructor : Prof. Biplab Banerjee, IIT BOMBAY</a:t>
            </a:r>
            <a:endParaRPr>
              <a:latin typeface="Calibri"/>
              <a:ea typeface="Calibri"/>
              <a:cs typeface="Calibri"/>
              <a:sym typeface="Calibri"/>
            </a:endParaRPr>
          </a:p>
          <a:p>
            <a:pPr indent="0" lvl="0" marL="0" rtl="0" algn="l">
              <a:spcBef>
                <a:spcPts val="1600"/>
              </a:spcBef>
              <a:spcAft>
                <a:spcPts val="0"/>
              </a:spcAft>
              <a:buNone/>
            </a:pPr>
            <a:r>
              <a:rPr lang="en">
                <a:latin typeface="Calibri"/>
                <a:ea typeface="Calibri"/>
                <a:cs typeface="Calibri"/>
                <a:sym typeface="Calibri"/>
              </a:rPr>
              <a:t>Team Members:</a:t>
            </a:r>
            <a:endParaRPr>
              <a:latin typeface="Calibri"/>
              <a:ea typeface="Calibri"/>
              <a:cs typeface="Calibri"/>
              <a:sym typeface="Calibri"/>
            </a:endParaRPr>
          </a:p>
          <a:p>
            <a:pPr indent="-336550" lvl="0" marL="457200" rtl="0" algn="l">
              <a:spcBef>
                <a:spcPts val="1600"/>
              </a:spcBef>
              <a:spcAft>
                <a:spcPts val="0"/>
              </a:spcAft>
              <a:buSzPts val="1700"/>
              <a:buFont typeface="Calibri"/>
              <a:buChar char="●"/>
            </a:pPr>
            <a:r>
              <a:rPr b="1" lang="en" sz="1700">
                <a:latin typeface="Calibri"/>
                <a:ea typeface="Calibri"/>
                <a:cs typeface="Calibri"/>
                <a:sym typeface="Calibri"/>
              </a:rPr>
              <a:t>Shreya Laddha (180070054)</a:t>
            </a:r>
            <a:endParaRPr b="1"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b="1" lang="en" sz="1700">
                <a:latin typeface="Calibri"/>
                <a:ea typeface="Calibri"/>
                <a:cs typeface="Calibri"/>
                <a:sym typeface="Calibri"/>
              </a:rPr>
              <a:t>Anurag Kumar (18D070006)</a:t>
            </a:r>
            <a:endParaRPr b="1"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b="1" lang="en" sz="1700">
                <a:latin typeface="Calibri"/>
                <a:ea typeface="Calibri"/>
                <a:cs typeface="Calibri"/>
                <a:sym typeface="Calibri"/>
              </a:rPr>
              <a:t>Hitul Desai (18D070009)</a:t>
            </a:r>
            <a:endParaRPr b="1"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b="1" lang="en" sz="1700">
                <a:latin typeface="Calibri"/>
                <a:ea typeface="Calibri"/>
                <a:cs typeface="Calibri"/>
                <a:sym typeface="Calibri"/>
              </a:rPr>
              <a:t>Harsh Pal (18D070012)</a:t>
            </a:r>
            <a:endParaRPr b="1" sz="1700">
              <a:latin typeface="Calibri"/>
              <a:ea typeface="Calibri"/>
              <a:cs typeface="Calibri"/>
              <a:sym typeface="Calibri"/>
            </a:endParaRPr>
          </a:p>
        </p:txBody>
      </p:sp>
      <p:pic>
        <p:nvPicPr>
          <p:cNvPr id="87" name="Google Shape;87;p13"/>
          <p:cNvPicPr preferRelativeResize="0"/>
          <p:nvPr/>
        </p:nvPicPr>
        <p:blipFill>
          <a:blip r:embed="rId3">
            <a:alphaModFix/>
          </a:blip>
          <a:stretch>
            <a:fillRect/>
          </a:stretch>
        </p:blipFill>
        <p:spPr>
          <a:xfrm>
            <a:off x="3823095" y="2701200"/>
            <a:ext cx="5116650" cy="1946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Inferences</a:t>
            </a:r>
            <a:endParaRPr/>
          </a:p>
        </p:txBody>
      </p:sp>
      <p:sp>
        <p:nvSpPr>
          <p:cNvPr id="145" name="Google Shape;145;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whole point of our improved version model was for to restrict the model from focussing on the background by addition of SSIM regularization loss and feature extraction based cycle consistency loss terms (separately)  </a:t>
            </a:r>
            <a:endParaRPr/>
          </a:p>
          <a:p>
            <a:pPr indent="0" lvl="0" marL="0" rtl="0" algn="l">
              <a:spcBef>
                <a:spcPts val="1600"/>
              </a:spcBef>
              <a:spcAft>
                <a:spcPts val="0"/>
              </a:spcAft>
              <a:buNone/>
            </a:pPr>
            <a:r>
              <a:rPr lang="en"/>
              <a:t>This can be seen as follows;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800">
                <a:latin typeface="Merriweather"/>
                <a:ea typeface="Merriweather"/>
                <a:cs typeface="Merriweather"/>
                <a:sym typeface="Merriweather"/>
              </a:rPr>
              <a:t>Inferences</a:t>
            </a:r>
            <a:endParaRPr b="1" sz="3800">
              <a:latin typeface="Merriweather"/>
              <a:ea typeface="Merriweather"/>
              <a:cs typeface="Merriweather"/>
              <a:sym typeface="Merriweather"/>
            </a:endParaRPr>
          </a:p>
        </p:txBody>
      </p:sp>
      <p:sp>
        <p:nvSpPr>
          <p:cNvPr id="151" name="Google Shape;151;p23"/>
          <p:cNvSpPr txBox="1"/>
          <p:nvPr>
            <p:ph idx="1" type="body"/>
          </p:nvPr>
        </p:nvSpPr>
        <p:spPr>
          <a:xfrm>
            <a:off x="311700" y="115220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Calibri"/>
                <a:ea typeface="Calibri"/>
                <a:cs typeface="Calibri"/>
                <a:sym typeface="Calibri"/>
              </a:rPr>
              <a:t>               </a:t>
            </a:r>
            <a:endParaRPr sz="1700">
              <a:latin typeface="Calibri"/>
              <a:ea typeface="Calibri"/>
              <a:cs typeface="Calibri"/>
              <a:sym typeface="Calibri"/>
            </a:endParaRPr>
          </a:p>
          <a:p>
            <a:pPr indent="0" lvl="0" marL="0" rtl="0" algn="l">
              <a:spcBef>
                <a:spcPts val="1600"/>
              </a:spcBef>
              <a:spcAft>
                <a:spcPts val="0"/>
              </a:spcAft>
              <a:buNone/>
            </a:pPr>
            <a:r>
              <a:rPr lang="en" sz="1700">
                <a:latin typeface="Calibri"/>
                <a:ea typeface="Calibri"/>
                <a:cs typeface="Calibri"/>
                <a:sym typeface="Calibri"/>
              </a:rPr>
              <a:t>                                         -----&gt; </a:t>
            </a:r>
            <a:endParaRPr sz="1700">
              <a:latin typeface="Calibri"/>
              <a:ea typeface="Calibri"/>
              <a:cs typeface="Calibri"/>
              <a:sym typeface="Calibri"/>
            </a:endParaRPr>
          </a:p>
          <a:p>
            <a:pPr indent="0" lvl="0" marL="0" rtl="0" algn="l">
              <a:spcBef>
                <a:spcPts val="1600"/>
              </a:spcBef>
              <a:spcAft>
                <a:spcPts val="0"/>
              </a:spcAft>
              <a:buNone/>
            </a:pPr>
            <a:r>
              <a:t/>
            </a:r>
            <a:endParaRPr sz="1700">
              <a:latin typeface="Calibri"/>
              <a:ea typeface="Calibri"/>
              <a:cs typeface="Calibri"/>
              <a:sym typeface="Calibri"/>
            </a:endParaRPr>
          </a:p>
          <a:p>
            <a:pPr indent="0" lvl="0" marL="0" rtl="0" algn="l">
              <a:spcBef>
                <a:spcPts val="1600"/>
              </a:spcBef>
              <a:spcAft>
                <a:spcPts val="0"/>
              </a:spcAft>
              <a:buNone/>
            </a:pPr>
            <a:r>
              <a:rPr lang="en" sz="1700">
                <a:latin typeface="Calibri"/>
                <a:ea typeface="Calibri"/>
                <a:cs typeface="Calibri"/>
                <a:sym typeface="Calibri"/>
              </a:rPr>
              <a:t>     (Input Image)     			Generated Image(Without Modification)</a:t>
            </a:r>
            <a:endParaRPr sz="1700">
              <a:latin typeface="Calibri"/>
              <a:ea typeface="Calibri"/>
              <a:cs typeface="Calibri"/>
              <a:sym typeface="Calibri"/>
            </a:endParaRPr>
          </a:p>
          <a:p>
            <a:pPr indent="0" lvl="0" marL="0" rtl="0" algn="l">
              <a:spcBef>
                <a:spcPts val="1600"/>
              </a:spcBef>
              <a:spcAft>
                <a:spcPts val="1600"/>
              </a:spcAft>
              <a:buNone/>
            </a:pPr>
            <a:r>
              <a:rPr lang="en" sz="1700">
                <a:latin typeface="Calibri"/>
                <a:ea typeface="Calibri"/>
                <a:cs typeface="Calibri"/>
                <a:sym typeface="Calibri"/>
              </a:rPr>
              <a:t>                                          </a:t>
            </a:r>
            <a:r>
              <a:rPr lang="en" sz="1700">
                <a:latin typeface="Calibri"/>
                <a:ea typeface="Calibri"/>
                <a:cs typeface="Calibri"/>
                <a:sym typeface="Calibri"/>
              </a:rPr>
              <a:t>-----&gt;					Generated Image (with modification)</a:t>
            </a:r>
            <a:r>
              <a:rPr lang="en" sz="1700">
                <a:latin typeface="Calibri"/>
                <a:ea typeface="Calibri"/>
                <a:cs typeface="Calibri"/>
                <a:sym typeface="Calibri"/>
              </a:rPr>
              <a:t>				</a:t>
            </a:r>
            <a:endParaRPr sz="1700">
              <a:latin typeface="Calibri"/>
              <a:ea typeface="Calibri"/>
              <a:cs typeface="Calibri"/>
              <a:sym typeface="Calibri"/>
            </a:endParaRPr>
          </a:p>
        </p:txBody>
      </p:sp>
      <p:pic>
        <p:nvPicPr>
          <p:cNvPr id="152" name="Google Shape;152;p23"/>
          <p:cNvPicPr preferRelativeResize="0"/>
          <p:nvPr/>
        </p:nvPicPr>
        <p:blipFill>
          <a:blip r:embed="rId3">
            <a:alphaModFix/>
          </a:blip>
          <a:stretch>
            <a:fillRect/>
          </a:stretch>
        </p:blipFill>
        <p:spPr>
          <a:xfrm>
            <a:off x="381000" y="1209150"/>
            <a:ext cx="1920050" cy="1435550"/>
          </a:xfrm>
          <a:prstGeom prst="rect">
            <a:avLst/>
          </a:prstGeom>
          <a:noFill/>
          <a:ln>
            <a:noFill/>
          </a:ln>
        </p:spPr>
      </p:pic>
      <p:pic>
        <p:nvPicPr>
          <p:cNvPr id="153" name="Google Shape;153;p23"/>
          <p:cNvPicPr preferRelativeResize="0"/>
          <p:nvPr/>
        </p:nvPicPr>
        <p:blipFill>
          <a:blip r:embed="rId4">
            <a:alphaModFix/>
          </a:blip>
          <a:stretch>
            <a:fillRect/>
          </a:stretch>
        </p:blipFill>
        <p:spPr>
          <a:xfrm>
            <a:off x="3394726" y="1325800"/>
            <a:ext cx="1378800" cy="1202250"/>
          </a:xfrm>
          <a:prstGeom prst="rect">
            <a:avLst/>
          </a:prstGeom>
          <a:noFill/>
          <a:ln>
            <a:noFill/>
          </a:ln>
        </p:spPr>
      </p:pic>
      <p:pic>
        <p:nvPicPr>
          <p:cNvPr id="154" name="Google Shape;154;p23"/>
          <p:cNvPicPr preferRelativeResize="0"/>
          <p:nvPr/>
        </p:nvPicPr>
        <p:blipFill>
          <a:blip r:embed="rId5">
            <a:alphaModFix/>
          </a:blip>
          <a:stretch>
            <a:fillRect/>
          </a:stretch>
        </p:blipFill>
        <p:spPr>
          <a:xfrm>
            <a:off x="3430825" y="3091380"/>
            <a:ext cx="1378800" cy="124927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Inferences</a:t>
            </a:r>
            <a:endParaRPr/>
          </a:p>
        </p:txBody>
      </p:sp>
      <p:sp>
        <p:nvSpPr>
          <p:cNvPr id="160" name="Google Shape;160;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1600"/>
              </a:spcBef>
              <a:spcAft>
                <a:spcPts val="0"/>
              </a:spcAft>
              <a:buNone/>
            </a:pPr>
            <a:r>
              <a:rPr lang="en"/>
              <a:t>												Generated Image(without </a:t>
            </a:r>
            <a:endParaRPr/>
          </a:p>
          <a:p>
            <a:pPr indent="0" lvl="0" marL="6858000" rtl="0" algn="l">
              <a:spcBef>
                <a:spcPts val="1600"/>
              </a:spcBef>
              <a:spcAft>
                <a:spcPts val="0"/>
              </a:spcAft>
              <a:buNone/>
            </a:pPr>
            <a:r>
              <a:rPr lang="en"/>
              <a:t>modifications)</a:t>
            </a:r>
            <a:endParaRPr/>
          </a:p>
          <a:p>
            <a:pPr indent="0" lvl="0" marL="6858000" rtl="0" algn="l">
              <a:spcBef>
                <a:spcPts val="1600"/>
              </a:spcBef>
              <a:spcAft>
                <a:spcPts val="0"/>
              </a:spcAft>
              <a:buNone/>
            </a:pPr>
            <a:r>
              <a:t/>
            </a:r>
            <a:endParaRPr/>
          </a:p>
          <a:p>
            <a:pPr indent="0" lvl="0" marL="0" rtl="0" algn="l">
              <a:spcBef>
                <a:spcPts val="1600"/>
              </a:spcBef>
              <a:spcAft>
                <a:spcPts val="0"/>
              </a:spcAft>
              <a:buNone/>
            </a:pPr>
            <a:r>
              <a:rPr lang="en"/>
              <a:t>												Generated Image (With </a:t>
            </a:r>
            <a:endParaRPr/>
          </a:p>
          <a:p>
            <a:pPr indent="457200" lvl="0" marL="5943600" rtl="0" algn="l">
              <a:spcBef>
                <a:spcPts val="1600"/>
              </a:spcBef>
              <a:spcAft>
                <a:spcPts val="1600"/>
              </a:spcAft>
              <a:buNone/>
            </a:pPr>
            <a:r>
              <a:rPr lang="en"/>
              <a:t>Modifications)</a:t>
            </a:r>
            <a:endParaRPr/>
          </a:p>
        </p:txBody>
      </p:sp>
      <p:pic>
        <p:nvPicPr>
          <p:cNvPr id="161" name="Google Shape;161;p24"/>
          <p:cNvPicPr preferRelativeResize="0"/>
          <p:nvPr/>
        </p:nvPicPr>
        <p:blipFill>
          <a:blip r:embed="rId3">
            <a:alphaModFix/>
          </a:blip>
          <a:stretch>
            <a:fillRect/>
          </a:stretch>
        </p:blipFill>
        <p:spPr>
          <a:xfrm>
            <a:off x="607850" y="1795413"/>
            <a:ext cx="2081200" cy="2099625"/>
          </a:xfrm>
          <a:prstGeom prst="rect">
            <a:avLst/>
          </a:prstGeom>
          <a:noFill/>
          <a:ln>
            <a:noFill/>
          </a:ln>
        </p:spPr>
      </p:pic>
      <p:pic>
        <p:nvPicPr>
          <p:cNvPr id="162" name="Google Shape;162;p24"/>
          <p:cNvPicPr preferRelativeResize="0"/>
          <p:nvPr/>
        </p:nvPicPr>
        <p:blipFill>
          <a:blip r:embed="rId4">
            <a:alphaModFix/>
          </a:blip>
          <a:stretch>
            <a:fillRect/>
          </a:stretch>
        </p:blipFill>
        <p:spPr>
          <a:xfrm>
            <a:off x="4367475" y="1407238"/>
            <a:ext cx="1332894" cy="1369900"/>
          </a:xfrm>
          <a:prstGeom prst="rect">
            <a:avLst/>
          </a:prstGeom>
          <a:noFill/>
          <a:ln>
            <a:noFill/>
          </a:ln>
        </p:spPr>
      </p:pic>
      <p:pic>
        <p:nvPicPr>
          <p:cNvPr id="163" name="Google Shape;163;p24"/>
          <p:cNvPicPr preferRelativeResize="0"/>
          <p:nvPr/>
        </p:nvPicPr>
        <p:blipFill>
          <a:blip r:embed="rId5">
            <a:alphaModFix/>
          </a:blip>
          <a:stretch>
            <a:fillRect/>
          </a:stretch>
        </p:blipFill>
        <p:spPr>
          <a:xfrm>
            <a:off x="4406775" y="3068050"/>
            <a:ext cx="1254300" cy="1254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Inferences </a:t>
            </a:r>
            <a:endParaRPr/>
          </a:p>
        </p:txBody>
      </p:sp>
      <p:sp>
        <p:nvSpPr>
          <p:cNvPr id="169" name="Google Shape;169;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We have been able to achieve some improvements for some cases, while there have been some poor images (compared to original version) also.</a:t>
            </a:r>
            <a:endParaRPr/>
          </a:p>
          <a:p>
            <a:pPr indent="-342900" lvl="0" marL="457200" rtl="0" algn="l">
              <a:spcBef>
                <a:spcPts val="0"/>
              </a:spcBef>
              <a:spcAft>
                <a:spcPts val="0"/>
              </a:spcAft>
              <a:buSzPts val="1800"/>
              <a:buAutoNum type="arabicPeriod"/>
            </a:pPr>
            <a:r>
              <a:rPr lang="en"/>
              <a:t>Regularization term implies it takes longer for Generator to converge and more time to produce comparable/better images</a:t>
            </a:r>
            <a:endParaRPr/>
          </a:p>
          <a:p>
            <a:pPr indent="-342900" lvl="0" marL="457200" rtl="0" algn="l">
              <a:spcBef>
                <a:spcPts val="0"/>
              </a:spcBef>
              <a:spcAft>
                <a:spcPts val="0"/>
              </a:spcAft>
              <a:buSzPts val="1800"/>
              <a:buAutoNum type="arabicPeriod"/>
            </a:pPr>
            <a:r>
              <a:rPr lang="en"/>
              <a:t>Qualitative</a:t>
            </a:r>
            <a:r>
              <a:rPr lang="en"/>
              <a:t> and human evaluation shows promising results </a:t>
            </a:r>
            <a:endParaRPr/>
          </a:p>
          <a:p>
            <a:pPr indent="-342900" lvl="0" marL="457200" rtl="0" algn="l">
              <a:spcBef>
                <a:spcPts val="0"/>
              </a:spcBef>
              <a:spcAft>
                <a:spcPts val="0"/>
              </a:spcAft>
              <a:buSzPts val="1800"/>
              <a:buAutoNum type="arabicPeriod"/>
            </a:pPr>
            <a:r>
              <a:rPr lang="en"/>
              <a:t>A lot more time and computation resources, potentially make way for more improvements(Validation over </a:t>
            </a:r>
            <a:r>
              <a:rPr i="1" lang="en"/>
              <a:t>gamma </a:t>
            </a:r>
            <a:r>
              <a:rPr lang="en"/>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800">
                <a:latin typeface="Merriweather"/>
                <a:ea typeface="Merriweather"/>
                <a:cs typeface="Merriweather"/>
                <a:sym typeface="Merriweather"/>
              </a:rPr>
              <a:t>Contributions</a:t>
            </a:r>
            <a:endParaRPr b="1" sz="3800">
              <a:latin typeface="Merriweather"/>
              <a:ea typeface="Merriweather"/>
              <a:cs typeface="Merriweather"/>
              <a:sym typeface="Merriweather"/>
            </a:endParaRPr>
          </a:p>
        </p:txBody>
      </p:sp>
      <p:sp>
        <p:nvSpPr>
          <p:cNvPr id="175" name="Google Shape;175;p26"/>
          <p:cNvSpPr txBox="1"/>
          <p:nvPr>
            <p:ph idx="1" type="body"/>
          </p:nvPr>
        </p:nvSpPr>
        <p:spPr>
          <a:xfrm>
            <a:off x="311700" y="1220850"/>
            <a:ext cx="8520600" cy="3339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Calibri"/>
              <a:buChar char="●"/>
            </a:pPr>
            <a:r>
              <a:rPr b="1" lang="en" sz="1700">
                <a:latin typeface="Calibri"/>
                <a:ea typeface="Calibri"/>
                <a:cs typeface="Calibri"/>
                <a:sym typeface="Calibri"/>
              </a:rPr>
              <a:t>Shreya Laddha (180070054)</a:t>
            </a:r>
            <a:r>
              <a:rPr lang="en" sz="1700">
                <a:latin typeface="Calibri"/>
                <a:ea typeface="Calibri"/>
                <a:cs typeface="Calibri"/>
                <a:sym typeface="Calibri"/>
              </a:rPr>
              <a:t> -  Ideation, Theory Research, Working Framework Design and </a:t>
            </a:r>
            <a:br>
              <a:rPr lang="en" sz="1700">
                <a:latin typeface="Calibri"/>
                <a:ea typeface="Calibri"/>
                <a:cs typeface="Calibri"/>
                <a:sym typeface="Calibri"/>
              </a:rPr>
            </a:br>
            <a:r>
              <a:rPr lang="en" sz="1700">
                <a:latin typeface="Calibri"/>
                <a:ea typeface="Calibri"/>
                <a:cs typeface="Calibri"/>
                <a:sym typeface="Calibri"/>
              </a:rPr>
              <a:t>						Report Preparation.</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b="1" lang="en" sz="1700">
                <a:latin typeface="Calibri"/>
                <a:ea typeface="Calibri"/>
                <a:cs typeface="Calibri"/>
                <a:sym typeface="Calibri"/>
              </a:rPr>
              <a:t>Anurag Kumar (18D070006)</a:t>
            </a:r>
            <a:r>
              <a:rPr lang="en" sz="1700">
                <a:latin typeface="Calibri"/>
                <a:ea typeface="Calibri"/>
                <a:cs typeface="Calibri"/>
                <a:sym typeface="Calibri"/>
              </a:rPr>
              <a:t> - Ideation, Mathematical Modelling ,Data Visualization and      </a:t>
            </a:r>
            <a:br>
              <a:rPr lang="en" sz="1700">
                <a:latin typeface="Calibri"/>
                <a:ea typeface="Calibri"/>
                <a:cs typeface="Calibri"/>
                <a:sym typeface="Calibri"/>
              </a:rPr>
            </a:br>
            <a:r>
              <a:rPr lang="en" sz="1700">
                <a:latin typeface="Calibri"/>
                <a:ea typeface="Calibri"/>
                <a:cs typeface="Calibri"/>
                <a:sym typeface="Calibri"/>
              </a:rPr>
              <a:t>						Code Deployment.</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b="1" lang="en" sz="1700">
                <a:latin typeface="Calibri"/>
                <a:ea typeface="Calibri"/>
                <a:cs typeface="Calibri"/>
                <a:sym typeface="Calibri"/>
              </a:rPr>
              <a:t>Hitul Desai (18D070009)</a:t>
            </a:r>
            <a:r>
              <a:rPr lang="en" sz="1700">
                <a:latin typeface="Calibri"/>
                <a:ea typeface="Calibri"/>
                <a:cs typeface="Calibri"/>
                <a:sym typeface="Calibri"/>
              </a:rPr>
              <a:t> - Loss Function Analysis, Mathematical Modelling, Working    </a:t>
            </a:r>
            <a:br>
              <a:rPr lang="en" sz="1700">
                <a:latin typeface="Calibri"/>
                <a:ea typeface="Calibri"/>
                <a:cs typeface="Calibri"/>
                <a:sym typeface="Calibri"/>
              </a:rPr>
            </a:br>
            <a:r>
              <a:rPr lang="en" sz="1700">
                <a:latin typeface="Calibri"/>
                <a:ea typeface="Calibri"/>
                <a:cs typeface="Calibri"/>
                <a:sym typeface="Calibri"/>
              </a:rPr>
              <a:t>					Framework Design and Code Deployment.</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b="1" lang="en" sz="1700">
                <a:latin typeface="Calibri"/>
                <a:ea typeface="Calibri"/>
                <a:cs typeface="Calibri"/>
                <a:sym typeface="Calibri"/>
              </a:rPr>
              <a:t>Harsh Pal (18D070012)</a:t>
            </a:r>
            <a:r>
              <a:rPr lang="en" sz="1700">
                <a:latin typeface="Calibri"/>
                <a:ea typeface="Calibri"/>
                <a:cs typeface="Calibri"/>
                <a:sym typeface="Calibri"/>
              </a:rPr>
              <a:t> -  Theory Research, Loss Function Analysis, Data Visualization and </a:t>
            </a:r>
            <a:br>
              <a:rPr lang="en" sz="1700">
                <a:latin typeface="Calibri"/>
                <a:ea typeface="Calibri"/>
                <a:cs typeface="Calibri"/>
                <a:sym typeface="Calibri"/>
              </a:rPr>
            </a:br>
            <a:r>
              <a:rPr lang="en" sz="1700">
                <a:latin typeface="Calibri"/>
                <a:ea typeface="Calibri"/>
                <a:cs typeface="Calibri"/>
                <a:sym typeface="Calibri"/>
              </a:rPr>
              <a:t>					Report Preparation. </a:t>
            </a: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800">
                <a:latin typeface="Merriweather"/>
                <a:ea typeface="Merriweather"/>
                <a:cs typeface="Merriweather"/>
                <a:sym typeface="Merriweather"/>
              </a:rPr>
              <a:t>References</a:t>
            </a:r>
            <a:endParaRPr b="1" sz="3800">
              <a:latin typeface="Merriweather"/>
              <a:ea typeface="Merriweather"/>
              <a:cs typeface="Merriweather"/>
              <a:sym typeface="Merriweather"/>
            </a:endParaRPr>
          </a:p>
        </p:txBody>
      </p:sp>
      <p:sp>
        <p:nvSpPr>
          <p:cNvPr id="181" name="Google Shape;181;p27"/>
          <p:cNvSpPr txBox="1"/>
          <p:nvPr>
            <p:ph idx="1" type="body"/>
          </p:nvPr>
        </p:nvSpPr>
        <p:spPr>
          <a:xfrm>
            <a:off x="164600" y="1229875"/>
            <a:ext cx="8840700" cy="33390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SzPts val="1700"/>
              <a:buFont typeface="Calibri"/>
              <a:buChar char="●"/>
            </a:pPr>
            <a:r>
              <a:rPr lang="en" sz="1700" u="sng">
                <a:solidFill>
                  <a:schemeClr val="hlink"/>
                </a:solidFill>
                <a:latin typeface="Calibri"/>
                <a:ea typeface="Calibri"/>
                <a:cs typeface="Calibri"/>
                <a:sym typeface="Calibri"/>
                <a:hlinkClick r:id="rId3"/>
              </a:rPr>
              <a:t>https://openaccess.thecvf.com/content_ICCV_2017/papers/Zhu_Unpaired_Image-To-Image_Translation_ICCV_2017_paper.pdf</a:t>
            </a:r>
            <a:endParaRPr sz="1700">
              <a:latin typeface="Calibri"/>
              <a:ea typeface="Calibri"/>
              <a:cs typeface="Calibri"/>
              <a:sym typeface="Calibri"/>
            </a:endParaRPr>
          </a:p>
          <a:p>
            <a:pPr indent="-336550" lvl="0" marL="457200" marR="0" rtl="0" algn="l">
              <a:lnSpc>
                <a:spcPct val="115000"/>
              </a:lnSpc>
              <a:spcBef>
                <a:spcPts val="0"/>
              </a:spcBef>
              <a:spcAft>
                <a:spcPts val="0"/>
              </a:spcAft>
              <a:buSzPts val="1700"/>
              <a:buFont typeface="Calibri"/>
              <a:buChar char="●"/>
            </a:pPr>
            <a:r>
              <a:rPr lang="en" sz="1700" u="sng">
                <a:solidFill>
                  <a:schemeClr val="hlink"/>
                </a:solidFill>
                <a:latin typeface="Calibri"/>
                <a:ea typeface="Calibri"/>
                <a:cs typeface="Calibri"/>
                <a:sym typeface="Calibri"/>
                <a:hlinkClick r:id="rId4"/>
              </a:rPr>
              <a:t>https://github.com/junyanz/CycleGAN</a:t>
            </a:r>
            <a:endParaRPr sz="1700">
              <a:latin typeface="Calibri"/>
              <a:ea typeface="Calibri"/>
              <a:cs typeface="Calibri"/>
              <a:sym typeface="Calibri"/>
            </a:endParaRPr>
          </a:p>
          <a:p>
            <a:pPr indent="-336550" lvl="0" marL="457200" marR="0" rtl="0" algn="l">
              <a:lnSpc>
                <a:spcPct val="115000"/>
              </a:lnSpc>
              <a:spcBef>
                <a:spcPts val="0"/>
              </a:spcBef>
              <a:spcAft>
                <a:spcPts val="0"/>
              </a:spcAft>
              <a:buSzPts val="1700"/>
              <a:buFont typeface="Calibri"/>
              <a:buChar char="●"/>
            </a:pPr>
            <a:r>
              <a:rPr lang="en" sz="1700" u="sng">
                <a:solidFill>
                  <a:schemeClr val="hlink"/>
                </a:solidFill>
                <a:latin typeface="Calibri"/>
                <a:ea typeface="Calibri"/>
                <a:cs typeface="Calibri"/>
                <a:sym typeface="Calibri"/>
                <a:hlinkClick r:id="rId5"/>
              </a:rPr>
              <a:t>https://github.com/Tandon-A/CycleGAN_ssim</a:t>
            </a:r>
            <a:endParaRPr sz="1700">
              <a:latin typeface="Calibri"/>
              <a:ea typeface="Calibri"/>
              <a:cs typeface="Calibri"/>
              <a:sym typeface="Calibri"/>
            </a:endParaRPr>
          </a:p>
          <a:p>
            <a:pPr indent="-336550" lvl="0" marL="457200" marR="0" rtl="0" algn="l">
              <a:lnSpc>
                <a:spcPct val="115000"/>
              </a:lnSpc>
              <a:spcBef>
                <a:spcPts val="0"/>
              </a:spcBef>
              <a:spcAft>
                <a:spcPts val="0"/>
              </a:spcAft>
              <a:buSzPts val="1700"/>
              <a:buFont typeface="Calibri"/>
              <a:buChar char="●"/>
            </a:pPr>
            <a:r>
              <a:rPr lang="en" sz="1700" u="sng">
                <a:solidFill>
                  <a:schemeClr val="hlink"/>
                </a:solidFill>
                <a:latin typeface="Calibri"/>
                <a:ea typeface="Calibri"/>
                <a:cs typeface="Calibri"/>
                <a:sym typeface="Calibri"/>
                <a:hlinkClick r:id="rId6"/>
              </a:rPr>
              <a:t>https://ssnl.github.io/better_cycles/report.pdf</a:t>
            </a:r>
            <a:endParaRPr sz="1700">
              <a:latin typeface="Calibri"/>
              <a:ea typeface="Calibri"/>
              <a:cs typeface="Calibri"/>
              <a:sym typeface="Calibri"/>
            </a:endParaRPr>
          </a:p>
          <a:p>
            <a:pPr indent="-336550" lvl="0" marL="457200" marR="0" rtl="0" algn="l">
              <a:lnSpc>
                <a:spcPct val="115000"/>
              </a:lnSpc>
              <a:spcBef>
                <a:spcPts val="0"/>
              </a:spcBef>
              <a:spcAft>
                <a:spcPts val="0"/>
              </a:spcAft>
              <a:buSzPts val="1700"/>
              <a:buFont typeface="Calibri"/>
              <a:buChar char="●"/>
            </a:pPr>
            <a:r>
              <a:rPr lang="en" sz="1700" u="sng">
                <a:solidFill>
                  <a:schemeClr val="hlink"/>
                </a:solidFill>
                <a:latin typeface="Calibri"/>
                <a:ea typeface="Calibri"/>
                <a:cs typeface="Calibri"/>
                <a:sym typeface="Calibri"/>
                <a:hlinkClick r:id="rId7"/>
              </a:rPr>
              <a:t>https://www.tensorflow.org/tutorials/generative/cyclegan</a:t>
            </a:r>
            <a:endParaRPr sz="1700">
              <a:latin typeface="Calibri"/>
              <a:ea typeface="Calibri"/>
              <a:cs typeface="Calibri"/>
              <a:sym typeface="Calibri"/>
            </a:endParaRPr>
          </a:p>
          <a:p>
            <a:pPr indent="-336550" lvl="0" marL="457200" marR="0" rtl="0" algn="l">
              <a:lnSpc>
                <a:spcPct val="115000"/>
              </a:lnSpc>
              <a:spcBef>
                <a:spcPts val="0"/>
              </a:spcBef>
              <a:spcAft>
                <a:spcPts val="0"/>
              </a:spcAft>
              <a:buSzPts val="1700"/>
              <a:buFont typeface="Calibri"/>
              <a:buChar char="●"/>
            </a:pPr>
            <a:r>
              <a:rPr lang="en" sz="1700" u="sng">
                <a:solidFill>
                  <a:schemeClr val="hlink"/>
                </a:solidFill>
                <a:latin typeface="Calibri"/>
                <a:ea typeface="Calibri"/>
                <a:cs typeface="Calibri"/>
                <a:sym typeface="Calibri"/>
                <a:hlinkClick r:id="rId8"/>
              </a:rPr>
              <a:t>https://keras.io/examples/generative/cyclegan/</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 sz="1700" u="sng">
                <a:solidFill>
                  <a:schemeClr val="hlink"/>
                </a:solidFill>
                <a:latin typeface="Calibri"/>
                <a:ea typeface="Calibri"/>
                <a:cs typeface="Calibri"/>
                <a:sym typeface="Calibri"/>
                <a:hlinkClick r:id="rId9"/>
              </a:rPr>
              <a:t>https://towardsdatascience.com/cyclegan-how-machine-learning-learns-unpaired-image-to-image-translation-3fa8d9a6aa1d</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 sz="1700" u="sng">
                <a:solidFill>
                  <a:schemeClr val="accent5"/>
                </a:solidFill>
                <a:latin typeface="Calibri"/>
                <a:ea typeface="Calibri"/>
                <a:cs typeface="Calibri"/>
                <a:sym typeface="Calibri"/>
                <a:hlinkClick r:id="rId10">
                  <a:extLst>
                    <a:ext uri="{A12FA001-AC4F-418D-AE19-62706E023703}">
                      <ahyp:hlinkClr val="tx"/>
                    </a:ext>
                  </a:extLst>
                </a:hlinkClick>
              </a:rPr>
              <a:t>https://jonathan-hui.medium.com/gan-cyclegan-6a50e7600d7</a:t>
            </a:r>
            <a:endParaRPr sz="1700">
              <a:latin typeface="Calibri"/>
              <a:ea typeface="Calibri"/>
              <a:cs typeface="Calibri"/>
              <a:sym typeface="Calibri"/>
            </a:endParaRPr>
          </a:p>
          <a:p>
            <a:pPr indent="-336550" lvl="0" marL="457200" marR="0" rtl="0" algn="l">
              <a:lnSpc>
                <a:spcPct val="115000"/>
              </a:lnSpc>
              <a:spcBef>
                <a:spcPts val="0"/>
              </a:spcBef>
              <a:spcAft>
                <a:spcPts val="0"/>
              </a:spcAft>
              <a:buSzPts val="1700"/>
              <a:buFont typeface="Calibri"/>
              <a:buChar char="●"/>
            </a:pPr>
            <a:r>
              <a:rPr lang="en" sz="1700" u="sng">
                <a:solidFill>
                  <a:schemeClr val="hlink"/>
                </a:solidFill>
                <a:latin typeface="Calibri"/>
                <a:ea typeface="Calibri"/>
                <a:cs typeface="Calibri"/>
                <a:sym typeface="Calibri"/>
                <a:hlinkClick r:id="rId11"/>
              </a:rPr>
              <a:t>https://machinelearningmastery.com/cyclegan-tutorial-with-keras/</a:t>
            </a:r>
            <a:endParaRPr sz="1700">
              <a:latin typeface="Calibri"/>
              <a:ea typeface="Calibri"/>
              <a:cs typeface="Calibri"/>
              <a:sym typeface="Calibri"/>
            </a:endParaRPr>
          </a:p>
          <a:p>
            <a:pPr indent="0" lvl="0" marL="457200" marR="0" rtl="0" algn="l">
              <a:lnSpc>
                <a:spcPct val="115000"/>
              </a:lnSpc>
              <a:spcBef>
                <a:spcPts val="0"/>
              </a:spcBef>
              <a:spcAft>
                <a:spcPts val="0"/>
              </a:spcAft>
              <a:buNone/>
            </a:pPr>
            <a:r>
              <a:t/>
            </a:r>
            <a:endParaRPr sz="17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700">
                <a:latin typeface="Calibri"/>
                <a:ea typeface="Calibri"/>
                <a:cs typeface="Calibri"/>
                <a:sym typeface="Calibri"/>
              </a:rPr>
              <a:t> </a:t>
            </a:r>
            <a:endParaRPr sz="17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800">
                <a:latin typeface="Merriweather"/>
                <a:ea typeface="Merriweather"/>
                <a:cs typeface="Merriweather"/>
                <a:sym typeface="Merriweather"/>
              </a:rPr>
              <a:t>Contents</a:t>
            </a:r>
            <a:endParaRPr b="1" sz="3800">
              <a:latin typeface="Merriweather"/>
              <a:ea typeface="Merriweather"/>
              <a:cs typeface="Merriweather"/>
              <a:sym typeface="Merriweathe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Calibri"/>
              <a:buChar char="●"/>
            </a:pPr>
            <a:r>
              <a:rPr b="1" lang="en" sz="1700">
                <a:latin typeface="Calibri"/>
                <a:ea typeface="Calibri"/>
                <a:cs typeface="Calibri"/>
                <a:sym typeface="Calibri"/>
              </a:rPr>
              <a:t>Introduction</a:t>
            </a:r>
            <a:endParaRPr b="1"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b="1" lang="en" sz="1700">
                <a:latin typeface="Calibri"/>
                <a:ea typeface="Calibri"/>
                <a:cs typeface="Calibri"/>
                <a:sym typeface="Calibri"/>
              </a:rPr>
              <a:t>Approach</a:t>
            </a:r>
            <a:endParaRPr b="1"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b="1" lang="en" sz="1700">
                <a:latin typeface="Calibri"/>
                <a:ea typeface="Calibri"/>
                <a:cs typeface="Calibri"/>
                <a:sym typeface="Calibri"/>
              </a:rPr>
              <a:t>Dataset</a:t>
            </a:r>
            <a:endParaRPr b="1"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b="1" lang="en" sz="1700">
                <a:latin typeface="Calibri"/>
                <a:ea typeface="Calibri"/>
                <a:cs typeface="Calibri"/>
                <a:sym typeface="Calibri"/>
              </a:rPr>
              <a:t>Improvisation</a:t>
            </a:r>
            <a:endParaRPr b="1"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b="1" lang="en" sz="1700">
                <a:latin typeface="Calibri"/>
                <a:ea typeface="Calibri"/>
                <a:cs typeface="Calibri"/>
                <a:sym typeface="Calibri"/>
              </a:rPr>
              <a:t>Workflow</a:t>
            </a:r>
            <a:endParaRPr b="1"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b="1" lang="en" sz="1700">
                <a:latin typeface="Calibri"/>
                <a:ea typeface="Calibri"/>
                <a:cs typeface="Calibri"/>
                <a:sym typeface="Calibri"/>
              </a:rPr>
              <a:t>Inferences</a:t>
            </a:r>
            <a:endParaRPr b="1"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b="1" lang="en" sz="1700">
                <a:latin typeface="Calibri"/>
                <a:ea typeface="Calibri"/>
                <a:cs typeface="Calibri"/>
                <a:sym typeface="Calibri"/>
              </a:rPr>
              <a:t>Contributions</a:t>
            </a:r>
            <a:endParaRPr b="1"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b="1" lang="en" sz="1700">
                <a:latin typeface="Calibri"/>
                <a:ea typeface="Calibri"/>
                <a:cs typeface="Calibri"/>
                <a:sym typeface="Calibri"/>
              </a:rPr>
              <a:t>References</a:t>
            </a:r>
            <a:endParaRPr b="1" sz="17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800">
                <a:latin typeface="Merriweather"/>
                <a:ea typeface="Merriweather"/>
                <a:cs typeface="Merriweather"/>
                <a:sym typeface="Merriweather"/>
              </a:rPr>
              <a:t>Introduction</a:t>
            </a:r>
            <a:endParaRPr b="1" sz="3800">
              <a:latin typeface="Merriweather"/>
              <a:ea typeface="Merriweather"/>
              <a:cs typeface="Merriweather"/>
              <a:sym typeface="Merriweather"/>
            </a:endParaRPr>
          </a:p>
        </p:txBody>
      </p:sp>
      <p:sp>
        <p:nvSpPr>
          <p:cNvPr id="99" name="Google Shape;99;p15"/>
          <p:cNvSpPr txBox="1"/>
          <p:nvPr>
            <p:ph idx="1" type="body"/>
          </p:nvPr>
        </p:nvSpPr>
        <p:spPr>
          <a:xfrm>
            <a:off x="216750" y="1221250"/>
            <a:ext cx="8520600" cy="3339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555555"/>
              </a:buClr>
              <a:buSzPts val="1500"/>
              <a:buFont typeface="Arial"/>
              <a:buChar char="●"/>
            </a:pPr>
            <a:r>
              <a:rPr lang="en" sz="1500">
                <a:solidFill>
                  <a:srgbClr val="555555"/>
                </a:solidFill>
                <a:highlight>
                  <a:srgbClr val="FFFFFF"/>
                </a:highlight>
                <a:latin typeface="Arial"/>
                <a:ea typeface="Arial"/>
                <a:cs typeface="Arial"/>
                <a:sym typeface="Arial"/>
              </a:rPr>
              <a:t>The Cycle Generative Adversarial Network, or CycleGAN, is an approach to training a deep convolutional neural network for image-to-image translation tasks.</a:t>
            </a:r>
            <a:endParaRPr sz="1500">
              <a:solidFill>
                <a:srgbClr val="555555"/>
              </a:solidFill>
              <a:highlight>
                <a:srgbClr val="FFFFFF"/>
              </a:highlight>
              <a:latin typeface="Arial"/>
              <a:ea typeface="Arial"/>
              <a:cs typeface="Arial"/>
              <a:sym typeface="Arial"/>
            </a:endParaRPr>
          </a:p>
          <a:p>
            <a:pPr indent="-323850" lvl="0" marL="457200" rtl="0" algn="l">
              <a:spcBef>
                <a:spcPts val="0"/>
              </a:spcBef>
              <a:spcAft>
                <a:spcPts val="0"/>
              </a:spcAft>
              <a:buClr>
                <a:srgbClr val="555555"/>
              </a:buClr>
              <a:buSzPts val="1500"/>
              <a:buFont typeface="Arial"/>
              <a:buChar char="●"/>
            </a:pPr>
            <a:r>
              <a:rPr lang="en" sz="1500">
                <a:solidFill>
                  <a:srgbClr val="555555"/>
                </a:solidFill>
                <a:highlight>
                  <a:srgbClr val="FFFFFF"/>
                </a:highlight>
                <a:latin typeface="Arial"/>
                <a:ea typeface="Arial"/>
                <a:cs typeface="Arial"/>
                <a:sym typeface="Arial"/>
              </a:rPr>
              <a:t>It is</a:t>
            </a:r>
            <a:r>
              <a:rPr lang="en" sz="1500">
                <a:solidFill>
                  <a:srgbClr val="555555"/>
                </a:solidFill>
                <a:highlight>
                  <a:srgbClr val="FFFFFF"/>
                </a:highlight>
                <a:latin typeface="Arial"/>
                <a:ea typeface="Arial"/>
                <a:cs typeface="Arial"/>
                <a:sym typeface="Arial"/>
              </a:rPr>
              <a:t> basically </a:t>
            </a:r>
            <a:r>
              <a:rPr lang="en" sz="1500">
                <a:solidFill>
                  <a:srgbClr val="555555"/>
                </a:solidFill>
                <a:highlight>
                  <a:srgbClr val="FFFFFF"/>
                </a:highlight>
                <a:latin typeface="Arial"/>
                <a:ea typeface="Arial"/>
                <a:cs typeface="Arial"/>
                <a:sym typeface="Arial"/>
              </a:rPr>
              <a:t>a generator model for converting images from one domain to another domain.</a:t>
            </a:r>
            <a:endParaRPr sz="1500">
              <a:solidFill>
                <a:srgbClr val="555555"/>
              </a:solidFill>
              <a:highlight>
                <a:srgbClr val="FFFFFF"/>
              </a:highlight>
              <a:latin typeface="Arial"/>
              <a:ea typeface="Arial"/>
              <a:cs typeface="Arial"/>
              <a:sym typeface="Arial"/>
            </a:endParaRPr>
          </a:p>
          <a:p>
            <a:pPr indent="-317500" lvl="0" marL="457200" rtl="0" algn="l">
              <a:spcBef>
                <a:spcPts val="0"/>
              </a:spcBef>
              <a:spcAft>
                <a:spcPts val="0"/>
              </a:spcAft>
              <a:buClr>
                <a:srgbClr val="555555"/>
              </a:buClr>
              <a:buSzPts val="1400"/>
              <a:buFont typeface="Arial"/>
              <a:buChar char="●"/>
            </a:pPr>
            <a:r>
              <a:rPr lang="en" sz="1500">
                <a:solidFill>
                  <a:srgbClr val="555555"/>
                </a:solidFill>
                <a:highlight>
                  <a:srgbClr val="FFFFFF"/>
                </a:highlight>
                <a:latin typeface="Arial"/>
                <a:ea typeface="Arial"/>
                <a:cs typeface="Arial"/>
                <a:sym typeface="Arial"/>
              </a:rPr>
              <a:t>Unlike other GAN models for image translation, the CycleGAN does not require a dataset of paired images.This allows the development of a translation model on problems where training datasets may not exist, such as translating paintings to photographs</a:t>
            </a:r>
            <a:r>
              <a:rPr lang="en" sz="1400">
                <a:solidFill>
                  <a:srgbClr val="555555"/>
                </a:solidFill>
                <a:highlight>
                  <a:srgbClr val="FFFFFF"/>
                </a:highlight>
                <a:latin typeface="Arial"/>
                <a:ea typeface="Arial"/>
                <a:cs typeface="Arial"/>
                <a:sym typeface="Arial"/>
              </a:rPr>
              <a:t>.</a:t>
            </a:r>
            <a:endParaRPr sz="1400">
              <a:solidFill>
                <a:srgbClr val="555555"/>
              </a:solidFill>
              <a:highlight>
                <a:srgbClr val="FFFFFF"/>
              </a:highlight>
              <a:latin typeface="Arial"/>
              <a:ea typeface="Arial"/>
              <a:cs typeface="Arial"/>
              <a:sym typeface="Arial"/>
            </a:endParaRPr>
          </a:p>
          <a:p>
            <a:pPr indent="-323850" lvl="0" marL="457200" rtl="0" algn="l">
              <a:spcBef>
                <a:spcPts val="0"/>
              </a:spcBef>
              <a:spcAft>
                <a:spcPts val="0"/>
              </a:spcAft>
              <a:buClr>
                <a:srgbClr val="555555"/>
              </a:buClr>
              <a:buSzPts val="1500"/>
              <a:buFont typeface="Arial"/>
              <a:buChar char="●"/>
            </a:pPr>
            <a:r>
              <a:rPr lang="en" sz="1500">
                <a:solidFill>
                  <a:srgbClr val="212529"/>
                </a:solidFill>
                <a:highlight>
                  <a:srgbClr val="FFFFFF"/>
                </a:highlight>
                <a:latin typeface="Arial"/>
                <a:ea typeface="Arial"/>
                <a:cs typeface="Arial"/>
                <a:sym typeface="Arial"/>
              </a:rPr>
              <a:t>The goal of the image-to-image translation problem is to learn the mapping between an input image and an output image using a training set of aligned image pairs. </a:t>
            </a:r>
            <a:endParaRPr sz="1500">
              <a:solidFill>
                <a:srgbClr val="212529"/>
              </a:solidFill>
              <a:highlight>
                <a:srgbClr val="FFFFFF"/>
              </a:highlight>
              <a:latin typeface="Arial"/>
              <a:ea typeface="Arial"/>
              <a:cs typeface="Arial"/>
              <a:sym typeface="Arial"/>
            </a:endParaRPr>
          </a:p>
          <a:p>
            <a:pPr indent="-323850" lvl="0" marL="457200" rtl="0" algn="l">
              <a:spcBef>
                <a:spcPts val="0"/>
              </a:spcBef>
              <a:spcAft>
                <a:spcPts val="0"/>
              </a:spcAft>
              <a:buClr>
                <a:srgbClr val="212529"/>
              </a:buClr>
              <a:buSzPts val="1500"/>
              <a:buFont typeface="Arial"/>
              <a:buChar char="●"/>
            </a:pPr>
            <a:r>
              <a:rPr lang="en" sz="1500">
                <a:solidFill>
                  <a:srgbClr val="212529"/>
                </a:solidFill>
                <a:highlight>
                  <a:srgbClr val="FFFFFF"/>
                </a:highlight>
                <a:latin typeface="Arial"/>
                <a:ea typeface="Arial"/>
                <a:cs typeface="Arial"/>
                <a:sym typeface="Arial"/>
              </a:rPr>
              <a:t>However, obtaining paired examples isn't always feasible. CycleGAN tries to learn this mapping without requiring paired input-output images, using cycle-consistent adversarial networks.</a:t>
            </a:r>
            <a:endParaRPr sz="1500">
              <a:solidFill>
                <a:srgbClr val="212529"/>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800">
                <a:latin typeface="Merriweather"/>
                <a:ea typeface="Merriweather"/>
                <a:cs typeface="Merriweather"/>
                <a:sym typeface="Merriweather"/>
              </a:rPr>
              <a:t>Approach</a:t>
            </a:r>
            <a:endParaRPr b="1" sz="3800">
              <a:latin typeface="Merriweather"/>
              <a:ea typeface="Merriweather"/>
              <a:cs typeface="Merriweather"/>
              <a:sym typeface="Merriweather"/>
            </a:endParaRPr>
          </a:p>
          <a:p>
            <a:pPr indent="0" lvl="0" marL="0" rtl="0" algn="l">
              <a:spcBef>
                <a:spcPts val="0"/>
              </a:spcBef>
              <a:spcAft>
                <a:spcPts val="0"/>
              </a:spcAft>
              <a:buNone/>
            </a:pPr>
            <a:r>
              <a:t/>
            </a:r>
            <a:endParaRPr b="1" sz="3800">
              <a:latin typeface="Merriweather"/>
              <a:ea typeface="Merriweather"/>
              <a:cs typeface="Merriweather"/>
              <a:sym typeface="Merriweather"/>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rgbClr val="555555"/>
              </a:buClr>
              <a:buSzPts val="1600"/>
              <a:buFont typeface="Arial"/>
              <a:buChar char="●"/>
            </a:pPr>
            <a:r>
              <a:rPr lang="en" sz="1600">
                <a:solidFill>
                  <a:srgbClr val="555555"/>
                </a:solidFill>
                <a:highlight>
                  <a:srgbClr val="FFFFFF"/>
                </a:highlight>
                <a:latin typeface="Arial"/>
                <a:ea typeface="Arial"/>
                <a:cs typeface="Arial"/>
                <a:sym typeface="Arial"/>
              </a:rPr>
              <a:t>Firstly, we focus on the implementation of original CycleGAN as was proposed in the paper as it is. The point of this is to set a benchmark to test our improvements against.</a:t>
            </a:r>
            <a:endParaRPr sz="1600">
              <a:solidFill>
                <a:srgbClr val="555555"/>
              </a:solidFill>
              <a:highlight>
                <a:srgbClr val="FFFFFF"/>
              </a:highlight>
              <a:latin typeface="Arial"/>
              <a:ea typeface="Arial"/>
              <a:cs typeface="Arial"/>
              <a:sym typeface="Arial"/>
            </a:endParaRPr>
          </a:p>
          <a:p>
            <a:pPr indent="-330200" lvl="0" marL="457200" rtl="0" algn="l">
              <a:lnSpc>
                <a:spcPct val="200000"/>
              </a:lnSpc>
              <a:spcBef>
                <a:spcPts val="0"/>
              </a:spcBef>
              <a:spcAft>
                <a:spcPts val="0"/>
              </a:spcAft>
              <a:buClr>
                <a:srgbClr val="555555"/>
              </a:buClr>
              <a:buSzPts val="1600"/>
              <a:buFont typeface="Arial"/>
              <a:buChar char="●"/>
            </a:pPr>
            <a:r>
              <a:rPr lang="en" sz="1600">
                <a:solidFill>
                  <a:srgbClr val="555555"/>
                </a:solidFill>
                <a:highlight>
                  <a:srgbClr val="FFFFFF"/>
                </a:highlight>
                <a:latin typeface="Arial"/>
                <a:ea typeface="Arial"/>
                <a:cs typeface="Arial"/>
                <a:sym typeface="Arial"/>
              </a:rPr>
              <a:t>Next we modify the loss functions and the regularization term with 4 different combinations.</a:t>
            </a:r>
            <a:endParaRPr sz="1600">
              <a:solidFill>
                <a:srgbClr val="555555"/>
              </a:solidFill>
              <a:highlight>
                <a:srgbClr val="FFFFFF"/>
              </a:highlight>
              <a:latin typeface="Arial"/>
              <a:ea typeface="Arial"/>
              <a:cs typeface="Arial"/>
              <a:sym typeface="Arial"/>
            </a:endParaRPr>
          </a:p>
          <a:p>
            <a:pPr indent="-330200" lvl="0" marL="457200" rtl="0" algn="l">
              <a:lnSpc>
                <a:spcPct val="200000"/>
              </a:lnSpc>
              <a:spcBef>
                <a:spcPts val="0"/>
              </a:spcBef>
              <a:spcAft>
                <a:spcPts val="0"/>
              </a:spcAft>
              <a:buClr>
                <a:srgbClr val="555555"/>
              </a:buClr>
              <a:buSzPts val="1600"/>
              <a:buFont typeface="Arial"/>
              <a:buChar char="●"/>
            </a:pPr>
            <a:r>
              <a:rPr lang="en" sz="1600">
                <a:solidFill>
                  <a:srgbClr val="555555"/>
                </a:solidFill>
                <a:highlight>
                  <a:srgbClr val="FFFFFF"/>
                </a:highlight>
                <a:latin typeface="Arial"/>
                <a:ea typeface="Arial"/>
                <a:cs typeface="Arial"/>
                <a:sym typeface="Arial"/>
              </a:rPr>
              <a:t>Then we train the GAN for all the different scripts for identical sets of hyperparameters and compare performances.</a:t>
            </a:r>
            <a:endParaRPr sz="1600">
              <a:solidFill>
                <a:srgbClr val="555555"/>
              </a:solidFill>
              <a:highlight>
                <a:srgbClr val="FFFFFF"/>
              </a:highlight>
              <a:latin typeface="Arial"/>
              <a:ea typeface="Arial"/>
              <a:cs typeface="Arial"/>
              <a:sym typeface="Arial"/>
            </a:endParaRPr>
          </a:p>
          <a:p>
            <a:pPr indent="0" lvl="0" marL="0" marR="0" rtl="0" algn="l">
              <a:lnSpc>
                <a:spcPct val="115000"/>
              </a:lnSpc>
              <a:spcBef>
                <a:spcPts val="1600"/>
              </a:spcBef>
              <a:spcAft>
                <a:spcPts val="0"/>
              </a:spcAft>
              <a:buNone/>
            </a:pPr>
            <a:r>
              <a:t/>
            </a:r>
            <a:endParaRPr sz="17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3800">
                <a:latin typeface="Merriweather"/>
                <a:ea typeface="Merriweather"/>
                <a:cs typeface="Merriweather"/>
                <a:sym typeface="Merriweather"/>
              </a:rPr>
              <a:t>Dataset</a:t>
            </a:r>
            <a:endParaRPr b="1" sz="3800">
              <a:latin typeface="Merriweather"/>
              <a:ea typeface="Merriweather"/>
              <a:cs typeface="Merriweather"/>
              <a:sym typeface="Merriweather"/>
            </a:endParaRPr>
          </a:p>
        </p:txBody>
      </p:sp>
      <p:sp>
        <p:nvSpPr>
          <p:cNvPr id="111" name="Google Shape;111;p17"/>
          <p:cNvSpPr txBox="1"/>
          <p:nvPr>
            <p:ph idx="1" type="body"/>
          </p:nvPr>
        </p:nvSpPr>
        <p:spPr>
          <a:xfrm>
            <a:off x="197475" y="1229875"/>
            <a:ext cx="87915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Calibri"/>
                <a:ea typeface="Calibri"/>
                <a:cs typeface="Calibri"/>
                <a:sym typeface="Calibri"/>
              </a:rPr>
              <a:t>We made use of the Horse2Zebra dataset of Keras </a:t>
            </a:r>
            <a:endParaRPr sz="1700">
              <a:latin typeface="Calibri"/>
              <a:ea typeface="Calibri"/>
              <a:cs typeface="Calibri"/>
              <a:sym typeface="Calibri"/>
            </a:endParaRPr>
          </a:p>
          <a:p>
            <a:pPr indent="0" lvl="0" marL="0" rtl="0" algn="l">
              <a:spcBef>
                <a:spcPts val="1600"/>
              </a:spcBef>
              <a:spcAft>
                <a:spcPts val="0"/>
              </a:spcAft>
              <a:buNone/>
            </a:pPr>
            <a:r>
              <a:rPr lang="en" sz="1700">
                <a:latin typeface="Calibri"/>
                <a:ea typeface="Calibri"/>
                <a:cs typeface="Calibri"/>
                <a:sym typeface="Calibri"/>
              </a:rPr>
              <a:t>Contains pictures of :</a:t>
            </a:r>
            <a:endParaRPr sz="1700">
              <a:latin typeface="Calibri"/>
              <a:ea typeface="Calibri"/>
              <a:cs typeface="Calibri"/>
              <a:sym typeface="Calibri"/>
            </a:endParaRPr>
          </a:p>
          <a:p>
            <a:pPr indent="0" lvl="0" marL="0" rtl="0" algn="l">
              <a:spcBef>
                <a:spcPts val="1600"/>
              </a:spcBef>
              <a:spcAft>
                <a:spcPts val="0"/>
              </a:spcAft>
              <a:buNone/>
            </a:pPr>
            <a:r>
              <a:rPr lang="en" sz="1700">
                <a:latin typeface="Calibri"/>
                <a:ea typeface="Calibri"/>
                <a:cs typeface="Calibri"/>
                <a:sym typeface="Calibri"/>
              </a:rPr>
              <a:t>1067 horses pictures in trainA</a:t>
            </a:r>
            <a:endParaRPr sz="1700">
              <a:latin typeface="Calibri"/>
              <a:ea typeface="Calibri"/>
              <a:cs typeface="Calibri"/>
              <a:sym typeface="Calibri"/>
            </a:endParaRPr>
          </a:p>
          <a:p>
            <a:pPr indent="0" lvl="0" marL="0" rtl="0" algn="l">
              <a:spcBef>
                <a:spcPts val="1600"/>
              </a:spcBef>
              <a:spcAft>
                <a:spcPts val="0"/>
              </a:spcAft>
              <a:buNone/>
            </a:pPr>
            <a:r>
              <a:rPr lang="en" sz="1700">
                <a:latin typeface="Calibri"/>
                <a:ea typeface="Calibri"/>
                <a:cs typeface="Calibri"/>
                <a:sym typeface="Calibri"/>
              </a:rPr>
              <a:t>1334 zebra pictures in </a:t>
            </a:r>
            <a:r>
              <a:rPr lang="en" sz="1700">
                <a:latin typeface="Calibri"/>
                <a:ea typeface="Calibri"/>
                <a:cs typeface="Calibri"/>
                <a:sym typeface="Calibri"/>
              </a:rPr>
              <a:t>train</a:t>
            </a:r>
            <a:endParaRPr sz="1700">
              <a:latin typeface="Calibri"/>
              <a:ea typeface="Calibri"/>
              <a:cs typeface="Calibri"/>
              <a:sym typeface="Calibri"/>
            </a:endParaRPr>
          </a:p>
          <a:p>
            <a:pPr indent="0" lvl="0" marL="0" rtl="0" algn="l">
              <a:spcBef>
                <a:spcPts val="1600"/>
              </a:spcBef>
              <a:spcAft>
                <a:spcPts val="0"/>
              </a:spcAft>
              <a:buNone/>
            </a:pPr>
            <a:r>
              <a:rPr lang="en" sz="1700">
                <a:latin typeface="Calibri"/>
                <a:ea typeface="Calibri"/>
                <a:cs typeface="Calibri"/>
                <a:sym typeface="Calibri"/>
              </a:rPr>
              <a:t>120 horses pictures in testA</a:t>
            </a:r>
            <a:endParaRPr sz="1700">
              <a:latin typeface="Calibri"/>
              <a:ea typeface="Calibri"/>
              <a:cs typeface="Calibri"/>
              <a:sym typeface="Calibri"/>
            </a:endParaRPr>
          </a:p>
          <a:p>
            <a:pPr indent="0" lvl="0" marL="0" rtl="0" algn="l">
              <a:spcBef>
                <a:spcPts val="1600"/>
              </a:spcBef>
              <a:spcAft>
                <a:spcPts val="0"/>
              </a:spcAft>
              <a:buNone/>
            </a:pPr>
            <a:r>
              <a:rPr lang="en" sz="1700">
                <a:latin typeface="Calibri"/>
                <a:ea typeface="Calibri"/>
                <a:cs typeface="Calibri"/>
                <a:sym typeface="Calibri"/>
              </a:rPr>
              <a:t>140 zebra pictures in </a:t>
            </a:r>
            <a:r>
              <a:rPr lang="en" sz="1700">
                <a:latin typeface="Calibri"/>
                <a:ea typeface="Calibri"/>
                <a:cs typeface="Calibri"/>
                <a:sym typeface="Calibri"/>
              </a:rPr>
              <a:t>test</a:t>
            </a:r>
            <a:endParaRPr sz="1700">
              <a:latin typeface="Calibri"/>
              <a:ea typeface="Calibri"/>
              <a:cs typeface="Calibri"/>
              <a:sym typeface="Calibri"/>
            </a:endParaRPr>
          </a:p>
          <a:p>
            <a:pPr indent="0" lvl="0" marL="0" rtl="0" algn="l">
              <a:spcBef>
                <a:spcPts val="1600"/>
              </a:spcBef>
              <a:spcAft>
                <a:spcPts val="0"/>
              </a:spcAft>
              <a:buNone/>
            </a:pPr>
            <a:r>
              <a:rPr lang="en" sz="1700">
                <a:latin typeface="Calibri"/>
                <a:ea typeface="Calibri"/>
                <a:cs typeface="Calibri"/>
                <a:sym typeface="Calibri"/>
              </a:rPr>
              <a:t>https://www.kaggle.com/arnaud58/horse2zebra</a:t>
            </a:r>
            <a:endParaRPr sz="1700">
              <a:latin typeface="Calibri"/>
              <a:ea typeface="Calibri"/>
              <a:cs typeface="Calibri"/>
              <a:sym typeface="Calibri"/>
            </a:endParaRPr>
          </a:p>
          <a:p>
            <a:pPr indent="0" lvl="0" marL="0" rtl="0" algn="l">
              <a:spcBef>
                <a:spcPts val="1600"/>
              </a:spcBef>
              <a:spcAft>
                <a:spcPts val="1600"/>
              </a:spcAft>
              <a:buNone/>
            </a:pPr>
            <a:r>
              <a:t/>
            </a:r>
            <a:endParaRPr sz="1700">
              <a:latin typeface="Calibri"/>
              <a:ea typeface="Calibri"/>
              <a:cs typeface="Calibri"/>
              <a:sym typeface="Calibri"/>
            </a:endParaRPr>
          </a:p>
        </p:txBody>
      </p:sp>
      <p:pic>
        <p:nvPicPr>
          <p:cNvPr id="112" name="Google Shape;112;p17"/>
          <p:cNvPicPr preferRelativeResize="0"/>
          <p:nvPr/>
        </p:nvPicPr>
        <p:blipFill>
          <a:blip r:embed="rId3">
            <a:alphaModFix/>
          </a:blip>
          <a:stretch>
            <a:fillRect/>
          </a:stretch>
        </p:blipFill>
        <p:spPr>
          <a:xfrm>
            <a:off x="5155852" y="1061500"/>
            <a:ext cx="3736850" cy="37713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3800">
                <a:latin typeface="Merriweather"/>
                <a:ea typeface="Merriweather"/>
                <a:cs typeface="Merriweather"/>
                <a:sym typeface="Merriweather"/>
              </a:rPr>
              <a:t>Improvisation</a:t>
            </a:r>
            <a:endParaRPr b="1" sz="3800">
              <a:latin typeface="Merriweather"/>
              <a:ea typeface="Merriweather"/>
              <a:cs typeface="Merriweather"/>
              <a:sym typeface="Merriweather"/>
            </a:endParaRPr>
          </a:p>
        </p:txBody>
      </p:sp>
      <p:sp>
        <p:nvSpPr>
          <p:cNvPr id="118" name="Google Shape;118;p18"/>
          <p:cNvSpPr txBox="1"/>
          <p:nvPr>
            <p:ph idx="1" type="body"/>
          </p:nvPr>
        </p:nvSpPr>
        <p:spPr>
          <a:xfrm>
            <a:off x="197475" y="1229875"/>
            <a:ext cx="87915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Calibri"/>
                <a:ea typeface="Calibri"/>
                <a:cs typeface="Calibri"/>
                <a:sym typeface="Calibri"/>
              </a:rPr>
              <a:t>The shortcomings of CycleGAN that we focussed on was this: </a:t>
            </a:r>
            <a:endParaRPr sz="1700">
              <a:latin typeface="Calibri"/>
              <a:ea typeface="Calibri"/>
              <a:cs typeface="Calibri"/>
              <a:sym typeface="Calibri"/>
            </a:endParaRPr>
          </a:p>
          <a:p>
            <a:pPr indent="0" lvl="0" marL="0" rtl="0" algn="l">
              <a:spcBef>
                <a:spcPts val="1600"/>
              </a:spcBef>
              <a:spcAft>
                <a:spcPts val="0"/>
              </a:spcAft>
              <a:buNone/>
            </a:pPr>
            <a:r>
              <a:t/>
            </a:r>
            <a:endParaRPr sz="1700">
              <a:latin typeface="Calibri"/>
              <a:ea typeface="Calibri"/>
              <a:cs typeface="Calibri"/>
              <a:sym typeface="Calibri"/>
            </a:endParaRPr>
          </a:p>
          <a:p>
            <a:pPr indent="0" lvl="0" marL="0" rtl="0" algn="l">
              <a:spcBef>
                <a:spcPts val="1600"/>
              </a:spcBef>
              <a:spcAft>
                <a:spcPts val="0"/>
              </a:spcAft>
              <a:buNone/>
            </a:pPr>
            <a:r>
              <a:t/>
            </a:r>
            <a:endParaRPr sz="1700">
              <a:latin typeface="Calibri"/>
              <a:ea typeface="Calibri"/>
              <a:cs typeface="Calibri"/>
              <a:sym typeface="Calibri"/>
            </a:endParaRPr>
          </a:p>
          <a:p>
            <a:pPr indent="0" lvl="0" marL="0" rtl="0" algn="l">
              <a:spcBef>
                <a:spcPts val="1600"/>
              </a:spcBef>
              <a:spcAft>
                <a:spcPts val="0"/>
              </a:spcAft>
              <a:buNone/>
            </a:pPr>
            <a:r>
              <a:t/>
            </a:r>
            <a:endParaRPr sz="1700">
              <a:latin typeface="Calibri"/>
              <a:ea typeface="Calibri"/>
              <a:cs typeface="Calibri"/>
              <a:sym typeface="Calibri"/>
            </a:endParaRPr>
          </a:p>
          <a:p>
            <a:pPr indent="0" lvl="0" marL="0" rtl="0" algn="l">
              <a:spcBef>
                <a:spcPts val="1600"/>
              </a:spcBef>
              <a:spcAft>
                <a:spcPts val="0"/>
              </a:spcAft>
              <a:buNone/>
            </a:pPr>
            <a:r>
              <a:t/>
            </a:r>
            <a:endParaRPr sz="1700">
              <a:latin typeface="Calibri"/>
              <a:ea typeface="Calibri"/>
              <a:cs typeface="Calibri"/>
              <a:sym typeface="Calibri"/>
            </a:endParaRPr>
          </a:p>
          <a:p>
            <a:pPr indent="0" lvl="0" marL="0" rtl="0" algn="l">
              <a:spcBef>
                <a:spcPts val="1600"/>
              </a:spcBef>
              <a:spcAft>
                <a:spcPts val="0"/>
              </a:spcAft>
              <a:buNone/>
            </a:pPr>
            <a:r>
              <a:rPr lang="en" sz="1700">
                <a:solidFill>
                  <a:srgbClr val="000000"/>
                </a:solidFill>
                <a:latin typeface="Calibri"/>
                <a:ea typeface="Calibri"/>
                <a:cs typeface="Calibri"/>
                <a:sym typeface="Calibri"/>
              </a:rPr>
              <a:t>----Generators quickly learn near-identity mapping at training epoch 3</a:t>
            </a:r>
            <a:endParaRPr sz="1700">
              <a:solidFill>
                <a:srgbClr val="000000"/>
              </a:solidFill>
              <a:latin typeface="Calibri"/>
              <a:ea typeface="Calibri"/>
              <a:cs typeface="Calibri"/>
              <a:sym typeface="Calibri"/>
            </a:endParaRPr>
          </a:p>
          <a:p>
            <a:pPr indent="0" lvl="0" marL="0" rtl="0" algn="l">
              <a:spcBef>
                <a:spcPts val="1200"/>
              </a:spcBef>
              <a:spcAft>
                <a:spcPts val="1600"/>
              </a:spcAft>
              <a:buNone/>
            </a:pPr>
            <a:r>
              <a:t/>
            </a:r>
            <a:endParaRPr sz="1700">
              <a:latin typeface="Calibri"/>
              <a:ea typeface="Calibri"/>
              <a:cs typeface="Calibri"/>
              <a:sym typeface="Calibri"/>
            </a:endParaRPr>
          </a:p>
        </p:txBody>
      </p:sp>
      <p:pic>
        <p:nvPicPr>
          <p:cNvPr id="119" name="Google Shape;119;p18"/>
          <p:cNvPicPr preferRelativeResize="0"/>
          <p:nvPr/>
        </p:nvPicPr>
        <p:blipFill>
          <a:blip r:embed="rId3">
            <a:alphaModFix/>
          </a:blip>
          <a:stretch>
            <a:fillRect/>
          </a:stretch>
        </p:blipFill>
        <p:spPr>
          <a:xfrm>
            <a:off x="2176498" y="1735825"/>
            <a:ext cx="4248375" cy="1927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Improvisation</a:t>
            </a:r>
            <a:endParaRPr/>
          </a:p>
        </p:txBody>
      </p:sp>
      <p:sp>
        <p:nvSpPr>
          <p:cNvPr id="125" name="Google Shape;125;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Generator quickly learns horse image, primarily from the background and not the horse- zebra subject transform.</a:t>
            </a:r>
            <a:endParaRPr/>
          </a:p>
        </p:txBody>
      </p:sp>
      <p:pic>
        <p:nvPicPr>
          <p:cNvPr id="126" name="Google Shape;126;p19"/>
          <p:cNvPicPr preferRelativeResize="0"/>
          <p:nvPr/>
        </p:nvPicPr>
        <p:blipFill>
          <a:blip r:embed="rId3">
            <a:alphaModFix/>
          </a:blip>
          <a:stretch>
            <a:fillRect/>
          </a:stretch>
        </p:blipFill>
        <p:spPr>
          <a:xfrm>
            <a:off x="377238" y="1907000"/>
            <a:ext cx="5381625" cy="2286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Generally horses are found in green fields and zebras in dry grasslands (yellow). So this colour combination is what turns out to be the dominant transform. So, the model quickly learns the the background transformation and converges, not learning the actual horse to zebra transforms.  </a:t>
            </a:r>
            <a:endParaRPr sz="1600"/>
          </a:p>
          <a:p>
            <a:pPr indent="-330200" lvl="0" marL="457200" rtl="0" algn="l">
              <a:spcBef>
                <a:spcPts val="0"/>
              </a:spcBef>
              <a:spcAft>
                <a:spcPts val="0"/>
              </a:spcAft>
              <a:buSzPts val="1600"/>
              <a:buChar char="●"/>
            </a:pPr>
            <a:r>
              <a:rPr lang="en" sz="1600"/>
              <a:t>We introduce a regularization term in the </a:t>
            </a:r>
            <a:r>
              <a:rPr i="1" lang="en" sz="1600"/>
              <a:t>cycle loss function </a:t>
            </a:r>
            <a:r>
              <a:rPr lang="en" sz="1600"/>
              <a:t>which restrains the model from learning the background quicky and </a:t>
            </a:r>
            <a:r>
              <a:rPr lang="en" sz="1600"/>
              <a:t>focuses</a:t>
            </a:r>
            <a:r>
              <a:rPr lang="en" sz="1600"/>
              <a:t> more on pixel wise transform. </a:t>
            </a:r>
            <a:endParaRPr sz="1600"/>
          </a:p>
          <a:p>
            <a:pPr indent="-330200" lvl="0" marL="457200" rtl="0" algn="l">
              <a:spcBef>
                <a:spcPts val="0"/>
              </a:spcBef>
              <a:spcAft>
                <a:spcPts val="0"/>
              </a:spcAft>
              <a:buSzPts val="1600"/>
              <a:buChar char="●"/>
            </a:pPr>
            <a:r>
              <a:rPr lang="en" sz="1600"/>
              <a:t>By and large we have employed two main (different) regularization terms</a:t>
            </a:r>
            <a:endParaRPr sz="1600"/>
          </a:p>
          <a:p>
            <a:pPr indent="-330200" lvl="0" marL="457200" rtl="0" algn="l">
              <a:spcBef>
                <a:spcPts val="0"/>
              </a:spcBef>
              <a:spcAft>
                <a:spcPts val="0"/>
              </a:spcAft>
              <a:buSzPts val="1600"/>
              <a:buAutoNum type="arabicPeriod"/>
            </a:pPr>
            <a:r>
              <a:rPr b="1" lang="en" sz="1600"/>
              <a:t>Cycle consistency on discriminator CNN feature level</a:t>
            </a:r>
            <a:endParaRPr b="1" sz="1600"/>
          </a:p>
          <a:p>
            <a:pPr indent="-330200" lvl="0" marL="457200" rtl="0" algn="l">
              <a:spcBef>
                <a:spcPts val="0"/>
              </a:spcBef>
              <a:spcAft>
                <a:spcPts val="0"/>
              </a:spcAft>
              <a:buSzPts val="1600"/>
              <a:buAutoNum type="arabicPeriod"/>
            </a:pPr>
            <a:r>
              <a:rPr b="1" lang="en" sz="1600"/>
              <a:t>SSIM loss (Structural similarity index measure)</a:t>
            </a:r>
            <a:endParaRPr b="1" sz="1600"/>
          </a:p>
        </p:txBody>
      </p:sp>
      <p:sp>
        <p:nvSpPr>
          <p:cNvPr id="132" name="Google Shape;132;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Improvisation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Improvisation</a:t>
            </a:r>
            <a:endParaRPr/>
          </a:p>
        </p:txBody>
      </p:sp>
      <p:sp>
        <p:nvSpPr>
          <p:cNvPr id="138" name="Google Shape;138;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Total list of improvisations implemented</a:t>
            </a:r>
            <a:endParaRPr/>
          </a:p>
          <a:p>
            <a:pPr indent="-342900" lvl="0" marL="457200" rtl="0" algn="l">
              <a:spcBef>
                <a:spcPts val="1600"/>
              </a:spcBef>
              <a:spcAft>
                <a:spcPts val="0"/>
              </a:spcAft>
              <a:buSzPts val="1800"/>
              <a:buAutoNum type="arabicPeriod"/>
            </a:pPr>
            <a:r>
              <a:rPr lang="en"/>
              <a:t>Regularization term of SSIM loss only</a:t>
            </a:r>
            <a:endParaRPr/>
          </a:p>
          <a:p>
            <a:pPr indent="-342900" lvl="0" marL="457200" rtl="0" algn="l">
              <a:spcBef>
                <a:spcPts val="0"/>
              </a:spcBef>
              <a:spcAft>
                <a:spcPts val="0"/>
              </a:spcAft>
              <a:buSzPts val="1800"/>
              <a:buAutoNum type="arabicPeriod"/>
            </a:pPr>
            <a:r>
              <a:rPr lang="en"/>
              <a:t>Regularization term of L1 norm + Regularization term of L2 norm</a:t>
            </a:r>
            <a:endParaRPr/>
          </a:p>
          <a:p>
            <a:pPr indent="-342900" lvl="0" marL="457200" rtl="0" algn="l">
              <a:spcBef>
                <a:spcPts val="0"/>
              </a:spcBef>
              <a:spcAft>
                <a:spcPts val="0"/>
              </a:spcAft>
              <a:buSzPts val="1800"/>
              <a:buAutoNum type="arabicPeriod"/>
            </a:pPr>
            <a:r>
              <a:rPr lang="en"/>
              <a:t>Regularizations of SSIM + L1 + L2 norms</a:t>
            </a:r>
            <a:endParaRPr/>
          </a:p>
          <a:p>
            <a:pPr indent="-342900" lvl="0" marL="457200" rtl="0" algn="l">
              <a:spcBef>
                <a:spcPts val="0"/>
              </a:spcBef>
              <a:spcAft>
                <a:spcPts val="0"/>
              </a:spcAft>
              <a:buSzPts val="1800"/>
              <a:buAutoNum type="arabicPeriod"/>
            </a:pPr>
            <a:r>
              <a:rPr lang="en"/>
              <a:t>Cycle consistency loss (feature extraction term on last layer of discriminator)</a:t>
            </a:r>
            <a:endParaRPr/>
          </a:p>
          <a:p>
            <a:pPr indent="0" lvl="0" marL="457200" rtl="0" algn="l">
              <a:spcBef>
                <a:spcPts val="1600"/>
              </a:spcBef>
              <a:spcAft>
                <a:spcPts val="0"/>
              </a:spcAft>
              <a:buNone/>
            </a:pPr>
            <a:r>
              <a:t/>
            </a:r>
            <a:endParaRPr/>
          </a:p>
          <a:p>
            <a:pPr indent="-323850" lvl="0" marL="457200" rtl="0" algn="l">
              <a:spcBef>
                <a:spcPts val="1600"/>
              </a:spcBef>
              <a:spcAft>
                <a:spcPts val="0"/>
              </a:spcAft>
              <a:buSzPts val="1500"/>
              <a:buChar char="+"/>
            </a:pPr>
            <a:r>
              <a:rPr lang="en" sz="1500"/>
              <a:t>Label Smoothening of real images in discriminator loss in all the above implementations</a:t>
            </a:r>
            <a:endParaRPr sz="1500"/>
          </a:p>
          <a:p>
            <a:pPr indent="0" lvl="0" marL="0" rtl="0" algn="l">
              <a:spcBef>
                <a:spcPts val="1600"/>
              </a:spcBef>
              <a:spcAft>
                <a:spcPts val="1600"/>
              </a:spcAft>
              <a:buNone/>
            </a:pPr>
            <a:r>
              <a:rPr lang="en" sz="1500"/>
              <a:t>(*Note: These are the changes made that are </a:t>
            </a:r>
            <a:r>
              <a:rPr b="1" lang="en" sz="1500"/>
              <a:t>different/additional </a:t>
            </a:r>
            <a:r>
              <a:rPr lang="en" sz="1500"/>
              <a:t>to the original paper)</a:t>
            </a:r>
            <a:endParaRPr sz="1500"/>
          </a:p>
        </p:txBody>
      </p:sp>
      <p:pic>
        <p:nvPicPr>
          <p:cNvPr id="139" name="Google Shape;139;p21"/>
          <p:cNvPicPr preferRelativeResize="0"/>
          <p:nvPr/>
        </p:nvPicPr>
        <p:blipFill>
          <a:blip r:embed="rId3">
            <a:alphaModFix/>
          </a:blip>
          <a:stretch>
            <a:fillRect/>
          </a:stretch>
        </p:blipFill>
        <p:spPr>
          <a:xfrm>
            <a:off x="333063" y="3187275"/>
            <a:ext cx="8477875" cy="485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