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21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16"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46" Type="http://schemas.openxmlformats.org/officeDocument/2006/relationships/font" Target="fonts/Lato-bold.fntdata"/><Relationship Id="rId23" Type="http://schemas.openxmlformats.org/officeDocument/2006/relationships/slide" Target="slides/slide18.xml"/><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ato-boldItalic.fntdata"/><Relationship Id="rId25" Type="http://schemas.openxmlformats.org/officeDocument/2006/relationships/slide" Target="slides/slide20.xml"/><Relationship Id="rId47"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d9c67055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d9c67055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059f3adf7_0_2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059f3adf7_0_2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059f3adf7_0_3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059f3adf7_0_3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1622d55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1622d55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two word feature to be extracted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d9c67055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d9c67055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059f3adf7_0_2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9059f3adf7_0_2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059f3adf7_0_3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9059f3adf7_0_3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059f3adf7_0_2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059f3adf7_0_2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6ee7dff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6ee7dff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 feature length = 2 words, only grammatically correct nouns to be extracted as features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059f3adf7_0_2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059f3adf7_0_2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059f3adf7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059f3adf7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Bang for the buck</a:t>
            </a:r>
            <a:endParaRPr/>
          </a:p>
          <a:p>
            <a:pPr indent="0" lvl="0" marL="0" rtl="0" algn="l">
              <a:spcBef>
                <a:spcPts val="0"/>
              </a:spcBef>
              <a:spcAft>
                <a:spcPts val="0"/>
              </a:spcAft>
              <a:buNone/>
            </a:pPr>
            <a:r>
              <a:rPr lang="en"/>
              <a:t>Cheaper phones are getting better with Xiaomi in the driver seat</a:t>
            </a:r>
            <a:endParaRPr/>
          </a:p>
          <a:p>
            <a:pPr indent="0" lvl="0" marL="0" rtl="0" algn="l">
              <a:spcBef>
                <a:spcPts val="0"/>
              </a:spcBef>
              <a:spcAft>
                <a:spcPts val="0"/>
              </a:spcAft>
              <a:buNone/>
            </a:pPr>
            <a:r>
              <a:rPr lang="en"/>
              <a:t>Redmi note 8 pro have premium build quality and a great processor</a:t>
            </a:r>
            <a:endParaRPr/>
          </a:p>
          <a:p>
            <a:pPr indent="0" lvl="0" marL="0" rtl="0" algn="l">
              <a:spcBef>
                <a:spcPts val="0"/>
              </a:spcBef>
              <a:spcAft>
                <a:spcPts val="0"/>
              </a:spcAft>
              <a:buNone/>
            </a:pPr>
            <a:r>
              <a:rPr lang="en"/>
              <a:t>Smooth n extreme gameplay on pubg is a piece o cake for this beast.</a:t>
            </a:r>
            <a:endParaRPr/>
          </a:p>
          <a:p>
            <a:pPr indent="0" lvl="0" marL="0" rtl="0" algn="l">
              <a:spcBef>
                <a:spcPts val="0"/>
              </a:spcBef>
              <a:spcAft>
                <a:spcPts val="0"/>
              </a:spcAft>
              <a:buNone/>
            </a:pPr>
            <a:r>
              <a:rPr lang="en"/>
              <a:t>Great battery backup</a:t>
            </a:r>
            <a:endParaRPr/>
          </a:p>
          <a:p>
            <a:pPr indent="0" lvl="0" marL="0" rtl="0" algn="l">
              <a:spcBef>
                <a:spcPts val="0"/>
              </a:spcBef>
              <a:spcAft>
                <a:spcPts val="0"/>
              </a:spcAft>
              <a:buNone/>
            </a:pPr>
            <a:r>
              <a:rPr lang="en"/>
              <a:t>Moderate heating is there when gaming crosses 30 to 40min mark (common for every Phone)</a:t>
            </a:r>
            <a:endParaRPr/>
          </a:p>
          <a:p>
            <a:pPr indent="0" lvl="0" marL="0" rtl="0" algn="l">
              <a:spcBef>
                <a:spcPts val="0"/>
              </a:spcBef>
              <a:spcAft>
                <a:spcPts val="0"/>
              </a:spcAft>
              <a:buNone/>
            </a:pPr>
            <a:r>
              <a:rPr lang="en"/>
              <a:t>I got this phone in 9910 in exchange offer or icici credit card offer i am happy to buy this</a:t>
            </a:r>
            <a:endParaRPr/>
          </a:p>
          <a:p>
            <a:pPr indent="0" lvl="0" marL="0" rtl="0" algn="l">
              <a:spcBef>
                <a:spcPts val="0"/>
              </a:spcBef>
              <a:spcAft>
                <a:spcPts val="0"/>
              </a:spcAft>
              <a:buNone/>
            </a:pPr>
            <a:r>
              <a:rPr lang="en"/>
              <a:t>Great value for money.</a:t>
            </a:r>
            <a:endParaRPr/>
          </a:p>
          <a:p>
            <a:pPr indent="0" lvl="0" marL="0" rtl="0" algn="l">
              <a:spcBef>
                <a:spcPts val="0"/>
              </a:spcBef>
              <a:spcAft>
                <a:spcPts val="0"/>
              </a:spcAft>
              <a:buNone/>
            </a:pPr>
            <a:r>
              <a:rPr lang="en"/>
              <a:t>I have purchased only for camera purpose, it fullfill my expectations.</a:t>
            </a:r>
            <a:endParaRPr/>
          </a:p>
          <a:p>
            <a:pPr indent="0" lvl="0" marL="0" rtl="0" algn="l">
              <a:spcBef>
                <a:spcPts val="0"/>
              </a:spcBef>
              <a:spcAft>
                <a:spcPts val="0"/>
              </a:spcAft>
              <a:buNone/>
            </a:pPr>
            <a:r>
              <a:rPr lang="en"/>
              <a:t>64 mp camera</a:t>
            </a:r>
            <a:endParaRPr/>
          </a:p>
          <a:p>
            <a:pPr indent="0" lvl="0" marL="0" rtl="0" algn="l">
              <a:spcBef>
                <a:spcPts val="0"/>
              </a:spcBef>
              <a:spcAft>
                <a:spcPts val="0"/>
              </a:spcAft>
              <a:buNone/>
            </a:pPr>
            <a:r>
              <a:rPr lang="en"/>
              <a:t>4k 30 fps</a:t>
            </a:r>
            <a:endParaRPr/>
          </a:p>
          <a:p>
            <a:pPr indent="0" lvl="0" marL="0" rtl="0" algn="l">
              <a:spcBef>
                <a:spcPts val="0"/>
              </a:spcBef>
              <a:spcAft>
                <a:spcPts val="0"/>
              </a:spcAft>
              <a:buNone/>
            </a:pPr>
            <a:r>
              <a:rPr lang="en"/>
              <a:t>FHD 30/60/120 fps</a:t>
            </a:r>
            <a:endParaRPr/>
          </a:p>
          <a:p>
            <a:pPr indent="0" lvl="0" marL="0" rtl="0" algn="l">
              <a:spcBef>
                <a:spcPts val="0"/>
              </a:spcBef>
              <a:spcAft>
                <a:spcPts val="0"/>
              </a:spcAft>
              <a:buNone/>
            </a:pPr>
            <a:r>
              <a:rPr lang="en"/>
              <a:t>720p 240 fps</a:t>
            </a:r>
            <a:endParaRPr/>
          </a:p>
          <a:p>
            <a:pPr indent="0" lvl="0" marL="0" rtl="0" algn="l">
              <a:spcBef>
                <a:spcPts val="0"/>
              </a:spcBef>
              <a:spcAft>
                <a:spcPts val="0"/>
              </a:spcAft>
              <a:buNone/>
            </a:pPr>
            <a:r>
              <a:rPr lang="en"/>
              <a:t>Cons.</a:t>
            </a:r>
            <a:endParaRPr/>
          </a:p>
          <a:p>
            <a:pPr indent="0" lvl="0" marL="0" rtl="0" algn="l">
              <a:spcBef>
                <a:spcPts val="0"/>
              </a:spcBef>
              <a:spcAft>
                <a:spcPts val="0"/>
              </a:spcAft>
              <a:buNone/>
            </a:pPr>
            <a:r>
              <a:rPr lang="en"/>
              <a:t>Night mode is not upto the mark</a:t>
            </a:r>
            <a:endParaRPr/>
          </a:p>
          <a:p>
            <a:pPr indent="0" lvl="0" marL="0" rtl="0" algn="l">
              <a:spcBef>
                <a:spcPts val="0"/>
              </a:spcBef>
              <a:spcAft>
                <a:spcPts val="0"/>
              </a:spcAft>
              <a:buNone/>
            </a:pPr>
            <a:r>
              <a:rPr lang="en"/>
              <a:t>Wide angle camera quality is poor</a:t>
            </a:r>
            <a:endParaRPr/>
          </a:p>
          <a:p>
            <a:pPr indent="0" lvl="0" marL="0" rtl="0" algn="l">
              <a:spcBef>
                <a:spcPts val="0"/>
              </a:spcBef>
              <a:spcAft>
                <a:spcPts val="0"/>
              </a:spcAft>
              <a:buNone/>
            </a:pPr>
            <a:r>
              <a:rPr lang="en"/>
              <a:t>Video stabilization is not so good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45cb1096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45cb1096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51622d55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51622d55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d9c67055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d9c67055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9059f3adf7_0_3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9059f3adf7_0_3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059f3adf7_0_3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9059f3adf7_0_3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059f3adf7_0_3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9059f3adf7_0_3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059f3adf7_0_3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9059f3adf7_0_3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9059f3adf7_0_3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9059f3adf7_0_3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9059f3adf7_0_3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9059f3adf7_0_3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9059f3adf7_0_3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9059f3adf7_0_3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059f3adf7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059f3adf7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9059f3adf7_0_3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9059f3adf7_0_3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51e21383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51e21383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91cf47a5b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91cf47a5b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945cb10968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945cb10968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46ee7dff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46ee7dff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d9c67055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d9c67055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059f3adf7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059f3adf7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Bang for the buck</a:t>
            </a:r>
            <a:endParaRPr/>
          </a:p>
          <a:p>
            <a:pPr indent="0" lvl="0" marL="0" rtl="0" algn="l">
              <a:spcBef>
                <a:spcPts val="0"/>
              </a:spcBef>
              <a:spcAft>
                <a:spcPts val="0"/>
              </a:spcAft>
              <a:buNone/>
            </a:pPr>
            <a:r>
              <a:rPr lang="en"/>
              <a:t>Cheaper phones are getting better with Xiaomi in the driver seat</a:t>
            </a:r>
            <a:endParaRPr/>
          </a:p>
          <a:p>
            <a:pPr indent="0" lvl="0" marL="0" rtl="0" algn="l">
              <a:spcBef>
                <a:spcPts val="0"/>
              </a:spcBef>
              <a:spcAft>
                <a:spcPts val="0"/>
              </a:spcAft>
              <a:buNone/>
            </a:pPr>
            <a:r>
              <a:rPr lang="en"/>
              <a:t>Redmi note 8 pro have premium build quality and a great processor</a:t>
            </a:r>
            <a:endParaRPr/>
          </a:p>
          <a:p>
            <a:pPr indent="0" lvl="0" marL="0" rtl="0" algn="l">
              <a:spcBef>
                <a:spcPts val="0"/>
              </a:spcBef>
              <a:spcAft>
                <a:spcPts val="0"/>
              </a:spcAft>
              <a:buNone/>
            </a:pPr>
            <a:r>
              <a:rPr lang="en"/>
              <a:t>Smooth n extreme gameplay on pubg is a piece o cake for this beast.</a:t>
            </a:r>
            <a:endParaRPr/>
          </a:p>
          <a:p>
            <a:pPr indent="0" lvl="0" marL="0" rtl="0" algn="l">
              <a:spcBef>
                <a:spcPts val="0"/>
              </a:spcBef>
              <a:spcAft>
                <a:spcPts val="0"/>
              </a:spcAft>
              <a:buNone/>
            </a:pPr>
            <a:r>
              <a:rPr lang="en"/>
              <a:t>Great battery backup</a:t>
            </a:r>
            <a:endParaRPr/>
          </a:p>
          <a:p>
            <a:pPr indent="0" lvl="0" marL="0" rtl="0" algn="l">
              <a:spcBef>
                <a:spcPts val="0"/>
              </a:spcBef>
              <a:spcAft>
                <a:spcPts val="0"/>
              </a:spcAft>
              <a:buNone/>
            </a:pPr>
            <a:r>
              <a:rPr lang="en"/>
              <a:t>Moderate heating is there when gaming crosses 30 to 40min mark (common for every Phone)</a:t>
            </a:r>
            <a:endParaRPr/>
          </a:p>
          <a:p>
            <a:pPr indent="0" lvl="0" marL="0" rtl="0" algn="l">
              <a:spcBef>
                <a:spcPts val="0"/>
              </a:spcBef>
              <a:spcAft>
                <a:spcPts val="0"/>
              </a:spcAft>
              <a:buNone/>
            </a:pPr>
            <a:r>
              <a:rPr lang="en"/>
              <a:t>I got this phone in 9910 in exchange offer or icici credit card offer i am happy to buy this</a:t>
            </a:r>
            <a:endParaRPr/>
          </a:p>
          <a:p>
            <a:pPr indent="0" lvl="0" marL="0" rtl="0" algn="l">
              <a:spcBef>
                <a:spcPts val="0"/>
              </a:spcBef>
              <a:spcAft>
                <a:spcPts val="0"/>
              </a:spcAft>
              <a:buNone/>
            </a:pPr>
            <a:r>
              <a:rPr lang="en"/>
              <a:t>Great value for money.</a:t>
            </a:r>
            <a:endParaRPr/>
          </a:p>
          <a:p>
            <a:pPr indent="0" lvl="0" marL="0" rtl="0" algn="l">
              <a:spcBef>
                <a:spcPts val="0"/>
              </a:spcBef>
              <a:spcAft>
                <a:spcPts val="0"/>
              </a:spcAft>
              <a:buNone/>
            </a:pPr>
            <a:r>
              <a:rPr lang="en"/>
              <a:t>I have purchased only for camera purpose, it fullfill my expectations.</a:t>
            </a:r>
            <a:endParaRPr/>
          </a:p>
          <a:p>
            <a:pPr indent="0" lvl="0" marL="0" rtl="0" algn="l">
              <a:spcBef>
                <a:spcPts val="0"/>
              </a:spcBef>
              <a:spcAft>
                <a:spcPts val="0"/>
              </a:spcAft>
              <a:buNone/>
            </a:pPr>
            <a:r>
              <a:rPr lang="en"/>
              <a:t>64 mp camera</a:t>
            </a:r>
            <a:endParaRPr/>
          </a:p>
          <a:p>
            <a:pPr indent="0" lvl="0" marL="0" rtl="0" algn="l">
              <a:spcBef>
                <a:spcPts val="0"/>
              </a:spcBef>
              <a:spcAft>
                <a:spcPts val="0"/>
              </a:spcAft>
              <a:buNone/>
            </a:pPr>
            <a:r>
              <a:rPr lang="en"/>
              <a:t>4k 30 fps</a:t>
            </a:r>
            <a:endParaRPr/>
          </a:p>
          <a:p>
            <a:pPr indent="0" lvl="0" marL="0" rtl="0" algn="l">
              <a:spcBef>
                <a:spcPts val="0"/>
              </a:spcBef>
              <a:spcAft>
                <a:spcPts val="0"/>
              </a:spcAft>
              <a:buNone/>
            </a:pPr>
            <a:r>
              <a:rPr lang="en"/>
              <a:t>FHD 30/60/120 fps</a:t>
            </a:r>
            <a:endParaRPr/>
          </a:p>
          <a:p>
            <a:pPr indent="0" lvl="0" marL="0" rtl="0" algn="l">
              <a:spcBef>
                <a:spcPts val="0"/>
              </a:spcBef>
              <a:spcAft>
                <a:spcPts val="0"/>
              </a:spcAft>
              <a:buNone/>
            </a:pPr>
            <a:r>
              <a:rPr lang="en"/>
              <a:t>720p 240 fps</a:t>
            </a:r>
            <a:endParaRPr/>
          </a:p>
          <a:p>
            <a:pPr indent="0" lvl="0" marL="0" rtl="0" algn="l">
              <a:spcBef>
                <a:spcPts val="0"/>
              </a:spcBef>
              <a:spcAft>
                <a:spcPts val="0"/>
              </a:spcAft>
              <a:buNone/>
            </a:pPr>
            <a:r>
              <a:rPr lang="en"/>
              <a:t>Cons.</a:t>
            </a:r>
            <a:endParaRPr/>
          </a:p>
          <a:p>
            <a:pPr indent="0" lvl="0" marL="0" rtl="0" algn="l">
              <a:spcBef>
                <a:spcPts val="0"/>
              </a:spcBef>
              <a:spcAft>
                <a:spcPts val="0"/>
              </a:spcAft>
              <a:buNone/>
            </a:pPr>
            <a:r>
              <a:rPr lang="en"/>
              <a:t>Night mode is not upto the mark</a:t>
            </a:r>
            <a:endParaRPr/>
          </a:p>
          <a:p>
            <a:pPr indent="0" lvl="0" marL="0" rtl="0" algn="l">
              <a:spcBef>
                <a:spcPts val="0"/>
              </a:spcBef>
              <a:spcAft>
                <a:spcPts val="0"/>
              </a:spcAft>
              <a:buNone/>
            </a:pPr>
            <a:r>
              <a:rPr lang="en"/>
              <a:t>Wide angle camera quality is poor</a:t>
            </a:r>
            <a:endParaRPr/>
          </a:p>
          <a:p>
            <a:pPr indent="0" lvl="0" marL="0" rtl="0" algn="l">
              <a:spcBef>
                <a:spcPts val="0"/>
              </a:spcBef>
              <a:spcAft>
                <a:spcPts val="0"/>
              </a:spcAft>
              <a:buNone/>
            </a:pPr>
            <a:r>
              <a:rPr lang="en"/>
              <a:t>Video stabilization is not so good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059f3adf7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059f3adf7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Bang for the buck</a:t>
            </a:r>
            <a:endParaRPr/>
          </a:p>
          <a:p>
            <a:pPr indent="0" lvl="0" marL="0" rtl="0" algn="l">
              <a:spcBef>
                <a:spcPts val="0"/>
              </a:spcBef>
              <a:spcAft>
                <a:spcPts val="0"/>
              </a:spcAft>
              <a:buNone/>
            </a:pPr>
            <a:r>
              <a:rPr lang="en"/>
              <a:t>Cheaper phones are getting better with Xiaomi in the driver seat</a:t>
            </a:r>
            <a:endParaRPr/>
          </a:p>
          <a:p>
            <a:pPr indent="0" lvl="0" marL="0" rtl="0" algn="l">
              <a:spcBef>
                <a:spcPts val="0"/>
              </a:spcBef>
              <a:spcAft>
                <a:spcPts val="0"/>
              </a:spcAft>
              <a:buNone/>
            </a:pPr>
            <a:r>
              <a:rPr lang="en"/>
              <a:t>Redmi note 8 pro have premium build quality and a great processor</a:t>
            </a:r>
            <a:endParaRPr/>
          </a:p>
          <a:p>
            <a:pPr indent="0" lvl="0" marL="0" rtl="0" algn="l">
              <a:spcBef>
                <a:spcPts val="0"/>
              </a:spcBef>
              <a:spcAft>
                <a:spcPts val="0"/>
              </a:spcAft>
              <a:buNone/>
            </a:pPr>
            <a:r>
              <a:rPr lang="en"/>
              <a:t>Smooth n extreme gameplay on pubg is a piece o cake for this beast.</a:t>
            </a:r>
            <a:endParaRPr/>
          </a:p>
          <a:p>
            <a:pPr indent="0" lvl="0" marL="0" rtl="0" algn="l">
              <a:spcBef>
                <a:spcPts val="0"/>
              </a:spcBef>
              <a:spcAft>
                <a:spcPts val="0"/>
              </a:spcAft>
              <a:buNone/>
            </a:pPr>
            <a:r>
              <a:rPr lang="en"/>
              <a:t>Great battery backup</a:t>
            </a:r>
            <a:endParaRPr/>
          </a:p>
          <a:p>
            <a:pPr indent="0" lvl="0" marL="0" rtl="0" algn="l">
              <a:spcBef>
                <a:spcPts val="0"/>
              </a:spcBef>
              <a:spcAft>
                <a:spcPts val="0"/>
              </a:spcAft>
              <a:buNone/>
            </a:pPr>
            <a:r>
              <a:rPr lang="en"/>
              <a:t>Moderate heating is there when gaming crosses 30 to 40min mark (common for every Phone)</a:t>
            </a:r>
            <a:endParaRPr/>
          </a:p>
          <a:p>
            <a:pPr indent="0" lvl="0" marL="0" rtl="0" algn="l">
              <a:spcBef>
                <a:spcPts val="0"/>
              </a:spcBef>
              <a:spcAft>
                <a:spcPts val="0"/>
              </a:spcAft>
              <a:buNone/>
            </a:pPr>
            <a:r>
              <a:rPr lang="en"/>
              <a:t>I got this phone in 9910 in exchange offer or icici credit card offer i am happy to buy this</a:t>
            </a:r>
            <a:endParaRPr/>
          </a:p>
          <a:p>
            <a:pPr indent="0" lvl="0" marL="0" rtl="0" algn="l">
              <a:spcBef>
                <a:spcPts val="0"/>
              </a:spcBef>
              <a:spcAft>
                <a:spcPts val="0"/>
              </a:spcAft>
              <a:buNone/>
            </a:pPr>
            <a:r>
              <a:rPr lang="en"/>
              <a:t>Great value for money.</a:t>
            </a:r>
            <a:endParaRPr/>
          </a:p>
          <a:p>
            <a:pPr indent="0" lvl="0" marL="0" rtl="0" algn="l">
              <a:spcBef>
                <a:spcPts val="0"/>
              </a:spcBef>
              <a:spcAft>
                <a:spcPts val="0"/>
              </a:spcAft>
              <a:buNone/>
            </a:pPr>
            <a:r>
              <a:rPr lang="en"/>
              <a:t>I have purchased only for camera purpose, it fullfill my expectations.</a:t>
            </a:r>
            <a:endParaRPr/>
          </a:p>
          <a:p>
            <a:pPr indent="0" lvl="0" marL="0" rtl="0" algn="l">
              <a:spcBef>
                <a:spcPts val="0"/>
              </a:spcBef>
              <a:spcAft>
                <a:spcPts val="0"/>
              </a:spcAft>
              <a:buNone/>
            </a:pPr>
            <a:r>
              <a:rPr lang="en"/>
              <a:t>64 mp camera</a:t>
            </a:r>
            <a:endParaRPr/>
          </a:p>
          <a:p>
            <a:pPr indent="0" lvl="0" marL="0" rtl="0" algn="l">
              <a:spcBef>
                <a:spcPts val="0"/>
              </a:spcBef>
              <a:spcAft>
                <a:spcPts val="0"/>
              </a:spcAft>
              <a:buNone/>
            </a:pPr>
            <a:r>
              <a:rPr lang="en"/>
              <a:t>4k 30 fps</a:t>
            </a:r>
            <a:endParaRPr/>
          </a:p>
          <a:p>
            <a:pPr indent="0" lvl="0" marL="0" rtl="0" algn="l">
              <a:spcBef>
                <a:spcPts val="0"/>
              </a:spcBef>
              <a:spcAft>
                <a:spcPts val="0"/>
              </a:spcAft>
              <a:buNone/>
            </a:pPr>
            <a:r>
              <a:rPr lang="en"/>
              <a:t>FHD 30/60/120 fps</a:t>
            </a:r>
            <a:endParaRPr/>
          </a:p>
          <a:p>
            <a:pPr indent="0" lvl="0" marL="0" rtl="0" algn="l">
              <a:spcBef>
                <a:spcPts val="0"/>
              </a:spcBef>
              <a:spcAft>
                <a:spcPts val="0"/>
              </a:spcAft>
              <a:buNone/>
            </a:pPr>
            <a:r>
              <a:rPr lang="en"/>
              <a:t>720p 240 fps</a:t>
            </a:r>
            <a:endParaRPr/>
          </a:p>
          <a:p>
            <a:pPr indent="0" lvl="0" marL="0" rtl="0" algn="l">
              <a:spcBef>
                <a:spcPts val="0"/>
              </a:spcBef>
              <a:spcAft>
                <a:spcPts val="0"/>
              </a:spcAft>
              <a:buNone/>
            </a:pPr>
            <a:r>
              <a:rPr lang="en"/>
              <a:t>Cons.</a:t>
            </a:r>
            <a:endParaRPr/>
          </a:p>
          <a:p>
            <a:pPr indent="0" lvl="0" marL="0" rtl="0" algn="l">
              <a:spcBef>
                <a:spcPts val="0"/>
              </a:spcBef>
              <a:spcAft>
                <a:spcPts val="0"/>
              </a:spcAft>
              <a:buNone/>
            </a:pPr>
            <a:r>
              <a:rPr lang="en"/>
              <a:t>Night mode is not upto the mark</a:t>
            </a:r>
            <a:endParaRPr/>
          </a:p>
          <a:p>
            <a:pPr indent="0" lvl="0" marL="0" rtl="0" algn="l">
              <a:spcBef>
                <a:spcPts val="0"/>
              </a:spcBef>
              <a:spcAft>
                <a:spcPts val="0"/>
              </a:spcAft>
              <a:buNone/>
            </a:pPr>
            <a:r>
              <a:rPr lang="en"/>
              <a:t>Wide angle camera quality is poor</a:t>
            </a:r>
            <a:endParaRPr/>
          </a:p>
          <a:p>
            <a:pPr indent="0" lvl="0" marL="0" rtl="0" algn="l">
              <a:spcBef>
                <a:spcPts val="0"/>
              </a:spcBef>
              <a:spcAft>
                <a:spcPts val="0"/>
              </a:spcAft>
              <a:buNone/>
            </a:pPr>
            <a:r>
              <a:rPr lang="en"/>
              <a:t>Video stabilization is not so good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059f3adf7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059f3adf7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Bang for the buck</a:t>
            </a:r>
            <a:endParaRPr/>
          </a:p>
          <a:p>
            <a:pPr indent="0" lvl="0" marL="0" rtl="0" algn="l">
              <a:spcBef>
                <a:spcPts val="0"/>
              </a:spcBef>
              <a:spcAft>
                <a:spcPts val="0"/>
              </a:spcAft>
              <a:buNone/>
            </a:pPr>
            <a:r>
              <a:rPr lang="en"/>
              <a:t>Cheaper phones are getting better with Xiaomi in the driver seat</a:t>
            </a:r>
            <a:endParaRPr/>
          </a:p>
          <a:p>
            <a:pPr indent="0" lvl="0" marL="0" rtl="0" algn="l">
              <a:spcBef>
                <a:spcPts val="0"/>
              </a:spcBef>
              <a:spcAft>
                <a:spcPts val="0"/>
              </a:spcAft>
              <a:buNone/>
            </a:pPr>
            <a:r>
              <a:rPr lang="en"/>
              <a:t>Redmi note 8 pro have premium build quality and a great processor</a:t>
            </a:r>
            <a:endParaRPr/>
          </a:p>
          <a:p>
            <a:pPr indent="0" lvl="0" marL="0" rtl="0" algn="l">
              <a:spcBef>
                <a:spcPts val="0"/>
              </a:spcBef>
              <a:spcAft>
                <a:spcPts val="0"/>
              </a:spcAft>
              <a:buNone/>
            </a:pPr>
            <a:r>
              <a:rPr lang="en"/>
              <a:t>Smooth n extreme gameplay on pubg is a piece o cake for this beast.</a:t>
            </a:r>
            <a:endParaRPr/>
          </a:p>
          <a:p>
            <a:pPr indent="0" lvl="0" marL="0" rtl="0" algn="l">
              <a:spcBef>
                <a:spcPts val="0"/>
              </a:spcBef>
              <a:spcAft>
                <a:spcPts val="0"/>
              </a:spcAft>
              <a:buNone/>
            </a:pPr>
            <a:r>
              <a:rPr lang="en"/>
              <a:t>Great battery backup</a:t>
            </a:r>
            <a:endParaRPr/>
          </a:p>
          <a:p>
            <a:pPr indent="0" lvl="0" marL="0" rtl="0" algn="l">
              <a:spcBef>
                <a:spcPts val="0"/>
              </a:spcBef>
              <a:spcAft>
                <a:spcPts val="0"/>
              </a:spcAft>
              <a:buNone/>
            </a:pPr>
            <a:r>
              <a:rPr lang="en"/>
              <a:t>Moderate heating is there when gaming crosses 30 to 40min mark (common for every Phone)</a:t>
            </a:r>
            <a:endParaRPr/>
          </a:p>
          <a:p>
            <a:pPr indent="0" lvl="0" marL="0" rtl="0" algn="l">
              <a:spcBef>
                <a:spcPts val="0"/>
              </a:spcBef>
              <a:spcAft>
                <a:spcPts val="0"/>
              </a:spcAft>
              <a:buNone/>
            </a:pPr>
            <a:r>
              <a:rPr lang="en"/>
              <a:t>I got this phone in 9910 in exchange offer or icici credit card offer i am happy to buy this</a:t>
            </a:r>
            <a:endParaRPr/>
          </a:p>
          <a:p>
            <a:pPr indent="0" lvl="0" marL="0" rtl="0" algn="l">
              <a:spcBef>
                <a:spcPts val="0"/>
              </a:spcBef>
              <a:spcAft>
                <a:spcPts val="0"/>
              </a:spcAft>
              <a:buNone/>
            </a:pPr>
            <a:r>
              <a:rPr lang="en"/>
              <a:t>Great value for money.</a:t>
            </a:r>
            <a:endParaRPr/>
          </a:p>
          <a:p>
            <a:pPr indent="0" lvl="0" marL="0" rtl="0" algn="l">
              <a:spcBef>
                <a:spcPts val="0"/>
              </a:spcBef>
              <a:spcAft>
                <a:spcPts val="0"/>
              </a:spcAft>
              <a:buNone/>
            </a:pPr>
            <a:r>
              <a:rPr lang="en"/>
              <a:t>I have purchased only for camera purpose, it fullfill my expectations.</a:t>
            </a:r>
            <a:endParaRPr/>
          </a:p>
          <a:p>
            <a:pPr indent="0" lvl="0" marL="0" rtl="0" algn="l">
              <a:spcBef>
                <a:spcPts val="0"/>
              </a:spcBef>
              <a:spcAft>
                <a:spcPts val="0"/>
              </a:spcAft>
              <a:buNone/>
            </a:pPr>
            <a:r>
              <a:rPr lang="en"/>
              <a:t>64 mp camera</a:t>
            </a:r>
            <a:endParaRPr/>
          </a:p>
          <a:p>
            <a:pPr indent="0" lvl="0" marL="0" rtl="0" algn="l">
              <a:spcBef>
                <a:spcPts val="0"/>
              </a:spcBef>
              <a:spcAft>
                <a:spcPts val="0"/>
              </a:spcAft>
              <a:buNone/>
            </a:pPr>
            <a:r>
              <a:rPr lang="en"/>
              <a:t>4k 30 fps</a:t>
            </a:r>
            <a:endParaRPr/>
          </a:p>
          <a:p>
            <a:pPr indent="0" lvl="0" marL="0" rtl="0" algn="l">
              <a:spcBef>
                <a:spcPts val="0"/>
              </a:spcBef>
              <a:spcAft>
                <a:spcPts val="0"/>
              </a:spcAft>
              <a:buNone/>
            </a:pPr>
            <a:r>
              <a:rPr lang="en"/>
              <a:t>FHD 30/60/120 fps</a:t>
            </a:r>
            <a:endParaRPr/>
          </a:p>
          <a:p>
            <a:pPr indent="0" lvl="0" marL="0" rtl="0" algn="l">
              <a:spcBef>
                <a:spcPts val="0"/>
              </a:spcBef>
              <a:spcAft>
                <a:spcPts val="0"/>
              </a:spcAft>
              <a:buNone/>
            </a:pPr>
            <a:r>
              <a:rPr lang="en"/>
              <a:t>720p 240 fps</a:t>
            </a:r>
            <a:endParaRPr/>
          </a:p>
          <a:p>
            <a:pPr indent="0" lvl="0" marL="0" rtl="0" algn="l">
              <a:spcBef>
                <a:spcPts val="0"/>
              </a:spcBef>
              <a:spcAft>
                <a:spcPts val="0"/>
              </a:spcAft>
              <a:buNone/>
            </a:pPr>
            <a:r>
              <a:rPr lang="en"/>
              <a:t>Cons.</a:t>
            </a:r>
            <a:endParaRPr/>
          </a:p>
          <a:p>
            <a:pPr indent="0" lvl="0" marL="0" rtl="0" algn="l">
              <a:spcBef>
                <a:spcPts val="0"/>
              </a:spcBef>
              <a:spcAft>
                <a:spcPts val="0"/>
              </a:spcAft>
              <a:buNone/>
            </a:pPr>
            <a:r>
              <a:rPr lang="en"/>
              <a:t>Night mode is not upto the mark</a:t>
            </a:r>
            <a:endParaRPr/>
          </a:p>
          <a:p>
            <a:pPr indent="0" lvl="0" marL="0" rtl="0" algn="l">
              <a:spcBef>
                <a:spcPts val="0"/>
              </a:spcBef>
              <a:spcAft>
                <a:spcPts val="0"/>
              </a:spcAft>
              <a:buNone/>
            </a:pPr>
            <a:r>
              <a:rPr lang="en"/>
              <a:t>Wide angle camera quality is poor</a:t>
            </a:r>
            <a:endParaRPr/>
          </a:p>
          <a:p>
            <a:pPr indent="0" lvl="0" marL="0" rtl="0" algn="l">
              <a:spcBef>
                <a:spcPts val="0"/>
              </a:spcBef>
              <a:spcAft>
                <a:spcPts val="0"/>
              </a:spcAft>
              <a:buNone/>
            </a:pPr>
            <a:r>
              <a:rPr lang="en"/>
              <a:t>Video stabilization is not so good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059f3adf7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059f3adf7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Bang for the buck</a:t>
            </a:r>
            <a:endParaRPr/>
          </a:p>
          <a:p>
            <a:pPr indent="0" lvl="0" marL="0" rtl="0" algn="l">
              <a:spcBef>
                <a:spcPts val="0"/>
              </a:spcBef>
              <a:spcAft>
                <a:spcPts val="0"/>
              </a:spcAft>
              <a:buNone/>
            </a:pPr>
            <a:r>
              <a:rPr lang="en"/>
              <a:t>Cheaper phones are getting better with Xiaomi in the driver seat</a:t>
            </a:r>
            <a:endParaRPr/>
          </a:p>
          <a:p>
            <a:pPr indent="0" lvl="0" marL="0" rtl="0" algn="l">
              <a:spcBef>
                <a:spcPts val="0"/>
              </a:spcBef>
              <a:spcAft>
                <a:spcPts val="0"/>
              </a:spcAft>
              <a:buNone/>
            </a:pPr>
            <a:r>
              <a:rPr lang="en"/>
              <a:t>Redmi note 8 pro have premium build quality and a great processor</a:t>
            </a:r>
            <a:endParaRPr/>
          </a:p>
          <a:p>
            <a:pPr indent="0" lvl="0" marL="0" rtl="0" algn="l">
              <a:spcBef>
                <a:spcPts val="0"/>
              </a:spcBef>
              <a:spcAft>
                <a:spcPts val="0"/>
              </a:spcAft>
              <a:buNone/>
            </a:pPr>
            <a:r>
              <a:rPr lang="en"/>
              <a:t>Smooth n extreme gameplay on pubg is a piece o cake for this beast.</a:t>
            </a:r>
            <a:endParaRPr/>
          </a:p>
          <a:p>
            <a:pPr indent="0" lvl="0" marL="0" rtl="0" algn="l">
              <a:spcBef>
                <a:spcPts val="0"/>
              </a:spcBef>
              <a:spcAft>
                <a:spcPts val="0"/>
              </a:spcAft>
              <a:buNone/>
            </a:pPr>
            <a:r>
              <a:rPr lang="en"/>
              <a:t>Great battery backup</a:t>
            </a:r>
            <a:endParaRPr/>
          </a:p>
          <a:p>
            <a:pPr indent="0" lvl="0" marL="0" rtl="0" algn="l">
              <a:spcBef>
                <a:spcPts val="0"/>
              </a:spcBef>
              <a:spcAft>
                <a:spcPts val="0"/>
              </a:spcAft>
              <a:buNone/>
            </a:pPr>
            <a:r>
              <a:rPr lang="en"/>
              <a:t>Moderate heating is there when gaming crosses 30 to 40min mark (common for every Phone)</a:t>
            </a:r>
            <a:endParaRPr/>
          </a:p>
          <a:p>
            <a:pPr indent="0" lvl="0" marL="0" rtl="0" algn="l">
              <a:spcBef>
                <a:spcPts val="0"/>
              </a:spcBef>
              <a:spcAft>
                <a:spcPts val="0"/>
              </a:spcAft>
              <a:buNone/>
            </a:pPr>
            <a:r>
              <a:rPr lang="en"/>
              <a:t>I got this phone in 9910 in exchange offer or icici credit card offer i am happy to buy this</a:t>
            </a:r>
            <a:endParaRPr/>
          </a:p>
          <a:p>
            <a:pPr indent="0" lvl="0" marL="0" rtl="0" algn="l">
              <a:spcBef>
                <a:spcPts val="0"/>
              </a:spcBef>
              <a:spcAft>
                <a:spcPts val="0"/>
              </a:spcAft>
              <a:buNone/>
            </a:pPr>
            <a:r>
              <a:rPr lang="en"/>
              <a:t>Great value for money.</a:t>
            </a:r>
            <a:endParaRPr/>
          </a:p>
          <a:p>
            <a:pPr indent="0" lvl="0" marL="0" rtl="0" algn="l">
              <a:spcBef>
                <a:spcPts val="0"/>
              </a:spcBef>
              <a:spcAft>
                <a:spcPts val="0"/>
              </a:spcAft>
              <a:buNone/>
            </a:pPr>
            <a:r>
              <a:rPr lang="en"/>
              <a:t>I have purchased only for camera purpose, it fullfill my expectations.</a:t>
            </a:r>
            <a:endParaRPr/>
          </a:p>
          <a:p>
            <a:pPr indent="0" lvl="0" marL="0" rtl="0" algn="l">
              <a:spcBef>
                <a:spcPts val="0"/>
              </a:spcBef>
              <a:spcAft>
                <a:spcPts val="0"/>
              </a:spcAft>
              <a:buNone/>
            </a:pPr>
            <a:r>
              <a:rPr lang="en"/>
              <a:t>64 mp camera</a:t>
            </a:r>
            <a:endParaRPr/>
          </a:p>
          <a:p>
            <a:pPr indent="0" lvl="0" marL="0" rtl="0" algn="l">
              <a:spcBef>
                <a:spcPts val="0"/>
              </a:spcBef>
              <a:spcAft>
                <a:spcPts val="0"/>
              </a:spcAft>
              <a:buNone/>
            </a:pPr>
            <a:r>
              <a:rPr lang="en"/>
              <a:t>4k 30 fps</a:t>
            </a:r>
            <a:endParaRPr/>
          </a:p>
          <a:p>
            <a:pPr indent="0" lvl="0" marL="0" rtl="0" algn="l">
              <a:spcBef>
                <a:spcPts val="0"/>
              </a:spcBef>
              <a:spcAft>
                <a:spcPts val="0"/>
              </a:spcAft>
              <a:buNone/>
            </a:pPr>
            <a:r>
              <a:rPr lang="en"/>
              <a:t>FHD 30/60/120 fps</a:t>
            </a:r>
            <a:endParaRPr/>
          </a:p>
          <a:p>
            <a:pPr indent="0" lvl="0" marL="0" rtl="0" algn="l">
              <a:spcBef>
                <a:spcPts val="0"/>
              </a:spcBef>
              <a:spcAft>
                <a:spcPts val="0"/>
              </a:spcAft>
              <a:buNone/>
            </a:pPr>
            <a:r>
              <a:rPr lang="en"/>
              <a:t>720p 240 fps</a:t>
            </a:r>
            <a:endParaRPr/>
          </a:p>
          <a:p>
            <a:pPr indent="0" lvl="0" marL="0" rtl="0" algn="l">
              <a:spcBef>
                <a:spcPts val="0"/>
              </a:spcBef>
              <a:spcAft>
                <a:spcPts val="0"/>
              </a:spcAft>
              <a:buNone/>
            </a:pPr>
            <a:r>
              <a:rPr lang="en"/>
              <a:t>Cons.</a:t>
            </a:r>
            <a:endParaRPr/>
          </a:p>
          <a:p>
            <a:pPr indent="0" lvl="0" marL="0" rtl="0" algn="l">
              <a:spcBef>
                <a:spcPts val="0"/>
              </a:spcBef>
              <a:spcAft>
                <a:spcPts val="0"/>
              </a:spcAft>
              <a:buNone/>
            </a:pPr>
            <a:r>
              <a:rPr lang="en"/>
              <a:t>Night mode is not upto the mark</a:t>
            </a:r>
            <a:endParaRPr/>
          </a:p>
          <a:p>
            <a:pPr indent="0" lvl="0" marL="0" rtl="0" algn="l">
              <a:spcBef>
                <a:spcPts val="0"/>
              </a:spcBef>
              <a:spcAft>
                <a:spcPts val="0"/>
              </a:spcAft>
              <a:buNone/>
            </a:pPr>
            <a:r>
              <a:rPr lang="en"/>
              <a:t>Wide angle camera quality is poor</a:t>
            </a:r>
            <a:endParaRPr/>
          </a:p>
          <a:p>
            <a:pPr indent="0" lvl="0" marL="0" rtl="0" algn="l">
              <a:spcBef>
                <a:spcPts val="0"/>
              </a:spcBef>
              <a:spcAft>
                <a:spcPts val="0"/>
              </a:spcAft>
              <a:buNone/>
            </a:pPr>
            <a:r>
              <a:rPr lang="en"/>
              <a:t>Video stabilization is not so good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430e6bdd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430e6bdd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present a way to improvise on this and get many more features.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059f3adf7_0_2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059f3adf7_0_2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1" name="Shape 81"/>
        <p:cNvGrpSpPr/>
        <p:nvPr/>
      </p:nvGrpSpPr>
      <p:grpSpPr>
        <a:xfrm>
          <a:off x="0" y="0"/>
          <a:ext cx="0" cy="0"/>
          <a:chOff x="0" y="0"/>
          <a:chExt cx="0" cy="0"/>
        </a:xfrm>
      </p:grpSpPr>
      <p:sp>
        <p:nvSpPr>
          <p:cNvPr id="82" name="Google Shape;82;p1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84" name="Shape 84"/>
        <p:cNvGrpSpPr/>
        <p:nvPr/>
      </p:nvGrpSpPr>
      <p:grpSpPr>
        <a:xfrm>
          <a:off x="0" y="0"/>
          <a:ext cx="0" cy="0"/>
          <a:chOff x="0" y="0"/>
          <a:chExt cx="0" cy="0"/>
        </a:xfrm>
      </p:grpSpPr>
      <p:pic>
        <p:nvPicPr>
          <p:cNvPr descr="Side view of hands writing in a notebook at a cafe" id="85" name="Google Shape;85;p14"/>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86" name="Google Shape;86;p14"/>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4"/>
          <p:cNvGrpSpPr/>
          <p:nvPr/>
        </p:nvGrpSpPr>
        <p:grpSpPr>
          <a:xfrm>
            <a:off x="830392" y="1191256"/>
            <a:ext cx="745763" cy="45826"/>
            <a:chOff x="4580561" y="2589004"/>
            <a:chExt cx="1064464" cy="25200"/>
          </a:xfrm>
        </p:grpSpPr>
        <p:sp>
          <p:nvSpPr>
            <p:cNvPr id="88" name="Google Shape;88;p14"/>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91" name="Google Shape;91;p14"/>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92" name="Google Shape;92;p14"/>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3" name="Google Shape;93;p14"/>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94" name="Shape 94"/>
        <p:cNvGrpSpPr/>
        <p:nvPr/>
      </p:nvGrpSpPr>
      <p:grpSpPr>
        <a:xfrm>
          <a:off x="0" y="0"/>
          <a:ext cx="0" cy="0"/>
          <a:chOff x="0" y="0"/>
          <a:chExt cx="0" cy="0"/>
        </a:xfrm>
      </p:grpSpPr>
      <p:pic>
        <p:nvPicPr>
          <p:cNvPr id="95" name="Google Shape;95;p15"/>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96" name="Google Shape;96;p15"/>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15"/>
          <p:cNvGrpSpPr/>
          <p:nvPr/>
        </p:nvGrpSpPr>
        <p:grpSpPr>
          <a:xfrm>
            <a:off x="830392" y="1191256"/>
            <a:ext cx="745763" cy="45826"/>
            <a:chOff x="4580561" y="2589004"/>
            <a:chExt cx="1064464" cy="25200"/>
          </a:xfrm>
        </p:grpSpPr>
        <p:sp>
          <p:nvSpPr>
            <p:cNvPr id="98" name="Google Shape;98;p15"/>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5"/>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1" name="Google Shape;101;p15"/>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2" name="Google Shape;102;p15"/>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3" name="Google Shape;103;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6"/>
          <p:cNvPicPr preferRelativeResize="0"/>
          <p:nvPr/>
        </p:nvPicPr>
        <p:blipFill>
          <a:blip r:embed="rId3">
            <a:alphaModFix/>
          </a:blip>
          <a:stretch>
            <a:fillRect/>
          </a:stretch>
        </p:blipFill>
        <p:spPr>
          <a:xfrm>
            <a:off x="0" y="0"/>
            <a:ext cx="9293850" cy="5143500"/>
          </a:xfrm>
          <a:prstGeom prst="rect">
            <a:avLst/>
          </a:prstGeom>
          <a:noFill/>
          <a:ln>
            <a:noFill/>
          </a:ln>
        </p:spPr>
      </p:pic>
      <p:sp>
        <p:nvSpPr>
          <p:cNvPr id="109" name="Google Shape;109;p16"/>
          <p:cNvSpPr/>
          <p:nvPr/>
        </p:nvSpPr>
        <p:spPr>
          <a:xfrm>
            <a:off x="6119150" y="0"/>
            <a:ext cx="2930700" cy="2937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Feature-based </a:t>
            </a:r>
            <a:r>
              <a:rPr b="1" lang="en" sz="3000"/>
              <a:t>Sentiment </a:t>
            </a:r>
            <a:r>
              <a:rPr b="1" lang="en" sz="3000"/>
              <a:t>Analysis of Customer Reviews</a:t>
            </a:r>
            <a:endParaRPr b="1" sz="3000"/>
          </a:p>
          <a:p>
            <a:pPr indent="0" lvl="0" marL="0" rtl="0" algn="l">
              <a:spcBef>
                <a:spcPts val="0"/>
              </a:spcBef>
              <a:spcAft>
                <a:spcPts val="0"/>
              </a:spcAft>
              <a:buNone/>
            </a:pPr>
            <a:r>
              <a:t/>
            </a:r>
            <a:endParaRPr>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sp>
        <p:nvSpPr>
          <p:cNvPr id="180" name="Google Shape;180;p2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Preprocessing techniques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idx="1" type="body"/>
          </p:nvPr>
        </p:nvSpPr>
        <p:spPr>
          <a:xfrm>
            <a:off x="311700" y="963450"/>
            <a:ext cx="8520600" cy="3339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b="1" lang="en"/>
              <a:t>Lowercasing dataset</a:t>
            </a:r>
            <a:endParaRPr b="1"/>
          </a:p>
          <a:p>
            <a:pPr indent="-342900" lvl="0" marL="457200" rtl="0" algn="l">
              <a:lnSpc>
                <a:spcPct val="200000"/>
              </a:lnSpc>
              <a:spcBef>
                <a:spcPts val="0"/>
              </a:spcBef>
              <a:spcAft>
                <a:spcPts val="0"/>
              </a:spcAft>
              <a:buSzPts val="1800"/>
              <a:buChar char="●"/>
            </a:pPr>
            <a:r>
              <a:rPr b="1" lang="en"/>
              <a:t>Demojification</a:t>
            </a:r>
            <a:endParaRPr b="1"/>
          </a:p>
          <a:p>
            <a:pPr indent="-342900" lvl="0" marL="457200" rtl="0" algn="l">
              <a:lnSpc>
                <a:spcPct val="200000"/>
              </a:lnSpc>
              <a:spcBef>
                <a:spcPts val="0"/>
              </a:spcBef>
              <a:spcAft>
                <a:spcPts val="0"/>
              </a:spcAft>
              <a:buSzPts val="1800"/>
              <a:buChar char="●"/>
            </a:pPr>
            <a:r>
              <a:rPr b="1" lang="en"/>
              <a:t>Remove one word reviews</a:t>
            </a:r>
            <a:endParaRPr b="1"/>
          </a:p>
          <a:p>
            <a:pPr indent="-342900" lvl="0" marL="457200" rtl="0" algn="l">
              <a:lnSpc>
                <a:spcPct val="200000"/>
              </a:lnSpc>
              <a:spcBef>
                <a:spcPts val="0"/>
              </a:spcBef>
              <a:spcAft>
                <a:spcPts val="0"/>
              </a:spcAft>
              <a:buSzPts val="1800"/>
              <a:buChar char="●"/>
            </a:pPr>
            <a:r>
              <a:rPr b="1" lang="en"/>
              <a:t>Remove two word reviews not having noun-adjective pair</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9" name="Shape 189"/>
        <p:cNvGrpSpPr/>
        <p:nvPr/>
      </p:nvGrpSpPr>
      <p:grpSpPr>
        <a:xfrm>
          <a:off x="0" y="0"/>
          <a:ext cx="0" cy="0"/>
          <a:chOff x="0" y="0"/>
          <a:chExt cx="0" cy="0"/>
        </a:xfrm>
      </p:grpSpPr>
      <p:sp>
        <p:nvSpPr>
          <p:cNvPr id="190" name="Google Shape;190;p2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problem of feature extraction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cxnSp>
        <p:nvCxnSpPr>
          <p:cNvPr id="195" name="Google Shape;195;p28"/>
          <p:cNvCxnSpPr>
            <a:stCxn id="196" idx="2"/>
            <a:endCxn id="197" idx="1"/>
          </p:cNvCxnSpPr>
          <p:nvPr/>
        </p:nvCxnSpPr>
        <p:spPr>
          <a:xfrm>
            <a:off x="3233775" y="2650600"/>
            <a:ext cx="609600" cy="768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98" name="Google Shape;198;p28"/>
          <p:cNvCxnSpPr>
            <a:stCxn id="196" idx="2"/>
            <a:endCxn id="199" idx="1"/>
          </p:cNvCxnSpPr>
          <p:nvPr/>
        </p:nvCxnSpPr>
        <p:spPr>
          <a:xfrm flipH="1" rot="10800000">
            <a:off x="3233775" y="1882300"/>
            <a:ext cx="609600" cy="7683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196" name="Google Shape;196;p28"/>
          <p:cNvSpPr/>
          <p:nvPr/>
        </p:nvSpPr>
        <p:spPr>
          <a:xfrm rot="-5400000">
            <a:off x="1350525" y="2387950"/>
            <a:ext cx="3241200" cy="525300"/>
          </a:xfrm>
          <a:prstGeom prst="roundRect">
            <a:avLst>
              <a:gd fmla="val 16667" name="adj"/>
            </a:avLst>
          </a:prstGeom>
          <a:solidFill>
            <a:srgbClr val="840D35"/>
          </a:solidFill>
          <a:ln cap="flat" cmpd="sng" w="9525">
            <a:solidFill>
              <a:srgbClr val="840D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Phone (Root)</a:t>
            </a:r>
            <a:endParaRPr sz="1800">
              <a:solidFill>
                <a:srgbClr val="FFFFFF"/>
              </a:solidFill>
              <a:latin typeface="Roboto"/>
              <a:ea typeface="Roboto"/>
              <a:cs typeface="Roboto"/>
              <a:sym typeface="Roboto"/>
            </a:endParaRPr>
          </a:p>
        </p:txBody>
      </p:sp>
      <p:sp>
        <p:nvSpPr>
          <p:cNvPr id="199" name="Google Shape;199;p28"/>
          <p:cNvSpPr/>
          <p:nvPr/>
        </p:nvSpPr>
        <p:spPr>
          <a:xfrm>
            <a:off x="3843375" y="1619574"/>
            <a:ext cx="2020500" cy="525300"/>
          </a:xfrm>
          <a:prstGeom prst="roundRect">
            <a:avLst>
              <a:gd fmla="val 16667" name="adj"/>
            </a:avLst>
          </a:prstGeom>
          <a:solidFill>
            <a:srgbClr val="B61249"/>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Display</a:t>
            </a:r>
            <a:endParaRPr sz="1100">
              <a:solidFill>
                <a:srgbClr val="FFFFFF"/>
              </a:solidFill>
              <a:latin typeface="Roboto"/>
              <a:ea typeface="Roboto"/>
              <a:cs typeface="Roboto"/>
              <a:sym typeface="Roboto"/>
            </a:endParaRPr>
          </a:p>
        </p:txBody>
      </p:sp>
      <p:sp>
        <p:nvSpPr>
          <p:cNvPr id="197" name="Google Shape;197;p28"/>
          <p:cNvSpPr/>
          <p:nvPr/>
        </p:nvSpPr>
        <p:spPr>
          <a:xfrm>
            <a:off x="3843375" y="3156324"/>
            <a:ext cx="2020500" cy="525300"/>
          </a:xfrm>
          <a:prstGeom prst="roundRect">
            <a:avLst>
              <a:gd fmla="val 16667" name="adj"/>
            </a:avLst>
          </a:prstGeom>
          <a:solidFill>
            <a:srgbClr val="B61249"/>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Battery</a:t>
            </a:r>
            <a:endParaRPr sz="1100">
              <a:solidFill>
                <a:srgbClr val="FFFFFF"/>
              </a:solidFill>
              <a:latin typeface="Roboto"/>
              <a:ea typeface="Roboto"/>
              <a:cs typeface="Roboto"/>
              <a:sym typeface="Roboto"/>
            </a:endParaRPr>
          </a:p>
        </p:txBody>
      </p:sp>
      <p:sp>
        <p:nvSpPr>
          <p:cNvPr id="200" name="Google Shape;200;p28"/>
          <p:cNvSpPr/>
          <p:nvPr/>
        </p:nvSpPr>
        <p:spPr>
          <a:xfrm>
            <a:off x="3843375" y="811613"/>
            <a:ext cx="2020500" cy="5253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Rear camera</a:t>
            </a:r>
            <a:endParaRPr sz="1100">
              <a:solidFill>
                <a:srgbClr val="FFFFFF"/>
              </a:solidFill>
              <a:latin typeface="Roboto"/>
              <a:ea typeface="Roboto"/>
              <a:cs typeface="Roboto"/>
              <a:sym typeface="Roboto"/>
            </a:endParaRPr>
          </a:p>
        </p:txBody>
      </p:sp>
      <p:sp>
        <p:nvSpPr>
          <p:cNvPr id="201" name="Google Shape;201;p28"/>
          <p:cNvSpPr/>
          <p:nvPr/>
        </p:nvSpPr>
        <p:spPr>
          <a:xfrm>
            <a:off x="3843375" y="2387938"/>
            <a:ext cx="2020500" cy="5253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Battery backup</a:t>
            </a:r>
            <a:endParaRPr sz="1100">
              <a:solidFill>
                <a:srgbClr val="FFFFFF"/>
              </a:solidFill>
              <a:latin typeface="Roboto"/>
              <a:ea typeface="Roboto"/>
              <a:cs typeface="Roboto"/>
              <a:sym typeface="Roboto"/>
            </a:endParaRPr>
          </a:p>
        </p:txBody>
      </p:sp>
      <p:sp>
        <p:nvSpPr>
          <p:cNvPr id="202" name="Google Shape;202;p28"/>
          <p:cNvSpPr/>
          <p:nvPr/>
        </p:nvSpPr>
        <p:spPr>
          <a:xfrm>
            <a:off x="3843375" y="3924688"/>
            <a:ext cx="2020500" cy="5253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Phone</a:t>
            </a:r>
            <a:endParaRPr sz="1100">
              <a:solidFill>
                <a:srgbClr val="FFFFFF"/>
              </a:solidFill>
              <a:latin typeface="Roboto"/>
              <a:ea typeface="Roboto"/>
              <a:cs typeface="Roboto"/>
              <a:sym typeface="Roboto"/>
            </a:endParaRPr>
          </a:p>
        </p:txBody>
      </p:sp>
      <p:cxnSp>
        <p:nvCxnSpPr>
          <p:cNvPr id="203" name="Google Shape;203;p28"/>
          <p:cNvCxnSpPr>
            <a:stCxn id="196" idx="2"/>
            <a:endCxn id="200" idx="1"/>
          </p:cNvCxnSpPr>
          <p:nvPr/>
        </p:nvCxnSpPr>
        <p:spPr>
          <a:xfrm flipH="1" rot="10800000">
            <a:off x="3233775" y="1074400"/>
            <a:ext cx="609600" cy="15762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04" name="Google Shape;204;p28"/>
          <p:cNvCxnSpPr>
            <a:stCxn id="196" idx="2"/>
            <a:endCxn id="201" idx="1"/>
          </p:cNvCxnSpPr>
          <p:nvPr/>
        </p:nvCxnSpPr>
        <p:spPr>
          <a:xfrm>
            <a:off x="3233775" y="2650600"/>
            <a:ext cx="609600" cy="6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05" name="Google Shape;205;p28"/>
          <p:cNvCxnSpPr>
            <a:stCxn id="202" idx="1"/>
            <a:endCxn id="196" idx="2"/>
          </p:cNvCxnSpPr>
          <p:nvPr/>
        </p:nvCxnSpPr>
        <p:spPr>
          <a:xfrm rot="10800000">
            <a:off x="3233775" y="2650738"/>
            <a:ext cx="609600" cy="1536600"/>
          </a:xfrm>
          <a:prstGeom prst="bentConnector3">
            <a:avLst>
              <a:gd fmla="val 50000"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29"/>
          <p:cNvSpPr/>
          <p:nvPr/>
        </p:nvSpPr>
        <p:spPr>
          <a:xfrm>
            <a:off x="551825" y="2915350"/>
            <a:ext cx="2019900" cy="4581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p:nvPr/>
        </p:nvSpPr>
        <p:spPr>
          <a:xfrm>
            <a:off x="978725" y="1343150"/>
            <a:ext cx="1530600" cy="4581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p:nvPr/>
        </p:nvSpPr>
        <p:spPr>
          <a:xfrm>
            <a:off x="0" y="4747100"/>
            <a:ext cx="9144000" cy="39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13" name="Google Shape;213;p29"/>
          <p:cNvSpPr txBox="1"/>
          <p:nvPr>
            <p:ph idx="4294967295" type="title"/>
          </p:nvPr>
        </p:nvSpPr>
        <p:spPr>
          <a:xfrm>
            <a:off x="346425" y="4747100"/>
            <a:ext cx="2280600" cy="3942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chemeClr val="lt1"/>
                </a:solidFill>
              </a:rPr>
              <a:t>Explicit vs Implicit feature</a:t>
            </a:r>
            <a:endParaRPr sz="1400">
              <a:solidFill>
                <a:srgbClr val="FFFFFF"/>
              </a:solidFill>
            </a:endParaRPr>
          </a:p>
        </p:txBody>
      </p:sp>
      <p:sp>
        <p:nvSpPr>
          <p:cNvPr id="214" name="Google Shape;214;p29"/>
          <p:cNvSpPr txBox="1"/>
          <p:nvPr>
            <p:ph idx="4294967295" type="body"/>
          </p:nvPr>
        </p:nvSpPr>
        <p:spPr>
          <a:xfrm>
            <a:off x="346425" y="291525"/>
            <a:ext cx="8520600" cy="38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Explicit feature :</a:t>
            </a:r>
            <a:endParaRPr sz="2000">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rPr i="1" lang="en"/>
              <a:t>“ The battery backup is good. “</a:t>
            </a:r>
            <a:endParaRPr i="1"/>
          </a:p>
          <a:p>
            <a:pPr indent="0" lvl="0" marL="0" rtl="0" algn="l">
              <a:spcBef>
                <a:spcPts val="1600"/>
              </a:spcBef>
              <a:spcAft>
                <a:spcPts val="0"/>
              </a:spcAft>
              <a:buNone/>
            </a:pPr>
            <a:r>
              <a:t/>
            </a:r>
            <a:endParaRPr/>
          </a:p>
          <a:p>
            <a:pPr indent="0" lvl="0" marL="0" rtl="0" algn="l">
              <a:spcBef>
                <a:spcPts val="1600"/>
              </a:spcBef>
              <a:spcAft>
                <a:spcPts val="0"/>
              </a:spcAft>
              <a:buNone/>
            </a:pPr>
            <a:r>
              <a:rPr lang="en">
                <a:solidFill>
                  <a:schemeClr val="dk1"/>
                </a:solidFill>
              </a:rPr>
              <a:t>Implicit feature:</a:t>
            </a:r>
            <a:endParaRPr>
              <a:solidFill>
                <a:schemeClr val="dk1"/>
              </a:solidFill>
            </a:endParaRPr>
          </a:p>
          <a:p>
            <a:pPr indent="0" lvl="0" marL="0" rtl="0" algn="l">
              <a:spcBef>
                <a:spcPts val="1600"/>
              </a:spcBef>
              <a:spcAft>
                <a:spcPts val="1600"/>
              </a:spcAft>
              <a:buNone/>
            </a:pPr>
            <a:r>
              <a:rPr i="1" lang="en"/>
              <a:t>“ Not worth spending on this phone. Don’t buy. “</a:t>
            </a:r>
            <a:endParaRPr i="1"/>
          </a:p>
        </p:txBody>
      </p:sp>
      <p:sp>
        <p:nvSpPr>
          <p:cNvPr id="215" name="Google Shape;215;p29"/>
          <p:cNvSpPr/>
          <p:nvPr/>
        </p:nvSpPr>
        <p:spPr>
          <a:xfrm>
            <a:off x="1384800" y="3415125"/>
            <a:ext cx="395700" cy="302100"/>
          </a:xfrm>
          <a:prstGeom prst="downArrow">
            <a:avLst>
              <a:gd fmla="val 50000" name="adj1"/>
              <a:gd fmla="val 50000" name="adj2"/>
            </a:avLst>
          </a:prstGeom>
          <a:solidFill>
            <a:srgbClr val="D0E0E3"/>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txBox="1"/>
          <p:nvPr/>
        </p:nvSpPr>
        <p:spPr>
          <a:xfrm>
            <a:off x="687175" y="3586575"/>
            <a:ext cx="2467500" cy="59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800">
                <a:solidFill>
                  <a:srgbClr val="FF0000"/>
                </a:solidFill>
                <a:latin typeface="Roboto"/>
                <a:ea typeface="Roboto"/>
                <a:cs typeface="Roboto"/>
                <a:sym typeface="Roboto"/>
              </a:rPr>
              <a:t>Not value of money</a:t>
            </a:r>
            <a:r>
              <a:rPr lang="en">
                <a:solidFill>
                  <a:srgbClr val="FF0000"/>
                </a:solidFill>
                <a:latin typeface="Roboto"/>
                <a:ea typeface="Roboto"/>
                <a:cs typeface="Roboto"/>
                <a:sym typeface="Roboto"/>
              </a:rPr>
              <a:t>  </a:t>
            </a:r>
            <a:endParaRPr i="1" sz="1800">
              <a:solidFill>
                <a:srgbClr val="FF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30"/>
          <p:cNvSpPr txBox="1"/>
          <p:nvPr>
            <p:ph idx="4294967295" type="body"/>
          </p:nvPr>
        </p:nvSpPr>
        <p:spPr>
          <a:xfrm>
            <a:off x="346425" y="260300"/>
            <a:ext cx="8520600" cy="38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Incorrectly written</a:t>
            </a:r>
            <a:r>
              <a:rPr lang="en" sz="2000">
                <a:solidFill>
                  <a:schemeClr val="dk1"/>
                </a:solidFill>
              </a:rPr>
              <a:t> features :</a:t>
            </a:r>
            <a:endParaRPr sz="2000">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rPr i="1" lang="en"/>
              <a:t>“ The camara clicks amazing pictures. “</a:t>
            </a:r>
            <a:endParaRPr i="1"/>
          </a:p>
          <a:p>
            <a:pPr indent="0" lvl="0" marL="0" rtl="0" algn="l">
              <a:spcBef>
                <a:spcPts val="1600"/>
              </a:spcBef>
              <a:spcAft>
                <a:spcPts val="0"/>
              </a:spcAft>
              <a:buNone/>
            </a:pPr>
            <a:r>
              <a:t/>
            </a:r>
            <a:endParaRPr i="1"/>
          </a:p>
          <a:p>
            <a:pPr indent="0" lvl="0" marL="0" rtl="0" algn="l">
              <a:spcBef>
                <a:spcPts val="1600"/>
              </a:spcBef>
              <a:spcAft>
                <a:spcPts val="0"/>
              </a:spcAft>
              <a:buNone/>
            </a:pPr>
            <a:r>
              <a:rPr i="1" lang="en"/>
              <a:t>“ The betteri backup is not efficient. “</a:t>
            </a:r>
            <a:endParaRPr i="1"/>
          </a:p>
          <a:p>
            <a:pPr indent="0" lvl="0" marL="0" rtl="0" algn="l">
              <a:spcBef>
                <a:spcPts val="1600"/>
              </a:spcBef>
              <a:spcAft>
                <a:spcPts val="1600"/>
              </a:spcAft>
              <a:buNone/>
            </a:pPr>
            <a:r>
              <a:t/>
            </a:r>
            <a:endParaRPr i="1"/>
          </a:p>
        </p:txBody>
      </p:sp>
      <p:sp>
        <p:nvSpPr>
          <p:cNvPr id="222" name="Google Shape;222;p30"/>
          <p:cNvSpPr/>
          <p:nvPr/>
        </p:nvSpPr>
        <p:spPr>
          <a:xfrm>
            <a:off x="0" y="4747100"/>
            <a:ext cx="9144000" cy="39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Flow</a:t>
            </a:r>
            <a:endParaRPr b="1"/>
          </a:p>
        </p:txBody>
      </p:sp>
      <p:sp>
        <p:nvSpPr>
          <p:cNvPr id="228" name="Google Shape;228;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b="1" lang="en"/>
              <a:t>Part of Speech tagging</a:t>
            </a:r>
            <a:r>
              <a:rPr lang="en"/>
              <a:t> -  All features are tagged as noun and noun phrases.</a:t>
            </a:r>
            <a:endParaRPr/>
          </a:p>
          <a:p>
            <a:pPr indent="-342900" lvl="0" marL="457200" rtl="0" algn="l">
              <a:lnSpc>
                <a:spcPct val="200000"/>
              </a:lnSpc>
              <a:spcBef>
                <a:spcPts val="0"/>
              </a:spcBef>
              <a:spcAft>
                <a:spcPts val="0"/>
              </a:spcAft>
              <a:buSzPts val="1800"/>
              <a:buChar char="●"/>
            </a:pPr>
            <a:r>
              <a:rPr b="1" lang="en"/>
              <a:t>Feature extraction</a:t>
            </a:r>
            <a:r>
              <a:rPr lang="en"/>
              <a:t> - Only frequently mentioned features are extracted.</a:t>
            </a:r>
            <a:endParaRPr/>
          </a:p>
          <a:p>
            <a:pPr indent="-342900" lvl="0" marL="457200" rtl="0" algn="l">
              <a:lnSpc>
                <a:spcPct val="200000"/>
              </a:lnSpc>
              <a:spcBef>
                <a:spcPts val="0"/>
              </a:spcBef>
              <a:spcAft>
                <a:spcPts val="0"/>
              </a:spcAft>
              <a:buSzPts val="1800"/>
              <a:buChar char="●"/>
            </a:pPr>
            <a:r>
              <a:rPr b="1" lang="en"/>
              <a:t>Feature pruning</a:t>
            </a:r>
            <a:r>
              <a:rPr lang="en"/>
              <a:t> - Meaningful features are selected.</a:t>
            </a:r>
            <a:endParaRPr/>
          </a:p>
          <a:p>
            <a:pPr indent="-342900" lvl="0" marL="457200" rtl="0" algn="l">
              <a:lnSpc>
                <a:spcPct val="200000"/>
              </a:lnSpc>
              <a:spcBef>
                <a:spcPts val="0"/>
              </a:spcBef>
              <a:spcAft>
                <a:spcPts val="0"/>
              </a:spcAft>
              <a:buSzPts val="1800"/>
              <a:buChar char="●"/>
            </a:pPr>
            <a:r>
              <a:rPr b="1" lang="en"/>
              <a:t>Spelling correction</a:t>
            </a:r>
            <a:r>
              <a:rPr lang="en"/>
              <a:t> - </a:t>
            </a:r>
            <a:r>
              <a:rPr lang="en"/>
              <a:t>Misspelled</a:t>
            </a:r>
            <a:r>
              <a:rPr lang="en"/>
              <a:t> nouns are converted to the corresponding features.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 tagging - Nouns</a:t>
            </a:r>
            <a:endParaRPr sz="3000"/>
          </a:p>
        </p:txBody>
      </p:sp>
      <p:sp>
        <p:nvSpPr>
          <p:cNvPr id="234" name="Google Shape;234;p32"/>
          <p:cNvSpPr/>
          <p:nvPr/>
        </p:nvSpPr>
        <p:spPr>
          <a:xfrm>
            <a:off x="1114075" y="1593025"/>
            <a:ext cx="697500" cy="374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2"/>
          <p:cNvSpPr/>
          <p:nvPr/>
        </p:nvSpPr>
        <p:spPr>
          <a:xfrm>
            <a:off x="1884450" y="1593025"/>
            <a:ext cx="634800" cy="374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2"/>
          <p:cNvSpPr/>
          <p:nvPr/>
        </p:nvSpPr>
        <p:spPr>
          <a:xfrm>
            <a:off x="3186050" y="1593025"/>
            <a:ext cx="2342700" cy="3747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2"/>
          <p:cNvSpPr/>
          <p:nvPr/>
        </p:nvSpPr>
        <p:spPr>
          <a:xfrm>
            <a:off x="5861925" y="1593025"/>
            <a:ext cx="812100" cy="374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2"/>
          <p:cNvSpPr/>
          <p:nvPr/>
        </p:nvSpPr>
        <p:spPr>
          <a:xfrm>
            <a:off x="766700" y="2120250"/>
            <a:ext cx="1232400" cy="374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2"/>
          <p:cNvSpPr/>
          <p:nvPr/>
        </p:nvSpPr>
        <p:spPr>
          <a:xfrm>
            <a:off x="3446375" y="2120250"/>
            <a:ext cx="1051500" cy="374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2"/>
          <p:cNvSpPr/>
          <p:nvPr/>
        </p:nvSpPr>
        <p:spPr>
          <a:xfrm>
            <a:off x="4572000" y="2120250"/>
            <a:ext cx="634800" cy="374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2"/>
          <p:cNvSpPr txBox="1"/>
          <p:nvPr>
            <p:ph idx="1" type="body"/>
          </p:nvPr>
        </p:nvSpPr>
        <p:spPr>
          <a:xfrm>
            <a:off x="311700" y="1515875"/>
            <a:ext cx="8520600" cy="2342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i="1" lang="en"/>
              <a:t>“ Good quality phone due to glass body gorilla Glass 5. Camera are very good. 48 mp rear camera available. The fingerprint sensor is not that good though. “</a:t>
            </a:r>
            <a:endParaRPr i="1"/>
          </a:p>
          <a:p>
            <a:pPr indent="0" lvl="0" marL="0" rtl="0" algn="l">
              <a:spcBef>
                <a:spcPts val="1000"/>
              </a:spcBef>
              <a:spcAft>
                <a:spcPts val="0"/>
              </a:spcAft>
              <a:buNone/>
            </a:pPr>
            <a:r>
              <a:t/>
            </a:r>
            <a:endParaRPr/>
          </a:p>
          <a:p>
            <a:pPr indent="0" lvl="0" marL="0" rtl="0" algn="l">
              <a:spcBef>
                <a:spcPts val="1000"/>
              </a:spcBef>
              <a:spcAft>
                <a:spcPts val="0"/>
              </a:spcAft>
              <a:buNone/>
            </a:pPr>
            <a:r>
              <a:rPr lang="en"/>
              <a:t>All features are tagged as nouns.</a:t>
            </a:r>
            <a:endParaRPr/>
          </a:p>
          <a:p>
            <a:pPr indent="0" lvl="0" marL="0" rtl="0" algn="l">
              <a:spcBef>
                <a:spcPts val="1000"/>
              </a:spcBef>
              <a:spcAft>
                <a:spcPts val="1000"/>
              </a:spcAft>
              <a:buNone/>
            </a:pPr>
            <a:r>
              <a:rPr lang="en"/>
              <a:t>All nouns are not features.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idx="1" type="body"/>
          </p:nvPr>
        </p:nvSpPr>
        <p:spPr>
          <a:xfrm>
            <a:off x="249225" y="1261100"/>
            <a:ext cx="8520600" cy="3339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Association rules mining using Apriori algorithm</a:t>
            </a:r>
            <a:endParaRPr/>
          </a:p>
          <a:p>
            <a:pPr indent="-342900" lvl="0" marL="457200" rtl="0" algn="l">
              <a:lnSpc>
                <a:spcPct val="150000"/>
              </a:lnSpc>
              <a:spcBef>
                <a:spcPts val="0"/>
              </a:spcBef>
              <a:spcAft>
                <a:spcPts val="0"/>
              </a:spcAft>
              <a:buSzPts val="1800"/>
              <a:buChar char="●"/>
            </a:pPr>
            <a:r>
              <a:rPr lang="en"/>
              <a:t>Support = Number of reviews noun occurs in / Number of total reviews</a:t>
            </a:r>
            <a:endParaRPr/>
          </a:p>
          <a:p>
            <a:pPr indent="-342900" lvl="0" marL="457200" rtl="0" algn="l">
              <a:lnSpc>
                <a:spcPct val="150000"/>
              </a:lnSpc>
              <a:spcBef>
                <a:spcPts val="0"/>
              </a:spcBef>
              <a:spcAft>
                <a:spcPts val="0"/>
              </a:spcAft>
              <a:buSzPts val="1800"/>
              <a:buChar char="●"/>
            </a:pPr>
            <a:r>
              <a:rPr lang="en"/>
              <a:t>The maximum feature length = 2</a:t>
            </a:r>
            <a:endParaRPr/>
          </a:p>
          <a:p>
            <a:pPr indent="0" lvl="0" marL="0" rtl="0" algn="l">
              <a:lnSpc>
                <a:spcPct val="150000"/>
              </a:lnSpc>
              <a:spcBef>
                <a:spcPts val="1000"/>
              </a:spcBef>
              <a:spcAft>
                <a:spcPts val="0"/>
              </a:spcAft>
              <a:buNone/>
            </a:pPr>
            <a:r>
              <a:rPr lang="en"/>
              <a:t>	Camera                                       Battery camera</a:t>
            </a:r>
            <a:endParaRPr/>
          </a:p>
          <a:p>
            <a:pPr indent="0" lvl="0" marL="0" rtl="0" algn="l">
              <a:lnSpc>
                <a:spcPct val="150000"/>
              </a:lnSpc>
              <a:spcBef>
                <a:spcPts val="1000"/>
              </a:spcBef>
              <a:spcAft>
                <a:spcPts val="0"/>
              </a:spcAft>
              <a:buNone/>
            </a:pPr>
            <a:r>
              <a:rPr lang="en"/>
              <a:t>	Awesome                                   Phone budget</a:t>
            </a:r>
            <a:endParaRPr/>
          </a:p>
          <a:p>
            <a:pPr indent="0" lvl="0" marL="0" rtl="0" algn="l">
              <a:lnSpc>
                <a:spcPct val="150000"/>
              </a:lnSpc>
              <a:spcBef>
                <a:spcPts val="1000"/>
              </a:spcBef>
              <a:spcAft>
                <a:spcPts val="0"/>
              </a:spcAft>
              <a:buNone/>
            </a:pPr>
            <a:r>
              <a:rPr lang="en"/>
              <a:t>	Battery	                                     Battery life</a:t>
            </a:r>
            <a:endParaRPr/>
          </a:p>
          <a:p>
            <a:pPr indent="0" lvl="0" marL="0" rtl="0" algn="l">
              <a:spcBef>
                <a:spcPts val="1000"/>
              </a:spcBef>
              <a:spcAft>
                <a:spcPts val="1000"/>
              </a:spcAft>
              <a:buNone/>
            </a:pPr>
            <a:r>
              <a:t/>
            </a:r>
            <a:endParaRPr/>
          </a:p>
        </p:txBody>
      </p:sp>
      <p:sp>
        <p:nvSpPr>
          <p:cNvPr id="247" name="Google Shape;247;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p:nvPr/>
        </p:nvSpPr>
        <p:spPr>
          <a:xfrm>
            <a:off x="1413625" y="3069250"/>
            <a:ext cx="333300" cy="3333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4"/>
          <p:cNvSpPr txBox="1"/>
          <p:nvPr>
            <p:ph idx="1" type="body"/>
          </p:nvPr>
        </p:nvSpPr>
        <p:spPr>
          <a:xfrm>
            <a:off x="311700" y="1229975"/>
            <a:ext cx="8388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Compactness Pruning    -    </a:t>
            </a:r>
            <a:r>
              <a:rPr lang="en"/>
              <a:t>For two word features</a:t>
            </a:r>
            <a:endParaRPr/>
          </a:p>
          <a:p>
            <a:pPr indent="0" lvl="0" marL="0" rtl="0" algn="l">
              <a:spcBef>
                <a:spcPts val="1600"/>
              </a:spcBef>
              <a:spcAft>
                <a:spcPts val="0"/>
              </a:spcAft>
              <a:buNone/>
            </a:pPr>
            <a:r>
              <a:rPr lang="en"/>
              <a:t>Compact if word distance &lt;=3 and no conjunction and punctuation in between the words.</a:t>
            </a:r>
            <a:endParaRPr/>
          </a:p>
          <a:p>
            <a:pPr indent="0" lvl="0" marL="0" rtl="0" algn="l">
              <a:spcBef>
                <a:spcPts val="1600"/>
              </a:spcBef>
              <a:spcAft>
                <a:spcPts val="0"/>
              </a:spcAft>
              <a:buNone/>
            </a:pPr>
            <a:r>
              <a:rPr lang="en"/>
              <a:t>M_support = Total sentences where compact / Total sentences where they occur together</a:t>
            </a:r>
            <a:endParaRPr/>
          </a:p>
          <a:p>
            <a:pPr indent="0" lvl="0" marL="0" rtl="0" algn="l">
              <a:spcBef>
                <a:spcPts val="1600"/>
              </a:spcBef>
              <a:spcAft>
                <a:spcPts val="0"/>
              </a:spcAft>
              <a:buNone/>
            </a:pPr>
            <a:r>
              <a:rPr lang="en"/>
              <a:t>If M_support greater than threshold, candidate feature -&gt; meaningful feature</a:t>
            </a:r>
            <a:endParaRPr/>
          </a:p>
          <a:p>
            <a:pPr indent="0" lvl="0" marL="0" rtl="0" algn="l">
              <a:spcBef>
                <a:spcPts val="1600"/>
              </a:spcBef>
              <a:spcAft>
                <a:spcPts val="0"/>
              </a:spcAft>
              <a:buNone/>
            </a:pPr>
            <a:r>
              <a:rPr i="1" lang="en"/>
              <a:t>“ The </a:t>
            </a:r>
            <a:r>
              <a:rPr i="1" lang="en">
                <a:solidFill>
                  <a:srgbClr val="FF0000"/>
                </a:solidFill>
              </a:rPr>
              <a:t>battery</a:t>
            </a:r>
            <a:r>
              <a:rPr i="1" lang="en"/>
              <a:t> and </a:t>
            </a:r>
            <a:r>
              <a:rPr i="1" lang="en">
                <a:solidFill>
                  <a:srgbClr val="FF0000"/>
                </a:solidFill>
              </a:rPr>
              <a:t>camera</a:t>
            </a:r>
            <a:r>
              <a:rPr i="1" lang="en"/>
              <a:t> are both great. “</a:t>
            </a:r>
            <a:endParaRPr i="1"/>
          </a:p>
          <a:p>
            <a:pPr indent="0" lvl="0" marL="0" rtl="0" algn="l">
              <a:spcBef>
                <a:spcPts val="1600"/>
              </a:spcBef>
              <a:spcAft>
                <a:spcPts val="0"/>
              </a:spcAft>
              <a:buNone/>
            </a:pPr>
            <a:r>
              <a:t/>
            </a:r>
            <a:endParaRPr i="1"/>
          </a:p>
          <a:p>
            <a:pPr indent="0" lvl="0" marL="0" rtl="0" algn="l">
              <a:spcBef>
                <a:spcPts val="1600"/>
              </a:spcBef>
              <a:spcAft>
                <a:spcPts val="1600"/>
              </a:spcAft>
              <a:buNone/>
            </a:pPr>
            <a:r>
              <a:rPr i="1" lang="en"/>
              <a:t>“The </a:t>
            </a:r>
            <a:r>
              <a:rPr i="1" lang="en">
                <a:solidFill>
                  <a:srgbClr val="FF0000"/>
                </a:solidFill>
              </a:rPr>
              <a:t>battery life</a:t>
            </a:r>
            <a:r>
              <a:rPr i="1" lang="en"/>
              <a:t> is amazing. “</a:t>
            </a:r>
            <a:endParaRPr i="1"/>
          </a:p>
        </p:txBody>
      </p:sp>
      <p:sp>
        <p:nvSpPr>
          <p:cNvPr id="254" name="Google Shape;254;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Pruning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idx="1" type="body"/>
          </p:nvPr>
        </p:nvSpPr>
        <p:spPr>
          <a:xfrm>
            <a:off x="311700" y="1515875"/>
            <a:ext cx="8520600" cy="2342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i="1" lang="en"/>
              <a:t>“ Good quality phone due to glass body gorilla Glass 5 protection back and front. Camera are very good. 48 mp rear camera available. The fingerprint sensor is not that good though. 4500 mah long battery give amazing backup. The Interstellar black color is my favourite. Go for it. ”</a:t>
            </a:r>
            <a:endParaRPr i="1"/>
          </a:p>
          <a:p>
            <a:pPr indent="0" lvl="0" marL="0" rtl="0" algn="l">
              <a:spcBef>
                <a:spcPts val="1000"/>
              </a:spcBef>
              <a:spcAft>
                <a:spcPts val="1000"/>
              </a:spcAft>
              <a:buNone/>
            </a:pPr>
            <a:r>
              <a:t/>
            </a:r>
            <a:endParaRPr/>
          </a:p>
        </p:txBody>
      </p:sp>
      <p:sp>
        <p:nvSpPr>
          <p:cNvPr id="115" name="Google Shape;115;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Review</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Pruning</a:t>
            </a:r>
            <a:endParaRPr/>
          </a:p>
        </p:txBody>
      </p:sp>
      <p:sp>
        <p:nvSpPr>
          <p:cNvPr id="260" name="Google Shape;260;p35"/>
          <p:cNvSpPr txBox="1"/>
          <p:nvPr>
            <p:ph idx="2" type="body"/>
          </p:nvPr>
        </p:nvSpPr>
        <p:spPr>
          <a:xfrm>
            <a:off x="409425" y="1229975"/>
            <a:ext cx="84228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Redundancy Pruning     -     </a:t>
            </a:r>
            <a:r>
              <a:rPr lang="en"/>
              <a:t>For one word feature</a:t>
            </a:r>
            <a:endParaRPr/>
          </a:p>
          <a:p>
            <a:pPr indent="0" lvl="0" marL="0" rtl="0" algn="l">
              <a:spcBef>
                <a:spcPts val="1600"/>
              </a:spcBef>
              <a:spcAft>
                <a:spcPts val="0"/>
              </a:spcAft>
              <a:buNone/>
            </a:pPr>
            <a:r>
              <a:rPr lang="en"/>
              <a:t>Superset of ‘camera’ = { ‘rear camera’, ‘’front camera’, ‘camera quality’ ….}</a:t>
            </a:r>
            <a:endParaRPr/>
          </a:p>
          <a:p>
            <a:pPr indent="0" lvl="0" marL="0" rtl="0" algn="l">
              <a:spcBef>
                <a:spcPts val="1600"/>
              </a:spcBef>
              <a:spcAft>
                <a:spcPts val="0"/>
              </a:spcAft>
              <a:buNone/>
            </a:pPr>
            <a:r>
              <a:rPr lang="en"/>
              <a:t>P_support = Total sentences where no superset of the feature occurs and the feature occurs alone</a:t>
            </a:r>
            <a:endParaRPr/>
          </a:p>
          <a:p>
            <a:pPr indent="0" lvl="0" marL="0" rtl="0" algn="l">
              <a:spcBef>
                <a:spcPts val="1600"/>
              </a:spcBef>
              <a:spcAft>
                <a:spcPts val="0"/>
              </a:spcAft>
              <a:buNone/>
            </a:pPr>
            <a:r>
              <a:rPr lang="en"/>
              <a:t>If P_support greater than threshold, candidate feature -&gt; meaningful feature</a:t>
            </a:r>
            <a:endParaRPr/>
          </a:p>
          <a:p>
            <a:pPr indent="0" lvl="0" marL="0" rtl="0" algn="l">
              <a:spcBef>
                <a:spcPts val="1600"/>
              </a:spcBef>
              <a:spcAft>
                <a:spcPts val="0"/>
              </a:spcAft>
              <a:buNone/>
            </a:pPr>
            <a:r>
              <a:rPr i="1" lang="en"/>
              <a:t>“ The </a:t>
            </a:r>
            <a:r>
              <a:rPr i="1" lang="en">
                <a:solidFill>
                  <a:srgbClr val="FF0000"/>
                </a:solidFill>
              </a:rPr>
              <a:t>rear camera</a:t>
            </a:r>
            <a:r>
              <a:rPr i="1" lang="en"/>
              <a:t> is awesome.”</a:t>
            </a:r>
            <a:endParaRPr i="1"/>
          </a:p>
          <a:p>
            <a:pPr indent="0" lvl="0" marL="0" rtl="0" algn="l">
              <a:spcBef>
                <a:spcPts val="1600"/>
              </a:spcBef>
              <a:spcAft>
                <a:spcPts val="0"/>
              </a:spcAft>
              <a:buNone/>
            </a:pPr>
            <a:r>
              <a:t/>
            </a:r>
            <a:endParaRPr i="1"/>
          </a:p>
          <a:p>
            <a:pPr indent="0" lvl="0" marL="0" rtl="0" algn="l">
              <a:spcBef>
                <a:spcPts val="1600"/>
              </a:spcBef>
              <a:spcAft>
                <a:spcPts val="1600"/>
              </a:spcAft>
              <a:buNone/>
            </a:pPr>
            <a:r>
              <a:rPr i="1" lang="en"/>
              <a:t>“ The </a:t>
            </a:r>
            <a:r>
              <a:rPr i="1" lang="en">
                <a:solidFill>
                  <a:srgbClr val="FF0000"/>
                </a:solidFill>
              </a:rPr>
              <a:t>camera</a:t>
            </a:r>
            <a:r>
              <a:rPr i="1" lang="en"/>
              <a:t> is not so good. “</a:t>
            </a:r>
            <a:endParaRPr i="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Spelling Correction of nouns</a:t>
            </a:r>
            <a:endParaRPr/>
          </a:p>
        </p:txBody>
      </p:sp>
      <p:sp>
        <p:nvSpPr>
          <p:cNvPr id="266" name="Google Shape;266;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If</a:t>
            </a:r>
            <a:r>
              <a:rPr lang="en">
                <a:solidFill>
                  <a:schemeClr val="dk1"/>
                </a:solidFill>
              </a:rPr>
              <a:t> Levenshtein distance </a:t>
            </a:r>
            <a:r>
              <a:rPr lang="en"/>
              <a:t>(noun, meaningful feature) = 1</a:t>
            </a:r>
            <a:endParaRPr/>
          </a:p>
          <a:p>
            <a:pPr indent="457200" lvl="0" marL="1828800" rtl="0" algn="l">
              <a:spcBef>
                <a:spcPts val="1600"/>
              </a:spcBef>
              <a:spcAft>
                <a:spcPts val="0"/>
              </a:spcAft>
              <a:buNone/>
            </a:pPr>
            <a:r>
              <a:rPr lang="en"/>
              <a:t>Noun =&gt; meaningful feature</a:t>
            </a:r>
            <a:endParaRPr/>
          </a:p>
          <a:p>
            <a:pPr indent="457200" lvl="0" marL="1828800" rtl="0" algn="l">
              <a:spcBef>
                <a:spcPts val="1600"/>
              </a:spcBef>
              <a:spcAft>
                <a:spcPts val="0"/>
              </a:spcAft>
              <a:buNone/>
            </a:pPr>
            <a:r>
              <a:t/>
            </a:r>
            <a:endParaRPr/>
          </a:p>
          <a:p>
            <a:pPr indent="0" lvl="0" marL="0" rtl="0" algn="l">
              <a:spcBef>
                <a:spcPts val="1600"/>
              </a:spcBef>
              <a:spcAft>
                <a:spcPts val="0"/>
              </a:spcAft>
              <a:buNone/>
            </a:pPr>
            <a:r>
              <a:rPr i="1" lang="en"/>
              <a:t>“ The camara clicks amazing pictures. “</a:t>
            </a:r>
            <a:endParaRPr i="1"/>
          </a:p>
          <a:p>
            <a:pPr indent="0" lvl="0" marL="0" rtl="0" algn="l">
              <a:spcBef>
                <a:spcPts val="1600"/>
              </a:spcBef>
              <a:spcAft>
                <a:spcPts val="0"/>
              </a:spcAft>
              <a:buNone/>
            </a:pPr>
            <a:r>
              <a:rPr lang="en"/>
              <a:t>			is treated as </a:t>
            </a:r>
            <a:endParaRPr/>
          </a:p>
          <a:p>
            <a:pPr indent="0" lvl="0" marL="0" rtl="0" algn="l">
              <a:spcBef>
                <a:spcPts val="1600"/>
              </a:spcBef>
              <a:spcAft>
                <a:spcPts val="0"/>
              </a:spcAft>
              <a:buNone/>
            </a:pPr>
            <a:r>
              <a:rPr lang="en"/>
              <a:t>					</a:t>
            </a:r>
            <a:r>
              <a:rPr i="1" lang="en"/>
              <a:t>“ The camera clicks amazing pictures. “</a:t>
            </a:r>
            <a:endParaRPr i="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problem of opinion mining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38"/>
          <p:cNvSpPr/>
          <p:nvPr/>
        </p:nvSpPr>
        <p:spPr>
          <a:xfrm>
            <a:off x="551825" y="2915350"/>
            <a:ext cx="2019900" cy="4581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8"/>
          <p:cNvSpPr/>
          <p:nvPr/>
        </p:nvSpPr>
        <p:spPr>
          <a:xfrm>
            <a:off x="2748725" y="1405600"/>
            <a:ext cx="603900" cy="3963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
          <p:cNvSpPr/>
          <p:nvPr/>
        </p:nvSpPr>
        <p:spPr>
          <a:xfrm>
            <a:off x="0" y="4747100"/>
            <a:ext cx="9144000" cy="39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79" name="Google Shape;279;p38"/>
          <p:cNvSpPr txBox="1"/>
          <p:nvPr>
            <p:ph idx="4294967295" type="title"/>
          </p:nvPr>
        </p:nvSpPr>
        <p:spPr>
          <a:xfrm>
            <a:off x="346425" y="4747100"/>
            <a:ext cx="2280600" cy="3942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chemeClr val="lt1"/>
                </a:solidFill>
              </a:rPr>
              <a:t>Explicit vs Implicit opinion</a:t>
            </a:r>
            <a:endParaRPr sz="1400">
              <a:solidFill>
                <a:srgbClr val="FFFFFF"/>
              </a:solidFill>
            </a:endParaRPr>
          </a:p>
        </p:txBody>
      </p:sp>
      <p:sp>
        <p:nvSpPr>
          <p:cNvPr id="280" name="Google Shape;280;p38"/>
          <p:cNvSpPr/>
          <p:nvPr/>
        </p:nvSpPr>
        <p:spPr>
          <a:xfrm>
            <a:off x="1384800" y="3415125"/>
            <a:ext cx="395700" cy="302100"/>
          </a:xfrm>
          <a:prstGeom prst="downArrow">
            <a:avLst>
              <a:gd fmla="val 50000" name="adj1"/>
              <a:gd fmla="val 50000" name="adj2"/>
            </a:avLst>
          </a:prstGeom>
          <a:solidFill>
            <a:srgbClr val="D0E0E3"/>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8"/>
          <p:cNvSpPr txBox="1"/>
          <p:nvPr>
            <p:ph idx="4294967295" type="body"/>
          </p:nvPr>
        </p:nvSpPr>
        <p:spPr>
          <a:xfrm>
            <a:off x="346425" y="291525"/>
            <a:ext cx="8520600" cy="38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Explicit opinion:</a:t>
            </a:r>
            <a:endParaRPr sz="2000">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rPr i="1" lang="en"/>
              <a:t>“ The battery backup is good. “</a:t>
            </a:r>
            <a:endParaRPr i="1"/>
          </a:p>
          <a:p>
            <a:pPr indent="0" lvl="0" marL="0" rtl="0" algn="l">
              <a:spcBef>
                <a:spcPts val="1600"/>
              </a:spcBef>
              <a:spcAft>
                <a:spcPts val="0"/>
              </a:spcAft>
              <a:buNone/>
            </a:pPr>
            <a:r>
              <a:t/>
            </a:r>
            <a:endParaRPr/>
          </a:p>
          <a:p>
            <a:pPr indent="0" lvl="0" marL="0" rtl="0" algn="l">
              <a:spcBef>
                <a:spcPts val="1600"/>
              </a:spcBef>
              <a:spcAft>
                <a:spcPts val="0"/>
              </a:spcAft>
              <a:buNone/>
            </a:pPr>
            <a:r>
              <a:rPr lang="en">
                <a:solidFill>
                  <a:schemeClr val="dk1"/>
                </a:solidFill>
              </a:rPr>
              <a:t>Implicit opinion:</a:t>
            </a:r>
            <a:endParaRPr>
              <a:solidFill>
                <a:schemeClr val="dk1"/>
              </a:solidFill>
            </a:endParaRPr>
          </a:p>
          <a:p>
            <a:pPr indent="0" lvl="0" marL="0" rtl="0" algn="l">
              <a:spcBef>
                <a:spcPts val="1600"/>
              </a:spcBef>
              <a:spcAft>
                <a:spcPts val="1600"/>
              </a:spcAft>
              <a:buNone/>
            </a:pPr>
            <a:r>
              <a:rPr i="1" lang="en"/>
              <a:t>“Too big to fit into pocket.”</a:t>
            </a:r>
            <a:endParaRPr i="1"/>
          </a:p>
        </p:txBody>
      </p:sp>
      <p:sp>
        <p:nvSpPr>
          <p:cNvPr id="282" name="Google Shape;282;p38"/>
          <p:cNvSpPr txBox="1"/>
          <p:nvPr/>
        </p:nvSpPr>
        <p:spPr>
          <a:xfrm>
            <a:off x="346425" y="3586575"/>
            <a:ext cx="3351300" cy="59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800">
                <a:solidFill>
                  <a:srgbClr val="FF0000"/>
                </a:solidFill>
                <a:latin typeface="Roboto"/>
                <a:ea typeface="Roboto"/>
                <a:cs typeface="Roboto"/>
                <a:sym typeface="Roboto"/>
              </a:rPr>
              <a:t>Negative opinion towards size</a:t>
            </a:r>
            <a:r>
              <a:rPr lang="en">
                <a:solidFill>
                  <a:srgbClr val="FF0000"/>
                </a:solidFill>
                <a:latin typeface="Roboto"/>
                <a:ea typeface="Roboto"/>
                <a:cs typeface="Roboto"/>
                <a:sym typeface="Roboto"/>
              </a:rPr>
              <a:t>  </a:t>
            </a:r>
            <a:endParaRPr i="1" sz="1800">
              <a:solidFill>
                <a:srgbClr val="FF00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Flow</a:t>
            </a:r>
            <a:endParaRPr b="1"/>
          </a:p>
        </p:txBody>
      </p:sp>
      <p:sp>
        <p:nvSpPr>
          <p:cNvPr id="288" name="Google Shape;288;p39"/>
          <p:cNvSpPr txBox="1"/>
          <p:nvPr>
            <p:ph idx="1" type="body"/>
          </p:nvPr>
        </p:nvSpPr>
        <p:spPr>
          <a:xfrm>
            <a:off x="311700" y="1511025"/>
            <a:ext cx="8520600" cy="3339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b="1" lang="en"/>
              <a:t>Opinion</a:t>
            </a:r>
            <a:r>
              <a:rPr b="1" lang="en"/>
              <a:t> extraction</a:t>
            </a:r>
            <a:r>
              <a:rPr lang="en"/>
              <a:t> </a:t>
            </a:r>
            <a:endParaRPr/>
          </a:p>
          <a:p>
            <a:pPr indent="-342900" lvl="0" marL="457200" rtl="0" algn="l">
              <a:lnSpc>
                <a:spcPct val="200000"/>
              </a:lnSpc>
              <a:spcBef>
                <a:spcPts val="0"/>
              </a:spcBef>
              <a:spcAft>
                <a:spcPts val="0"/>
              </a:spcAft>
              <a:buSzPts val="1800"/>
              <a:buChar char="●"/>
            </a:pPr>
            <a:r>
              <a:rPr b="1" lang="en"/>
              <a:t>Sentiment scoring</a:t>
            </a:r>
            <a:r>
              <a:rPr lang="en"/>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p:nvPr/>
        </p:nvSpPr>
        <p:spPr>
          <a:xfrm>
            <a:off x="1967850" y="2884100"/>
            <a:ext cx="1218300" cy="4998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0"/>
          <p:cNvSpPr/>
          <p:nvPr/>
        </p:nvSpPr>
        <p:spPr>
          <a:xfrm>
            <a:off x="2019900" y="1572200"/>
            <a:ext cx="593400" cy="4374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0"/>
          <p:cNvSpPr txBox="1"/>
          <p:nvPr>
            <p:ph idx="1" type="body"/>
          </p:nvPr>
        </p:nvSpPr>
        <p:spPr>
          <a:xfrm>
            <a:off x="311700" y="1515875"/>
            <a:ext cx="8520600" cy="2342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i="1" lang="en"/>
              <a:t>“ The phone has good battery. “                                                  </a:t>
            </a:r>
            <a:r>
              <a:rPr lang="en"/>
              <a:t>Before feature</a:t>
            </a:r>
            <a:endParaRPr/>
          </a:p>
          <a:p>
            <a:pPr indent="0" lvl="0" marL="0" rtl="0" algn="l">
              <a:lnSpc>
                <a:spcPct val="200000"/>
              </a:lnSpc>
              <a:spcBef>
                <a:spcPts val="1000"/>
              </a:spcBef>
              <a:spcAft>
                <a:spcPts val="0"/>
              </a:spcAft>
              <a:buNone/>
            </a:pPr>
            <a:r>
              <a:t/>
            </a:r>
            <a:endParaRPr i="1"/>
          </a:p>
          <a:p>
            <a:pPr indent="0" lvl="0" marL="0" rtl="0" algn="l">
              <a:lnSpc>
                <a:spcPct val="200000"/>
              </a:lnSpc>
              <a:spcBef>
                <a:spcPts val="1000"/>
              </a:spcBef>
              <a:spcAft>
                <a:spcPts val="0"/>
              </a:spcAft>
              <a:buNone/>
            </a:pPr>
            <a:r>
              <a:rPr i="1" lang="en"/>
              <a:t>“ The camera is not working properly. “                                     </a:t>
            </a:r>
            <a:r>
              <a:rPr lang="en"/>
              <a:t>After feature</a:t>
            </a:r>
            <a:endParaRPr/>
          </a:p>
          <a:p>
            <a:pPr indent="0" lvl="0" marL="0" rtl="0" algn="l">
              <a:lnSpc>
                <a:spcPct val="200000"/>
              </a:lnSpc>
              <a:spcBef>
                <a:spcPts val="1000"/>
              </a:spcBef>
              <a:spcAft>
                <a:spcPts val="0"/>
              </a:spcAft>
              <a:buNone/>
            </a:pPr>
            <a:r>
              <a:t/>
            </a:r>
            <a:endParaRPr/>
          </a:p>
          <a:p>
            <a:pPr indent="0" lvl="0" marL="0" rtl="0" algn="l">
              <a:lnSpc>
                <a:spcPct val="200000"/>
              </a:lnSpc>
              <a:spcBef>
                <a:spcPts val="1000"/>
              </a:spcBef>
              <a:spcAft>
                <a:spcPts val="0"/>
              </a:spcAft>
              <a:buNone/>
            </a:pPr>
            <a:r>
              <a:rPr lang="en"/>
              <a:t>Take nearest opinion to the feature</a:t>
            </a:r>
            <a:endParaRPr/>
          </a:p>
          <a:p>
            <a:pPr indent="0" lvl="0" marL="0" rtl="0" algn="l">
              <a:spcBef>
                <a:spcPts val="1000"/>
              </a:spcBef>
              <a:spcAft>
                <a:spcPts val="1000"/>
              </a:spcAft>
              <a:buNone/>
            </a:pPr>
            <a:r>
              <a:t/>
            </a:r>
            <a:endParaRPr/>
          </a:p>
        </p:txBody>
      </p:sp>
      <p:sp>
        <p:nvSpPr>
          <p:cNvPr id="296" name="Google Shape;296;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Opinion Extraction</a:t>
            </a:r>
            <a:endParaRPr sz="3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ph idx="1" type="body"/>
          </p:nvPr>
        </p:nvSpPr>
        <p:spPr>
          <a:xfrm>
            <a:off x="235375" y="3154025"/>
            <a:ext cx="8842800" cy="22170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en"/>
              <a:t>Great awesome	a</a:t>
            </a:r>
            <a:r>
              <a:rPr lang="en"/>
              <a:t>bsolutely amazing	not working		works good</a:t>
            </a:r>
            <a:endParaRPr/>
          </a:p>
          <a:p>
            <a:pPr indent="457200" lvl="0" marL="0" rtl="0" algn="l">
              <a:lnSpc>
                <a:spcPct val="200000"/>
              </a:lnSpc>
              <a:spcBef>
                <a:spcPts val="1000"/>
              </a:spcBef>
              <a:spcAft>
                <a:spcPts val="0"/>
              </a:spcAft>
              <a:buNone/>
            </a:pPr>
            <a:r>
              <a:rPr lang="en"/>
              <a:t>Extract the nearest phrase</a:t>
            </a:r>
            <a:endParaRPr/>
          </a:p>
          <a:p>
            <a:pPr indent="0" lvl="0" marL="0" rtl="0" algn="l">
              <a:spcBef>
                <a:spcPts val="1000"/>
              </a:spcBef>
              <a:spcAft>
                <a:spcPts val="1000"/>
              </a:spcAft>
              <a:buNone/>
            </a:pPr>
            <a:r>
              <a:t/>
            </a:r>
            <a:endParaRPr/>
          </a:p>
        </p:txBody>
      </p:sp>
      <p:sp>
        <p:nvSpPr>
          <p:cNvPr id="302" name="Google Shape;302;p41"/>
          <p:cNvSpPr/>
          <p:nvPr/>
        </p:nvSpPr>
        <p:spPr>
          <a:xfrm>
            <a:off x="3716193" y="819675"/>
            <a:ext cx="1538100" cy="442500"/>
          </a:xfrm>
          <a:prstGeom prst="round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Opinion words</a:t>
            </a:r>
            <a:endParaRPr b="1">
              <a:solidFill>
                <a:srgbClr val="FFFFFF"/>
              </a:solidFill>
            </a:endParaRPr>
          </a:p>
        </p:txBody>
      </p:sp>
      <p:sp>
        <p:nvSpPr>
          <p:cNvPr id="303" name="Google Shape;303;p41"/>
          <p:cNvSpPr/>
          <p:nvPr/>
        </p:nvSpPr>
        <p:spPr>
          <a:xfrm>
            <a:off x="5486490" y="1719376"/>
            <a:ext cx="1538100" cy="442500"/>
          </a:xfrm>
          <a:prstGeom prst="roundRect">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Verb</a:t>
            </a:r>
            <a:endParaRPr>
              <a:solidFill>
                <a:srgbClr val="FFFFFF"/>
              </a:solidFill>
            </a:endParaRPr>
          </a:p>
        </p:txBody>
      </p:sp>
      <p:sp>
        <p:nvSpPr>
          <p:cNvPr id="304" name="Google Shape;304;p41"/>
          <p:cNvSpPr/>
          <p:nvPr/>
        </p:nvSpPr>
        <p:spPr>
          <a:xfrm>
            <a:off x="1945897" y="1719376"/>
            <a:ext cx="1538100" cy="442500"/>
          </a:xfrm>
          <a:prstGeom prst="roundRect">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Adjective</a:t>
            </a:r>
            <a:endParaRPr>
              <a:solidFill>
                <a:srgbClr val="FFFFFF"/>
              </a:solidFill>
            </a:endParaRPr>
          </a:p>
        </p:txBody>
      </p:sp>
      <p:sp>
        <p:nvSpPr>
          <p:cNvPr id="305" name="Google Shape;305;p41"/>
          <p:cNvSpPr/>
          <p:nvPr/>
        </p:nvSpPr>
        <p:spPr>
          <a:xfrm>
            <a:off x="1100650" y="2619078"/>
            <a:ext cx="1538100" cy="442500"/>
          </a:xfrm>
          <a:prstGeom prst="roundRect">
            <a:avLst>
              <a:gd fmla="val 50000" name="adj"/>
            </a:avLst>
          </a:prstGeom>
          <a:solidFill>
            <a:srgbClr val="249C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Adj+Adj pair</a:t>
            </a:r>
            <a:endParaRPr>
              <a:solidFill>
                <a:srgbClr val="FFFFFF"/>
              </a:solidFill>
            </a:endParaRPr>
          </a:p>
        </p:txBody>
      </p:sp>
      <p:sp>
        <p:nvSpPr>
          <p:cNvPr id="306" name="Google Shape;306;p41"/>
          <p:cNvSpPr/>
          <p:nvPr/>
        </p:nvSpPr>
        <p:spPr>
          <a:xfrm>
            <a:off x="2791143" y="2619078"/>
            <a:ext cx="1538100" cy="442500"/>
          </a:xfrm>
          <a:prstGeom prst="roundRect">
            <a:avLst>
              <a:gd fmla="val 50000" name="adj"/>
            </a:avLst>
          </a:prstGeom>
          <a:solidFill>
            <a:srgbClr val="249C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Adv/Neg+Adj</a:t>
            </a:r>
            <a:endParaRPr>
              <a:solidFill>
                <a:srgbClr val="FFFFFF"/>
              </a:solidFill>
            </a:endParaRPr>
          </a:p>
        </p:txBody>
      </p:sp>
      <p:sp>
        <p:nvSpPr>
          <p:cNvPr id="307" name="Google Shape;307;p41"/>
          <p:cNvSpPr/>
          <p:nvPr/>
        </p:nvSpPr>
        <p:spPr>
          <a:xfrm>
            <a:off x="4641250" y="2619078"/>
            <a:ext cx="1538100" cy="442500"/>
          </a:xfrm>
          <a:prstGeom prst="roundRect">
            <a:avLst>
              <a:gd fmla="val 50000" name="adj"/>
            </a:avLst>
          </a:prstGeom>
          <a:solidFill>
            <a:srgbClr val="249C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Adv/Neg+Verb</a:t>
            </a:r>
            <a:endParaRPr>
              <a:solidFill>
                <a:srgbClr val="FFFFFF"/>
              </a:solidFill>
            </a:endParaRPr>
          </a:p>
        </p:txBody>
      </p:sp>
      <p:sp>
        <p:nvSpPr>
          <p:cNvPr id="308" name="Google Shape;308;p41"/>
          <p:cNvSpPr/>
          <p:nvPr/>
        </p:nvSpPr>
        <p:spPr>
          <a:xfrm>
            <a:off x="6331743" y="2619078"/>
            <a:ext cx="1538100" cy="442500"/>
          </a:xfrm>
          <a:prstGeom prst="roundRect">
            <a:avLst>
              <a:gd fmla="val 50000" name="adj"/>
            </a:avLst>
          </a:prstGeom>
          <a:solidFill>
            <a:srgbClr val="249C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Verb+Adj</a:t>
            </a:r>
            <a:endParaRPr>
              <a:solidFill>
                <a:srgbClr val="FFFFFF"/>
              </a:solidFill>
            </a:endParaRPr>
          </a:p>
        </p:txBody>
      </p:sp>
      <p:cxnSp>
        <p:nvCxnSpPr>
          <p:cNvPr id="309" name="Google Shape;309;p41"/>
          <p:cNvCxnSpPr>
            <a:stCxn id="302" idx="2"/>
            <a:endCxn id="303" idx="0"/>
          </p:cNvCxnSpPr>
          <p:nvPr/>
        </p:nvCxnSpPr>
        <p:spPr>
          <a:xfrm flipH="1" rot="-5400000">
            <a:off x="5141793" y="605625"/>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10" name="Google Shape;310;p41"/>
          <p:cNvCxnSpPr>
            <a:stCxn id="304" idx="0"/>
            <a:endCxn id="302" idx="2"/>
          </p:cNvCxnSpPr>
          <p:nvPr/>
        </p:nvCxnSpPr>
        <p:spPr>
          <a:xfrm rot="-5400000">
            <a:off x="3371497" y="605626"/>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11" name="Google Shape;311;p41"/>
          <p:cNvCxnSpPr>
            <a:stCxn id="304" idx="2"/>
            <a:endCxn id="306" idx="0"/>
          </p:cNvCxnSpPr>
          <p:nvPr/>
        </p:nvCxnSpPr>
        <p:spPr>
          <a:xfrm flipH="1" rot="-5400000">
            <a:off x="2908897" y="1967926"/>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12" name="Google Shape;312;p41"/>
          <p:cNvCxnSpPr>
            <a:stCxn id="305" idx="0"/>
            <a:endCxn id="304" idx="2"/>
          </p:cNvCxnSpPr>
          <p:nvPr/>
        </p:nvCxnSpPr>
        <p:spPr>
          <a:xfrm rot="-5400000">
            <a:off x="2063650" y="1967928"/>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13" name="Google Shape;313;p41"/>
          <p:cNvCxnSpPr>
            <a:stCxn id="303" idx="2"/>
            <a:endCxn id="308" idx="0"/>
          </p:cNvCxnSpPr>
          <p:nvPr/>
        </p:nvCxnSpPr>
        <p:spPr>
          <a:xfrm flipH="1" rot="-5400000">
            <a:off x="6449640" y="1967776"/>
            <a:ext cx="457200" cy="845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14" name="Google Shape;314;p41"/>
          <p:cNvCxnSpPr>
            <a:stCxn id="307" idx="0"/>
            <a:endCxn id="303" idx="2"/>
          </p:cNvCxnSpPr>
          <p:nvPr/>
        </p:nvCxnSpPr>
        <p:spPr>
          <a:xfrm rot="-5400000">
            <a:off x="5604250" y="1967928"/>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scores using VADER</a:t>
            </a:r>
            <a:endParaRPr b="1"/>
          </a:p>
        </p:txBody>
      </p:sp>
      <p:sp>
        <p:nvSpPr>
          <p:cNvPr id="320" name="Google Shape;320;p42"/>
          <p:cNvSpPr txBox="1"/>
          <p:nvPr>
            <p:ph idx="1" type="body"/>
          </p:nvPr>
        </p:nvSpPr>
        <p:spPr>
          <a:xfrm>
            <a:off x="311700" y="1511025"/>
            <a:ext cx="8520600" cy="33390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	'compound': 0.4404,		 'neg': 0.0,      	     'neu': 0.508, 		'pos': 0.492	}</a:t>
            </a:r>
            <a:endParaRPr/>
          </a:p>
          <a:p>
            <a:pPr indent="0" lvl="0" marL="0" rtl="0" algn="l">
              <a:lnSpc>
                <a:spcPct val="200000"/>
              </a:lnSpc>
              <a:spcBef>
                <a:spcPts val="1600"/>
              </a:spcBef>
              <a:spcAft>
                <a:spcPts val="0"/>
              </a:spcAft>
              <a:buNone/>
            </a:pPr>
            <a:r>
              <a:t/>
            </a:r>
            <a:endParaRPr/>
          </a:p>
          <a:p>
            <a:pPr indent="0" lvl="0" marL="0" rtl="0" algn="l">
              <a:lnSpc>
                <a:spcPct val="200000"/>
              </a:lnSpc>
              <a:spcBef>
                <a:spcPts val="1600"/>
              </a:spcBef>
              <a:spcAft>
                <a:spcPts val="1600"/>
              </a:spcAft>
              <a:buNone/>
            </a:pPr>
            <a:r>
              <a:rPr lang="en"/>
              <a:t>Score = ( total pos) / ( total neg + total pos)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scores using VADER</a:t>
            </a:r>
            <a:endParaRPr b="1"/>
          </a:p>
        </p:txBody>
      </p:sp>
      <p:sp>
        <p:nvSpPr>
          <p:cNvPr id="326" name="Google Shape;326;p43"/>
          <p:cNvSpPr txBox="1"/>
          <p:nvPr>
            <p:ph idx="1" type="body"/>
          </p:nvPr>
        </p:nvSpPr>
        <p:spPr>
          <a:xfrm>
            <a:off x="311700" y="1511025"/>
            <a:ext cx="8520600" cy="3339000"/>
          </a:xfrm>
          <a:prstGeom prst="rect">
            <a:avLst/>
          </a:prstGeom>
        </p:spPr>
        <p:txBody>
          <a:bodyPr anchorCtr="0" anchor="t" bIns="91425" lIns="91425" spcFirstLastPara="1" rIns="91425" wrap="square" tIns="91425">
            <a:noAutofit/>
          </a:bodyPr>
          <a:lstStyle/>
          <a:p>
            <a:pPr indent="0" lvl="0" marL="1828800" rtl="0" algn="l">
              <a:lnSpc>
                <a:spcPct val="200000"/>
              </a:lnSpc>
              <a:spcBef>
                <a:spcPts val="0"/>
              </a:spcBef>
              <a:spcAft>
                <a:spcPts val="0"/>
              </a:spcAft>
              <a:buNone/>
            </a:pPr>
            <a:r>
              <a:rPr lang="en"/>
              <a:t>Adjective + Adjective                                                     </a:t>
            </a:r>
            <a:endParaRPr/>
          </a:p>
          <a:p>
            <a:pPr indent="0" lvl="0" marL="1828800" rtl="0" algn="l">
              <a:lnSpc>
                <a:spcPct val="200000"/>
              </a:lnSpc>
              <a:spcBef>
                <a:spcPts val="1600"/>
              </a:spcBef>
              <a:spcAft>
                <a:spcPts val="0"/>
              </a:spcAft>
              <a:buNone/>
            </a:pPr>
            <a:r>
              <a:rPr lang="en"/>
              <a:t>Adverb/Negation + Adjective </a:t>
            </a:r>
            <a:endParaRPr/>
          </a:p>
          <a:p>
            <a:pPr indent="0" lvl="0" marL="1828800" rtl="0" algn="l">
              <a:lnSpc>
                <a:spcPct val="200000"/>
              </a:lnSpc>
              <a:spcBef>
                <a:spcPts val="1600"/>
              </a:spcBef>
              <a:spcAft>
                <a:spcPts val="0"/>
              </a:spcAft>
              <a:buNone/>
            </a:pPr>
            <a:r>
              <a:rPr lang="en"/>
              <a:t>Verb + Adjective</a:t>
            </a:r>
            <a:endParaRPr/>
          </a:p>
          <a:p>
            <a:pPr indent="0" lvl="0" marL="1828800" rtl="0" algn="l">
              <a:lnSpc>
                <a:spcPct val="200000"/>
              </a:lnSpc>
              <a:spcBef>
                <a:spcPts val="1600"/>
              </a:spcBef>
              <a:spcAft>
                <a:spcPts val="1600"/>
              </a:spcAft>
              <a:buNone/>
            </a:pPr>
            <a:r>
              <a:rPr lang="en"/>
              <a:t>Verb + Adverb (some cases)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scores </a:t>
            </a:r>
            <a:endParaRPr b="1"/>
          </a:p>
        </p:txBody>
      </p:sp>
      <p:sp>
        <p:nvSpPr>
          <p:cNvPr id="332" name="Google Shape;332;p44"/>
          <p:cNvSpPr txBox="1"/>
          <p:nvPr>
            <p:ph idx="1" type="body"/>
          </p:nvPr>
        </p:nvSpPr>
        <p:spPr>
          <a:xfrm>
            <a:off x="311700" y="1281950"/>
            <a:ext cx="8520600" cy="33390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
              <a:t>Negation + Verb ( “ The fingerprint sensor doesn’t work.“ )</a:t>
            </a:r>
            <a:endParaRPr/>
          </a:p>
          <a:p>
            <a:pPr indent="0" lvl="0" marL="0" rtl="0" algn="ctr">
              <a:lnSpc>
                <a:spcPct val="200000"/>
              </a:lnSpc>
              <a:spcBef>
                <a:spcPts val="1600"/>
              </a:spcBef>
              <a:spcAft>
                <a:spcPts val="0"/>
              </a:spcAft>
              <a:buNone/>
            </a:pPr>
            <a:r>
              <a:rPr lang="en"/>
              <a:t>Verb + Adverb ( “ Camera is not working properly.” )</a:t>
            </a:r>
            <a:endParaRPr/>
          </a:p>
          <a:p>
            <a:pPr indent="0" lvl="0" marL="0" rtl="0" algn="l">
              <a:lnSpc>
                <a:spcPct val="200000"/>
              </a:lnSpc>
              <a:spcBef>
                <a:spcPts val="1600"/>
              </a:spcBef>
              <a:spcAft>
                <a:spcPts val="0"/>
              </a:spcAft>
              <a:buNone/>
            </a:pPr>
            <a:r>
              <a:rPr lang="en"/>
              <a:t>If any negation word and VADER score[‘neg’] = 0.0, then </a:t>
            </a:r>
            <a:endParaRPr/>
          </a:p>
          <a:p>
            <a:pPr indent="0" lvl="0" marL="0" rtl="0" algn="l">
              <a:lnSpc>
                <a:spcPct val="200000"/>
              </a:lnSpc>
              <a:spcBef>
                <a:spcPts val="1600"/>
              </a:spcBef>
              <a:spcAft>
                <a:spcPts val="1600"/>
              </a:spcAft>
              <a:buNone/>
            </a:pPr>
            <a:r>
              <a:rPr lang="en"/>
              <a:t>Score = { ‘pos’ = 0.0, ‘neg’ = 0.25, ‘compound’ = -0.25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p:nvPr/>
        </p:nvSpPr>
        <p:spPr>
          <a:xfrm>
            <a:off x="2644925" y="2111750"/>
            <a:ext cx="2038500" cy="4599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2195375" y="2665825"/>
            <a:ext cx="2310300" cy="4599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3219925" y="1557675"/>
            <a:ext cx="5227200" cy="4599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Non-opinionated phrases</a:t>
            </a:r>
            <a:endParaRPr sz="3000"/>
          </a:p>
        </p:txBody>
      </p:sp>
      <p:sp>
        <p:nvSpPr>
          <p:cNvPr id="124" name="Google Shape;124;p18"/>
          <p:cNvSpPr txBox="1"/>
          <p:nvPr>
            <p:ph idx="1" type="body"/>
          </p:nvPr>
        </p:nvSpPr>
        <p:spPr>
          <a:xfrm>
            <a:off x="311700" y="1515875"/>
            <a:ext cx="8520600" cy="2342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i="1" lang="en"/>
              <a:t>“ Good quality phone due to glass body gorilla Glass 5 protection back and front. Camera are very good. 48 mp rear camera available. The fingerprint sensor is not that good though. 4500 mah long </a:t>
            </a:r>
            <a:r>
              <a:rPr i="1" lang="en"/>
              <a:t>battery give amazing backup. The Interstellar black color is my favourite. Go for it. </a:t>
            </a:r>
            <a:r>
              <a:rPr i="1" lang="en"/>
              <a:t>”</a:t>
            </a:r>
            <a:endParaRPr i="1"/>
          </a:p>
          <a:p>
            <a:pPr indent="0" lvl="0" marL="0" rtl="0" algn="l">
              <a:spcBef>
                <a:spcPts val="1000"/>
              </a:spcBef>
              <a:spcAft>
                <a:spcPts val="10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6" name="Shape 336"/>
        <p:cNvGrpSpPr/>
        <p:nvPr/>
      </p:nvGrpSpPr>
      <p:grpSpPr>
        <a:xfrm>
          <a:off x="0" y="0"/>
          <a:ext cx="0" cy="0"/>
          <a:chOff x="0" y="0"/>
          <a:chExt cx="0" cy="0"/>
        </a:xfrm>
      </p:grpSpPr>
      <p:sp>
        <p:nvSpPr>
          <p:cNvPr id="337" name="Google Shape;337;p4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list</a:t>
            </a:r>
            <a:endParaRPr sz="3000"/>
          </a:p>
        </p:txBody>
      </p:sp>
      <p:sp>
        <p:nvSpPr>
          <p:cNvPr id="343" name="Google Shape;343;p46"/>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One word features</a:t>
            </a:r>
            <a:endParaRPr b="1"/>
          </a:p>
          <a:p>
            <a:pPr indent="0" lvl="0" marL="0" rtl="0" algn="l">
              <a:lnSpc>
                <a:spcPct val="100000"/>
              </a:lnSpc>
              <a:spcBef>
                <a:spcPts val="1600"/>
              </a:spcBef>
              <a:spcAft>
                <a:spcPts val="0"/>
              </a:spcAft>
              <a:buNone/>
            </a:pPr>
            <a:r>
              <a:rPr lang="en"/>
              <a:t>Battery                      Camera</a:t>
            </a:r>
            <a:endParaRPr/>
          </a:p>
          <a:p>
            <a:pPr indent="0" lvl="0" marL="0" rtl="0" algn="l">
              <a:lnSpc>
                <a:spcPct val="100000"/>
              </a:lnSpc>
              <a:spcBef>
                <a:spcPts val="1600"/>
              </a:spcBef>
              <a:spcAft>
                <a:spcPts val="0"/>
              </a:spcAft>
              <a:buNone/>
            </a:pPr>
            <a:r>
              <a:rPr lang="en"/>
              <a:t>Mobile		   Processor</a:t>
            </a:r>
            <a:endParaRPr/>
          </a:p>
          <a:p>
            <a:pPr indent="0" lvl="0" marL="0" rtl="0" algn="l">
              <a:lnSpc>
                <a:spcPct val="100000"/>
              </a:lnSpc>
              <a:spcBef>
                <a:spcPts val="1600"/>
              </a:spcBef>
              <a:spcAft>
                <a:spcPts val="0"/>
              </a:spcAft>
              <a:buNone/>
            </a:pPr>
            <a:r>
              <a:rPr lang="en"/>
              <a:t>Problem</a:t>
            </a:r>
            <a:r>
              <a:rPr lang="en"/>
              <a:t>                    Price</a:t>
            </a:r>
            <a:endParaRPr/>
          </a:p>
          <a:p>
            <a:pPr indent="0" lvl="0" marL="0" rtl="0" algn="l">
              <a:lnSpc>
                <a:spcPct val="100000"/>
              </a:lnSpc>
              <a:spcBef>
                <a:spcPts val="1600"/>
              </a:spcBef>
              <a:spcAft>
                <a:spcPts val="0"/>
              </a:spcAft>
              <a:buNone/>
            </a:pPr>
            <a:r>
              <a:rPr lang="en"/>
              <a:t>Redmi	             Q</a:t>
            </a:r>
            <a:r>
              <a:rPr lang="en"/>
              <a:t>uality</a:t>
            </a:r>
            <a:endParaRPr/>
          </a:p>
          <a:p>
            <a:pPr indent="0" lvl="0" marL="0" rtl="0" algn="l">
              <a:lnSpc>
                <a:spcPct val="100000"/>
              </a:lnSpc>
              <a:spcBef>
                <a:spcPts val="1600"/>
              </a:spcBef>
              <a:spcAft>
                <a:spcPts val="0"/>
              </a:spcAft>
              <a:buNone/>
            </a:pPr>
            <a:r>
              <a:rPr lang="en"/>
              <a:t>P</a:t>
            </a:r>
            <a:r>
              <a:rPr lang="en"/>
              <a:t>roduct</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spcBef>
                <a:spcPts val="1600"/>
              </a:spcBef>
              <a:spcAft>
                <a:spcPts val="1600"/>
              </a:spcAft>
              <a:buNone/>
            </a:pPr>
            <a:r>
              <a:t/>
            </a:r>
            <a:endParaRPr/>
          </a:p>
        </p:txBody>
      </p:sp>
      <p:sp>
        <p:nvSpPr>
          <p:cNvPr id="344" name="Google Shape;344;p46"/>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Two word features</a:t>
            </a:r>
            <a:endParaRPr b="1"/>
          </a:p>
          <a:p>
            <a:pPr indent="0" lvl="0" marL="0" rtl="0" algn="l">
              <a:spcBef>
                <a:spcPts val="1600"/>
              </a:spcBef>
              <a:spcAft>
                <a:spcPts val="0"/>
              </a:spcAft>
              <a:buNone/>
            </a:pPr>
            <a:r>
              <a:rPr lang="en"/>
              <a:t>battery backup                      Battery life</a:t>
            </a:r>
            <a:endParaRPr/>
          </a:p>
          <a:p>
            <a:pPr indent="0" lvl="0" marL="0" rtl="0" algn="l">
              <a:spcBef>
                <a:spcPts val="1600"/>
              </a:spcBef>
              <a:spcAft>
                <a:spcPts val="0"/>
              </a:spcAft>
              <a:buNone/>
            </a:pPr>
            <a:r>
              <a:rPr lang="en"/>
              <a:t>Finger print 		       Camera quality  </a:t>
            </a:r>
            <a:endParaRPr/>
          </a:p>
          <a:p>
            <a:pPr indent="0" lvl="0" marL="0" rtl="0" algn="l">
              <a:spcBef>
                <a:spcPts val="1600"/>
              </a:spcBef>
              <a:spcAft>
                <a:spcPts val="0"/>
              </a:spcAft>
              <a:buNone/>
            </a:pPr>
            <a:r>
              <a:rPr lang="en"/>
              <a:t>Finger sensor		       Redmi Note</a:t>
            </a:r>
            <a:endParaRPr/>
          </a:p>
          <a:p>
            <a:pPr indent="0" lvl="0" marL="0" rtl="0" algn="l">
              <a:spcBef>
                <a:spcPts val="1600"/>
              </a:spcBef>
              <a:spcAft>
                <a:spcPts val="0"/>
              </a:spcAft>
              <a:buNone/>
            </a:pPr>
            <a:r>
              <a:rPr lang="en"/>
              <a:t>Gaming experience              Phone price</a:t>
            </a:r>
            <a:endParaRPr/>
          </a:p>
          <a:p>
            <a:pPr indent="0" lvl="0" marL="0" rtl="0" algn="l">
              <a:spcBef>
                <a:spcPts val="1600"/>
              </a:spcBef>
              <a:spcAft>
                <a:spcPts val="0"/>
              </a:spcAft>
              <a:buNone/>
            </a:pPr>
            <a:r>
              <a:rPr lang="en"/>
              <a:t>Note Pro			     </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7"/>
          <p:cNvSpPr txBox="1"/>
          <p:nvPr>
            <p:ph type="title"/>
          </p:nvPr>
        </p:nvSpPr>
        <p:spPr>
          <a:xfrm>
            <a:off x="311700" y="2714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sentiment score of one word features</a:t>
            </a:r>
            <a:endParaRPr sz="3000"/>
          </a:p>
        </p:txBody>
      </p:sp>
      <p:pic>
        <p:nvPicPr>
          <p:cNvPr id="350" name="Google Shape;350;p47"/>
          <p:cNvPicPr preferRelativeResize="0"/>
          <p:nvPr/>
        </p:nvPicPr>
        <p:blipFill rotWithShape="1">
          <a:blip r:embed="rId3">
            <a:alphaModFix/>
          </a:blip>
          <a:srcRect b="-5185" l="0" r="0" t="0"/>
          <a:stretch/>
        </p:blipFill>
        <p:spPr>
          <a:xfrm>
            <a:off x="652525" y="1923300"/>
            <a:ext cx="8035123" cy="1749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8"/>
          <p:cNvSpPr txBox="1"/>
          <p:nvPr>
            <p:ph type="title"/>
          </p:nvPr>
        </p:nvSpPr>
        <p:spPr>
          <a:xfrm>
            <a:off x="311700" y="2714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sentiment score of two word features</a:t>
            </a:r>
            <a:endParaRPr sz="3000"/>
          </a:p>
        </p:txBody>
      </p:sp>
      <p:pic>
        <p:nvPicPr>
          <p:cNvPr id="356" name="Google Shape;356;p48"/>
          <p:cNvPicPr preferRelativeResize="0"/>
          <p:nvPr/>
        </p:nvPicPr>
        <p:blipFill>
          <a:blip r:embed="rId3">
            <a:alphaModFix/>
          </a:blip>
          <a:stretch>
            <a:fillRect/>
          </a:stretch>
        </p:blipFill>
        <p:spPr>
          <a:xfrm>
            <a:off x="152400" y="1734088"/>
            <a:ext cx="8839200" cy="167532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Whole pipeline</a:t>
            </a:r>
            <a:endParaRPr sz="3000"/>
          </a:p>
        </p:txBody>
      </p:sp>
      <p:grpSp>
        <p:nvGrpSpPr>
          <p:cNvPr id="362" name="Google Shape;362;p49"/>
          <p:cNvGrpSpPr/>
          <p:nvPr/>
        </p:nvGrpSpPr>
        <p:grpSpPr>
          <a:xfrm>
            <a:off x="5632317" y="1189775"/>
            <a:ext cx="3305700" cy="3483050"/>
            <a:chOff x="5632317" y="1189775"/>
            <a:chExt cx="3305700" cy="3483050"/>
          </a:xfrm>
        </p:grpSpPr>
        <p:sp>
          <p:nvSpPr>
            <p:cNvPr id="363" name="Google Shape;363;p49"/>
            <p:cNvSpPr/>
            <p:nvPr/>
          </p:nvSpPr>
          <p:spPr>
            <a:xfrm>
              <a:off x="5632317" y="1189775"/>
              <a:ext cx="3305700" cy="669000"/>
            </a:xfrm>
            <a:prstGeom prst="chevron">
              <a:avLst>
                <a:gd fmla="val 50000" name="adj"/>
              </a:avLst>
            </a:prstGeom>
            <a:solidFill>
              <a:srgbClr val="249C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Opinion mining</a:t>
              </a:r>
              <a:endParaRPr>
                <a:solidFill>
                  <a:srgbClr val="FFFFFF"/>
                </a:solidFill>
                <a:latin typeface="Roboto"/>
                <a:ea typeface="Roboto"/>
                <a:cs typeface="Roboto"/>
                <a:sym typeface="Roboto"/>
              </a:endParaRPr>
            </a:p>
          </p:txBody>
        </p:sp>
        <p:sp>
          <p:nvSpPr>
            <p:cNvPr id="364" name="Google Shape;364;p49"/>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Extracting opinion phrases for features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Scoring the opinion phrases and getting total sentiment score for a feature</a:t>
              </a:r>
              <a:endParaRPr sz="1200">
                <a:latin typeface="Roboto"/>
                <a:ea typeface="Roboto"/>
                <a:cs typeface="Roboto"/>
                <a:sym typeface="Roboto"/>
              </a:endParaRPr>
            </a:p>
          </p:txBody>
        </p:sp>
      </p:grpSp>
      <p:grpSp>
        <p:nvGrpSpPr>
          <p:cNvPr id="365" name="Google Shape;365;p49"/>
          <p:cNvGrpSpPr/>
          <p:nvPr/>
        </p:nvGrpSpPr>
        <p:grpSpPr>
          <a:xfrm>
            <a:off x="0" y="1189989"/>
            <a:ext cx="3546900" cy="3482836"/>
            <a:chOff x="0" y="1189989"/>
            <a:chExt cx="3546900" cy="3482836"/>
          </a:xfrm>
        </p:grpSpPr>
        <p:sp>
          <p:nvSpPr>
            <p:cNvPr id="366" name="Google Shape;366;p49"/>
            <p:cNvSpPr/>
            <p:nvPr/>
          </p:nvSpPr>
          <p:spPr>
            <a:xfrm>
              <a:off x="0" y="1189989"/>
              <a:ext cx="3546900" cy="669000"/>
            </a:xfrm>
            <a:prstGeom prst="homePlate">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Preprocessing review dataset</a:t>
              </a:r>
              <a:endParaRPr>
                <a:solidFill>
                  <a:srgbClr val="FFFFFF"/>
                </a:solidFill>
                <a:latin typeface="Roboto"/>
                <a:ea typeface="Roboto"/>
                <a:cs typeface="Roboto"/>
                <a:sym typeface="Roboto"/>
              </a:endParaRPr>
            </a:p>
          </p:txBody>
        </p:sp>
        <p:sp>
          <p:nvSpPr>
            <p:cNvPr id="367" name="Google Shape;367;p49"/>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Lowercase</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Demojify</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Remove 1 word feature</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Remove 2 word features with no noun-adjective pair</a:t>
              </a:r>
              <a:endParaRPr sz="1200">
                <a:latin typeface="Roboto"/>
                <a:ea typeface="Roboto"/>
                <a:cs typeface="Roboto"/>
                <a:sym typeface="Roboto"/>
              </a:endParaRPr>
            </a:p>
          </p:txBody>
        </p:sp>
      </p:grpSp>
      <p:grpSp>
        <p:nvGrpSpPr>
          <p:cNvPr id="368" name="Google Shape;368;p49"/>
          <p:cNvGrpSpPr/>
          <p:nvPr/>
        </p:nvGrpSpPr>
        <p:grpSpPr>
          <a:xfrm>
            <a:off x="2944204" y="1189775"/>
            <a:ext cx="3305700" cy="3483050"/>
            <a:chOff x="2944204" y="1189775"/>
            <a:chExt cx="3305700" cy="3483050"/>
          </a:xfrm>
        </p:grpSpPr>
        <p:sp>
          <p:nvSpPr>
            <p:cNvPr id="369" name="Google Shape;369;p49"/>
            <p:cNvSpPr/>
            <p:nvPr/>
          </p:nvSpPr>
          <p:spPr>
            <a:xfrm>
              <a:off x="2944204" y="1189775"/>
              <a:ext cx="3305700" cy="669000"/>
            </a:xfrm>
            <a:prstGeom prst="chevron">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Feature extraction</a:t>
              </a:r>
              <a:endParaRPr>
                <a:solidFill>
                  <a:srgbClr val="FFFFFF"/>
                </a:solidFill>
                <a:latin typeface="Roboto"/>
                <a:ea typeface="Roboto"/>
                <a:cs typeface="Roboto"/>
                <a:sym typeface="Roboto"/>
              </a:endParaRPr>
            </a:p>
          </p:txBody>
        </p:sp>
        <p:sp>
          <p:nvSpPr>
            <p:cNvPr id="370" name="Google Shape;370;p49"/>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POS tagging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Frequent feature extraction using Apriori algorithm</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Feature pruning to get meaningful list of features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Correction of mis-spelled nouns to corresponding feature</a:t>
              </a:r>
              <a:endParaRPr sz="1200">
                <a:latin typeface="Roboto"/>
                <a:ea typeface="Roboto"/>
                <a:cs typeface="Roboto"/>
                <a:sym typeface="Roboto"/>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p:nvPr/>
        </p:nvSpPr>
        <p:spPr>
          <a:xfrm>
            <a:off x="3794900" y="2634400"/>
            <a:ext cx="2885400" cy="522600"/>
          </a:xfrm>
          <a:prstGeom prst="roundRect">
            <a:avLst>
              <a:gd fmla="val 16667"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397250" y="2174500"/>
            <a:ext cx="2226900" cy="459900"/>
          </a:xfrm>
          <a:prstGeom prst="roundRect">
            <a:avLst>
              <a:gd fmla="val 16667"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512250" y="1589050"/>
            <a:ext cx="2049000" cy="459900"/>
          </a:xfrm>
          <a:prstGeom prst="roundRect">
            <a:avLst>
              <a:gd fmla="val 16667"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Opinionated phrases on features</a:t>
            </a:r>
            <a:endParaRPr sz="3000"/>
          </a:p>
        </p:txBody>
      </p:sp>
      <p:sp>
        <p:nvSpPr>
          <p:cNvPr id="133" name="Google Shape;133;p19"/>
          <p:cNvSpPr/>
          <p:nvPr/>
        </p:nvSpPr>
        <p:spPr>
          <a:xfrm>
            <a:off x="5645300" y="2101300"/>
            <a:ext cx="2801700" cy="459900"/>
          </a:xfrm>
          <a:prstGeom prst="roundRect">
            <a:avLst>
              <a:gd fmla="val 16667"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418175" y="2676300"/>
            <a:ext cx="972300" cy="459900"/>
          </a:xfrm>
          <a:prstGeom prst="roundRect">
            <a:avLst>
              <a:gd fmla="val 16667" name="adj"/>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txBox="1"/>
          <p:nvPr>
            <p:ph idx="1" type="body"/>
          </p:nvPr>
        </p:nvSpPr>
        <p:spPr>
          <a:xfrm>
            <a:off x="311700" y="1515875"/>
            <a:ext cx="8520600" cy="2342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i="1" lang="en"/>
              <a:t>“ Good </a:t>
            </a:r>
            <a:r>
              <a:rPr i="1" lang="en">
                <a:solidFill>
                  <a:srgbClr val="FF0000"/>
                </a:solidFill>
              </a:rPr>
              <a:t>quality </a:t>
            </a:r>
            <a:r>
              <a:rPr i="1" lang="en"/>
              <a:t>phone due to glass body gorilla Glass 5 protection back and front. </a:t>
            </a:r>
            <a:r>
              <a:rPr i="1" lang="en">
                <a:solidFill>
                  <a:srgbClr val="FF0000"/>
                </a:solidFill>
              </a:rPr>
              <a:t>Camera</a:t>
            </a:r>
            <a:r>
              <a:rPr i="1" lang="en"/>
              <a:t> are very good. 48 mp rear camera available. The </a:t>
            </a:r>
            <a:r>
              <a:rPr i="1" lang="en">
                <a:solidFill>
                  <a:srgbClr val="FF0000"/>
                </a:solidFill>
              </a:rPr>
              <a:t>fingerprint sensor</a:t>
            </a:r>
            <a:r>
              <a:rPr i="1" lang="en"/>
              <a:t> is not that good though. 4500 mah long </a:t>
            </a:r>
            <a:r>
              <a:rPr i="1" lang="en">
                <a:solidFill>
                  <a:srgbClr val="FF0000"/>
                </a:solidFill>
              </a:rPr>
              <a:t>battery</a:t>
            </a:r>
            <a:r>
              <a:rPr i="1" lang="en"/>
              <a:t> give amazing </a:t>
            </a:r>
            <a:r>
              <a:rPr i="1" lang="en">
                <a:solidFill>
                  <a:srgbClr val="FF0000"/>
                </a:solidFill>
              </a:rPr>
              <a:t>backup</a:t>
            </a:r>
            <a:r>
              <a:rPr i="1" lang="en"/>
              <a:t>. The Interstellar black color is my favourite. Go for it. ”</a:t>
            </a:r>
            <a:endParaRPr i="1"/>
          </a:p>
          <a:p>
            <a:pPr indent="0" lvl="0" marL="0" rtl="0" algn="l">
              <a:spcBef>
                <a:spcPts val="1000"/>
              </a:spcBef>
              <a:spcAft>
                <a:spcPts val="10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p:nvPr/>
        </p:nvSpPr>
        <p:spPr>
          <a:xfrm>
            <a:off x="6753475" y="2665825"/>
            <a:ext cx="1578600" cy="4287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365900" y="3209450"/>
            <a:ext cx="3690300" cy="480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Opinionated phrases but not on features</a:t>
            </a:r>
            <a:endParaRPr sz="3000"/>
          </a:p>
        </p:txBody>
      </p:sp>
      <p:sp>
        <p:nvSpPr>
          <p:cNvPr id="143" name="Google Shape;143;p20"/>
          <p:cNvSpPr txBox="1"/>
          <p:nvPr>
            <p:ph idx="1" type="body"/>
          </p:nvPr>
        </p:nvSpPr>
        <p:spPr>
          <a:xfrm>
            <a:off x="311700" y="1515875"/>
            <a:ext cx="8520600" cy="2342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i="1" lang="en"/>
              <a:t>“ Good quality phone due to glass body gorilla Glass 5 protection back and front. Camera are very good. 48 mp rear camera available. The fingerprint sensor is not that good though. 4500 mah long battery give amazing backup. The Interstellar black color is my favourite. Go for it. ”</a:t>
            </a:r>
            <a:endParaRPr i="1"/>
          </a:p>
          <a:p>
            <a:pPr indent="0" lvl="0" marL="0" rtl="0" algn="l">
              <a:spcBef>
                <a:spcPts val="1000"/>
              </a:spcBef>
              <a:spcAft>
                <a:spcPts val="10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idx="1" type="body"/>
          </p:nvPr>
        </p:nvSpPr>
        <p:spPr>
          <a:xfrm>
            <a:off x="311700" y="1515875"/>
            <a:ext cx="2207700" cy="2342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i="1" lang="en"/>
              <a:t>Phone quality</a:t>
            </a:r>
            <a:endParaRPr i="1"/>
          </a:p>
          <a:p>
            <a:pPr indent="0" lvl="0" marL="0" rtl="0" algn="l">
              <a:lnSpc>
                <a:spcPct val="200000"/>
              </a:lnSpc>
              <a:spcBef>
                <a:spcPts val="1000"/>
              </a:spcBef>
              <a:spcAft>
                <a:spcPts val="0"/>
              </a:spcAft>
              <a:buNone/>
            </a:pPr>
            <a:r>
              <a:rPr i="1" lang="en"/>
              <a:t>Camera</a:t>
            </a:r>
            <a:endParaRPr i="1"/>
          </a:p>
          <a:p>
            <a:pPr indent="0" lvl="0" marL="0" rtl="0" algn="l">
              <a:lnSpc>
                <a:spcPct val="200000"/>
              </a:lnSpc>
              <a:spcBef>
                <a:spcPts val="1000"/>
              </a:spcBef>
              <a:spcAft>
                <a:spcPts val="0"/>
              </a:spcAft>
              <a:buNone/>
            </a:pPr>
            <a:r>
              <a:rPr i="1" lang="en"/>
              <a:t>Fingerprint sensor</a:t>
            </a:r>
            <a:endParaRPr i="1"/>
          </a:p>
          <a:p>
            <a:pPr indent="0" lvl="0" marL="0" rtl="0" algn="l">
              <a:lnSpc>
                <a:spcPct val="200000"/>
              </a:lnSpc>
              <a:spcBef>
                <a:spcPts val="1000"/>
              </a:spcBef>
              <a:spcAft>
                <a:spcPts val="0"/>
              </a:spcAft>
              <a:buNone/>
            </a:pPr>
            <a:r>
              <a:rPr i="1" lang="en"/>
              <a:t>Battery Backup</a:t>
            </a:r>
            <a:endParaRPr i="1"/>
          </a:p>
          <a:p>
            <a:pPr indent="0" lvl="0" marL="0" rtl="0" algn="l">
              <a:spcBef>
                <a:spcPts val="1000"/>
              </a:spcBef>
              <a:spcAft>
                <a:spcPts val="1000"/>
              </a:spcAft>
              <a:buNone/>
            </a:pPr>
            <a:r>
              <a:t/>
            </a:r>
            <a:endParaRPr/>
          </a:p>
        </p:txBody>
      </p:sp>
      <p:sp>
        <p:nvSpPr>
          <p:cNvPr id="149" name="Google Shape;149;p21"/>
          <p:cNvSpPr txBox="1"/>
          <p:nvPr>
            <p:ph type="title"/>
          </p:nvPr>
        </p:nvSpPr>
        <p:spPr>
          <a:xfrm>
            <a:off x="311700" y="535450"/>
            <a:ext cx="2207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sz="3000"/>
          </a:p>
        </p:txBody>
      </p:sp>
      <p:sp>
        <p:nvSpPr>
          <p:cNvPr id="150" name="Google Shape;150;p21"/>
          <p:cNvSpPr txBox="1"/>
          <p:nvPr>
            <p:ph idx="1" type="body"/>
          </p:nvPr>
        </p:nvSpPr>
        <p:spPr>
          <a:xfrm>
            <a:off x="3098575" y="1515875"/>
            <a:ext cx="2207700" cy="2342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i="1" lang="en"/>
              <a:t>Good</a:t>
            </a:r>
            <a:endParaRPr i="1"/>
          </a:p>
          <a:p>
            <a:pPr indent="0" lvl="0" marL="0" rtl="0" algn="l">
              <a:lnSpc>
                <a:spcPct val="200000"/>
              </a:lnSpc>
              <a:spcBef>
                <a:spcPts val="1000"/>
              </a:spcBef>
              <a:spcAft>
                <a:spcPts val="0"/>
              </a:spcAft>
              <a:buNone/>
            </a:pPr>
            <a:r>
              <a:rPr i="1" lang="en"/>
              <a:t>Very good</a:t>
            </a:r>
            <a:endParaRPr i="1"/>
          </a:p>
          <a:p>
            <a:pPr indent="0" lvl="0" marL="0" rtl="0" algn="l">
              <a:lnSpc>
                <a:spcPct val="200000"/>
              </a:lnSpc>
              <a:spcBef>
                <a:spcPts val="1000"/>
              </a:spcBef>
              <a:spcAft>
                <a:spcPts val="0"/>
              </a:spcAft>
              <a:buNone/>
            </a:pPr>
            <a:r>
              <a:rPr i="1" lang="en"/>
              <a:t>Not good</a:t>
            </a:r>
            <a:endParaRPr i="1"/>
          </a:p>
          <a:p>
            <a:pPr indent="0" lvl="0" marL="0" rtl="0" algn="l">
              <a:lnSpc>
                <a:spcPct val="200000"/>
              </a:lnSpc>
              <a:spcBef>
                <a:spcPts val="1000"/>
              </a:spcBef>
              <a:spcAft>
                <a:spcPts val="0"/>
              </a:spcAft>
              <a:buNone/>
            </a:pPr>
            <a:r>
              <a:rPr i="1" lang="en"/>
              <a:t>amazing</a:t>
            </a:r>
            <a:endParaRPr i="1"/>
          </a:p>
          <a:p>
            <a:pPr indent="0" lvl="0" marL="0" rtl="0" algn="l">
              <a:spcBef>
                <a:spcPts val="1000"/>
              </a:spcBef>
              <a:spcAft>
                <a:spcPts val="1000"/>
              </a:spcAft>
              <a:buNone/>
            </a:pPr>
            <a:r>
              <a:t/>
            </a:r>
            <a:endParaRPr/>
          </a:p>
        </p:txBody>
      </p:sp>
      <p:sp>
        <p:nvSpPr>
          <p:cNvPr id="151" name="Google Shape;151;p21"/>
          <p:cNvSpPr txBox="1"/>
          <p:nvPr>
            <p:ph type="title"/>
          </p:nvPr>
        </p:nvSpPr>
        <p:spPr>
          <a:xfrm>
            <a:off x="2952225" y="535450"/>
            <a:ext cx="2207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Opinion</a:t>
            </a:r>
            <a:endParaRPr sz="3000"/>
          </a:p>
        </p:txBody>
      </p:sp>
      <p:sp>
        <p:nvSpPr>
          <p:cNvPr id="152" name="Google Shape;152;p21"/>
          <p:cNvSpPr txBox="1"/>
          <p:nvPr>
            <p:ph type="title"/>
          </p:nvPr>
        </p:nvSpPr>
        <p:spPr>
          <a:xfrm>
            <a:off x="4693650" y="535450"/>
            <a:ext cx="2207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Score</a:t>
            </a:r>
            <a:endParaRPr sz="3000"/>
          </a:p>
        </p:txBody>
      </p:sp>
      <p:sp>
        <p:nvSpPr>
          <p:cNvPr id="153" name="Google Shape;153;p21"/>
          <p:cNvSpPr txBox="1"/>
          <p:nvPr>
            <p:ph idx="1" type="body"/>
          </p:nvPr>
        </p:nvSpPr>
        <p:spPr>
          <a:xfrm>
            <a:off x="4892275" y="1515875"/>
            <a:ext cx="2207700" cy="2342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i="1" lang="en"/>
              <a:t>+1</a:t>
            </a:r>
            <a:endParaRPr i="1"/>
          </a:p>
          <a:p>
            <a:pPr indent="0" lvl="0" marL="0" rtl="0" algn="l">
              <a:lnSpc>
                <a:spcPct val="200000"/>
              </a:lnSpc>
              <a:spcBef>
                <a:spcPts val="1000"/>
              </a:spcBef>
              <a:spcAft>
                <a:spcPts val="0"/>
              </a:spcAft>
              <a:buNone/>
            </a:pPr>
            <a:r>
              <a:rPr i="1" lang="en"/>
              <a:t>+2</a:t>
            </a:r>
            <a:endParaRPr i="1"/>
          </a:p>
          <a:p>
            <a:pPr indent="0" lvl="0" marL="0" rtl="0" algn="l">
              <a:lnSpc>
                <a:spcPct val="200000"/>
              </a:lnSpc>
              <a:spcBef>
                <a:spcPts val="1000"/>
              </a:spcBef>
              <a:spcAft>
                <a:spcPts val="0"/>
              </a:spcAft>
              <a:buNone/>
            </a:pPr>
            <a:r>
              <a:rPr i="1" lang="en"/>
              <a:t>-1</a:t>
            </a:r>
            <a:endParaRPr i="1"/>
          </a:p>
          <a:p>
            <a:pPr indent="0" lvl="0" marL="0" rtl="0" algn="l">
              <a:lnSpc>
                <a:spcPct val="200000"/>
              </a:lnSpc>
              <a:spcBef>
                <a:spcPts val="1000"/>
              </a:spcBef>
              <a:spcAft>
                <a:spcPts val="0"/>
              </a:spcAft>
              <a:buNone/>
            </a:pPr>
            <a:r>
              <a:rPr i="1" lang="en"/>
              <a:t>+3</a:t>
            </a:r>
            <a:endParaRPr i="1"/>
          </a:p>
          <a:p>
            <a:pPr indent="0" lvl="0" marL="0" rtl="0" algn="l">
              <a:spcBef>
                <a:spcPts val="1000"/>
              </a:spcBef>
              <a:spcAft>
                <a:spcPts val="10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idx="1" type="body"/>
          </p:nvPr>
        </p:nvSpPr>
        <p:spPr>
          <a:xfrm>
            <a:off x="311700" y="1129050"/>
            <a:ext cx="6243000" cy="2342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i="1" lang="en"/>
              <a:t>Phone quality</a:t>
            </a:r>
            <a:endParaRPr i="1"/>
          </a:p>
          <a:p>
            <a:pPr indent="0" lvl="0" marL="0" rtl="0" algn="l">
              <a:lnSpc>
                <a:spcPct val="200000"/>
              </a:lnSpc>
              <a:spcBef>
                <a:spcPts val="1000"/>
              </a:spcBef>
              <a:spcAft>
                <a:spcPts val="0"/>
              </a:spcAft>
              <a:buNone/>
            </a:pPr>
            <a:r>
              <a:t/>
            </a:r>
            <a:endParaRPr i="1"/>
          </a:p>
          <a:p>
            <a:pPr indent="0" lvl="0" marL="0" rtl="0" algn="l">
              <a:lnSpc>
                <a:spcPct val="200000"/>
              </a:lnSpc>
              <a:spcBef>
                <a:spcPts val="1000"/>
              </a:spcBef>
              <a:spcAft>
                <a:spcPts val="0"/>
              </a:spcAft>
              <a:buNone/>
            </a:pPr>
            <a:r>
              <a:rPr i="1" lang="en"/>
              <a:t>Camera</a:t>
            </a:r>
            <a:endParaRPr i="1"/>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59" name="Google Shape;159;p22"/>
          <p:cNvSpPr txBox="1"/>
          <p:nvPr>
            <p:ph idx="1" type="body"/>
          </p:nvPr>
        </p:nvSpPr>
        <p:spPr>
          <a:xfrm>
            <a:off x="3109025" y="1129050"/>
            <a:ext cx="5630700" cy="2342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i="1" lang="en"/>
              <a:t>{ good, amazing, bad, wonderful, worse ….</a:t>
            </a:r>
            <a:endParaRPr i="1"/>
          </a:p>
          <a:p>
            <a:pPr indent="0" lvl="0" marL="0" rtl="0" algn="l">
              <a:lnSpc>
                <a:spcPct val="200000"/>
              </a:lnSpc>
              <a:spcBef>
                <a:spcPts val="1000"/>
              </a:spcBef>
              <a:spcAft>
                <a:spcPts val="0"/>
              </a:spcAft>
              <a:buNone/>
            </a:pPr>
            <a:r>
              <a:rPr i="1" lang="en">
                <a:solidFill>
                  <a:srgbClr val="FF0000"/>
                </a:solidFill>
              </a:rPr>
              <a:t>Score</a:t>
            </a:r>
            <a:r>
              <a:rPr i="1" lang="en"/>
              <a:t> - 83%</a:t>
            </a:r>
            <a:endParaRPr i="1"/>
          </a:p>
          <a:p>
            <a:pPr indent="0" lvl="0" marL="0" rtl="0" algn="l">
              <a:lnSpc>
                <a:spcPct val="200000"/>
              </a:lnSpc>
              <a:spcBef>
                <a:spcPts val="1000"/>
              </a:spcBef>
              <a:spcAft>
                <a:spcPts val="0"/>
              </a:spcAft>
              <a:buNone/>
            </a:pPr>
            <a:r>
              <a:rPr i="1" lang="en"/>
              <a:t>{ awesome, great, not good, so bad, ……..</a:t>
            </a:r>
            <a:endParaRPr i="1"/>
          </a:p>
          <a:p>
            <a:pPr indent="0" lvl="0" marL="0" rtl="0" algn="l">
              <a:lnSpc>
                <a:spcPct val="200000"/>
              </a:lnSpc>
              <a:spcBef>
                <a:spcPts val="1000"/>
              </a:spcBef>
              <a:spcAft>
                <a:spcPts val="1000"/>
              </a:spcAft>
              <a:buNone/>
            </a:pPr>
            <a:r>
              <a:rPr i="1" lang="en">
                <a:solidFill>
                  <a:srgbClr val="FF0000"/>
                </a:solidFill>
              </a:rPr>
              <a:t>Score</a:t>
            </a:r>
            <a:r>
              <a:rPr i="1" lang="en"/>
              <a:t> - 90%</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idx="4294967295" type="title"/>
          </p:nvPr>
        </p:nvSpPr>
        <p:spPr>
          <a:xfrm>
            <a:off x="748850" y="420450"/>
            <a:ext cx="29937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Flipkart</a:t>
            </a:r>
            <a:endParaRPr sz="3000"/>
          </a:p>
        </p:txBody>
      </p:sp>
      <p:sp>
        <p:nvSpPr>
          <p:cNvPr id="165" name="Google Shape;165;p23"/>
          <p:cNvSpPr txBox="1"/>
          <p:nvPr/>
        </p:nvSpPr>
        <p:spPr>
          <a:xfrm>
            <a:off x="5207575" y="3142990"/>
            <a:ext cx="3300900" cy="30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Lato"/>
                <a:ea typeface="Lato"/>
                <a:cs typeface="Lato"/>
                <a:sym typeface="Lato"/>
              </a:rPr>
              <a:t>Team Manager</a:t>
            </a:r>
            <a:endParaRPr sz="1100">
              <a:solidFill>
                <a:schemeClr val="accent1"/>
              </a:solidFill>
              <a:latin typeface="Lato"/>
              <a:ea typeface="Lato"/>
              <a:cs typeface="Lato"/>
              <a:sym typeface="Lato"/>
            </a:endParaRPr>
          </a:p>
        </p:txBody>
      </p:sp>
      <p:pic>
        <p:nvPicPr>
          <p:cNvPr id="166" name="Google Shape;166;p23"/>
          <p:cNvPicPr preferRelativeResize="0"/>
          <p:nvPr/>
        </p:nvPicPr>
        <p:blipFill>
          <a:blip r:embed="rId3">
            <a:alphaModFix/>
          </a:blip>
          <a:stretch>
            <a:fillRect/>
          </a:stretch>
        </p:blipFill>
        <p:spPr>
          <a:xfrm>
            <a:off x="5780250" y="1222500"/>
            <a:ext cx="2278950" cy="3640750"/>
          </a:xfrm>
          <a:prstGeom prst="rect">
            <a:avLst/>
          </a:prstGeom>
          <a:noFill/>
          <a:ln>
            <a:noFill/>
          </a:ln>
        </p:spPr>
      </p:pic>
      <p:pic>
        <p:nvPicPr>
          <p:cNvPr id="167" name="Google Shape;167;p23"/>
          <p:cNvPicPr preferRelativeResize="0"/>
          <p:nvPr/>
        </p:nvPicPr>
        <p:blipFill rotWithShape="1">
          <a:blip r:embed="rId4">
            <a:alphaModFix/>
          </a:blip>
          <a:srcRect b="0" l="45959" r="-1001" t="31633"/>
          <a:stretch/>
        </p:blipFill>
        <p:spPr>
          <a:xfrm>
            <a:off x="352525" y="3501650"/>
            <a:ext cx="4090550" cy="1265875"/>
          </a:xfrm>
          <a:prstGeom prst="rect">
            <a:avLst/>
          </a:prstGeom>
          <a:noFill/>
          <a:ln>
            <a:noFill/>
          </a:ln>
        </p:spPr>
      </p:pic>
      <p:pic>
        <p:nvPicPr>
          <p:cNvPr id="168" name="Google Shape;168;p23"/>
          <p:cNvPicPr preferRelativeResize="0"/>
          <p:nvPr/>
        </p:nvPicPr>
        <p:blipFill>
          <a:blip r:embed="rId5">
            <a:alphaModFix/>
          </a:blip>
          <a:stretch>
            <a:fillRect/>
          </a:stretch>
        </p:blipFill>
        <p:spPr>
          <a:xfrm>
            <a:off x="480975" y="1222500"/>
            <a:ext cx="3620343" cy="2084888"/>
          </a:xfrm>
          <a:prstGeom prst="rect">
            <a:avLst/>
          </a:prstGeom>
          <a:noFill/>
          <a:ln>
            <a:noFill/>
          </a:ln>
        </p:spPr>
      </p:pic>
      <p:sp>
        <p:nvSpPr>
          <p:cNvPr id="169" name="Google Shape;169;p23"/>
          <p:cNvSpPr txBox="1"/>
          <p:nvPr>
            <p:ph idx="4294967295" type="title"/>
          </p:nvPr>
        </p:nvSpPr>
        <p:spPr>
          <a:xfrm>
            <a:off x="5361175" y="420450"/>
            <a:ext cx="29937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Amazon</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3" name="Shape 173"/>
        <p:cNvGrpSpPr/>
        <p:nvPr/>
      </p:nvGrpSpPr>
      <p:grpSpPr>
        <a:xfrm>
          <a:off x="0" y="0"/>
          <a:ext cx="0" cy="0"/>
          <a:chOff x="0" y="0"/>
          <a:chExt cx="0" cy="0"/>
        </a:xfrm>
      </p:grpSpPr>
      <p:sp>
        <p:nvSpPr>
          <p:cNvPr id="174" name="Google Shape;174;p24"/>
          <p:cNvSpPr txBox="1"/>
          <p:nvPr>
            <p:ph type="title"/>
          </p:nvPr>
        </p:nvSpPr>
        <p:spPr>
          <a:xfrm>
            <a:off x="729450" y="864300"/>
            <a:ext cx="7021200" cy="6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Pipeline</a:t>
            </a:r>
            <a:endParaRPr b="0"/>
          </a:p>
        </p:txBody>
      </p:sp>
      <p:sp>
        <p:nvSpPr>
          <p:cNvPr id="175" name="Google Shape;175;p24"/>
          <p:cNvSpPr txBox="1"/>
          <p:nvPr>
            <p:ph type="title"/>
          </p:nvPr>
        </p:nvSpPr>
        <p:spPr>
          <a:xfrm>
            <a:off x="646150" y="2245491"/>
            <a:ext cx="7021200" cy="22116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Font typeface="Lato"/>
              <a:buChar char="●"/>
            </a:pPr>
            <a:r>
              <a:rPr b="1" lang="en" sz="1600">
                <a:latin typeface="Lato"/>
                <a:ea typeface="Lato"/>
                <a:cs typeface="Lato"/>
                <a:sym typeface="Lato"/>
              </a:rPr>
              <a:t>Preprocessing dataset</a:t>
            </a:r>
            <a:endParaRPr b="1" sz="1600">
              <a:latin typeface="Lato"/>
              <a:ea typeface="Lato"/>
              <a:cs typeface="Lato"/>
              <a:sym typeface="Lato"/>
            </a:endParaRPr>
          </a:p>
          <a:p>
            <a:pPr indent="-330200" lvl="0" marL="457200" rtl="0" algn="l">
              <a:spcBef>
                <a:spcPts val="0"/>
              </a:spcBef>
              <a:spcAft>
                <a:spcPts val="0"/>
              </a:spcAft>
              <a:buSzPts val="1600"/>
              <a:buFont typeface="Lato"/>
              <a:buChar char="●"/>
            </a:pPr>
            <a:r>
              <a:rPr b="1" lang="en" sz="1600">
                <a:latin typeface="Lato"/>
                <a:ea typeface="Lato"/>
                <a:cs typeface="Lato"/>
                <a:sym typeface="Lato"/>
              </a:rPr>
              <a:t>Feature Extraction</a:t>
            </a:r>
            <a:endParaRPr b="1" sz="1600">
              <a:latin typeface="Lato"/>
              <a:ea typeface="Lato"/>
              <a:cs typeface="Lato"/>
              <a:sym typeface="Lato"/>
            </a:endParaRPr>
          </a:p>
          <a:p>
            <a:pPr indent="0" lvl="0" marL="0" rtl="0" algn="l">
              <a:spcBef>
                <a:spcPts val="0"/>
              </a:spcBef>
              <a:spcAft>
                <a:spcPts val="0"/>
              </a:spcAft>
              <a:buNone/>
            </a:pPr>
            <a:r>
              <a:t/>
            </a:r>
            <a:endParaRPr b="1" sz="1600">
              <a:latin typeface="Lato"/>
              <a:ea typeface="Lato"/>
              <a:cs typeface="Lato"/>
              <a:sym typeface="Lato"/>
            </a:endParaRPr>
          </a:p>
          <a:p>
            <a:pPr indent="-330200" lvl="0" marL="457200" rtl="0" algn="l">
              <a:spcBef>
                <a:spcPts val="0"/>
              </a:spcBef>
              <a:spcAft>
                <a:spcPts val="0"/>
              </a:spcAft>
              <a:buSzPts val="1600"/>
              <a:buFont typeface="Lato"/>
              <a:buChar char="●"/>
            </a:pPr>
            <a:r>
              <a:rPr b="1" lang="en" sz="1600">
                <a:latin typeface="Lato"/>
                <a:ea typeface="Lato"/>
                <a:cs typeface="Lato"/>
                <a:sym typeface="Lato"/>
              </a:rPr>
              <a:t>Opinion mining</a:t>
            </a:r>
            <a:endParaRPr b="1" sz="16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