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5" r:id="rId5"/>
    <p:sldId id="274" r:id="rId6"/>
    <p:sldId id="272" r:id="rId7"/>
    <p:sldId id="267" r:id="rId8"/>
    <p:sldId id="276" r:id="rId9"/>
    <p:sldId id="277" r:id="rId10"/>
    <p:sldId id="278" r:id="rId11"/>
    <p:sldId id="264" r:id="rId12"/>
    <p:sldId id="268" r:id="rId13"/>
    <p:sldId id="269" r:id="rId14"/>
    <p:sldId id="270" r:id="rId15"/>
    <p:sldId id="271" r:id="rId16"/>
    <p:sldId id="265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7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7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8A80-0462-4473-B418-7AF2D0835DC0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C576-B4E4-4CA9-95FC-B0D46D75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framingham-coronary-heart-disease-risk-sco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hyperlink" Target="https://www.mesa-nhlbi.org/MESACHDRisk/MesaRiskScore/RiskScore.aspx" TargetMode="External"/><Relationship Id="rId4" Type="http://schemas.openxmlformats.org/officeDocument/2006/relationships/hyperlink" Target="http://professional.heart.org/professional/GuidelinesStatements/PreventionGuidelines/UCM_457698_Prevention-Guidelines.j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rc.ahajournals.org/cgi/pmidlookup?view=long&amp;pmid=1821228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568616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://www.sciencedirect.com/science/article/pii/S00219150060040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framingham-coronary-heart-disease-risk-sco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www.mesa-nhlbi.org/MESACHDRisk/MesaRiskScore/RiskScore.aspx" TargetMode="External"/><Relationship Id="rId4" Type="http://schemas.openxmlformats.org/officeDocument/2006/relationships/hyperlink" Target="http://professional.heart.org/professional/GuidelinesStatements/PreventionGuidelines/UCM_457698_Prevention-Guidelines.j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framingham-coronary-heart-disease-risk-sco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mesa-nhlbi.org/MESACHDRisk/MesaRiskScore/RiskScore.aspx" TargetMode="External"/><Relationship Id="rId4" Type="http://schemas.openxmlformats.org/officeDocument/2006/relationships/hyperlink" Target="http://professional.heart.org/professional/GuidelinesStatements/PreventionGuidelines/UCM_457698_Prevention-Guidelines.j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calc.com/framingham-coronary-heart-disease-risk-scor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www.mesa-nhlbi.org/MESACHDRisk/MesaRiskScore/RiskScore.aspx" TargetMode="External"/><Relationship Id="rId4" Type="http://schemas.openxmlformats.org/officeDocument/2006/relationships/hyperlink" Target="http://professional.heart.org/professional/GuidelinesStatements/PreventionGuidelines/UCM_457698_Prevention-Guidelines.j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061" y="7028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Hands on Risk Scores: knowing your data and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Dorr, MD, MS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437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minimize risk?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50810"/>
              </p:ext>
            </p:extLst>
          </p:nvPr>
        </p:nvGraphicFramePr>
        <p:xfrm>
          <a:off x="718930" y="1464778"/>
          <a:ext cx="105156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809"/>
                <a:gridCol w="1518699"/>
                <a:gridCol w="1232452"/>
                <a:gridCol w="929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Framingham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ASCVD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Mesa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Smythe</a:t>
                      </a:r>
                      <a:r>
                        <a:rPr lang="en-US" baseline="0" dirty="0" smtClean="0"/>
                        <a:t> 68 year old white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250, HDL of 40, LDL 120, SBP 123, no other illnesses</a:t>
                      </a:r>
                    </a:p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Start/continue aspirin + start/intensify statin + start/add BP-lowering drug now</a:t>
                      </a:r>
                      <a:endParaRPr lang="en-US" b="1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16.8%</a:t>
                      </a:r>
                    </a:p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18.7%</a:t>
                      </a:r>
                    </a:p>
                    <a:p>
                      <a:r>
                        <a:rPr lang="en-US" dirty="0" smtClean="0"/>
                        <a:t>10.3%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10.1%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?? 17.4%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Chavez</a:t>
                      </a:r>
                      <a:r>
                        <a:rPr lang="en-US" baseline="0" dirty="0" smtClean="0"/>
                        <a:t> 45 year old Hispanic female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200, HDL 40, LDL 101 SBP 150 Diabetes and smoker.  Not treated for HTN.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Add Aspirin, Statin, BP lowering drug, stop smoking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4.7%</a:t>
                      </a:r>
                    </a:p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11.6%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4.2%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 55 year old Asian</a:t>
                      </a:r>
                      <a:r>
                        <a:rPr lang="en-US" baseline="0" dirty="0" smtClean="0"/>
                        <a:t>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130 LDL 50 HDL 50 SBP 170 treated for HTN (not well) no diabetes and never smoked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6.1%</a:t>
                      </a:r>
                    </a:p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3.4%</a:t>
                      </a:r>
                    </a:p>
                    <a:p>
                      <a:r>
                        <a:rPr lang="en-US" dirty="0" smtClean="0"/>
                        <a:t>4.3%??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8930" y="5352726"/>
            <a:ext cx="11112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www.mdcalc.com/framingham-coronary-heart-disease-risk-score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professional.heart.org/professional/GuidelinesStatements/PreventionGuidelines/UCM_457698_Prevention-Guidelines.jsp</a:t>
            </a:r>
            <a:endParaRPr lang="en-US" dirty="0" smtClean="0"/>
          </a:p>
          <a:p>
            <a:r>
              <a:rPr lang="en-US" dirty="0"/>
              <a:t>3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www.mesa-nhlbi.org/MESACHDRisk/MesaRiskScore/RiskScore.aspx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17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annals.org/data/Journals/AIM/931895/9ff3_Figure_3_Types_of_prediction_model_studies_covered_by_the_TRIPOD_Statement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21"/>
          <a:stretch/>
        </p:blipFill>
        <p:spPr bwMode="auto">
          <a:xfrm>
            <a:off x="231094" y="689928"/>
            <a:ext cx="9753600" cy="54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46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annals.org/data/Journals/AIM/931895/9tt1_Table_Checklist_of_Items_to_Include_When_Reporting_a_Study_Developing_or_Validating_a_Multi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93"/>
          <a:stretch/>
        </p:blipFill>
        <p:spPr bwMode="auto">
          <a:xfrm>
            <a:off x="504244" y="2215239"/>
            <a:ext cx="9753600" cy="305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786" y="6385099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TRIPOD group (Collins et al), Annals, 2015.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77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annals.org/data/Journals/AIM/931895/9tt1_Table_Checklist_of_Items_to_Include_When_Reporting_a_Study_Developing_or_Validating_a_Multi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5" b="42666"/>
          <a:stretch/>
        </p:blipFill>
        <p:spPr bwMode="auto">
          <a:xfrm>
            <a:off x="732184" y="1476755"/>
            <a:ext cx="9753600" cy="50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3786" y="6385099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TRIPOD group (Collins et al), Annals, 2015.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13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annals.org/data/Journals/AIM/931895/9tt1_Table_Checklist_of_Items_to_Include_When_Reporting_a_Study_Developing_or_Validating_a_Multi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0" b="20118"/>
          <a:stretch/>
        </p:blipFill>
        <p:spPr bwMode="auto">
          <a:xfrm>
            <a:off x="464489" y="1898824"/>
            <a:ext cx="11838633" cy="37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786" y="6385099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TRIPOD group (Collins et al), Annals, 2015.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42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annals.org/data/Journals/AIM/931895/9tt1_Table_Checklist_of_Items_to_Include_When_Reporting_a_Study_Developing_or_Validating_a_Multi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20" b="9046"/>
          <a:stretch/>
        </p:blipFill>
        <p:spPr bwMode="auto">
          <a:xfrm>
            <a:off x="353367" y="2115047"/>
            <a:ext cx="11838633" cy="17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3786" y="6385099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TRIPOD group (Collins et al), Annals, 2015.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399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annals.org/data/Journals/AIM/931895/9ff3_Figure_3_Types_of_prediction_model_studies_covered_by_the_TRIPOD_Statement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04"/>
          <a:stretch/>
        </p:blipFill>
        <p:spPr bwMode="auto">
          <a:xfrm>
            <a:off x="838200" y="1908314"/>
            <a:ext cx="9753600" cy="43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3786" y="6385099"/>
            <a:ext cx="414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TRIPOD group (Collins et al), Annals, 2015.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0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risk prediction – what you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annals.org/data/Journals/AIM/931895/2ff1_Box_A_Schematic_representation_of_diagnostic_and_prognostic_prediction_modeling_studi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4" y="1594735"/>
            <a:ext cx="5433993" cy="481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7578" y="6219624"/>
            <a:ext cx="12194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TRIPOD group (Collins et al), Annals, 2015. http://annals.org/aim/article/2088549/transparent-reporting-multivariable-prediction-model-individual-prognosis-diagnosis-tripod-tripod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600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6" y="-56294"/>
            <a:ext cx="10515600" cy="1325563"/>
          </a:xfrm>
        </p:spPr>
        <p:txBody>
          <a:bodyPr/>
          <a:lstStyle/>
          <a:p>
            <a:r>
              <a:rPr lang="en-US" dirty="0" smtClean="0"/>
              <a:t>CV risk scoring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95254"/>
              </p:ext>
            </p:extLst>
          </p:nvPr>
        </p:nvGraphicFramePr>
        <p:xfrm>
          <a:off x="615563" y="1041620"/>
          <a:ext cx="1087407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31"/>
                <a:gridCol w="3434205"/>
                <a:gridCol w="2718518"/>
                <a:gridCol w="2718518"/>
              </a:tblGrid>
              <a:tr h="319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Framingham (</a:t>
                      </a:r>
                      <a:r>
                        <a:rPr lang="en-US" sz="1600" dirty="0" err="1" smtClean="0"/>
                        <a:t>D’Agostino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ASCVD risk (</a:t>
                      </a:r>
                      <a:r>
                        <a:rPr lang="en-US" sz="1600" dirty="0" err="1" smtClean="0"/>
                        <a:t>Muntner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Jackson Heart</a:t>
                      </a:r>
                      <a:r>
                        <a:rPr lang="en-US" sz="1600" baseline="0" dirty="0" smtClean="0"/>
                        <a:t> Study (Fox)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Heart</a:t>
                      </a:r>
                      <a:r>
                        <a:rPr lang="en-US" sz="1600" baseline="0" dirty="0" smtClean="0"/>
                        <a:t> attack and stroke risk could be identified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Variation</a:t>
                      </a:r>
                      <a:r>
                        <a:rPr lang="en-US" sz="1600" baseline="0" dirty="0" smtClean="0"/>
                        <a:t> by race and geography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Models don’t</a:t>
                      </a:r>
                      <a:r>
                        <a:rPr lang="en-US" sz="1600" baseline="0" dirty="0" smtClean="0"/>
                        <a:t> capture race or new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HOW:</a:t>
                      </a:r>
                      <a:r>
                        <a:rPr lang="en-US" sz="1600" baseline="0" dirty="0" smtClean="0"/>
                        <a:t> General</a:t>
                      </a:r>
                    </a:p>
                    <a:p>
                      <a:r>
                        <a:rPr lang="en-US" sz="1600" baseline="0" dirty="0" smtClean="0"/>
                        <a:t> Model development</a:t>
                      </a:r>
                    </a:p>
                    <a:p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Model validation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 Heart</a:t>
                      </a:r>
                      <a:r>
                        <a:rPr lang="en-US" sz="1600" baseline="0" dirty="0" smtClean="0"/>
                        <a:t> Study to predict outcomes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Cox proportional-hazards regression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Limited; no training</a:t>
                      </a:r>
                      <a:r>
                        <a:rPr lang="en-US" sz="1600" baseline="0" dirty="0" smtClean="0"/>
                        <a:t> set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Used REGARDS study </a:t>
                      </a:r>
                    </a:p>
                    <a:p>
                      <a:r>
                        <a:rPr lang="en-US" sz="1600" dirty="0" smtClean="0"/>
                        <a:t>Stratified</a:t>
                      </a:r>
                      <a:r>
                        <a:rPr lang="en-US" sz="1600" baseline="0" dirty="0" smtClean="0"/>
                        <a:t> logistic regression</a:t>
                      </a:r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Separate data set (the ref)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Jackson</a:t>
                      </a:r>
                      <a:r>
                        <a:rPr lang="en-US" sz="1600" baseline="0" dirty="0" smtClean="0"/>
                        <a:t> Study all black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Cox proportional-hazards regression</a:t>
                      </a:r>
                    </a:p>
                    <a:p>
                      <a:r>
                        <a:rPr lang="en-US" sz="1600" dirty="0" smtClean="0"/>
                        <a:t>Separate sets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WHAT</a:t>
                      </a:r>
                      <a:r>
                        <a:rPr lang="en-US" sz="1600" baseline="0" dirty="0" smtClean="0"/>
                        <a:t> they found: Participants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8491 in Framingham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18500 Medicare eligible patients in study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2200</a:t>
                      </a:r>
                      <a:r>
                        <a:rPr lang="en-US" sz="1600" baseline="0" dirty="0" smtClean="0"/>
                        <a:t> (Training) + 2300 (Validation)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Model specification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r>
                        <a:rPr lang="en-US" sz="1600" baseline="0" dirty="0" smtClean="0"/>
                        <a:t> stratified, uses Age, Total Cholesterol, HDL, SBP, Diabetes, Smoking, Treatment for HTN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Separates</a:t>
                      </a:r>
                      <a:r>
                        <a:rPr lang="en-US" sz="1600" baseline="0" dirty="0" smtClean="0"/>
                        <a:t> Race, Gender, treatment for HTN, uses Age, Total Cholesterol, HDL, SBP, Diabetes, Smoking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 models; </a:t>
                      </a:r>
                      <a:r>
                        <a:rPr lang="en-US" sz="1600" baseline="0" dirty="0" smtClean="0"/>
                        <a:t>as left but no stratification + GFR; added BNP, CIMT, ABI, Echo of heart failure, A1c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Model performance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C-stat:</a:t>
                      </a:r>
                      <a:r>
                        <a:rPr lang="en-US" sz="1600" baseline="0" dirty="0" smtClean="0"/>
                        <a:t> men .749, women .785</a:t>
                      </a:r>
                    </a:p>
                    <a:p>
                      <a:r>
                        <a:rPr lang="en-US" sz="1600" baseline="0" dirty="0" smtClean="0"/>
                        <a:t>Hosmer-</a:t>
                      </a:r>
                      <a:r>
                        <a:rPr lang="en-US" sz="1600" baseline="0" dirty="0" err="1" smtClean="0"/>
                        <a:t>Lemeshow</a:t>
                      </a:r>
                      <a:r>
                        <a:rPr lang="en-US" sz="1600" baseline="0" dirty="0" smtClean="0"/>
                        <a:t> p=.08-.41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C-Stat:</a:t>
                      </a:r>
                      <a:r>
                        <a:rPr lang="en-US" sz="1600" baseline="0" dirty="0" smtClean="0"/>
                        <a:t> 0.71 (.66-.75)</a:t>
                      </a:r>
                    </a:p>
                    <a:p>
                      <a:r>
                        <a:rPr lang="en-US" sz="1600" dirty="0" smtClean="0"/>
                        <a:t>H-L</a:t>
                      </a:r>
                      <a:r>
                        <a:rPr lang="en-US" sz="1600" baseline="0" dirty="0" smtClean="0"/>
                        <a:t> p=.14-.56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C-stat: 0.77-0.83; Validation: .70-.77</a:t>
                      </a:r>
                      <a:r>
                        <a:rPr lang="en-US" sz="1600" baseline="0" dirty="0" smtClean="0"/>
                        <a:t> ; no sig improvement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it means</a:t>
                      </a:r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Moderate </a:t>
                      </a:r>
                      <a:r>
                        <a:rPr lang="en-US" sz="1600" baseline="0" dirty="0" smtClean="0"/>
                        <a:t>but variable performance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5044" y="5650252"/>
            <a:ext cx="9960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Framingham RS, </a:t>
            </a:r>
            <a:r>
              <a:rPr lang="en-US" dirty="0" smtClean="0">
                <a:hlinkClick r:id="rId3"/>
              </a:rPr>
              <a:t>http://circ.ahajournals.org/cgi/pmidlookup?view=long&amp;pmid=18212285</a:t>
            </a:r>
            <a:endParaRPr lang="en-US" dirty="0" smtClean="0"/>
          </a:p>
          <a:p>
            <a:r>
              <a:rPr lang="en-US" dirty="0" smtClean="0"/>
              <a:t>ASCVD, https://www.ncbi.nlm.nih.gov/pmc/articles/pmid/24682252/</a:t>
            </a:r>
          </a:p>
          <a:p>
            <a:r>
              <a:rPr lang="en-US" dirty="0" smtClean="0"/>
              <a:t>JHS, http://jamanetwork.com/journals/jamacardiology/fullarticle/2492417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77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76" y="-56294"/>
            <a:ext cx="10515600" cy="1325563"/>
          </a:xfrm>
        </p:spPr>
        <p:txBody>
          <a:bodyPr/>
          <a:lstStyle/>
          <a:p>
            <a:r>
              <a:rPr lang="en-US" dirty="0" smtClean="0"/>
              <a:t>CV risk scoring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213508"/>
              </p:ext>
            </p:extLst>
          </p:nvPr>
        </p:nvGraphicFramePr>
        <p:xfrm>
          <a:off x="615563" y="1041620"/>
          <a:ext cx="5437036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831"/>
                <a:gridCol w="3434205"/>
              </a:tblGrid>
              <a:tr h="31995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Mesa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</a:t>
                      </a:r>
                      <a:r>
                        <a:rPr lang="en-US" sz="1600" baseline="0" dirty="0" smtClean="0"/>
                        <a:t> ethnicity mix in scoring; add coronary artery calcium (CAC) + other data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HOW:</a:t>
                      </a:r>
                      <a:r>
                        <a:rPr lang="en-US" sz="1600" baseline="0" dirty="0" smtClean="0"/>
                        <a:t> General</a:t>
                      </a:r>
                    </a:p>
                    <a:p>
                      <a:r>
                        <a:rPr lang="en-US" sz="1600" baseline="0" dirty="0" smtClean="0"/>
                        <a:t> Model development</a:t>
                      </a:r>
                    </a:p>
                    <a:p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Model validation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Cohort study from 2000-present</a:t>
                      </a:r>
                    </a:p>
                    <a:p>
                      <a:r>
                        <a:rPr lang="en-US" sz="1600" dirty="0" smtClean="0"/>
                        <a:t>Cox </a:t>
                      </a:r>
                      <a:r>
                        <a:rPr lang="en-US" sz="1600" dirty="0" smtClean="0"/>
                        <a:t>proportional-hazards regression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Unusual – repeat lots of other risk scores, </a:t>
                      </a:r>
                      <a:r>
                        <a:rPr lang="en-US" sz="1600" b="1" baseline="0" dirty="0" smtClean="0"/>
                        <a:t>add</a:t>
                      </a:r>
                      <a:r>
                        <a:rPr lang="en-US" sz="1600" b="0" baseline="0" dirty="0" smtClean="0"/>
                        <a:t> in CAC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WHAT</a:t>
                      </a:r>
                      <a:r>
                        <a:rPr lang="en-US" sz="1600" baseline="0" dirty="0" smtClean="0"/>
                        <a:t> they found: Participants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6184</a:t>
                      </a:r>
                      <a:r>
                        <a:rPr lang="en-US" sz="1600" baseline="0" dirty="0" smtClean="0"/>
                        <a:t> persons – Caucasian, Chinese, African American, Hispanic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Model specification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 CAC, CRP to standard scores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Model performance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C-stat not available; increase risk in intermediate</a:t>
                      </a:r>
                      <a:r>
                        <a:rPr lang="en-US" sz="1600" baseline="0" dirty="0" smtClean="0"/>
                        <a:t> group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WHAT it means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r>
                        <a:rPr lang="en-US" sz="1600" baseline="0" dirty="0" smtClean="0"/>
                        <a:t> CAC, CRP if </a:t>
                      </a:r>
                      <a:r>
                        <a:rPr lang="en-US" sz="1600" baseline="0" smtClean="0"/>
                        <a:t>intermediate risk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8682" y="5542675"/>
            <a:ext cx="9960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Mesa,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www.ncbi.nlm.nih.gov/pubmed/25686167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www.sciencedirect.com/science/article/pii/S0021915006004047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4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the ASCVD risk scores!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22896" y="1597575"/>
              <a:ext cx="7146208" cy="44823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304"/>
                    <a:gridCol w="590596"/>
                    <a:gridCol w="639812"/>
                    <a:gridCol w="492163"/>
                    <a:gridCol w="4626333"/>
                  </a:tblGrid>
                  <a:tr h="1516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Equations parameters*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56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</a:t>
                          </a:r>
                          <a:r>
                            <a:rPr lang="en-US" sz="900" baseline="-25000">
                              <a:effectLst/>
                            </a:rPr>
                            <a:t>0</a:t>
                          </a:r>
                          <a:r>
                            <a:rPr lang="en-US" sz="900">
                              <a:effectLst/>
                            </a:rPr>
                            <a:t>(t) at 5 years†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</a:t>
                          </a:r>
                          <a:r>
                            <a:rPr lang="en-US" sz="900" baseline="-25000">
                              <a:effectLst/>
                            </a:rPr>
                            <a:t>0</a:t>
                          </a:r>
                          <a:r>
                            <a:rPr lang="en-US" sz="900">
                              <a:effectLst/>
                            </a:rPr>
                            <a:t>(t) at 10 years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Mean score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Individual score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</a:tr>
                  <a:tr h="225900">
                    <a:tc grid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Participants not taking antihypertensive medications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56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0.98194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0.9533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86.61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17.114 × ln(age) + 0.94 × ln(TC) - 18.92 × ln(HDL-C) + 4.475 × ln(age) × ln(HDL-C) + 27.82 × ln(SBP) - 6.087 × ln(age) × ln(SBP) (+ 0.691 if current smoker) (+ 0.874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0.98898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0.9665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-29.18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- 29.799 × ln(age) + 4.884 × ln(age)</a:t>
                          </a:r>
                          <a:r>
                            <a:rPr lang="en-US" sz="900" baseline="30000">
                              <a:effectLst/>
                            </a:rPr>
                            <a:t>2</a:t>
                          </a:r>
                          <a:r>
                            <a:rPr lang="en-US" sz="900">
                              <a:effectLst/>
                            </a:rPr>
                            <a:t> + 13.54 × ln(TC) - 3.114 × ln(age) × ln(TC) -13.578 × ln(HDL-C) + 3.149 × ln(age) × ln(HDL-C) + 1.957 × ln(SBP) (+ 7.574 - 1.665 × ln(age) if current smoker) (+ 0.661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756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0.95726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19.54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2.469 × ln(age) + 0.302 × ln(TC) - 0.307 × ln(HDL-C) + 1.809 × ln(SBP) (+ 0.549 if current smoker) (+ 0.645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0.96254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0.9144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61.18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12.344 × ln(age) + 11.853 × ln(TC) - 2.664 × ln(age) × ln(TC) - 7.99 × ln(HDL-C) + 1.769 × ln(age) × ln(HDL-C) + 1.764 × ln(SBP) (+ 7.837 - 1.795 × ln(age) if current smoker) (+ 0.658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25900">
                    <a:tc grid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Participants taking antihypertensive medications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756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0.98194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0.9533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86.61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17.114 × ln(age) + 0.94 × ln(TC) - 18.92 × ln(HDL-C) + 4.475 × ln(age) × ln(HDL-C) + 29.291 × ln(SBP) - 6.432 × ln(age) × ln(SBP) (+ 0.691 if current smoker) (+ 0.874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0.98898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0.9665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-29.18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- 29.799 × ln(age) + 4.884 × ln(age)</a:t>
                          </a:r>
                          <a:r>
                            <a:rPr lang="en-US" sz="900" baseline="30000">
                              <a:effectLst/>
                            </a:rPr>
                            <a:t>2</a:t>
                          </a:r>
                          <a:r>
                            <a:rPr lang="en-US" sz="900">
                              <a:effectLst/>
                            </a:rPr>
                            <a:t> + 13.54 × ln(TC) - 3.114 × ln(age) × ln(TC) -13.578 × ln(HDL-C) + 3.149 × ln(age) × ln(HDL-C) + 2.019 × ln(SBP) (+ 7.574 - 1.665 × ln(age) if current smoker) (+ 0.661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75675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0.95726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19.54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2.469 × ln(age) + 0.302 × ln(TC) - 0.307 × ln(HDL-C) + 1.916 × ln(SBP) (+ 0.549 if current smoker) (+ 0.645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0.96254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0.9144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61.18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12.344 × ln(age) + 11.853 × ln(TC) - 2.664 × ln(age) × ln(TC) - 7.99 × ln(HDL-C) + 1.769 × ln(age) × ln(HDL-C) + 1.797 × ln(SBP) (+ 7.837 - 1.795 × ln(age) if current smoker) (+ 0.658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715496">
                    <a:tc grid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ASCVD: atherosclerotic cardiovascular disease; HDL-C: high-density lipoprotein cholesterol; REGARDS: </a:t>
                          </a:r>
                          <a:r>
                            <a:rPr lang="en-US" sz="900" dirty="0" err="1">
                              <a:effectLst/>
                            </a:rPr>
                            <a:t>REasons</a:t>
                          </a:r>
                          <a:r>
                            <a:rPr lang="en-US" sz="900" dirty="0">
                              <a:effectLst/>
                            </a:rPr>
                            <a:t> for Geographic And Racial Differences in Stroke; SBP: systolic blood pressure; TC: total cholesterol.</a:t>
                          </a:r>
                        </a:p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* Final risk estimation is calculated as:</a:t>
                          </a:r>
                        </a:p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𝑃𝑟𝑒𝑑𝑖𝑐𝑡𝑒𝑑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𝐴𝑆𝐶𝑉𝐷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𝑟𝑖𝑠𝑘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𝐼𝑛𝑑𝑖𝑣𝑖𝑑𝑢𝑎𝑙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𝑠𝑐𝑜𝑟𝑒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𝑀𝑒𝑎𝑛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𝑠𝑐𝑜𝑟𝑒</m:t>
                                        </m:r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† Obtained from the ACC/AHA Guideline on the Assessment of Cardiovascular Risk working group (S. </a:t>
                          </a:r>
                          <a:r>
                            <a:rPr lang="en-US" sz="900" dirty="0" err="1">
                              <a:effectLst/>
                            </a:rPr>
                            <a:t>Coady</a:t>
                          </a:r>
                          <a:r>
                            <a:rPr lang="en-US" sz="900" dirty="0">
                              <a:effectLst/>
                            </a:rPr>
                            <a:t>, Personal Communication).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22896" y="1597575"/>
              <a:ext cx="7146208" cy="443507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304"/>
                    <a:gridCol w="590596"/>
                    <a:gridCol w="639812"/>
                    <a:gridCol w="492163"/>
                    <a:gridCol w="4626333"/>
                  </a:tblGrid>
                  <a:tr h="1516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 grid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Equations parameters*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21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</a:t>
                          </a:r>
                          <a:r>
                            <a:rPr lang="en-US" sz="900" baseline="-25000">
                              <a:effectLst/>
                            </a:rPr>
                            <a:t>0</a:t>
                          </a:r>
                          <a:r>
                            <a:rPr lang="en-US" sz="900">
                              <a:effectLst/>
                            </a:rPr>
                            <a:t>(t) at 5 years†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</a:t>
                          </a:r>
                          <a:r>
                            <a:rPr lang="en-US" sz="900" baseline="-25000">
                              <a:effectLst/>
                            </a:rPr>
                            <a:t>0</a:t>
                          </a:r>
                          <a:r>
                            <a:rPr lang="en-US" sz="900">
                              <a:effectLst/>
                            </a:rPr>
                            <a:t>(t) at 10 years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Mean score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Individual score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ctr"/>
                    </a:tc>
                  </a:tr>
                  <a:tr h="225900">
                    <a:tc grid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Participants not taking antihypertensive medications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219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0.98194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0.9533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86.61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17.114 × ln(age) + 0.94 × ln(TC) - 18.92 × ln(HDL-C) + 4.475 × ln(age) × ln(HDL-C) + 27.82 × ln(SBP) - 6.087 × ln(age) × ln(SBP) (+ 0.691 if current smoker) (+ 0.874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262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0.98898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0.9665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-29.18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- 29.799 × ln(age) + 4.884 × ln(age)</a:t>
                          </a:r>
                          <a:r>
                            <a:rPr lang="en-US" sz="900" baseline="30000">
                              <a:effectLst/>
                            </a:rPr>
                            <a:t>2</a:t>
                          </a:r>
                          <a:r>
                            <a:rPr lang="en-US" sz="900">
                              <a:effectLst/>
                            </a:rPr>
                            <a:t> + 13.54 × ln(TC) - 3.114 × ln(age) × ln(TC) -13.578 × ln(HDL-C) + 3.149 × ln(age) × ln(HDL-C) + 1.957 × ln(SBP) (+ 7.574 - 1.665 × ln(age) if current smoker) (+ 0.661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8219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0.95726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19.54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2.469 × ln(age) + 0.302 × ln(TC) - 0.307 × ln(HDL-C) + 1.809 × ln(SBP) (+ 0.549 if current smoker) (+ 0.645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0.96254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0.9144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61.18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12.344 × ln(age) + 11.853 × ln(TC) - 2.664 × ln(age) × ln(TC) - 7.99 × ln(HDL-C) + 1.769 × ln(age) × ln(HDL-C) + 1.764 × ln(SBP) (+ 7.837 - 1.795 × ln(age) if current smoker) (+ 0.658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25900">
                    <a:tc gridSpan="5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Participants taking antihypertensive medications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8219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0.98194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0.9533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86.61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17.114 × ln(age) + 0.94 × ln(TC) - 18.92 × ln(HDL-C) + 4.475 × ln(age) × ln(HDL-C) + 29.291 × ln(SBP) - 6.432 × ln(age) × ln(SBP) (+ 0.691 if current smoker) (+ 0.874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262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women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0.98898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0.9665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-29.18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- 29.799 × ln(age) + 4.884 × ln(age)</a:t>
                          </a:r>
                          <a:r>
                            <a:rPr lang="en-US" sz="900" baseline="30000">
                              <a:effectLst/>
                            </a:rPr>
                            <a:t>2</a:t>
                          </a:r>
                          <a:r>
                            <a:rPr lang="en-US" sz="900">
                              <a:effectLst/>
                            </a:rPr>
                            <a:t> + 13.54 × ln(TC) - 3.114 × ln(age) × ln(TC) -13.578 × ln(HDL-C) + 3.149 × ln(age) × ln(HDL-C) + 2.019 × ln(SBP) (+ 7.574 - 1.665 × ln(age) if current smoker) (+ 0.661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28219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Black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0.95726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19.54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2.469 × ln(age) + 0.302 × ln(TC) - 0.307 × ln(HDL-C) + 1.916 × ln(SBP) (+ 0.549 if current smoker) (+ 0.645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413512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White men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0.96254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0.9144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61.18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= 12.344 × ln(age) + 11.853 × ln(TC) - 2.664 × ln(age) × ln(TC) - 7.99 × ln(HDL-C) + 1.769 × ln(age) × ln(HDL-C) + 1.797 × ln(SBP) (+ 7.837 - 1.795 × ln(age) if current smoker) (+ 0.658 if diabetes)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9073" marR="59073" marT="0" marB="0"/>
                    </a:tc>
                  </a:tr>
                  <a:tr h="741236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073" marR="59073" marT="0" marB="0">
                        <a:blipFill rotWithShape="0">
                          <a:blip r:embed="rId3"/>
                          <a:stretch>
                            <a:fillRect l="-85" t="-500820" r="-341" b="-98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265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data elements worth knowing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94976" cy="4351338"/>
          </a:xfrm>
        </p:spPr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Diabetes</a:t>
            </a:r>
          </a:p>
          <a:p>
            <a:r>
              <a:rPr lang="en-US" dirty="0" smtClean="0"/>
              <a:t>Hypertension</a:t>
            </a:r>
          </a:p>
          <a:p>
            <a:r>
              <a:rPr lang="en-US" dirty="0" smtClean="0"/>
              <a:t>SBP</a:t>
            </a:r>
          </a:p>
          <a:p>
            <a:r>
              <a:rPr lang="en-US" dirty="0" err="1" smtClean="0"/>
              <a:t>Tchol</a:t>
            </a:r>
            <a:endParaRPr lang="en-US" dirty="0" smtClean="0"/>
          </a:p>
          <a:p>
            <a:r>
              <a:rPr lang="en-US" dirty="0" smtClean="0"/>
              <a:t>LDL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Treatment for HTN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751" y="6176963"/>
            <a:ext cx="8950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1</a:t>
            </a:r>
            <a:r>
              <a:rPr lang="en-US" dirty="0" smtClean="0"/>
              <a:t>http</a:t>
            </a:r>
            <a:r>
              <a:rPr lang="en-US" dirty="0"/>
              <a:t>://www.sciencedirect.com/science/article/pii/S0735109715049761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3176" y="1825625"/>
            <a:ext cx="4194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Newer</a:t>
            </a:r>
          </a:p>
          <a:p>
            <a:r>
              <a:rPr lang="en-US" dirty="0" smtClean="0"/>
              <a:t>CAC – Mesa study</a:t>
            </a:r>
            <a:r>
              <a:rPr lang="en-US" baseline="30000" dirty="0" smtClean="0"/>
              <a:t>1</a:t>
            </a:r>
            <a:endParaRPr lang="en-US" dirty="0" smtClean="0"/>
          </a:p>
          <a:p>
            <a:r>
              <a:rPr lang="en-US" dirty="0" smtClean="0"/>
              <a:t>SBP</a:t>
            </a:r>
          </a:p>
          <a:p>
            <a:r>
              <a:rPr lang="en-US" dirty="0" err="1" smtClean="0"/>
              <a:t>Tchol</a:t>
            </a:r>
            <a:endParaRPr lang="en-US" dirty="0" smtClean="0"/>
          </a:p>
          <a:p>
            <a:r>
              <a:rPr lang="en-US" dirty="0" smtClean="0"/>
              <a:t>LDL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Treatment for HTN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1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 – what do you expect? What factors increase risk?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65710"/>
              </p:ext>
            </p:extLst>
          </p:nvPr>
        </p:nvGraphicFramePr>
        <p:xfrm>
          <a:off x="838200" y="1690688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809"/>
                <a:gridCol w="1518699"/>
                <a:gridCol w="1232452"/>
                <a:gridCol w="929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Framingham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ASCVD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Mesa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Smythe</a:t>
                      </a:r>
                      <a:r>
                        <a:rPr lang="en-US" baseline="0" dirty="0" smtClean="0"/>
                        <a:t> 68 year old white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250, HDL of 40, LDL 120, SBP 123, no other illnesses</a:t>
                      </a:r>
                    </a:p>
                    <a:p>
                      <a:r>
                        <a:rPr lang="en-US" baseline="0" dirty="0" smtClean="0"/>
                        <a:t> - what if black male?</a:t>
                      </a:r>
                    </a:p>
                    <a:p>
                      <a:r>
                        <a:rPr lang="en-US" baseline="0" dirty="0" smtClean="0"/>
                        <a:t> - what if white female?</a:t>
                      </a:r>
                    </a:p>
                    <a:p>
                      <a:r>
                        <a:rPr lang="en-US" baseline="0" dirty="0" smtClean="0"/>
                        <a:t> - what if smoker?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Chavez</a:t>
                      </a:r>
                      <a:r>
                        <a:rPr lang="en-US" baseline="0" dirty="0" smtClean="0"/>
                        <a:t> 45 year old Hispanic female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200, HDL 40, LDL 101 SBP 150 Diabetes and smoker.  Not treated for HTN.</a:t>
                      </a:r>
                    </a:p>
                    <a:p>
                      <a:r>
                        <a:rPr lang="en-US" baseline="0" dirty="0" smtClean="0"/>
                        <a:t> - what if CAC is 350 </a:t>
                      </a:r>
                      <a:r>
                        <a:rPr lang="en-US" baseline="0" dirty="0" err="1" smtClean="0"/>
                        <a:t>Agatston</a:t>
                      </a:r>
                      <a:r>
                        <a:rPr lang="en-US" baseline="0" dirty="0" smtClean="0"/>
                        <a:t> units?</a:t>
                      </a:r>
                    </a:p>
                    <a:p>
                      <a:r>
                        <a:rPr lang="en-US" baseline="0" dirty="0" smtClean="0"/>
                        <a:t> - what if 39?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 55 year old Asian</a:t>
                      </a:r>
                      <a:r>
                        <a:rPr lang="en-US" baseline="0" dirty="0" smtClean="0"/>
                        <a:t>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130 LDL 50 HDL 50 SBP 170 treated for HTN (not well) no diabetes and never smoked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8930" y="5352726"/>
            <a:ext cx="11112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www.mdcalc.com/framingham-coronary-heart-disease-risk-score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professional.heart.org/professional/GuidelinesStatements/PreventionGuidelines/UCM_457698_Prevention-Guidelines.jsp</a:t>
            </a:r>
            <a:endParaRPr lang="en-US" dirty="0" smtClean="0"/>
          </a:p>
          <a:p>
            <a:r>
              <a:rPr lang="en-US" dirty="0"/>
              <a:t>3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www.mesa-nhlbi.org/MESACHDRisk/MesaRiskScore/RiskScore.aspx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09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Answers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29853"/>
              </p:ext>
            </p:extLst>
          </p:nvPr>
        </p:nvGraphicFramePr>
        <p:xfrm>
          <a:off x="838200" y="1690688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809"/>
                <a:gridCol w="1518699"/>
                <a:gridCol w="1232452"/>
                <a:gridCol w="929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Framingham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ASCVD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Mesa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Smythe</a:t>
                      </a:r>
                      <a:r>
                        <a:rPr lang="en-US" baseline="0" dirty="0" smtClean="0"/>
                        <a:t> 68 year old white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250, HDL of 40, LDL 120, SBP 123, no other illnesses</a:t>
                      </a:r>
                    </a:p>
                    <a:p>
                      <a:r>
                        <a:rPr lang="en-US" baseline="0" dirty="0" smtClean="0"/>
                        <a:t> - what if black male?</a:t>
                      </a:r>
                    </a:p>
                    <a:p>
                      <a:r>
                        <a:rPr lang="en-US" baseline="0" dirty="0" smtClean="0"/>
                        <a:t> - what if white female?</a:t>
                      </a:r>
                    </a:p>
                    <a:p>
                      <a:r>
                        <a:rPr lang="en-US" baseline="0" dirty="0" smtClean="0"/>
                        <a:t> - what if smoker?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16.8%?</a:t>
                      </a:r>
                    </a:p>
                    <a:p>
                      <a:r>
                        <a:rPr lang="en-US" dirty="0" smtClean="0"/>
                        <a:t>5.2%</a:t>
                      </a:r>
                    </a:p>
                    <a:p>
                      <a:r>
                        <a:rPr lang="en-US" dirty="0" smtClean="0"/>
                        <a:t>18.3%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18.7%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11.7%</a:t>
                      </a:r>
                    </a:p>
                    <a:p>
                      <a:r>
                        <a:rPr lang="en-US" dirty="0" smtClean="0"/>
                        <a:t>8.5%</a:t>
                      </a:r>
                    </a:p>
                    <a:p>
                      <a:r>
                        <a:rPr lang="en-US" dirty="0" smtClean="0"/>
                        <a:t>23.6%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8.3%</a:t>
                      </a:r>
                    </a:p>
                    <a:p>
                      <a:r>
                        <a:rPr lang="en-US" dirty="0" smtClean="0"/>
                        <a:t>4.9%</a:t>
                      </a:r>
                    </a:p>
                    <a:p>
                      <a:r>
                        <a:rPr lang="en-US" dirty="0" smtClean="0"/>
                        <a:t>15.7%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Chavez</a:t>
                      </a:r>
                      <a:r>
                        <a:rPr lang="en-US" baseline="0" dirty="0" smtClean="0"/>
                        <a:t> 45 year old Hispanic female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200, HDL 40, LDL 101 SBP 150 Diabetes and smoker.  Not treated for HTN.</a:t>
                      </a:r>
                    </a:p>
                    <a:p>
                      <a:r>
                        <a:rPr lang="en-US" baseline="0" dirty="0" smtClean="0"/>
                        <a:t> - what if CAC is 350 </a:t>
                      </a:r>
                      <a:r>
                        <a:rPr lang="en-US" baseline="0" dirty="0" err="1" smtClean="0"/>
                        <a:t>Agatston</a:t>
                      </a:r>
                      <a:r>
                        <a:rPr lang="en-US" baseline="0" dirty="0" smtClean="0"/>
                        <a:t> units?</a:t>
                      </a:r>
                    </a:p>
                    <a:p>
                      <a:r>
                        <a:rPr lang="en-US" baseline="0" dirty="0" smtClean="0"/>
                        <a:t> - what if 39?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4.7%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4.7%?</a:t>
                      </a:r>
                    </a:p>
                    <a:p>
                      <a:r>
                        <a:rPr lang="en-US" dirty="0" smtClean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11.6%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11.6%?</a:t>
                      </a:r>
                    </a:p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14.2%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 55 year old Asian</a:t>
                      </a:r>
                      <a:r>
                        <a:rPr lang="en-US" baseline="0" dirty="0" smtClean="0"/>
                        <a:t>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130 LDL 50 HDL 50 SBP 170 treated for HTN (not well) no diabetes and never smoked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8930" y="5352726"/>
            <a:ext cx="11112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www.mdcalc.com/framingham-coronary-heart-disease-risk-score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professional.heart.org/professional/GuidelinesStatements/PreventionGuidelines/UCM_457698_Prevention-Guidelines.jsp</a:t>
            </a:r>
            <a:r>
              <a:rPr lang="en-US" dirty="0" smtClean="0"/>
              <a:t>  (select launch web version)</a:t>
            </a:r>
          </a:p>
          <a:p>
            <a:r>
              <a:rPr lang="en-US" dirty="0"/>
              <a:t>3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www.mesa-nhlbi.org/MESACHDRisk/MesaRiskScore/RiskScore.aspx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3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minimize risk?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45730"/>
              </p:ext>
            </p:extLst>
          </p:nvPr>
        </p:nvGraphicFramePr>
        <p:xfrm>
          <a:off x="718930" y="1464778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809"/>
                <a:gridCol w="1518699"/>
                <a:gridCol w="1232452"/>
                <a:gridCol w="929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 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Framingham</a:t>
                      </a:r>
                      <a:r>
                        <a:rPr lang="en-US" baseline="30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ASCVD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Mesa</a:t>
                      </a:r>
                      <a:r>
                        <a:rPr lang="en-US" baseline="300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Smythe</a:t>
                      </a:r>
                      <a:r>
                        <a:rPr lang="en-US" baseline="0" dirty="0" smtClean="0"/>
                        <a:t> 68 year old white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250, HDL of 40, LDL 120, SBP 123, no other illnesses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16.8%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10.1%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Chavez</a:t>
                      </a:r>
                      <a:r>
                        <a:rPr lang="en-US" baseline="0" dirty="0" smtClean="0"/>
                        <a:t> 45 year old Hispanic female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200, HDL 40, LDL 101 SBP 150 Diabetes and smoker.  Not treated for HTN.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Lee 55 year old Asian</a:t>
                      </a:r>
                      <a:r>
                        <a:rPr lang="en-US" baseline="0" dirty="0" smtClean="0"/>
                        <a:t> male with </a:t>
                      </a:r>
                      <a:r>
                        <a:rPr lang="en-US" baseline="0" dirty="0" err="1" smtClean="0"/>
                        <a:t>Chol</a:t>
                      </a:r>
                      <a:r>
                        <a:rPr lang="en-US" baseline="0" dirty="0" smtClean="0"/>
                        <a:t> of 130 LDL 50 HDL 50 SBP 170 treated for HTN (not well) no diabetes and never smoked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6.1%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6.6%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3.4%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18930" y="5352726"/>
            <a:ext cx="11112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www.mdcalc.com/framingham-coronary-heart-disease-risk-score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professional.heart.org/professional/GuidelinesStatements/PreventionGuidelines/UCM_457698_Prevention-Guidelines.jsp</a:t>
            </a:r>
            <a:endParaRPr lang="en-US" dirty="0" smtClean="0"/>
          </a:p>
          <a:p>
            <a:r>
              <a:rPr lang="en-US" dirty="0"/>
              <a:t>3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www.mesa-nhlbi.org/MESACHDRisk/MesaRiskScore/RiskScore.aspx</a:t>
            </a:r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222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1602</Words>
  <Application>Microsoft Office PowerPoint</Application>
  <PresentationFormat>Widescreen</PresentationFormat>
  <Paragraphs>262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Hands on Risk Scores: knowing your data and methods</vt:lpstr>
      <vt:lpstr>Defining risk prediction – what you report</vt:lpstr>
      <vt:lpstr>CV risk scoring </vt:lpstr>
      <vt:lpstr>CV risk scoring </vt:lpstr>
      <vt:lpstr>Let’s take a look at the ASCVD risk scores!</vt:lpstr>
      <vt:lpstr>Common data elements worth knowing</vt:lpstr>
      <vt:lpstr>Try it yourself – what do you expect? What factors increase risk?</vt:lpstr>
      <vt:lpstr>Initial Answers</vt:lpstr>
      <vt:lpstr>How do you minimize risk?</vt:lpstr>
      <vt:lpstr>How do you minimize risk?</vt:lpstr>
      <vt:lpstr>PowerPoint Presentation</vt:lpstr>
      <vt:lpstr>WHY</vt:lpstr>
      <vt:lpstr>HOW</vt:lpstr>
      <vt:lpstr>WHAT you found</vt:lpstr>
      <vt:lpstr>WHAT it means</vt:lpstr>
      <vt:lpstr>PowerPoint Presentation</vt:lpstr>
    </vt:vector>
  </TitlesOfParts>
  <Company>OHSU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Score basics</dc:title>
  <dc:creator>David Dorr</dc:creator>
  <cp:lastModifiedBy>David Dorr</cp:lastModifiedBy>
  <cp:revision>37</cp:revision>
  <dcterms:created xsi:type="dcterms:W3CDTF">2017-05-02T18:33:42Z</dcterms:created>
  <dcterms:modified xsi:type="dcterms:W3CDTF">2017-05-16T22:22:44Z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8B68A1B8-1473-4C13-A755-A24C0E62387B</vt:lpwstr>
  </property>
  <property fmtid="{D5CDD505-2E9C-101B-9397-08002B2CF9AE}" pid="3" name="ArticulatePath">
    <vt:lpwstr>Presentation1</vt:lpwstr>
  </property>
</Properties>
</file>