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leepdata.org" TargetMode="External" /><Relationship Id="rId3" Type="http://schemas.openxmlformats.org/officeDocument/2006/relationships/hyperlink" Target="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ources.rstudio.com/webinars/what-every-data-scientist-should-know-about-education-greg-wilson" TargetMode="Externa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Sleep_apnea#/media/File:Obstruction_ventilation_apn%C3%A9e_sommeil.svg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laderast@ohsu.edu" TargetMode="External" /><Relationship Id="rId3" Type="http://schemas.openxmlformats.org/officeDocument/2006/relationships/hyperlink" Target="http://laderast.github.io" TargetMode="External" /><Relationship Id="rId4" Type="http://schemas.openxmlformats.org/officeDocument/2006/relationships/hyperlink" Target="http://laderast.github.io/burro" TargetMode="External" /><Relationship Id="rId5" Type="http://schemas.openxmlformats.org/officeDocument/2006/relationships/hyperlink" Target="http://laderast.github.io/clinical_data_wrangling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witter.com/jd_wilko/status/1138899593826131973" TargetMode="Externa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Ted</a:t>
            </a:r>
            <a:r>
              <a:rPr/>
              <a:t> </a:t>
            </a:r>
            <a:r>
              <a:rPr/>
              <a:t>Laderas,</a:t>
            </a:r>
            <a:r>
              <a:rPr/>
              <a:t> </a:t>
            </a:r>
            <a:r>
              <a:rPr/>
              <a:t>Nicole</a:t>
            </a:r>
            <a:r>
              <a:rPr/>
              <a:t> </a:t>
            </a:r>
            <a:r>
              <a:rPr/>
              <a:t>Weiskopf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Eilis</a:t>
            </a:r>
            <a:r>
              <a:rPr/>
              <a:t> </a:t>
            </a:r>
            <a:r>
              <a:rPr/>
              <a:t>Boudreau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2019-06-13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Challenges: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Partnership with National Sleep Research Resource</a:t>
            </a:r>
          </a:p>
          <a:p>
            <a:pPr lvl="2"/>
            <a:r>
              <a:rPr>
                <a:hlinkClick r:id="rId2"/>
              </a:rPr>
              <a:t>http://sleepdata.org</a:t>
            </a:r>
          </a:p>
          <a:p>
            <a:pPr lvl="1"/>
            <a:r>
              <a:rPr/>
              <a:t>Sleep Heart Health Study data</a:t>
            </a:r>
          </a:p>
          <a:p>
            <a:pPr lvl="2"/>
            <a:r>
              <a:rPr/>
              <a:t>~5700 patients, 1200 covariates</a:t>
            </a:r>
          </a:p>
          <a:p>
            <a:pPr lvl="1"/>
            <a:r>
              <a:rPr/>
              <a:t>Requires students to sign </a:t>
            </a:r>
            <a:r>
              <a:rPr>
                <a:hlinkClick r:id="rId3"/>
              </a:rPr>
              <a:t>data use agreement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Sleep</a:t>
            </a:r>
            <a:r>
              <a:rPr/>
              <a:t> </a:t>
            </a:r>
            <a:r>
              <a:rPr/>
              <a:t>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X</a:t>
            </a:r>
          </a:p>
          <a:p>
            <a:pPr lvl="0" marL="0" indent="0">
              <a:buNone/>
            </a:pPr>
            <a:r>
              <a:rPr/>
              <a:t>Covariate</a:t>
            </a:r>
          </a:p>
          <a:p>
            <a:pPr lvl="0" marL="0" indent="0">
              <a:buNone/>
            </a:pPr>
            <a:r>
              <a:rPr/>
              <a:t>Description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any_cvd</a:t>
            </a:r>
          </a:p>
          <a:p>
            <a:pPr lvl="0" marL="0" indent="0">
              <a:buNone/>
            </a:pPr>
            <a:r>
              <a:rPr/>
              <a:t>Any Cardiovascular Disease (CVD) Since Baseline?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age_s1</a:t>
            </a:r>
          </a:p>
          <a:p>
            <a:pPr lvl="0" marL="0" indent="0">
              <a:buNone/>
            </a:pPr>
            <a:r>
              <a:rPr/>
              <a:t>Age at Sleep Heart Health Study Visit One (SHHS1)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gender</a:t>
            </a:r>
          </a:p>
          <a:p>
            <a:pPr lvl="0" marL="0" indent="0">
              <a:buNone/>
            </a:pPr>
            <a:r>
              <a:rPr/>
              <a:t>Gender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race</a:t>
            </a:r>
          </a:p>
          <a:p>
            <a:pPr lvl="0" marL="0" indent="0">
              <a:buNone/>
            </a:pPr>
            <a:r>
              <a:rPr/>
              <a:t>Race</a:t>
            </a:r>
          </a:p>
          <a:p>
            <a:pPr lvl="0" marL="0" indent="0">
              <a:buNone/>
            </a:pPr>
            <a:r>
              <a:rPr/>
              <a:t>5</a:t>
            </a:r>
          </a:p>
          <a:p>
            <a:pPr lvl="0" marL="0" indent="0">
              <a:buNone/>
            </a:pPr>
            <a:r>
              <a:rPr/>
              <a:t>bmi_s1</a:t>
            </a:r>
          </a:p>
          <a:p>
            <a:pPr lvl="0" marL="0" indent="0">
              <a:buNone/>
            </a:pPr>
            <a:r>
              <a:rPr/>
              <a:t>Body mass index (BMI) (Sleep Heart Health Study Visit One (SHHS1))</a:t>
            </a:r>
          </a:p>
          <a:p>
            <a:pPr lvl="0" marL="0" indent="0">
              <a:buNone/>
            </a:pPr>
            <a:r>
              <a:rPr/>
              <a:t>6</a:t>
            </a:r>
          </a:p>
          <a:p>
            <a:pPr lvl="0" marL="0" indent="0">
              <a:buNone/>
            </a:pPr>
            <a:r>
              <a:rPr/>
              <a:t>neck20</a:t>
            </a:r>
          </a:p>
          <a:p>
            <a:pPr lvl="0" marL="0" indent="0">
              <a:buNone/>
            </a:pPr>
            <a:r>
              <a:rPr/>
              <a:t>Neck Circumference (Sleep Heart Health Study Visit One (SHHS1))</a:t>
            </a:r>
          </a:p>
          <a:p>
            <a:pPr lvl="0" marL="0" indent="0">
              <a:buNone/>
            </a:pPr>
            <a:r>
              <a:rPr/>
              <a:t>7</a:t>
            </a:r>
          </a:p>
          <a:p>
            <a:pPr lvl="0" marL="0" indent="0">
              <a:buNone/>
            </a:pPr>
            <a:r>
              <a:rPr/>
              <a:t>systbp</a:t>
            </a:r>
          </a:p>
          <a:p>
            <a:pPr lvl="0" marL="0" indent="0">
              <a:buNone/>
            </a:pPr>
            <a:r>
              <a:rPr/>
              <a:t>Average Systolic blood pressure (BP) (Sleep Heart Health Study Visit One (SHHS1))</a:t>
            </a:r>
          </a:p>
          <a:p>
            <a:pPr lvl="0" marL="0" indent="0">
              <a:buNone/>
            </a:pPr>
            <a:r>
              <a:rPr/>
              <a:t>8</a:t>
            </a:r>
          </a:p>
          <a:p>
            <a:pPr lvl="0" marL="0" indent="0">
              <a:buNone/>
            </a:pPr>
            <a:r>
              <a:rPr/>
              <a:t>chol</a:t>
            </a:r>
          </a:p>
          <a:p>
            <a:pPr lvl="0" marL="0" indent="0">
              <a:buNone/>
            </a:pPr>
            <a:r>
              <a:rPr/>
              <a:t>Cholesterol</a:t>
            </a:r>
          </a:p>
          <a:p>
            <a:pPr lvl="0" marL="0" indent="0">
              <a:buNone/>
            </a:pPr>
            <a:r>
              <a:rPr/>
              <a:t>9</a:t>
            </a:r>
          </a:p>
          <a:p>
            <a:pPr lvl="0" marL="0" indent="0">
              <a:buNone/>
            </a:pPr>
            <a:r>
              <a:rPr/>
              <a:t>hdl</a:t>
            </a:r>
          </a:p>
          <a:p>
            <a:pPr lvl="0" marL="0" indent="0">
              <a:buNone/>
            </a:pPr>
            <a:r>
              <a:rPr/>
              <a:t>High-density lipoprotein (HDL) cholesterol</a:t>
            </a:r>
          </a:p>
          <a:p>
            <a:pPr lvl="0" marL="0" indent="0">
              <a:buNone/>
            </a:pPr>
            <a:r>
              <a:rPr/>
              <a:t>10</a:t>
            </a:r>
          </a:p>
          <a:p>
            <a:pPr lvl="0" marL="0" indent="0">
              <a:buNone/>
            </a:pPr>
            <a:r>
              <a:rPr/>
              <a:t>ahi_a0h3</a:t>
            </a:r>
          </a:p>
          <a:p>
            <a:pPr lvl="0" marL="0" indent="0">
              <a:buNone/>
            </a:pPr>
            <a:r>
              <a:rPr/>
              <a:t>Apnea-Hypopnea Index (AHI) &gt;= 3% - number of [all apneas] and [hypopneas with &gt;= 3% oxygen desaturation] per hour of sleep</a:t>
            </a:r>
          </a:p>
          <a:p>
            <a:pPr lvl="0" marL="0" indent="0">
              <a:buNone/>
            </a:pPr>
            <a:r>
              <a:rPr/>
              <a:t>11</a:t>
            </a:r>
          </a:p>
          <a:p>
            <a:pPr lvl="0" marL="0" indent="0">
              <a:buNone/>
            </a:pPr>
            <a:r>
              <a:rPr/>
              <a:t>ahi_a0h4</a:t>
            </a:r>
          </a:p>
          <a:p>
            <a:pPr lvl="0" marL="0" indent="0">
              <a:buNone/>
            </a:pPr>
            <a:r>
              <a:rPr/>
              <a:t>Apnea-Hypopnea Index (AHI) &gt;= 4% - number of [all apneas] and [hypopneas with &gt;= 4% oxygen desaturation] per hour of sleep</a:t>
            </a:r>
          </a:p>
          <a:p>
            <a:pPr lvl="0" marL="0" indent="0">
              <a:buNone/>
            </a:pPr>
            <a:r>
              <a:rPr/>
              <a:t>12</a:t>
            </a:r>
          </a:p>
          <a:p>
            <a:pPr lvl="0" marL="0" indent="0">
              <a:buNone/>
            </a:pPr>
            <a:r>
              <a:rPr/>
              <a:t>oahi</a:t>
            </a:r>
          </a:p>
          <a:p>
            <a:pPr lvl="0" marL="0" indent="0">
              <a:buNone/>
            </a:pPr>
            <a:r>
              <a:rPr/>
              <a:t>Obstructive Apnea-Hypopnea Index (OAHI) at &gt;=4% oxygen desaturation</a:t>
            </a:r>
          </a:p>
          <a:p>
            <a:pPr lvl="0" marL="0" indent="0">
              <a:buNone/>
            </a:pPr>
            <a:r>
              <a:rPr/>
              <a:t>13</a:t>
            </a:r>
          </a:p>
          <a:p>
            <a:pPr lvl="0" marL="0" indent="0">
              <a:buNone/>
            </a:pPr>
            <a:r>
              <a:rPr/>
              <a:t>htnderv_s1</a:t>
            </a:r>
          </a:p>
          <a:p>
            <a:pPr lvl="0" marL="0" indent="0">
              <a:buNone/>
            </a:pPr>
            <a:r>
              <a:rPr/>
              <a:t>Hypertension (HTN) (Sleep Heart Health Study Visit One (SHHS1))</a:t>
            </a:r>
          </a:p>
          <a:p>
            <a:pPr lvl="0" marL="0" indent="0">
              <a:buNone/>
            </a:pPr>
            <a:r>
              <a:rPr/>
              <a:t>14</a:t>
            </a:r>
          </a:p>
          <a:p>
            <a:pPr lvl="0" marL="0" indent="0">
              <a:buNone/>
            </a:pPr>
            <a:r>
              <a:rPr/>
              <a:t>srhype</a:t>
            </a:r>
          </a:p>
          <a:p>
            <a:pPr lvl="0" marL="0" indent="0">
              <a:buNone/>
            </a:pPr>
            <a:r>
              <a:rPr/>
              <a:t>Self-reported hypertension (HTN) (Sleep Heart Health Study Visit One (SHHS1))</a:t>
            </a:r>
          </a:p>
          <a:p>
            <a:pPr lvl="0" marL="0" indent="0">
              <a:buNone/>
            </a:pPr>
            <a:r>
              <a:rPr/>
              <a:t>15</a:t>
            </a:r>
          </a:p>
          <a:p>
            <a:pPr lvl="0" marL="0" indent="0">
              <a:buNone/>
            </a:pPr>
            <a:r>
              <a:rPr/>
              <a:t>ace1</a:t>
            </a:r>
          </a:p>
          <a:p>
            <a:pPr lvl="0" marL="0" indent="0">
              <a:buNone/>
            </a:pPr>
            <a:r>
              <a:rPr/>
              <a:t>angiotensin-converting-enzyme inhibitor (ACE) inhibitors without diuretics (Sleep Heart Health Study Visit One (SHHS1))</a:t>
            </a:r>
          </a:p>
          <a:p>
            <a:pPr lvl="0" marL="0" indent="0">
              <a:buNone/>
            </a:pPr>
            <a:r>
              <a:rPr/>
              <a:t>16</a:t>
            </a:r>
          </a:p>
          <a:p>
            <a:pPr lvl="0" marL="0" indent="0">
              <a:buNone/>
            </a:pPr>
            <a:r>
              <a:rPr/>
              <a:t>beta1</a:t>
            </a:r>
          </a:p>
          <a:p>
            <a:pPr lvl="0" marL="0" indent="0">
              <a:buNone/>
            </a:pPr>
            <a:r>
              <a:rPr/>
              <a:t>Beta-blockers without diuretics (Sleep Heart Health Study Visit One (SHHS1))</a:t>
            </a:r>
          </a:p>
          <a:p>
            <a:pPr lvl="0" marL="0" indent="0">
              <a:buNone/>
            </a:pPr>
            <a:r>
              <a:rPr/>
              <a:t>17</a:t>
            </a:r>
          </a:p>
          <a:p>
            <a:pPr lvl="0" marL="0" indent="0">
              <a:buNone/>
            </a:pPr>
            <a:r>
              <a:rPr/>
              <a:t>smokstat_s1</a:t>
            </a:r>
          </a:p>
          <a:p>
            <a:pPr lvl="0" marL="0" indent="0">
              <a:buNone/>
            </a:pPr>
            <a:r>
              <a:rPr/>
              <a:t>Smoking Status at Sleep Heart Health Study Visit One (SHHS1)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.pull-left[ - </a:t>
            </a:r>
            <a:r>
              <a:rPr b="1"/>
              <a:t>Day 1</a:t>
            </a:r>
            <a:r>
              <a:rPr/>
              <a:t> (8 Hrs): - Logistics - Intro to sleep data - Intro to data reuse and data quality - Data exploration of sleep data - Intro to logistic regression ] .pull-right[ - </a:t>
            </a:r>
            <a:r>
              <a:rPr b="1"/>
              <a:t>Day 2</a:t>
            </a:r>
            <a:r>
              <a:rPr/>
              <a:t> (2 hrs): - Logistic regression Q&amp;A - Assignment: Is Race appropriate? - </a:t>
            </a:r>
            <a:r>
              <a:rPr b="1"/>
              <a:t>Day 3</a:t>
            </a:r>
            <a:r>
              <a:rPr/>
              <a:t> (2 hrs): - Is hypertension appropriate? - Final presentation prep - </a:t>
            </a:r>
            <a:r>
              <a:rPr b="1"/>
              <a:t>Day 4</a:t>
            </a:r>
            <a:r>
              <a:rPr/>
              <a:t> (1.5 hrs): - Final Presentation by groups]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Social</a:t>
            </a:r>
            <a:r>
              <a:rPr/>
              <a:t> </a:t>
            </a:r>
            <a:r>
              <a:rPr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Code of Conduct</a:t>
            </a:r>
          </a:p>
          <a:p>
            <a:pPr lvl="1"/>
            <a:r>
              <a:rPr/>
              <a:t>Introduce students to each other</a:t>
            </a:r>
          </a:p>
          <a:p>
            <a:pPr lvl="1"/>
            <a:r>
              <a:rPr/>
              <a:t>Psychological Safety</a:t>
            </a:r>
          </a:p>
          <a:p>
            <a:pPr lvl="1"/>
            <a:r>
              <a:rPr/>
              <a:t>Diverse/Heterogeneous teams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What Every Data Scientist Should Know about Education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Lecture: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Eilis Boudreau: Sleep Neurologist</a:t>
            </a:r>
          </a:p>
          <a:p>
            <a:pPr lvl="1"/>
            <a:r>
              <a:rPr/>
              <a:t>Role of sleep disorders in cardiovascular disease</a:t>
            </a:r>
          </a:p>
          <a:p>
            <a:pPr lvl="1"/>
            <a:r>
              <a:rPr/>
              <a:t>How we measure sleep disorders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Obstruction_ventilation_apnée_sommeil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600200"/>
            <a:ext cx="4711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https://en.wikipedia.org/wiki/Sleep_apnea#/media/File:Obstruction_ventilation_apn%C3%A9e_sommeil.svg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Lecture: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Nicole Weiskopf</a:t>
            </a:r>
          </a:p>
          <a:p>
            <a:pPr lvl="1"/>
            <a:r>
              <a:rPr/>
              <a:t>Expose students early on to data quality issues</a:t>
            </a:r>
          </a:p>
          <a:p>
            <a:pPr lvl="1"/>
            <a:r>
              <a:rPr/>
              <a:t>Hazards and bonuses of data reuse</a:t>
            </a:r>
          </a:p>
          <a:p>
            <a:pPr lvl="1"/>
            <a:r>
              <a:rPr/>
              <a:t>Biases of Clinical Data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healthcare-d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9800" y="1600200"/>
            <a:ext cx="7277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Making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.pull-left[ - Shiny app (burro) that lets students explore dataset - Code-less, assumes no coding expertise - Can be deployed as a website]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Introduction:</a:t>
            </a:r>
            <a:r>
              <a:rPr/>
              <a:t> </a:t>
            </a:r>
            <a:r>
              <a:rPr/>
              <a:t>Ted</a:t>
            </a:r>
            <a:r>
              <a:rPr/>
              <a:t> </a:t>
            </a:r>
            <a:r>
              <a:rPr/>
              <a:t>Laderas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.pull-left[ - Assistant Professor - Division of Bioinformatics and Computational Biomedicine - Department of Medical Informatics and Clinical Epidemiology - Oregon Health &amp; Science University - Research Interests - Education (active learning) - Interactive Visualization - Immunoinformatics - Drug Sensitivity/Resistance in Cancer ]</a:t>
            </a:r>
          </a:p>
          <a:p>
            <a:pPr lvl="0" marL="0" indent="0">
              <a:buNone/>
            </a:pPr>
            <a:r>
              <a:rPr/>
              <a:t>.pull-right[]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burro: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notebook that guide students through modeling process</a:t>
            </a:r>
          </a:p>
          <a:p>
            <a:pPr lvl="2"/>
            <a:r>
              <a:rPr/>
              <a:t>Choice of covariates</a:t>
            </a:r>
          </a:p>
          <a:p>
            <a:pPr lvl="2"/>
            <a:r>
              <a:rPr/>
              <a:t>Simple data cleaning/impact on dataset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Assessing Impact of logistic regression</a:t>
            </a:r>
          </a:p>
          <a:p>
            <a:pPr lvl="2"/>
            <a:r>
              <a:rPr/>
              <a:t>Test/Train Datasets</a:t>
            </a:r>
          </a:p>
          <a:p>
            <a:pPr lvl="2"/>
            <a:r>
              <a:rPr/>
              <a:t>Diagnostic Testing and their uses</a:t>
            </a:r>
          </a:p>
          <a:p>
            <a:pPr lvl="3"/>
            <a:r>
              <a:rPr/>
              <a:t>Encourage them to think about how test would be used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Race/Hypertension?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Understanding the contributions of </a:t>
            </a:r>
            <a:r>
              <a:rPr sz="1800">
                <a:latin typeface="Courier"/>
              </a:rPr>
              <a:t>race</a:t>
            </a:r>
          </a:p>
          <a:p>
            <a:pPr lvl="2"/>
            <a:r>
              <a:rPr/>
              <a:t>How is it defined?</a:t>
            </a:r>
          </a:p>
          <a:p>
            <a:pPr lvl="2"/>
            <a:r>
              <a:rPr/>
              <a:t>How does our study population compare to the US?</a:t>
            </a:r>
          </a:p>
          <a:p>
            <a:pPr lvl="1"/>
            <a:r>
              <a:rPr/>
              <a:t>Understanding including hypertension as a variable</a:t>
            </a:r>
          </a:p>
          <a:p>
            <a:pPr lvl="2"/>
            <a:r>
              <a:rPr/>
              <a:t>Medication Lists</a:t>
            </a:r>
          </a:p>
          <a:p>
            <a:pPr lvl="2"/>
            <a:r>
              <a:rPr/>
              <a:t>Blood pressure measurements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Documenting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Final presentation is an R Notebook</a:t>
            </a:r>
          </a:p>
          <a:p>
            <a:pPr lvl="1"/>
            <a:r>
              <a:rPr/>
              <a:t>What variables did you use at each step?</a:t>
            </a:r>
          </a:p>
          <a:p>
            <a:pPr lvl="1"/>
            <a:r>
              <a:rPr/>
              <a:t>Why did you include them?</a:t>
            </a:r>
          </a:p>
          <a:p>
            <a:pPr lvl="1"/>
            <a:r>
              <a:rPr/>
              <a:t>What were your values?</a:t>
            </a:r>
          </a:p>
          <a:p>
            <a:pPr lvl="1"/>
            <a:r>
              <a:rPr/>
              <a:t>How did that affect your results?</a:t>
            </a:r>
          </a:p>
          <a:p>
            <a:pPr lvl="0" marL="0" indent="0">
              <a:buNone/>
            </a:pP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Challenges: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Students wanted to choose an “optimal” threshold</a:t>
            </a:r>
          </a:p>
          <a:p>
            <a:pPr lvl="1"/>
            <a:r>
              <a:rPr/>
              <a:t>Challenges in understanding importance of how a clinical test would be used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Sets the tone for our program</a:t>
            </a:r>
          </a:p>
          <a:p>
            <a:pPr lvl="1"/>
            <a:r>
              <a:rPr/>
              <a:t>Good opportunity for clinical/bioinformatics students to meet</a:t>
            </a:r>
          </a:p>
          <a:p>
            <a:pPr lvl="1"/>
            <a:r>
              <a:rPr/>
              <a:t>Currently assessing impact on students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Extensions: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MD/PhDs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Reframe as clinical case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Extensions: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Scavenger</a:t>
            </a:r>
            <a:r>
              <a:rPr/>
              <a:t> </a:t>
            </a:r>
            <a:r>
              <a:rPr/>
              <a:t>Hunts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Exploring the NHANES dataset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Acknowledgements: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T15 NLM Training Supplement Grant: 5T15LM007088</a:t>
            </a:r>
          </a:p>
          <a:p>
            <a:pPr lvl="1"/>
            <a:r>
              <a:rPr/>
              <a:t>Susan Redline/Dan Mobley at NSRR</a:t>
            </a:r>
          </a:p>
          <a:p>
            <a:pPr lvl="1"/>
            <a:r>
              <a:rPr/>
              <a:t>Incoming class of 2018 informatics students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clinical data wrangling?</a:t>
            </a:r>
          </a:p>
          <a:p>
            <a:pPr lvl="1"/>
            <a:r>
              <a:rPr/>
              <a:t>Why the workshop?</a:t>
            </a:r>
          </a:p>
          <a:p>
            <a:pPr lvl="1"/>
            <a:r>
              <a:rPr/>
              <a:t>What is the workshop?</a:t>
            </a:r>
          </a:p>
          <a:p>
            <a:pPr lvl="1"/>
            <a:r>
              <a:rPr/>
              <a:t>Components of the workshop</a:t>
            </a:r>
          </a:p>
          <a:p>
            <a:pPr lvl="1"/>
            <a:r>
              <a:rPr/>
              <a:t>Extensions</a:t>
            </a:r>
          </a:p>
          <a:p>
            <a:pPr lvl="1"/>
            <a:r>
              <a:rPr/>
              <a:t>Availability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Keep in touch! We want others to utilize the workshop!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laderast@ohsu.edu</a:t>
            </a:r>
            <a:r>
              <a:rPr/>
              <a:t> | @tladeras | </a:t>
            </a:r>
            <a:r>
              <a:rPr>
                <a:hlinkClick r:id="rId3"/>
              </a:rPr>
              <a:t>http://laderast.github.io</a:t>
            </a:r>
          </a:p>
          <a:p>
            <a:pPr lvl="1"/>
            <a:r>
              <a:rPr/>
              <a:t>Burro: </a:t>
            </a:r>
            <a:r>
              <a:rPr>
                <a:hlinkClick r:id="rId4"/>
              </a:rPr>
              <a:t>http://laderast.github.io/burro</a:t>
            </a:r>
          </a:p>
          <a:p>
            <a:pPr lvl="1"/>
            <a:r>
              <a:rPr/>
              <a:t>Workshop: </a:t>
            </a:r>
            <a:r>
              <a:rPr>
                <a:hlinkClick r:id="rId5"/>
              </a:rPr>
              <a:t>http://laderast.github.io/clinical_data_wrangling/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Motivation:</a:t>
            </a:r>
            <a:r>
              <a:rPr/>
              <a:t> </a:t>
            </a:r>
            <a:r>
              <a:rPr/>
              <a:t>Why?</a:t>
            </a:r>
          </a:p>
        </p:txBody>
      </p:sp>
      <p:pic>
        <p:nvPicPr>
          <p:cNvPr descr="image/wilkins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https://twitter.com/jd_wilko/status/1138899593826131973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is multi-disciplinary</a:t>
            </a:r>
          </a:p>
          <a:p>
            <a:pPr lvl="1"/>
            <a:r>
              <a:rPr/>
              <a:t>Need for Translational Research Workforce</a:t>
            </a:r>
          </a:p>
          <a:p>
            <a:pPr lvl="1"/>
            <a:r>
              <a:rPr/>
              <a:t>Bridge gaps between computational biology and clinical realms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Wilkinson: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Emphasize successful informatics being collaboration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wilkins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16100"/>
            <a:ext cx="8229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For: incoming graduate students</a:t>
            </a:r>
          </a:p>
          <a:p>
            <a:pPr lvl="1"/>
            <a:r>
              <a:rPr/>
              <a:t>Designed for both clinical and bioinformatics students</a:t>
            </a:r>
          </a:p>
          <a:p>
            <a:pPr lvl="2"/>
            <a:r>
              <a:rPr/>
              <a:t>Assumes no expertise with R/RStudio</a:t>
            </a:r>
          </a:p>
          <a:p>
            <a:pPr lvl="1"/>
            <a:r>
              <a:rPr/>
              <a:t>Introduce students to data quality issues with clinical data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Understand</a:t>
            </a:r>
            <a:r>
              <a:rPr/>
              <a:t> the biology of sleep and sleep apnea and how the biology informs the covariates measured in the Sleep Heart Health Study</a:t>
            </a:r>
          </a:p>
          <a:p>
            <a:pPr lvl="1">
              <a:buAutoNum type="arabicPeriod"/>
            </a:pPr>
            <a:r>
              <a:rPr b="1"/>
              <a:t>Understand</a:t>
            </a:r>
            <a:r>
              <a:rPr/>
              <a:t> the usefulness and challenges with working with clinical data</a:t>
            </a:r>
          </a:p>
          <a:p>
            <a:pPr lvl="1">
              <a:buAutoNum type="arabicPeriod"/>
            </a:pPr>
            <a:r>
              <a:rPr b="1"/>
              <a:t>Learn</a:t>
            </a:r>
            <a:r>
              <a:rPr/>
              <a:t> Exploratory Data Analysis techniques and use them to </a:t>
            </a:r>
            <a:r>
              <a:rPr b="1"/>
              <a:t>inform/analyse</a:t>
            </a:r>
            <a:r>
              <a:rPr/>
              <a:t> model building</a:t>
            </a:r>
          </a:p>
          <a:p>
            <a:pPr lvl="1">
              <a:buAutoNum type="arabicPeriod"/>
            </a:pPr>
            <a:r>
              <a:rPr b="1"/>
              <a:t>Evaluate</a:t>
            </a:r>
            <a:r>
              <a:rPr/>
              <a:t> a predictive model (logistic regression) using simple diagnostics.</a:t>
            </a:r>
          </a:p>
          <a:p>
            <a:pPr lvl="1">
              <a:buAutoNum type="arabicPeriod"/>
            </a:pPr>
            <a:r>
              <a:rPr b="1"/>
              <a:t>Communicate</a:t>
            </a:r>
            <a:r>
              <a:rPr/>
              <a:t> your findings in a team setting.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Data Wrangling</dc:title>
  <dc:creator>Ted Laderas, Nicole Weiskopf and Eilis Boudreau</dc:creator>
  <cp:keywords/>
  <dcterms:created xsi:type="dcterms:W3CDTF">2019-06-13T21:35:54Z</dcterms:created>
  <dcterms:modified xsi:type="dcterms:W3CDTF">2019-06-13T21:35:54Z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2019-06-13</vt:lpwstr>
  </property>
  <property fmtid="{D5CDD505-2E9C-101B-9397-08002B2CF9AE}" pid="3" name="output">
    <vt:lpwstr>powerpoint_presentation</vt:lpwstr>
  </property>
</Properties>
</file>