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06B3AD4-9399-4186-8AFD-EF95F550CFD4}">
  <a:tblStyle styleId="{606B3AD4-9399-4186-8AFD-EF95F550CFD4}"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Clr>
                <a:schemeClr val="dk1"/>
              </a:buClr>
              <a:buSzPct val="91666"/>
              <a:buFont typeface="Arial"/>
              <a:buNone/>
            </a:pPr>
            <a:r>
              <a:rPr lang="en" sz="1200">
                <a:solidFill>
                  <a:schemeClr val="dk1"/>
                </a:solidFill>
              </a:rPr>
              <a:t>Example results of both the total LACE score and individual LACE components for CHF</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cms.gov/Medicare/Medicare-Fee-for-Service-Payment/AcuteInpatientPPS/FY2016-IPPS-Final-Rule-Home-Page-Items/FY2016-IPPS-Final-Rule-Tables.html" TargetMode="External"/><Relationship Id="rId4" Type="http://schemas.openxmlformats.org/officeDocument/2006/relationships/hyperlink" Target="https://www.cms.gov/Medicare/Medicare-Fee-for-Service-Payment/AcuteInpatientPPS/FY2016-IPPS-Final-Rule-Home-Page-Items/FY2016-IPPS-Final-Rule-Tables.html" TargetMode="External"/><Relationship Id="rId5" Type="http://schemas.openxmlformats.org/officeDocument/2006/relationships/hyperlink" Target="http://www.modernhealthcare.com/staff/sabriya-rice" TargetMode="External"/><Relationship Id="rId6" Type="http://schemas.openxmlformats.org/officeDocument/2006/relationships/hyperlink" Target="http://www.fiercehealthcare.com/author/ron-shinkman" TargetMode="External"/><Relationship Id="rId7" Type="http://schemas.openxmlformats.org/officeDocument/2006/relationships/hyperlink" Target="http://www.fiercehealthcare.com/author/ron-shinkma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0" y="744575"/>
            <a:ext cx="8520600" cy="2943300"/>
          </a:xfrm>
          <a:prstGeom prst="rect">
            <a:avLst/>
          </a:prstGeom>
        </p:spPr>
        <p:txBody>
          <a:bodyPr anchorCtr="0" anchor="b" bIns="91425" lIns="91425" rIns="91425" tIns="91425">
            <a:noAutofit/>
          </a:bodyPr>
          <a:lstStyle/>
          <a:p>
            <a:pPr lvl="0">
              <a:spcBef>
                <a:spcPts val="0"/>
              </a:spcBef>
              <a:buNone/>
            </a:pPr>
            <a:r>
              <a:rPr lang="en"/>
              <a:t>Improve the LACE Score Value in Predicting 30-day Readmission</a:t>
            </a:r>
          </a:p>
          <a:p>
            <a:pPr lvl="0" algn="l">
              <a:spcBef>
                <a:spcPts val="0"/>
              </a:spcBef>
              <a:buNone/>
            </a:pPr>
            <a:r>
              <a:t/>
            </a:r>
            <a:endParaRPr/>
          </a:p>
        </p:txBody>
      </p:sp>
      <p:sp>
        <p:nvSpPr>
          <p:cNvPr id="55" name="Shape 55"/>
          <p:cNvSpPr txBox="1"/>
          <p:nvPr/>
        </p:nvSpPr>
        <p:spPr>
          <a:xfrm>
            <a:off x="3062025" y="3440850"/>
            <a:ext cx="3125100" cy="1031100"/>
          </a:xfrm>
          <a:prstGeom prst="rect">
            <a:avLst/>
          </a:prstGeom>
          <a:noFill/>
          <a:ln>
            <a:noFill/>
          </a:ln>
        </p:spPr>
        <p:txBody>
          <a:bodyPr anchorCtr="0" anchor="t" bIns="91425" lIns="91425" rIns="91425" tIns="91425">
            <a:noAutofit/>
          </a:bodyPr>
          <a:lstStyle/>
          <a:p>
            <a:pPr lvl="0">
              <a:spcBef>
                <a:spcPts val="0"/>
              </a:spcBef>
              <a:buNone/>
            </a:pPr>
            <a:r>
              <a:rPr lang="en" sz="1800"/>
              <a:t>Sean Babcock</a:t>
            </a:r>
          </a:p>
          <a:p>
            <a:pPr lvl="0">
              <a:spcBef>
                <a:spcPts val="0"/>
              </a:spcBef>
              <a:buNone/>
            </a:pPr>
            <a:r>
              <a:rPr lang="en" sz="1800"/>
              <a:t>David Ball</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Probability of Readmission by LACE</a:t>
            </a:r>
          </a:p>
        </p:txBody>
      </p:sp>
      <p:sp>
        <p:nvSpPr>
          <p:cNvPr id="112" name="Shape 11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13" name="Shape 113"/>
          <p:cNvPicPr preferRelativeResize="0"/>
          <p:nvPr/>
        </p:nvPicPr>
        <p:blipFill>
          <a:blip r:embed="rId3">
            <a:alphaModFix/>
          </a:blip>
          <a:stretch>
            <a:fillRect/>
          </a:stretch>
        </p:blipFill>
        <p:spPr>
          <a:xfrm>
            <a:off x="348772" y="1208072"/>
            <a:ext cx="6800954" cy="3991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Probability of Readmission by LACE</a:t>
            </a:r>
          </a:p>
        </p:txBody>
      </p:sp>
      <p:sp>
        <p:nvSpPr>
          <p:cNvPr id="119" name="Shape 11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20" name="Shape 120"/>
          <p:cNvPicPr preferRelativeResize="0"/>
          <p:nvPr/>
        </p:nvPicPr>
        <p:blipFill>
          <a:blip r:embed="rId3">
            <a:alphaModFix/>
          </a:blip>
          <a:stretch>
            <a:fillRect/>
          </a:stretch>
        </p:blipFill>
        <p:spPr>
          <a:xfrm>
            <a:off x="311697" y="1152475"/>
            <a:ext cx="6747472" cy="39910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Finding a Breakeven Point (no units)</a:t>
            </a:r>
          </a:p>
        </p:txBody>
      </p:sp>
      <p:sp>
        <p:nvSpPr>
          <p:cNvPr id="126" name="Shape 12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78571"/>
              <a:buFont typeface="Arial"/>
              <a:buNone/>
            </a:pPr>
            <a:r>
              <a:rPr i="1" lang="en" sz="1400"/>
              <a:t>When is implementing proactive follow-up based on LACE scores cost effective?</a:t>
            </a:r>
          </a:p>
        </p:txBody>
      </p:sp>
      <p:pic>
        <p:nvPicPr>
          <p:cNvPr id="127" name="Shape 127"/>
          <p:cNvPicPr preferRelativeResize="0"/>
          <p:nvPr/>
        </p:nvPicPr>
        <p:blipFill>
          <a:blip r:embed="rId3">
            <a:alphaModFix/>
          </a:blip>
          <a:stretch>
            <a:fillRect/>
          </a:stretch>
        </p:blipFill>
        <p:spPr>
          <a:xfrm>
            <a:off x="311699" y="1563049"/>
            <a:ext cx="5471250" cy="3556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Finding a Breakeven Point ($ estimates)</a:t>
            </a:r>
          </a:p>
        </p:txBody>
      </p:sp>
      <p:sp>
        <p:nvSpPr>
          <p:cNvPr id="133" name="Shape 13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i="1" lang="en" sz="1400"/>
              <a:t>For example, assuming a $1000 cost per patient of proactive follow-up preventing readmission</a:t>
            </a:r>
          </a:p>
        </p:txBody>
      </p:sp>
      <p:pic>
        <p:nvPicPr>
          <p:cNvPr id="134" name="Shape 134"/>
          <p:cNvPicPr preferRelativeResize="0"/>
          <p:nvPr/>
        </p:nvPicPr>
        <p:blipFill>
          <a:blip r:embed="rId3">
            <a:alphaModFix/>
          </a:blip>
          <a:stretch>
            <a:fillRect/>
          </a:stretch>
        </p:blipFill>
        <p:spPr>
          <a:xfrm>
            <a:off x="311700" y="1590174"/>
            <a:ext cx="5461999" cy="3486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Implementation Considerations</a:t>
            </a:r>
          </a:p>
        </p:txBody>
      </p:sp>
      <p:sp>
        <p:nvSpPr>
          <p:cNvPr id="140" name="Shape 14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Easy to calculate</a:t>
            </a:r>
          </a:p>
          <a:p>
            <a:pPr lvl="0">
              <a:spcBef>
                <a:spcPts val="0"/>
              </a:spcBef>
              <a:buNone/>
            </a:pPr>
            <a:r>
              <a:rPr lang="en"/>
              <a:t>Easy to understand</a:t>
            </a:r>
          </a:p>
          <a:p>
            <a:pPr lv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Modeling Considerations</a:t>
            </a:r>
          </a:p>
        </p:txBody>
      </p:sp>
      <p:sp>
        <p:nvSpPr>
          <p:cNvPr id="146" name="Shape 146"/>
          <p:cNvSpPr txBox="1"/>
          <p:nvPr/>
        </p:nvSpPr>
        <p:spPr>
          <a:xfrm>
            <a:off x="420900" y="1273225"/>
            <a:ext cx="6345000" cy="30306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Clr>
                <a:schemeClr val="dk1"/>
              </a:buClr>
              <a:buSzPct val="61111"/>
              <a:buFont typeface="Arial"/>
              <a:buNone/>
            </a:pPr>
            <a:r>
              <a:rPr lang="en" sz="1800">
                <a:solidFill>
                  <a:schemeClr val="dk2"/>
                </a:solidFill>
              </a:rPr>
              <a:t>Is it better to over-predict the need for attempts to avoid readmission or under-predict?</a:t>
            </a:r>
          </a:p>
          <a:p>
            <a:pPr indent="-342900" lvl="0" marL="457200" rtl="0">
              <a:lnSpc>
                <a:spcPct val="115000"/>
              </a:lnSpc>
              <a:spcBef>
                <a:spcPts val="0"/>
              </a:spcBef>
              <a:spcAft>
                <a:spcPts val="1600"/>
              </a:spcAft>
              <a:buClr>
                <a:schemeClr val="dk2"/>
              </a:buClr>
              <a:buSzPct val="100000"/>
              <a:buChar char="●"/>
            </a:pPr>
            <a:r>
              <a:rPr lang="en" sz="1800">
                <a:solidFill>
                  <a:schemeClr val="dk2"/>
                </a:solidFill>
              </a:rPr>
              <a:t>The cost of missing a readmission is high</a:t>
            </a:r>
          </a:p>
          <a:p>
            <a:pPr indent="-342900" lvl="0" marL="457200" rtl="0">
              <a:lnSpc>
                <a:spcPct val="115000"/>
              </a:lnSpc>
              <a:spcBef>
                <a:spcPts val="0"/>
              </a:spcBef>
              <a:spcAft>
                <a:spcPts val="1600"/>
              </a:spcAft>
              <a:buClr>
                <a:schemeClr val="dk2"/>
              </a:buClr>
              <a:buSzPct val="100000"/>
              <a:buChar char="●"/>
            </a:pPr>
            <a:r>
              <a:rPr lang="en" sz="1800">
                <a:solidFill>
                  <a:schemeClr val="dk2"/>
                </a:solidFill>
              </a:rPr>
              <a:t>The cost of a false positive prediction of readmission in terms of follow-up care outside of admission is relatively small. </a:t>
            </a:r>
          </a:p>
          <a:p>
            <a:pPr indent="-69850" lvl="0" marL="914400" rtl="0">
              <a:lnSpc>
                <a:spcPct val="115000"/>
              </a:lnSpc>
              <a:spcBef>
                <a:spcPts val="0"/>
              </a:spcBef>
              <a:spcAft>
                <a:spcPts val="1600"/>
              </a:spcAft>
              <a:buClr>
                <a:schemeClr val="dk1"/>
              </a:buClr>
              <a:buSzPct val="61111"/>
              <a:buFont typeface="Arial"/>
              <a:buNone/>
            </a:pPr>
            <a:r>
              <a:rPr b="1" i="1" lang="en" sz="1800">
                <a:solidFill>
                  <a:schemeClr val="dk2"/>
                </a:solidFill>
              </a:rPr>
              <a:t>Prefer over-prediction to under-prediction</a:t>
            </a:r>
          </a:p>
          <a:p>
            <a:pPr lvl="0" rtl="0">
              <a:lnSpc>
                <a:spcPct val="115000"/>
              </a:lnSpc>
              <a:spcBef>
                <a:spcPts val="0"/>
              </a:spcBef>
              <a:spcAft>
                <a:spcPts val="1600"/>
              </a:spcAft>
              <a:buClr>
                <a:schemeClr val="dk1"/>
              </a:buClr>
              <a:buFont typeface="Arial"/>
              <a:buNone/>
            </a:pPr>
            <a:r>
              <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164650"/>
            <a:ext cx="8520600" cy="536100"/>
          </a:xfrm>
          <a:prstGeom prst="rect">
            <a:avLst/>
          </a:prstGeom>
        </p:spPr>
        <p:txBody>
          <a:bodyPr anchorCtr="0" anchor="t" bIns="91425" lIns="91425" rIns="91425" tIns="91425">
            <a:noAutofit/>
          </a:bodyPr>
          <a:lstStyle/>
          <a:p>
            <a:pPr lvl="0" algn="ctr">
              <a:spcBef>
                <a:spcPts val="0"/>
              </a:spcBef>
              <a:buNone/>
            </a:pPr>
            <a:r>
              <a:rPr lang="en" sz="2400"/>
              <a:t>Predicting Readmission of CHF Patients</a:t>
            </a:r>
          </a:p>
        </p:txBody>
      </p:sp>
      <p:sp>
        <p:nvSpPr>
          <p:cNvPr id="152" name="Shape 152"/>
          <p:cNvSpPr txBox="1"/>
          <p:nvPr>
            <p:ph idx="1" type="body"/>
          </p:nvPr>
        </p:nvSpPr>
        <p:spPr>
          <a:xfrm>
            <a:off x="311700" y="776375"/>
            <a:ext cx="8520600" cy="4248300"/>
          </a:xfrm>
          <a:prstGeom prst="rect">
            <a:avLst/>
          </a:prstGeom>
        </p:spPr>
        <p:txBody>
          <a:bodyPr anchorCtr="0" anchor="t" bIns="91425" lIns="91425" rIns="91425" tIns="91425">
            <a:noAutofit/>
          </a:bodyPr>
          <a:lstStyle/>
          <a:p>
            <a:pPr lvl="0" rtl="0" algn="ctr">
              <a:spcBef>
                <a:spcPts val="0"/>
              </a:spcBef>
              <a:buNone/>
            </a:pPr>
            <a:r>
              <a:rPr b="1" lang="en">
                <a:solidFill>
                  <a:srgbClr val="000000"/>
                </a:solidFill>
              </a:rPr>
              <a:t>C (Co-morbidity) Score Only</a:t>
            </a:r>
          </a:p>
          <a:p>
            <a:pPr lvl="0">
              <a:spcBef>
                <a:spcPts val="0"/>
              </a:spcBef>
              <a:buNone/>
            </a:pPr>
            <a:r>
              <a:t/>
            </a:r>
            <a:endParaRPr sz="1400"/>
          </a:p>
          <a:p>
            <a:pPr lvl="0">
              <a:spcBef>
                <a:spcPts val="0"/>
              </a:spcBef>
              <a:buNone/>
            </a:pPr>
            <a:r>
              <a:t/>
            </a:r>
            <a:endParaRPr sz="1400"/>
          </a:p>
          <a:p>
            <a:pPr lvl="0">
              <a:spcBef>
                <a:spcPts val="0"/>
              </a:spcBef>
              <a:buNone/>
            </a:pPr>
            <a:r>
              <a:t/>
            </a:r>
            <a:endParaRPr sz="1400"/>
          </a:p>
          <a:p>
            <a:pPr lvl="0" rtl="0" algn="ctr">
              <a:spcBef>
                <a:spcPts val="0"/>
              </a:spcBef>
              <a:buNone/>
            </a:pPr>
            <a:r>
              <a:t/>
            </a:r>
            <a:endParaRPr b="1">
              <a:solidFill>
                <a:srgbClr val="000000"/>
              </a:solidFill>
            </a:endParaRPr>
          </a:p>
          <a:p>
            <a:pPr lvl="0" algn="ctr">
              <a:spcBef>
                <a:spcPts val="0"/>
              </a:spcBef>
              <a:buNone/>
            </a:pPr>
            <a:r>
              <a:rPr b="1" lang="en">
                <a:solidFill>
                  <a:srgbClr val="000000"/>
                </a:solidFill>
              </a:rPr>
              <a:t>Total Lace Score</a:t>
            </a:r>
          </a:p>
        </p:txBody>
      </p:sp>
      <p:graphicFrame>
        <p:nvGraphicFramePr>
          <p:cNvPr id="153" name="Shape 153"/>
          <p:cNvGraphicFramePr/>
          <p:nvPr/>
        </p:nvGraphicFramePr>
        <p:xfrm>
          <a:off x="3376400" y="1614387"/>
          <a:ext cx="3000000" cy="3000000"/>
        </p:xfrm>
        <a:graphic>
          <a:graphicData uri="http://schemas.openxmlformats.org/drawingml/2006/table">
            <a:tbl>
              <a:tblPr>
                <a:noFill/>
                <a:tableStyleId>{606B3AD4-9399-4186-8AFD-EF95F550CFD4}</a:tableStyleId>
              </a:tblPr>
              <a:tblGrid>
                <a:gridCol w="560100"/>
                <a:gridCol w="560100"/>
                <a:gridCol w="560100"/>
              </a:tblGrid>
              <a:tr h="328275">
                <a:tc>
                  <a:txBody>
                    <a:bodyPr>
                      <a:noAutofit/>
                    </a:bodyPr>
                    <a:lstStyle/>
                    <a:p>
                      <a:pPr lvl="0">
                        <a:spcBef>
                          <a:spcPts val="0"/>
                        </a:spcBef>
                        <a:buNone/>
                      </a:pPr>
                      <a:r>
                        <a:t/>
                      </a:r>
                      <a:endParaRPr sz="1100"/>
                    </a:p>
                  </a:txBody>
                  <a:tcPr marT="91425" marB="91425" marR="91425" marL="91425"/>
                </a:tc>
                <a:tc>
                  <a:txBody>
                    <a:bodyPr>
                      <a:noAutofit/>
                    </a:bodyPr>
                    <a:lstStyle/>
                    <a:p>
                      <a:pPr lvl="0">
                        <a:spcBef>
                          <a:spcPts val="0"/>
                        </a:spcBef>
                        <a:buNone/>
                      </a:pPr>
                      <a:r>
                        <a:rPr lang="en" sz="1100"/>
                        <a:t>N</a:t>
                      </a:r>
                    </a:p>
                  </a:txBody>
                  <a:tcPr marT="91425" marB="91425" marR="91425" marL="91425"/>
                </a:tc>
                <a:tc>
                  <a:txBody>
                    <a:bodyPr>
                      <a:noAutofit/>
                    </a:bodyPr>
                    <a:lstStyle/>
                    <a:p>
                      <a:pPr lvl="0">
                        <a:spcBef>
                          <a:spcPts val="0"/>
                        </a:spcBef>
                        <a:buNone/>
                      </a:pPr>
                      <a:r>
                        <a:rPr lang="en" sz="1100"/>
                        <a:t>Y</a:t>
                      </a:r>
                    </a:p>
                  </a:txBody>
                  <a:tcPr marT="91425" marB="91425" marR="91425" marL="91425"/>
                </a:tc>
              </a:tr>
              <a:tr h="345925">
                <a:tc>
                  <a:txBody>
                    <a:bodyPr>
                      <a:noAutofit/>
                    </a:bodyPr>
                    <a:lstStyle/>
                    <a:p>
                      <a:pPr lvl="0">
                        <a:spcBef>
                          <a:spcPts val="0"/>
                        </a:spcBef>
                        <a:buNone/>
                      </a:pPr>
                      <a:r>
                        <a:rPr lang="en" sz="1100"/>
                        <a:t>N</a:t>
                      </a:r>
                    </a:p>
                  </a:txBody>
                  <a:tcPr marT="91425" marB="91425" marR="91425" marL="91425"/>
                </a:tc>
                <a:tc>
                  <a:txBody>
                    <a:bodyPr>
                      <a:noAutofit/>
                    </a:bodyPr>
                    <a:lstStyle/>
                    <a:p>
                      <a:pPr lvl="0" rtl="0">
                        <a:lnSpc>
                          <a:spcPct val="115000"/>
                        </a:lnSpc>
                        <a:spcBef>
                          <a:spcPts val="0"/>
                        </a:spcBef>
                        <a:buNone/>
                      </a:pPr>
                      <a:r>
                        <a:rPr lang="en" sz="1100">
                          <a:solidFill>
                            <a:schemeClr val="dk1"/>
                          </a:solidFill>
                        </a:rPr>
                        <a:t>4587</a:t>
                      </a:r>
                    </a:p>
                  </a:txBody>
                  <a:tcPr marT="91425" marB="91425" marR="91425" marL="91425"/>
                </a:tc>
                <a:tc>
                  <a:txBody>
                    <a:bodyPr>
                      <a:noAutofit/>
                    </a:bodyPr>
                    <a:lstStyle/>
                    <a:p>
                      <a:pPr lvl="0" rtl="0">
                        <a:lnSpc>
                          <a:spcPct val="115000"/>
                        </a:lnSpc>
                        <a:spcBef>
                          <a:spcPts val="0"/>
                        </a:spcBef>
                        <a:buNone/>
                      </a:pPr>
                      <a:r>
                        <a:rPr lang="en" sz="1100">
                          <a:solidFill>
                            <a:schemeClr val="dk1"/>
                          </a:solidFill>
                        </a:rPr>
                        <a:t>1259</a:t>
                      </a:r>
                    </a:p>
                  </a:txBody>
                  <a:tcPr marT="91425" marB="91425" marR="91425" marL="91425"/>
                </a:tc>
              </a:tr>
              <a:tr h="345925">
                <a:tc>
                  <a:txBody>
                    <a:bodyPr>
                      <a:noAutofit/>
                    </a:bodyPr>
                    <a:lstStyle/>
                    <a:p>
                      <a:pPr lvl="0">
                        <a:spcBef>
                          <a:spcPts val="0"/>
                        </a:spcBef>
                        <a:buNone/>
                      </a:pPr>
                      <a:r>
                        <a:rPr lang="en" sz="1100"/>
                        <a:t>Y</a:t>
                      </a:r>
                    </a:p>
                  </a:txBody>
                  <a:tcPr marT="91425" marB="91425" marR="91425" marL="91425"/>
                </a:tc>
                <a:tc>
                  <a:txBody>
                    <a:bodyPr>
                      <a:noAutofit/>
                    </a:bodyPr>
                    <a:lstStyle/>
                    <a:p>
                      <a:pPr lvl="0" rtl="0">
                        <a:lnSpc>
                          <a:spcPct val="115000"/>
                        </a:lnSpc>
                        <a:spcBef>
                          <a:spcPts val="0"/>
                        </a:spcBef>
                        <a:buNone/>
                      </a:pPr>
                      <a:r>
                        <a:rPr lang="en" sz="1100">
                          <a:solidFill>
                            <a:schemeClr val="dk1"/>
                          </a:solidFill>
                        </a:rPr>
                        <a:t>824</a:t>
                      </a:r>
                    </a:p>
                  </a:txBody>
                  <a:tcPr marT="91425" marB="91425" marR="91425" marL="91425"/>
                </a:tc>
                <a:tc>
                  <a:txBody>
                    <a:bodyPr>
                      <a:noAutofit/>
                    </a:bodyPr>
                    <a:lstStyle/>
                    <a:p>
                      <a:pPr lvl="0" rtl="0">
                        <a:lnSpc>
                          <a:spcPct val="115000"/>
                        </a:lnSpc>
                        <a:spcBef>
                          <a:spcPts val="0"/>
                        </a:spcBef>
                        <a:buNone/>
                      </a:pPr>
                      <a:r>
                        <a:rPr lang="en" sz="1100">
                          <a:solidFill>
                            <a:schemeClr val="dk1"/>
                          </a:solidFill>
                        </a:rPr>
                        <a:t>236</a:t>
                      </a:r>
                    </a:p>
                  </a:txBody>
                  <a:tcPr marT="91425" marB="91425" marR="91425" marL="91425"/>
                </a:tc>
              </a:tr>
            </a:tbl>
          </a:graphicData>
        </a:graphic>
      </p:graphicFrame>
      <p:sp>
        <p:nvSpPr>
          <p:cNvPr id="154" name="Shape 154"/>
          <p:cNvSpPr txBox="1"/>
          <p:nvPr/>
        </p:nvSpPr>
        <p:spPr>
          <a:xfrm>
            <a:off x="3852650" y="1269387"/>
            <a:ext cx="948900" cy="345000"/>
          </a:xfrm>
          <a:prstGeom prst="rect">
            <a:avLst/>
          </a:prstGeom>
          <a:noFill/>
          <a:ln>
            <a:noFill/>
          </a:ln>
        </p:spPr>
        <p:txBody>
          <a:bodyPr anchorCtr="0" anchor="t" bIns="91425" lIns="91425" rIns="91425" tIns="91425">
            <a:noAutofit/>
          </a:bodyPr>
          <a:lstStyle/>
          <a:p>
            <a:pPr lvl="0">
              <a:spcBef>
                <a:spcPts val="0"/>
              </a:spcBef>
              <a:buNone/>
            </a:pPr>
            <a:r>
              <a:rPr lang="en" sz="1100"/>
              <a:t> </a:t>
            </a:r>
            <a:r>
              <a:rPr lang="en" sz="1200"/>
              <a:t>Predicted</a:t>
            </a:r>
          </a:p>
          <a:p>
            <a:pPr lvl="0">
              <a:spcBef>
                <a:spcPts val="0"/>
              </a:spcBef>
              <a:buNone/>
            </a:pPr>
            <a:r>
              <a:t/>
            </a:r>
            <a:endParaRPr sz="1200"/>
          </a:p>
        </p:txBody>
      </p:sp>
      <p:sp>
        <p:nvSpPr>
          <p:cNvPr id="155" name="Shape 155"/>
          <p:cNvSpPr txBox="1"/>
          <p:nvPr/>
        </p:nvSpPr>
        <p:spPr>
          <a:xfrm>
            <a:off x="2380775" y="2110437"/>
            <a:ext cx="830400" cy="345000"/>
          </a:xfrm>
          <a:prstGeom prst="rect">
            <a:avLst/>
          </a:prstGeom>
          <a:noFill/>
          <a:ln>
            <a:noFill/>
          </a:ln>
        </p:spPr>
        <p:txBody>
          <a:bodyPr anchorCtr="0" anchor="t" bIns="91425" lIns="91425" rIns="91425" tIns="91425">
            <a:noAutofit/>
          </a:bodyPr>
          <a:lstStyle/>
          <a:p>
            <a:pPr lvl="0">
              <a:spcBef>
                <a:spcPts val="0"/>
              </a:spcBef>
              <a:buNone/>
            </a:pPr>
            <a:r>
              <a:rPr lang="en" sz="1200"/>
              <a:t>Expected</a:t>
            </a:r>
          </a:p>
        </p:txBody>
      </p:sp>
      <p:sp>
        <p:nvSpPr>
          <p:cNvPr id="156" name="Shape 156"/>
          <p:cNvSpPr txBox="1"/>
          <p:nvPr/>
        </p:nvSpPr>
        <p:spPr>
          <a:xfrm>
            <a:off x="5313875" y="1867337"/>
            <a:ext cx="2091900" cy="724500"/>
          </a:xfrm>
          <a:prstGeom prst="rect">
            <a:avLst/>
          </a:prstGeom>
          <a:noFill/>
          <a:ln>
            <a:noFill/>
          </a:ln>
        </p:spPr>
        <p:txBody>
          <a:bodyPr anchorCtr="0" anchor="t" bIns="91425" lIns="91425" rIns="91425" tIns="91425">
            <a:noAutofit/>
          </a:bodyPr>
          <a:lstStyle/>
          <a:p>
            <a:pPr lvl="0">
              <a:spcBef>
                <a:spcPts val="0"/>
              </a:spcBef>
              <a:buNone/>
            </a:pPr>
            <a:r>
              <a:rPr lang="en" sz="1200"/>
              <a:t>Total Accuracy: 69.8%</a:t>
            </a:r>
          </a:p>
          <a:p>
            <a:pPr lvl="0">
              <a:spcBef>
                <a:spcPts val="0"/>
              </a:spcBef>
              <a:buNone/>
            </a:pPr>
            <a:r>
              <a:rPr lang="en" sz="1200"/>
              <a:t>True Negatives: 78.5%</a:t>
            </a:r>
          </a:p>
          <a:p>
            <a:pPr lvl="0">
              <a:spcBef>
                <a:spcPts val="0"/>
              </a:spcBef>
              <a:buNone/>
            </a:pPr>
            <a:r>
              <a:rPr b="1" lang="en" sz="1200">
                <a:solidFill>
                  <a:srgbClr val="A61C00"/>
                </a:solidFill>
              </a:rPr>
              <a:t>True Positives : 22.2%</a:t>
            </a:r>
          </a:p>
        </p:txBody>
      </p:sp>
      <p:graphicFrame>
        <p:nvGraphicFramePr>
          <p:cNvPr id="157" name="Shape 157"/>
          <p:cNvGraphicFramePr/>
          <p:nvPr/>
        </p:nvGraphicFramePr>
        <p:xfrm>
          <a:off x="3410750" y="3865700"/>
          <a:ext cx="3000000" cy="3000000"/>
        </p:xfrm>
        <a:graphic>
          <a:graphicData uri="http://schemas.openxmlformats.org/drawingml/2006/table">
            <a:tbl>
              <a:tblPr>
                <a:noFill/>
                <a:tableStyleId>{606B3AD4-9399-4186-8AFD-EF95F550CFD4}</a:tableStyleId>
              </a:tblPr>
              <a:tblGrid>
                <a:gridCol w="560100"/>
                <a:gridCol w="560100"/>
                <a:gridCol w="560100"/>
              </a:tblGrid>
              <a:tr h="328275">
                <a:tc>
                  <a:txBody>
                    <a:bodyPr>
                      <a:noAutofit/>
                    </a:bodyPr>
                    <a:lstStyle/>
                    <a:p>
                      <a:pPr lvl="0" rtl="0">
                        <a:spcBef>
                          <a:spcPts val="0"/>
                        </a:spcBef>
                        <a:buNone/>
                      </a:pPr>
                      <a:r>
                        <a:t/>
                      </a:r>
                      <a:endParaRPr sz="1100"/>
                    </a:p>
                  </a:txBody>
                  <a:tcPr marT="91425" marB="91425" marR="91425" marL="91425"/>
                </a:tc>
                <a:tc>
                  <a:txBody>
                    <a:bodyPr>
                      <a:noAutofit/>
                    </a:bodyPr>
                    <a:lstStyle/>
                    <a:p>
                      <a:pPr lvl="0" rtl="0">
                        <a:spcBef>
                          <a:spcPts val="0"/>
                        </a:spcBef>
                        <a:buNone/>
                      </a:pPr>
                      <a:r>
                        <a:rPr lang="en" sz="1100"/>
                        <a:t>N</a:t>
                      </a:r>
                    </a:p>
                  </a:txBody>
                  <a:tcPr marT="91425" marB="91425" marR="91425" marL="91425"/>
                </a:tc>
                <a:tc>
                  <a:txBody>
                    <a:bodyPr>
                      <a:noAutofit/>
                    </a:bodyPr>
                    <a:lstStyle/>
                    <a:p>
                      <a:pPr lvl="0" rtl="0">
                        <a:spcBef>
                          <a:spcPts val="0"/>
                        </a:spcBef>
                        <a:buNone/>
                      </a:pPr>
                      <a:r>
                        <a:rPr lang="en" sz="1100"/>
                        <a:t>Y</a:t>
                      </a:r>
                    </a:p>
                  </a:txBody>
                  <a:tcPr marT="91425" marB="91425" marR="91425" marL="91425"/>
                </a:tc>
              </a:tr>
              <a:tr h="345925">
                <a:tc>
                  <a:txBody>
                    <a:bodyPr>
                      <a:noAutofit/>
                    </a:bodyPr>
                    <a:lstStyle/>
                    <a:p>
                      <a:pPr lvl="0" rtl="0">
                        <a:spcBef>
                          <a:spcPts val="0"/>
                        </a:spcBef>
                        <a:buNone/>
                      </a:pPr>
                      <a:r>
                        <a:rPr lang="en" sz="1100"/>
                        <a:t>N</a:t>
                      </a:r>
                    </a:p>
                  </a:txBody>
                  <a:tcPr marT="91425" marB="91425" marR="91425" marL="91425"/>
                </a:tc>
                <a:tc>
                  <a:txBody>
                    <a:bodyPr>
                      <a:noAutofit/>
                    </a:bodyPr>
                    <a:lstStyle/>
                    <a:p>
                      <a:pPr lvl="0" rtl="0">
                        <a:lnSpc>
                          <a:spcPct val="115000"/>
                        </a:lnSpc>
                        <a:spcBef>
                          <a:spcPts val="0"/>
                        </a:spcBef>
                        <a:buNone/>
                      </a:pPr>
                      <a:r>
                        <a:rPr lang="en" sz="1100">
                          <a:solidFill>
                            <a:schemeClr val="dk1"/>
                          </a:solidFill>
                        </a:rPr>
                        <a:t>3358</a:t>
                      </a:r>
                    </a:p>
                  </a:txBody>
                  <a:tcPr marT="91425" marB="91425" marR="91425" marL="91425"/>
                </a:tc>
                <a:tc>
                  <a:txBody>
                    <a:bodyPr>
                      <a:noAutofit/>
                    </a:bodyPr>
                    <a:lstStyle/>
                    <a:p>
                      <a:pPr lvl="0" rtl="0">
                        <a:lnSpc>
                          <a:spcPct val="115000"/>
                        </a:lnSpc>
                        <a:spcBef>
                          <a:spcPts val="0"/>
                        </a:spcBef>
                        <a:buNone/>
                      </a:pPr>
                      <a:r>
                        <a:rPr lang="en" sz="1100">
                          <a:solidFill>
                            <a:schemeClr val="dk1"/>
                          </a:solidFill>
                        </a:rPr>
                        <a:t>2516</a:t>
                      </a:r>
                    </a:p>
                  </a:txBody>
                  <a:tcPr marT="91425" marB="91425" marR="91425" marL="91425"/>
                </a:tc>
              </a:tr>
              <a:tr h="345925">
                <a:tc>
                  <a:txBody>
                    <a:bodyPr>
                      <a:noAutofit/>
                    </a:bodyPr>
                    <a:lstStyle/>
                    <a:p>
                      <a:pPr lvl="0" rtl="0">
                        <a:spcBef>
                          <a:spcPts val="0"/>
                        </a:spcBef>
                        <a:buNone/>
                      </a:pPr>
                      <a:r>
                        <a:rPr lang="en" sz="1100"/>
                        <a:t>Y</a:t>
                      </a:r>
                    </a:p>
                  </a:txBody>
                  <a:tcPr marT="91425" marB="91425" marR="91425" marL="91425"/>
                </a:tc>
                <a:tc>
                  <a:txBody>
                    <a:bodyPr>
                      <a:noAutofit/>
                    </a:bodyPr>
                    <a:lstStyle/>
                    <a:p>
                      <a:pPr lvl="0" rtl="0">
                        <a:lnSpc>
                          <a:spcPct val="115000"/>
                        </a:lnSpc>
                        <a:spcBef>
                          <a:spcPts val="0"/>
                        </a:spcBef>
                        <a:buNone/>
                      </a:pPr>
                      <a:r>
                        <a:rPr lang="en" sz="1100">
                          <a:solidFill>
                            <a:schemeClr val="dk1"/>
                          </a:solidFill>
                        </a:rPr>
                        <a:t>357</a:t>
                      </a:r>
                    </a:p>
                  </a:txBody>
                  <a:tcPr marT="91425" marB="91425" marR="91425" marL="91425"/>
                </a:tc>
                <a:tc>
                  <a:txBody>
                    <a:bodyPr>
                      <a:noAutofit/>
                    </a:bodyPr>
                    <a:lstStyle/>
                    <a:p>
                      <a:pPr lvl="0" rtl="0">
                        <a:lnSpc>
                          <a:spcPct val="115000"/>
                        </a:lnSpc>
                        <a:spcBef>
                          <a:spcPts val="0"/>
                        </a:spcBef>
                        <a:buNone/>
                      </a:pPr>
                      <a:r>
                        <a:rPr lang="en" sz="1100">
                          <a:solidFill>
                            <a:schemeClr val="dk1"/>
                          </a:solidFill>
                        </a:rPr>
                        <a:t>675</a:t>
                      </a:r>
                    </a:p>
                  </a:txBody>
                  <a:tcPr marT="91425" marB="91425" marR="91425" marL="91425"/>
                </a:tc>
              </a:tr>
            </a:tbl>
          </a:graphicData>
        </a:graphic>
      </p:graphicFrame>
      <p:sp>
        <p:nvSpPr>
          <p:cNvPr id="158" name="Shape 158"/>
          <p:cNvSpPr txBox="1"/>
          <p:nvPr/>
        </p:nvSpPr>
        <p:spPr>
          <a:xfrm>
            <a:off x="3855300" y="3520700"/>
            <a:ext cx="948900" cy="345000"/>
          </a:xfrm>
          <a:prstGeom prst="rect">
            <a:avLst/>
          </a:prstGeom>
          <a:noFill/>
          <a:ln>
            <a:noFill/>
          </a:ln>
        </p:spPr>
        <p:txBody>
          <a:bodyPr anchorCtr="0" anchor="t" bIns="91425" lIns="91425" rIns="91425" tIns="91425">
            <a:noAutofit/>
          </a:bodyPr>
          <a:lstStyle/>
          <a:p>
            <a:pPr lvl="0" rtl="0">
              <a:spcBef>
                <a:spcPts val="0"/>
              </a:spcBef>
              <a:buNone/>
            </a:pPr>
            <a:r>
              <a:rPr lang="en" sz="1100"/>
              <a:t> </a:t>
            </a:r>
            <a:r>
              <a:rPr lang="en" sz="1200"/>
              <a:t>Predicted</a:t>
            </a:r>
          </a:p>
          <a:p>
            <a:pPr lvl="0" rtl="0">
              <a:spcBef>
                <a:spcPts val="0"/>
              </a:spcBef>
              <a:buNone/>
            </a:pPr>
            <a:r>
              <a:t/>
            </a:r>
            <a:endParaRPr sz="1200"/>
          </a:p>
        </p:txBody>
      </p:sp>
      <p:sp>
        <p:nvSpPr>
          <p:cNvPr id="159" name="Shape 159"/>
          <p:cNvSpPr txBox="1"/>
          <p:nvPr/>
        </p:nvSpPr>
        <p:spPr>
          <a:xfrm>
            <a:off x="2380775" y="4178425"/>
            <a:ext cx="830400" cy="345000"/>
          </a:xfrm>
          <a:prstGeom prst="rect">
            <a:avLst/>
          </a:prstGeom>
          <a:noFill/>
          <a:ln>
            <a:noFill/>
          </a:ln>
        </p:spPr>
        <p:txBody>
          <a:bodyPr anchorCtr="0" anchor="t" bIns="91425" lIns="91425" rIns="91425" tIns="91425">
            <a:noAutofit/>
          </a:bodyPr>
          <a:lstStyle/>
          <a:p>
            <a:pPr lvl="0" rtl="0">
              <a:spcBef>
                <a:spcPts val="0"/>
              </a:spcBef>
              <a:buNone/>
            </a:pPr>
            <a:r>
              <a:rPr lang="en" sz="1200"/>
              <a:t>Expected</a:t>
            </a:r>
          </a:p>
        </p:txBody>
      </p:sp>
      <p:sp>
        <p:nvSpPr>
          <p:cNvPr id="160" name="Shape 160"/>
          <p:cNvSpPr txBox="1"/>
          <p:nvPr/>
        </p:nvSpPr>
        <p:spPr>
          <a:xfrm>
            <a:off x="5433950" y="4118075"/>
            <a:ext cx="2091900" cy="724500"/>
          </a:xfrm>
          <a:prstGeom prst="rect">
            <a:avLst/>
          </a:prstGeom>
          <a:noFill/>
          <a:ln>
            <a:noFill/>
          </a:ln>
        </p:spPr>
        <p:txBody>
          <a:bodyPr anchorCtr="0" anchor="t" bIns="91425" lIns="91425" rIns="91425" tIns="91425">
            <a:noAutofit/>
          </a:bodyPr>
          <a:lstStyle/>
          <a:p>
            <a:pPr lvl="0">
              <a:spcBef>
                <a:spcPts val="0"/>
              </a:spcBef>
              <a:buClr>
                <a:schemeClr val="dk1"/>
              </a:buClr>
              <a:buSzPct val="91666"/>
              <a:buFont typeface="Arial"/>
              <a:buNone/>
            </a:pPr>
            <a:r>
              <a:rPr lang="en" sz="1200">
                <a:solidFill>
                  <a:schemeClr val="dk1"/>
                </a:solidFill>
              </a:rPr>
              <a:t>Total Accuracy: 58.4%</a:t>
            </a:r>
          </a:p>
          <a:p>
            <a:pPr lvl="0" rtl="0">
              <a:spcBef>
                <a:spcPts val="0"/>
              </a:spcBef>
              <a:buNone/>
            </a:pPr>
            <a:r>
              <a:rPr lang="en" sz="1200"/>
              <a:t>True Negatives: 57.2%</a:t>
            </a:r>
          </a:p>
          <a:p>
            <a:pPr lvl="0" rtl="0">
              <a:spcBef>
                <a:spcPts val="0"/>
              </a:spcBef>
              <a:buNone/>
            </a:pPr>
            <a:r>
              <a:rPr b="1" lang="en" sz="1200">
                <a:solidFill>
                  <a:srgbClr val="990000"/>
                </a:solidFill>
              </a:rPr>
              <a:t>True Positives: 64.5%</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572700"/>
          </a:xfrm>
          <a:prstGeom prst="rect">
            <a:avLst/>
          </a:prstGeom>
        </p:spPr>
        <p:txBody>
          <a:bodyPr anchorCtr="0" anchor="t" bIns="91425" lIns="91425" rIns="91425" tIns="91425">
            <a:noAutofit/>
          </a:bodyPr>
          <a:lstStyle/>
          <a:p>
            <a:pPr indent="457200" lvl="0" marL="457200">
              <a:spcBef>
                <a:spcPts val="0"/>
              </a:spcBef>
              <a:buNone/>
            </a:pPr>
            <a:r>
              <a:rPr lang="en"/>
              <a:t>Conclusions / Recommendations</a:t>
            </a:r>
          </a:p>
        </p:txBody>
      </p:sp>
      <p:sp>
        <p:nvSpPr>
          <p:cNvPr id="166" name="Shape 16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15000"/>
              </a:lnSpc>
              <a:spcBef>
                <a:spcPts val="0"/>
              </a:spcBef>
              <a:buClr>
                <a:schemeClr val="dk1"/>
              </a:buClr>
              <a:buSzPct val="61111"/>
              <a:buFont typeface="Arial"/>
              <a:buNone/>
            </a:pPr>
            <a:r>
              <a:rPr lang="en">
                <a:solidFill>
                  <a:srgbClr val="000000"/>
                </a:solidFill>
              </a:rPr>
              <a:t>●Based on the results for CHF, Dementia, and Metastatic Solid Tumors, we recommend using a predictive model as an accurate and efficient method of interpreting the total LACE score to predict 30-day readmissions.</a:t>
            </a:r>
          </a:p>
          <a:p>
            <a:pPr lvl="0" rtl="0">
              <a:lnSpc>
                <a:spcPct val="115000"/>
              </a:lnSpc>
              <a:spcBef>
                <a:spcPts val="0"/>
              </a:spcBef>
              <a:buClr>
                <a:schemeClr val="dk1"/>
              </a:buClr>
              <a:buSzPct val="61111"/>
              <a:buFont typeface="Arial"/>
              <a:buNone/>
            </a:pPr>
            <a:r>
              <a:rPr lang="en">
                <a:solidFill>
                  <a:srgbClr val="000000"/>
                </a:solidFill>
              </a:rPr>
              <a:t>●Going forward: Use these predictions to further study the cost benefits of preventative care for those identified as 30-day readmits is recommended to fully judge the success of this project.</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301925"/>
            <a:ext cx="8520600" cy="603900"/>
          </a:xfrm>
          <a:prstGeom prst="rect">
            <a:avLst/>
          </a:prstGeom>
        </p:spPr>
        <p:txBody>
          <a:bodyPr anchorCtr="0" anchor="t" bIns="91425" lIns="91425" rIns="91425" tIns="91425">
            <a:noAutofit/>
          </a:bodyPr>
          <a:lstStyle/>
          <a:p>
            <a:pPr indent="457200" lvl="0" marL="2286000">
              <a:spcBef>
                <a:spcPts val="0"/>
              </a:spcBef>
              <a:buNone/>
            </a:pPr>
            <a:r>
              <a:rPr lang="en"/>
              <a:t>What is LACE?</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20000"/>
              </a:lnSpc>
              <a:spcBef>
                <a:spcPts val="0"/>
              </a:spcBef>
              <a:spcAft>
                <a:spcPts val="800"/>
              </a:spcAft>
              <a:buNone/>
            </a:pPr>
            <a:r>
              <a:rPr lang="en">
                <a:solidFill>
                  <a:srgbClr val="000000"/>
                </a:solidFill>
              </a:rPr>
              <a:t>LACE is an index that identifies patients that are at risk for readmission or death within thirty days of discharge.</a:t>
            </a:r>
          </a:p>
          <a:p>
            <a:pPr indent="-228600" lvl="0" marL="457200" rtl="0">
              <a:spcBef>
                <a:spcPts val="0"/>
              </a:spcBef>
              <a:spcAft>
                <a:spcPts val="1500"/>
              </a:spcAft>
              <a:buClr>
                <a:srgbClr val="000000"/>
              </a:buClr>
            </a:pPr>
            <a:r>
              <a:rPr lang="en">
                <a:solidFill>
                  <a:srgbClr val="000000"/>
                </a:solidFill>
              </a:rPr>
              <a:t>“L” stands for the length of stay of the index admission.</a:t>
            </a:r>
          </a:p>
          <a:p>
            <a:pPr indent="-228600" lvl="0" marL="457200" rtl="0">
              <a:spcBef>
                <a:spcPts val="0"/>
              </a:spcBef>
              <a:spcAft>
                <a:spcPts val="1500"/>
              </a:spcAft>
              <a:buClr>
                <a:srgbClr val="000000"/>
              </a:buClr>
            </a:pPr>
            <a:r>
              <a:rPr lang="en">
                <a:solidFill>
                  <a:srgbClr val="000000"/>
                </a:solidFill>
              </a:rPr>
              <a:t>“A” stands for the acuity of the admission. Specifically, if the patient is admitted through the Emergency Department vs. an elective admission.</a:t>
            </a:r>
          </a:p>
          <a:p>
            <a:pPr indent="-228600" lvl="0" marL="457200" rtl="0">
              <a:spcBef>
                <a:spcPts val="0"/>
              </a:spcBef>
              <a:spcAft>
                <a:spcPts val="1500"/>
              </a:spcAft>
              <a:buClr>
                <a:srgbClr val="000000"/>
              </a:buClr>
            </a:pPr>
            <a:r>
              <a:rPr lang="en">
                <a:solidFill>
                  <a:srgbClr val="000000"/>
                </a:solidFill>
              </a:rPr>
              <a:t>“C” stands for co-morbidities, incorporating the Charlson Co-Morbidity Index.</a:t>
            </a:r>
          </a:p>
          <a:p>
            <a:pPr indent="-228600" lvl="0" marL="457200" rtl="0">
              <a:spcBef>
                <a:spcPts val="0"/>
              </a:spcBef>
              <a:spcAft>
                <a:spcPts val="1500"/>
              </a:spcAft>
              <a:buClr>
                <a:srgbClr val="000000"/>
              </a:buClr>
            </a:pPr>
            <a:r>
              <a:rPr lang="en">
                <a:solidFill>
                  <a:srgbClr val="000000"/>
                </a:solidFill>
              </a:rPr>
              <a:t>“E” stands for the number of Emergency Department visits within the last 6 months.</a:t>
            </a:r>
          </a:p>
          <a:p>
            <a:pPr lvl="0" rtl="0">
              <a:lnSpc>
                <a:spcPct val="120000"/>
              </a:lnSpc>
              <a:spcBef>
                <a:spcPts val="0"/>
              </a:spcBef>
              <a:spcAft>
                <a:spcPts val="800"/>
              </a:spcAft>
              <a:buClr>
                <a:schemeClr val="dk1"/>
              </a:buClr>
              <a:buSzPct val="78571"/>
              <a:buFont typeface="Arial"/>
              <a:buNone/>
            </a:pPr>
            <a:r>
              <a:t/>
            </a:r>
            <a:endParaRPr sz="1400">
              <a:solidFill>
                <a:srgbClr val="000000"/>
              </a:solidFill>
            </a:endParaRP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2663400" y="207800"/>
            <a:ext cx="2976000" cy="572700"/>
          </a:xfrm>
          <a:prstGeom prst="rect">
            <a:avLst/>
          </a:prstGeom>
        </p:spPr>
        <p:txBody>
          <a:bodyPr anchorCtr="0" anchor="t" bIns="91425" lIns="91425" rIns="91425" tIns="91425">
            <a:noAutofit/>
          </a:bodyPr>
          <a:lstStyle/>
          <a:p>
            <a:pPr lvl="0">
              <a:spcBef>
                <a:spcPts val="0"/>
              </a:spcBef>
              <a:buNone/>
            </a:pPr>
            <a:r>
              <a:rPr lang="en" sz="2400"/>
              <a:t>Goals of this project</a:t>
            </a:r>
          </a:p>
        </p:txBody>
      </p:sp>
      <p:sp>
        <p:nvSpPr>
          <p:cNvPr id="67" name="Shape 67"/>
          <p:cNvSpPr txBox="1"/>
          <p:nvPr>
            <p:ph idx="1" type="body"/>
          </p:nvPr>
        </p:nvSpPr>
        <p:spPr>
          <a:xfrm>
            <a:off x="311700" y="1024375"/>
            <a:ext cx="8520600" cy="3860400"/>
          </a:xfrm>
          <a:prstGeom prst="rect">
            <a:avLst/>
          </a:prstGeom>
        </p:spPr>
        <p:txBody>
          <a:bodyPr anchorCtr="0" anchor="t" bIns="91425" lIns="91425" rIns="91425" tIns="91425">
            <a:noAutofit/>
          </a:bodyPr>
          <a:lstStyle/>
          <a:p>
            <a:pPr indent="-228600" lvl="0" marL="457200" rtl="0">
              <a:lnSpc>
                <a:spcPct val="115000"/>
              </a:lnSpc>
              <a:spcBef>
                <a:spcPts val="0"/>
              </a:spcBef>
              <a:spcAft>
                <a:spcPts val="0"/>
              </a:spcAft>
              <a:buClr>
                <a:srgbClr val="000000"/>
              </a:buClr>
            </a:pPr>
            <a:r>
              <a:rPr lang="en">
                <a:solidFill>
                  <a:schemeClr val="dk1"/>
                </a:solidFill>
              </a:rPr>
              <a:t>Better use the currently defined overall LACE score, or combinations of the 4 individual LACE components, to predict 30-day readmission risk with a predictive model.</a:t>
            </a:r>
          </a:p>
          <a:p>
            <a:pPr indent="-228600" lvl="0" marL="457200" rtl="0">
              <a:spcBef>
                <a:spcPts val="0"/>
              </a:spcBef>
              <a:buClr>
                <a:srgbClr val="000000"/>
              </a:buClr>
            </a:pPr>
            <a:r>
              <a:rPr lang="en">
                <a:solidFill>
                  <a:srgbClr val="000000"/>
                </a:solidFill>
              </a:rPr>
              <a:t>Use previously collected data to calculate LACE components and overall LACE score to build the predictive model.</a:t>
            </a:r>
          </a:p>
          <a:p>
            <a:pPr indent="-228600" lvl="0" marL="457200">
              <a:spcBef>
                <a:spcPts val="0"/>
              </a:spcBef>
              <a:buClr>
                <a:srgbClr val="000000"/>
              </a:buClr>
            </a:pPr>
            <a:r>
              <a:rPr lang="en">
                <a:solidFill>
                  <a:srgbClr val="000000"/>
                </a:solidFill>
              </a:rPr>
              <a:t>Identify those at potential risk of a 30-day readmission (after index admission) and apply preemptive measures to reduce the chances of a 30-day readmission.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indent="457200" lvl="0" marL="457200">
              <a:spcBef>
                <a:spcPts val="0"/>
              </a:spcBef>
              <a:buNone/>
            </a:pPr>
            <a:r>
              <a:rPr lang="en"/>
              <a:t>Why predict 30-day readmissions?</a:t>
            </a:r>
          </a:p>
        </p:txBody>
      </p:sp>
      <p:sp>
        <p:nvSpPr>
          <p:cNvPr id="73" name="Shape 73"/>
          <p:cNvSpPr txBox="1"/>
          <p:nvPr>
            <p:ph idx="1" type="body"/>
          </p:nvPr>
        </p:nvSpPr>
        <p:spPr>
          <a:xfrm>
            <a:off x="311700" y="1283175"/>
            <a:ext cx="8520600" cy="3285600"/>
          </a:xfrm>
          <a:prstGeom prst="rect">
            <a:avLst/>
          </a:prstGeom>
        </p:spPr>
        <p:txBody>
          <a:bodyPr anchorCtr="0" anchor="t" bIns="91425" lIns="91425" rIns="91425" tIns="91425">
            <a:noAutofit/>
          </a:bodyPr>
          <a:lstStyle/>
          <a:p>
            <a:pPr lvl="0">
              <a:spcBef>
                <a:spcPts val="0"/>
              </a:spcBef>
              <a:buNone/>
            </a:pPr>
            <a:r>
              <a:rPr lang="en">
                <a:solidFill>
                  <a:srgbClr val="000000"/>
                </a:solidFill>
              </a:rPr>
              <a:t>1. </a:t>
            </a:r>
            <a:r>
              <a:rPr lang="en">
                <a:solidFill>
                  <a:srgbClr val="000000"/>
                </a:solidFill>
              </a:rPr>
              <a:t>Financial considerations:</a:t>
            </a:r>
          </a:p>
          <a:p>
            <a:pPr indent="-336550" lvl="0" marL="914400" rtl="0">
              <a:spcBef>
                <a:spcPts val="0"/>
              </a:spcBef>
              <a:buClr>
                <a:srgbClr val="000000"/>
              </a:buClr>
              <a:buSzPct val="100000"/>
            </a:pPr>
            <a:r>
              <a:rPr lang="en" sz="1700">
                <a:solidFill>
                  <a:srgbClr val="000000"/>
                </a:solidFill>
              </a:rPr>
              <a:t>Healthcare provider</a:t>
            </a:r>
          </a:p>
          <a:p>
            <a:pPr indent="-228600" lvl="0" marL="914400" rtl="0">
              <a:spcBef>
                <a:spcPts val="0"/>
              </a:spcBef>
              <a:buClr>
                <a:srgbClr val="000000"/>
              </a:buClr>
            </a:pPr>
            <a:r>
              <a:rPr lang="en">
                <a:solidFill>
                  <a:srgbClr val="000000"/>
                </a:solidFill>
              </a:rPr>
              <a:t>Payer</a:t>
            </a:r>
          </a:p>
          <a:p>
            <a:pPr indent="-228600" lvl="0" marL="914400" rtl="0">
              <a:spcBef>
                <a:spcPts val="0"/>
              </a:spcBef>
              <a:buClr>
                <a:srgbClr val="000000"/>
              </a:buClr>
            </a:pPr>
            <a:r>
              <a:rPr lang="en">
                <a:solidFill>
                  <a:srgbClr val="000000"/>
                </a:solidFill>
              </a:rPr>
              <a:t>Patient</a:t>
            </a:r>
          </a:p>
          <a:p>
            <a:pPr indent="-228600" lvl="0" marL="914400">
              <a:spcBef>
                <a:spcPts val="0"/>
              </a:spcBef>
              <a:buClr>
                <a:srgbClr val="000000"/>
              </a:buClr>
            </a:pPr>
            <a:r>
              <a:rPr lang="en">
                <a:solidFill>
                  <a:srgbClr val="000000"/>
                </a:solidFill>
              </a:rPr>
              <a:t>Government (Medicare/Medicaid) </a:t>
            </a:r>
          </a:p>
          <a:p>
            <a:pPr lvl="0">
              <a:spcBef>
                <a:spcPts val="0"/>
              </a:spcBef>
              <a:buNone/>
            </a:pPr>
            <a:r>
              <a:rPr lang="en">
                <a:solidFill>
                  <a:srgbClr val="000000"/>
                </a:solidFill>
              </a:rPr>
              <a:t>2. Quality of care and patient satisfaction</a:t>
            </a:r>
          </a:p>
          <a:p>
            <a:pPr lvl="0">
              <a:spcBef>
                <a:spcPts val="0"/>
              </a:spcBef>
              <a:buNone/>
            </a:pPr>
            <a:r>
              <a:t/>
            </a:r>
            <a:endParaRP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269575"/>
            <a:ext cx="8520600" cy="539100"/>
          </a:xfrm>
          <a:prstGeom prst="rect">
            <a:avLst/>
          </a:prstGeom>
        </p:spPr>
        <p:txBody>
          <a:bodyPr anchorCtr="0" anchor="t" bIns="91425" lIns="91425" rIns="91425" tIns="91425">
            <a:noAutofit/>
          </a:bodyPr>
          <a:lstStyle/>
          <a:p>
            <a:pPr indent="457200" lvl="0" marL="1371600">
              <a:spcBef>
                <a:spcPts val="0"/>
              </a:spcBef>
              <a:buNone/>
            </a:pPr>
            <a:r>
              <a:rPr lang="en"/>
              <a:t>Government requirements</a:t>
            </a:r>
          </a:p>
        </p:txBody>
      </p:sp>
      <p:sp>
        <p:nvSpPr>
          <p:cNvPr id="79" name="Shape 79"/>
          <p:cNvSpPr txBox="1"/>
          <p:nvPr>
            <p:ph idx="1" type="body"/>
          </p:nvPr>
        </p:nvSpPr>
        <p:spPr>
          <a:xfrm>
            <a:off x="311700" y="992050"/>
            <a:ext cx="8520600" cy="3849300"/>
          </a:xfrm>
          <a:prstGeom prst="rect">
            <a:avLst/>
          </a:prstGeom>
        </p:spPr>
        <p:txBody>
          <a:bodyPr anchorCtr="0" anchor="t" bIns="91425" lIns="91425" rIns="91425" tIns="91425">
            <a:noAutofit/>
          </a:bodyPr>
          <a:lstStyle/>
          <a:p>
            <a:pPr indent="-317500" lvl="0" marL="457200" rtl="0">
              <a:spcBef>
                <a:spcPts val="0"/>
              </a:spcBef>
              <a:spcAft>
                <a:spcPts val="0"/>
              </a:spcAft>
              <a:buSzPct val="100000"/>
              <a:buChar char="●"/>
            </a:pPr>
            <a:r>
              <a:rPr lang="en" sz="1400">
                <a:solidFill>
                  <a:schemeClr val="dk1"/>
                </a:solidFill>
              </a:rPr>
              <a:t>Most U.S. hospitals will get less money from Medicare in fiscal 2016 because too many patients return within 30 days of discharge.</a:t>
            </a:r>
          </a:p>
          <a:p>
            <a:pPr indent="-317500" lvl="0" marL="457200" rtl="0">
              <a:spcBef>
                <a:spcPts val="0"/>
              </a:spcBef>
              <a:spcAft>
                <a:spcPts val="0"/>
              </a:spcAft>
              <a:buSzPct val="100000"/>
              <a:buChar char="●"/>
            </a:pPr>
            <a:r>
              <a:rPr lang="en" sz="1400">
                <a:solidFill>
                  <a:schemeClr val="dk1"/>
                </a:solidFill>
              </a:rPr>
              <a:t>Only 799 out of more than 3,400 hospitals subject to the Hospital Readmissions Reduction Program performed well enough on the CMS' 30-day readmission program to face no penalty.</a:t>
            </a:r>
          </a:p>
          <a:p>
            <a:pPr indent="-317500" lvl="0" marL="457200" rtl="0">
              <a:spcBef>
                <a:spcPts val="0"/>
              </a:spcBef>
              <a:spcAft>
                <a:spcPts val="0"/>
              </a:spcAft>
              <a:buSzPct val="100000"/>
              <a:buChar char="●"/>
            </a:pPr>
            <a:r>
              <a:rPr lang="en" sz="1400">
                <a:solidFill>
                  <a:schemeClr val="dk1"/>
                </a:solidFill>
              </a:rPr>
              <a:t>Thirty-eight hospitals will be subject to the maximum 3% reduction, according to a Modern Healthcare analysis of</a:t>
            </a:r>
            <a:r>
              <a:rPr lang="en" sz="1400">
                <a:solidFill>
                  <a:schemeClr val="dk1"/>
                </a:solidFill>
                <a:hlinkClick r:id="rId3"/>
              </a:rPr>
              <a:t> </a:t>
            </a:r>
            <a:r>
              <a:rPr lang="en" sz="1400" u="sng">
                <a:solidFill>
                  <a:srgbClr val="021EAA"/>
                </a:solidFill>
                <a:hlinkClick r:id="rId4"/>
              </a:rPr>
              <a:t>newly posted CMS data</a:t>
            </a:r>
            <a:r>
              <a:rPr lang="en" sz="1400">
                <a:solidFill>
                  <a:schemeClr val="dk1"/>
                </a:solidFill>
              </a:rPr>
              <a:t>.</a:t>
            </a:r>
          </a:p>
          <a:p>
            <a:pPr indent="-317500" lvl="0" marL="457200" rtl="0">
              <a:spcBef>
                <a:spcPts val="0"/>
              </a:spcBef>
              <a:spcAft>
                <a:spcPts val="0"/>
              </a:spcAft>
              <a:buSzPct val="100000"/>
              <a:buChar char="●"/>
            </a:pPr>
            <a:r>
              <a:rPr lang="en" sz="1400">
                <a:solidFill>
                  <a:schemeClr val="dk1"/>
                </a:solidFill>
              </a:rPr>
              <a:t>The readmissions program, created under the Affordable Care Act, initially evaluated how often patients treated for heart attack, heart failure and pneumonia had to return to the hospital within 30 days of discharge.</a:t>
            </a:r>
          </a:p>
          <a:p>
            <a:pPr indent="-317500" lvl="0" marL="457200" rtl="0">
              <a:spcBef>
                <a:spcPts val="0"/>
              </a:spcBef>
              <a:spcAft>
                <a:spcPts val="0"/>
              </a:spcAft>
              <a:buSzPct val="100000"/>
              <a:buChar char="●"/>
            </a:pPr>
            <a:r>
              <a:rPr lang="en" sz="1400">
                <a:solidFill>
                  <a:schemeClr val="dk1"/>
                </a:solidFill>
              </a:rPr>
              <a:t>Facilities with too high a readmission rate saw their Medicare payments docked up to 1% in fiscal 2013. The financial stakes increased to a 2% reduction in fiscal 2014.</a:t>
            </a:r>
          </a:p>
          <a:p>
            <a:pPr lvl="0" rtl="0">
              <a:spcBef>
                <a:spcPts val="0"/>
              </a:spcBef>
              <a:spcAft>
                <a:spcPts val="1900"/>
              </a:spcAft>
              <a:buNone/>
            </a:pPr>
            <a:r>
              <a:rPr b="1" lang="en" sz="1000">
                <a:solidFill>
                  <a:schemeClr val="dk1"/>
                </a:solidFill>
              </a:rPr>
              <a:t>Most hospitals face 30-day readmissions penalty in fiscal 2016 by </a:t>
            </a:r>
            <a:r>
              <a:rPr lang="en" sz="1000">
                <a:solidFill>
                  <a:srgbClr val="982329"/>
                </a:solidFill>
                <a:hlinkClick r:id="rId5"/>
              </a:rPr>
              <a:t>Sabriya Rice</a:t>
            </a:r>
            <a:r>
              <a:rPr lang="en" sz="1000"/>
              <a:t>, http://www.modernhealthcare.com/article/20150803/NEWS/150809981</a:t>
            </a:r>
          </a:p>
          <a:p>
            <a:pPr lvl="0" rtl="0">
              <a:lnSpc>
                <a:spcPct val="125000"/>
              </a:lnSpc>
              <a:spcBef>
                <a:spcPts val="2400"/>
              </a:spcBef>
              <a:spcAft>
                <a:spcPts val="600"/>
              </a:spcAft>
              <a:buNone/>
            </a:pPr>
            <a:r>
              <a:rPr lang="en" sz="1000">
                <a:solidFill>
                  <a:schemeClr val="dk1"/>
                </a:solidFill>
              </a:rPr>
              <a:t>Additional information: Readmissions lead to $41.3B in additional hospital costs </a:t>
            </a:r>
            <a:r>
              <a:rPr lang="en" sz="1000">
                <a:solidFill>
                  <a:srgbClr val="333333"/>
                </a:solidFill>
                <a:highlight>
                  <a:srgbClr val="FFFFFF"/>
                </a:highlight>
              </a:rPr>
              <a:t>by </a:t>
            </a:r>
            <a:r>
              <a:rPr lang="en" sz="1000">
                <a:solidFill>
                  <a:srgbClr val="333333"/>
                </a:solidFill>
                <a:highlight>
                  <a:srgbClr val="FFFFFF"/>
                </a:highlight>
                <a:hlinkClick r:id="rId6"/>
              </a:rPr>
              <a:t> </a:t>
            </a:r>
            <a:r>
              <a:rPr i="1" lang="en" sz="1000" u="sng">
                <a:solidFill>
                  <a:schemeClr val="hlink"/>
                </a:solidFill>
                <a:hlinkClick r:id="rId7"/>
              </a:rPr>
              <a:t>Ron Shinkman</a:t>
            </a:r>
            <a:r>
              <a:rPr lang="en" sz="1000">
                <a:solidFill>
                  <a:srgbClr val="333333"/>
                </a:solidFill>
                <a:highlight>
                  <a:srgbClr val="FFFFFF"/>
                </a:highlight>
              </a:rPr>
              <a:t> | </a:t>
            </a:r>
            <a:r>
              <a:rPr lang="en" sz="1000"/>
              <a:t>http://www.fiercehealthcare.com/finance/readmissions-lead-to-41-3b-additional-hospital-costs</a:t>
            </a:r>
          </a:p>
          <a:p>
            <a:pPr lvl="0" rtl="0">
              <a:spcBef>
                <a:spcPts val="0"/>
              </a:spcBef>
              <a:spcAft>
                <a:spcPts val="0"/>
              </a:spcAft>
              <a:buNone/>
            </a:pPr>
            <a:r>
              <a:t/>
            </a:r>
            <a:endParaRPr sz="1400">
              <a:solidFill>
                <a:schemeClr val="dk1"/>
              </a:solidFill>
            </a:endParaRPr>
          </a:p>
          <a:p>
            <a:pPr lvl="0" rtl="0">
              <a:spcBef>
                <a:spcPts val="0"/>
              </a:spcBef>
              <a:buNone/>
            </a:pPr>
            <a:r>
              <a:t/>
            </a:r>
            <a:endParaRPr sz="1000">
              <a:solidFill>
                <a:srgbClr val="333333"/>
              </a:solidFill>
            </a:endParaRPr>
          </a:p>
          <a:p>
            <a:pPr lvl="0" rtl="0">
              <a:lnSpc>
                <a:spcPct val="125000"/>
              </a:lnSpc>
              <a:spcBef>
                <a:spcPts val="2400"/>
              </a:spcBef>
              <a:spcAft>
                <a:spcPts val="600"/>
              </a:spcAft>
              <a:buClr>
                <a:schemeClr val="dk1"/>
              </a:buClr>
              <a:buSzPct val="78571"/>
              <a:buFont typeface="Arial"/>
              <a:buNone/>
            </a:pPr>
            <a:r>
              <a:t/>
            </a:r>
            <a:endParaRPr sz="1400">
              <a:solidFill>
                <a:srgbClr val="000000"/>
              </a:solidFill>
            </a:endParaRPr>
          </a:p>
          <a:p>
            <a:pPr lvl="0" rtl="0">
              <a:spcBef>
                <a:spcPts val="0"/>
              </a:spcBef>
              <a:buNone/>
            </a:pPr>
            <a:r>
              <a:t/>
            </a:r>
            <a:endParaRPr/>
          </a:p>
          <a:p>
            <a:pPr lvl="0">
              <a:spcBef>
                <a:spcPts val="0"/>
              </a:spcBef>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pic>
        <p:nvPicPr>
          <p:cNvPr descr="readmission_cost.jpeg" id="84" name="Shape 84"/>
          <p:cNvPicPr preferRelativeResize="0"/>
          <p:nvPr/>
        </p:nvPicPr>
        <p:blipFill>
          <a:blip r:embed="rId3">
            <a:alphaModFix/>
          </a:blip>
          <a:stretch>
            <a:fillRect/>
          </a:stretch>
        </p:blipFill>
        <p:spPr>
          <a:xfrm>
            <a:off x="521350" y="90475"/>
            <a:ext cx="5772150" cy="4962525"/>
          </a:xfrm>
          <a:prstGeom prst="rect">
            <a:avLst/>
          </a:prstGeom>
          <a:noFill/>
          <a:ln>
            <a:noFill/>
          </a:ln>
        </p:spPr>
      </p:pic>
      <p:sp>
        <p:nvSpPr>
          <p:cNvPr id="85" name="Shape 85"/>
          <p:cNvSpPr txBox="1"/>
          <p:nvPr/>
        </p:nvSpPr>
        <p:spPr>
          <a:xfrm>
            <a:off x="6383550" y="3482925"/>
            <a:ext cx="2598600" cy="1354500"/>
          </a:xfrm>
          <a:prstGeom prst="rect">
            <a:avLst/>
          </a:prstGeom>
          <a:noFill/>
          <a:ln>
            <a:noFill/>
          </a:ln>
        </p:spPr>
        <p:txBody>
          <a:bodyPr anchorCtr="0" anchor="t" bIns="91425" lIns="91425" rIns="91425" tIns="91425">
            <a:noAutofit/>
          </a:bodyPr>
          <a:lstStyle/>
          <a:p>
            <a:pPr lvl="0">
              <a:spcBef>
                <a:spcPts val="0"/>
              </a:spcBef>
              <a:buNone/>
            </a:pPr>
            <a:r>
              <a:rPr b="1" lang="en" sz="1000">
                <a:solidFill>
                  <a:schemeClr val="dk1"/>
                </a:solidFill>
              </a:rPr>
              <a:t>All-Cause Readmissions by Payer and Age, 2009–2013</a:t>
            </a:r>
            <a:r>
              <a:rPr b="1" lang="en" sz="1100">
                <a:solidFill>
                  <a:schemeClr val="dk1"/>
                </a:solidFill>
              </a:rPr>
              <a:t>	</a:t>
            </a:r>
            <a:r>
              <a:rPr lang="en" sz="1100">
                <a:solidFill>
                  <a:schemeClr val="dk1"/>
                </a:solidFill>
              </a:rPr>
              <a:t>		</a:t>
            </a:r>
            <a:r>
              <a:rPr lang="en" sz="1000">
                <a:solidFill>
                  <a:schemeClr val="dk1"/>
                </a:solidFill>
              </a:rPr>
              <a:t>Marguerite L. Barrett, M.S., Lauren M. Wier, M.P.H., H. Joanna Jiang, Ph.D., and Claudia A. Steiner, M.D., M.P.H. </a:t>
            </a:r>
          </a:p>
          <a:p>
            <a:pPr lvl="0">
              <a:spcBef>
                <a:spcPts val="0"/>
              </a:spcBef>
              <a:buClr>
                <a:schemeClr val="dk1"/>
              </a:buClr>
              <a:buSzPct val="110000"/>
              <a:buFont typeface="Arial"/>
              <a:buNone/>
            </a:pPr>
            <a:r>
              <a:rPr lang="en" sz="1000">
                <a:solidFill>
                  <a:schemeClr val="dk1"/>
                </a:solidFill>
              </a:rPr>
              <a:t>https://www.hcup-us.ahrq.gov/reports/statbriefs/sb199-Readmissions-Payer-Age.pdf</a:t>
            </a:r>
            <a:r>
              <a:rPr lang="en" sz="1100">
                <a:solidFill>
                  <a:schemeClr val="dk1"/>
                </a:solidFill>
              </a:rPr>
              <a:t>	</a:t>
            </a:r>
          </a:p>
          <a:p>
            <a:pPr lvl="0">
              <a:spcBef>
                <a:spcPts val="0"/>
              </a:spcBef>
              <a:buClr>
                <a:schemeClr val="dk1"/>
              </a:buClr>
              <a:buSzPct val="100000"/>
              <a:buFont typeface="Arial"/>
              <a:buNone/>
            </a:pPr>
            <a:r>
              <a:rPr lang="en" sz="1100">
                <a:solidFill>
                  <a:schemeClr val="dk1"/>
                </a:solidFill>
              </a:rPr>
              <a:t>					</a:t>
            </a:r>
          </a:p>
          <a:p>
            <a:pPr lvl="0">
              <a:spcBef>
                <a:spcPts val="0"/>
              </a:spcBef>
              <a:buClr>
                <a:schemeClr val="dk1"/>
              </a:buClr>
              <a:buFont typeface="Arial"/>
              <a:buNone/>
            </a:pPr>
            <a:r>
              <a:t/>
            </a:r>
            <a:endParaRPr sz="1000">
              <a:solidFill>
                <a:schemeClr val="dk1"/>
              </a:solidFill>
            </a:endParaRPr>
          </a:p>
          <a:p>
            <a:pPr lvl="0">
              <a:spcBef>
                <a:spcPts val="0"/>
              </a:spcBef>
              <a:buClr>
                <a:schemeClr val="dk1"/>
              </a:buClr>
              <a:buSzPct val="100000"/>
              <a:buFont typeface="Arial"/>
              <a:buNone/>
            </a:pPr>
            <a:r>
              <a:rPr lang="en" sz="1100">
                <a:solidFill>
                  <a:schemeClr val="dk1"/>
                </a:solidFill>
              </a:rPr>
              <a:t>				</a:t>
            </a:r>
          </a:p>
          <a:p>
            <a:pPr lvl="0">
              <a:spcBef>
                <a:spcPts val="0"/>
              </a:spcBef>
              <a:buClr>
                <a:schemeClr val="dk1"/>
              </a:buClr>
              <a:buSzPct val="100000"/>
              <a:buFont typeface="Arial"/>
              <a:buNone/>
            </a:pPr>
            <a:r>
              <a:rPr lang="en" sz="1100">
                <a:solidFill>
                  <a:schemeClr val="dk1"/>
                </a:solidFill>
              </a:rPr>
              <a:t>			</a:t>
            </a:r>
          </a:p>
          <a:p>
            <a:pPr lvl="0">
              <a:spcBef>
                <a:spcPts val="0"/>
              </a:spcBef>
              <a:buClr>
                <a:schemeClr val="dk1"/>
              </a:buClr>
              <a:buSzPct val="100000"/>
              <a:buFont typeface="Arial"/>
              <a:buNone/>
            </a:pPr>
            <a:r>
              <a:rPr lang="en" sz="1100">
                <a:solidFill>
                  <a:schemeClr val="dk1"/>
                </a:solidFill>
              </a:rPr>
              <a:t>		</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Distribution of LACE scores</a:t>
            </a:r>
          </a:p>
        </p:txBody>
      </p:sp>
      <p:sp>
        <p:nvSpPr>
          <p:cNvPr id="91" name="Shape 9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92" name="Shape 92"/>
          <p:cNvPicPr preferRelativeResize="0"/>
          <p:nvPr/>
        </p:nvPicPr>
        <p:blipFill>
          <a:blip r:embed="rId3">
            <a:alphaModFix/>
          </a:blip>
          <a:stretch>
            <a:fillRect/>
          </a:stretch>
        </p:blipFill>
        <p:spPr>
          <a:xfrm>
            <a:off x="311699" y="1152474"/>
            <a:ext cx="5524774" cy="34163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Distribution of LACE scores</a:t>
            </a:r>
          </a:p>
          <a:p>
            <a:pPr lvl="0">
              <a:spcBef>
                <a:spcPts val="0"/>
              </a:spcBef>
              <a:buNone/>
            </a:pPr>
            <a:r>
              <a:t/>
            </a:r>
            <a:endParaRPr/>
          </a:p>
        </p:txBody>
      </p:sp>
      <p:sp>
        <p:nvSpPr>
          <p:cNvPr id="98" name="Shape 9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99" name="Shape 99"/>
          <p:cNvPicPr preferRelativeResize="0"/>
          <p:nvPr/>
        </p:nvPicPr>
        <p:blipFill>
          <a:blip r:embed="rId3">
            <a:alphaModFix/>
          </a:blip>
          <a:stretch>
            <a:fillRect/>
          </a:stretch>
        </p:blipFill>
        <p:spPr>
          <a:xfrm>
            <a:off x="557224" y="974949"/>
            <a:ext cx="6578799" cy="40971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Probability of Readmission by LACE</a:t>
            </a:r>
          </a:p>
        </p:txBody>
      </p:sp>
      <p:sp>
        <p:nvSpPr>
          <p:cNvPr id="105" name="Shape 10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06" name="Shape 106"/>
          <p:cNvPicPr preferRelativeResize="0"/>
          <p:nvPr/>
        </p:nvPicPr>
        <p:blipFill>
          <a:blip r:embed="rId3">
            <a:alphaModFix/>
          </a:blip>
          <a:stretch>
            <a:fillRect/>
          </a:stretch>
        </p:blipFill>
        <p:spPr>
          <a:xfrm>
            <a:off x="311700" y="1198699"/>
            <a:ext cx="6742316" cy="3944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