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72" r:id="rId4"/>
    <p:sldId id="273" r:id="rId5"/>
    <p:sldId id="274" r:id="rId6"/>
    <p:sldId id="266" r:id="rId7"/>
    <p:sldId id="268" r:id="rId8"/>
    <p:sldId id="257" r:id="rId9"/>
    <p:sldId id="258" r:id="rId10"/>
    <p:sldId id="259" r:id="rId11"/>
    <p:sldId id="260" r:id="rId12"/>
    <p:sldId id="271" r:id="rId13"/>
    <p:sldId id="267" r:id="rId14"/>
    <p:sldId id="275" r:id="rId15"/>
    <p:sldId id="276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0BB67A-2442-B448-B004-17828A0E0E2B}">
          <p14:sldIdLst>
            <p14:sldId id="256"/>
            <p14:sldId id="261"/>
          </p14:sldIdLst>
        </p14:section>
        <p14:section name="Current hospital institution: Sunny Valley" id="{100C7D4D-713B-1442-B3CC-33A5B47FBEBF}">
          <p14:sldIdLst>
            <p14:sldId id="272"/>
            <p14:sldId id="273"/>
            <p14:sldId id="274"/>
          </p14:sldIdLst>
        </p14:section>
        <p14:section name="why implement LACE?" id="{B59486F2-5E9A-5E47-B306-67CC7372A67E}">
          <p14:sldIdLst>
            <p14:sldId id="266"/>
            <p14:sldId id="268"/>
          </p14:sldIdLst>
        </p14:section>
        <p14:section name="What is LACE?" id="{39D3B7E1-5E95-0C45-956D-5F250983958B}">
          <p14:sldIdLst>
            <p14:sldId id="257"/>
            <p14:sldId id="258"/>
            <p14:sldId id="259"/>
            <p14:sldId id="260"/>
            <p14:sldId id="271"/>
          </p14:sldIdLst>
        </p14:section>
        <p14:section name="Brief report of LACE predicting readmit risk" id="{49E6FDDA-3FF0-D44D-BD92-A1CB802D0E63}">
          <p14:sldIdLst>
            <p14:sldId id="267"/>
            <p14:sldId id="275"/>
            <p14:sldId id="276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34EE"/>
    <a:srgbClr val="FFD700"/>
    <a:srgbClr val="FFA5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34"/>
    <p:restoredTop sz="94668"/>
  </p:normalViewPr>
  <p:slideViewPr>
    <p:cSldViewPr snapToGrid="0" snapToObjects="1">
      <p:cViewPr>
        <p:scale>
          <a:sx n="49" d="100"/>
          <a:sy n="49" d="100"/>
        </p:scale>
        <p:origin x="147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6CA9-2518-3D4E-8B03-D07D02880E9D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6CA9-2518-3D4E-8B03-D07D02880E9D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6CA9-2518-3D4E-8B03-D07D02880E9D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9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6CA9-2518-3D4E-8B03-D07D02880E9D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1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6CA9-2518-3D4E-8B03-D07D02880E9D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2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6CA9-2518-3D4E-8B03-D07D02880E9D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6CA9-2518-3D4E-8B03-D07D02880E9D}" type="datetimeFigureOut">
              <a:rPr lang="en-US" smtClean="0"/>
              <a:t>8/28/17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8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6CA9-2518-3D4E-8B03-D07D02880E9D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6CA9-2518-3D4E-8B03-D07D02880E9D}" type="datetimeFigureOut">
              <a:rPr lang="en-US" smtClean="0"/>
              <a:t>8/28/17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6CA9-2518-3D4E-8B03-D07D02880E9D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0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6CA9-2518-3D4E-8B03-D07D02880E9D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3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56CA9-2518-3D4E-8B03-D07D02880E9D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B4829-25B4-D343-969E-9475DFBF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6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of LACE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672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Analytics</a:t>
            </a:r>
          </a:p>
          <a:p>
            <a:endParaRPr lang="en-US" dirty="0" smtClean="0"/>
          </a:p>
          <a:p>
            <a:r>
              <a:rPr lang="en-US" dirty="0" smtClean="0"/>
              <a:t>Eric </a:t>
            </a:r>
            <a:r>
              <a:rPr lang="en-US" dirty="0" err="1" smtClean="0"/>
              <a:t>Feczko</a:t>
            </a:r>
            <a:endParaRPr lang="en-US" dirty="0" smtClean="0"/>
          </a:p>
          <a:p>
            <a:r>
              <a:rPr lang="en-US" dirty="0" smtClean="0"/>
              <a:t>Mitzi Boardman</a:t>
            </a:r>
          </a:p>
          <a:p>
            <a:r>
              <a:rPr lang="en-US" dirty="0" smtClean="0"/>
              <a:t>Aug. 25,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E –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omorbidities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1966" y="1789611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L</a:t>
            </a:r>
            <a:endParaRPr lang="en-US" sz="3600" b="1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1966" y="280293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A</a:t>
            </a:r>
            <a:endParaRPr lang="en-US" sz="3600" b="1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1966" y="386292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sz="3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1966" y="4922922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E</a:t>
            </a:r>
            <a:endParaRPr lang="en-US" sz="3600" b="1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633" y="1447355"/>
            <a:ext cx="9894562" cy="459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–  Prior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mergency room visits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1966" y="1789611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L</a:t>
            </a:r>
            <a:endParaRPr lang="en-US" sz="3600" b="1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1966" y="280293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A</a:t>
            </a:r>
            <a:endParaRPr lang="en-US" sz="3600" b="1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1966" y="386292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sz="3600" b="1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1966" y="4922922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endParaRPr lang="en-US" sz="3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1740" y="5056956"/>
            <a:ext cx="828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latin typeface="Arial" charset="0"/>
                <a:ea typeface="Arial" charset="0"/>
                <a:cs typeface="Arial" charset="0"/>
              </a:rPr>
              <a:t># ED admissions in the prior six months</a:t>
            </a:r>
            <a:endParaRPr lang="en-US" sz="36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LACE</a:t>
            </a:r>
            <a:r>
              <a:rPr lang="en-US" dirty="0" smtClean="0"/>
              <a:t> score is simply the sum of the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scores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1966" y="1789611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endParaRPr lang="en-US" sz="3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1966" y="280293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endParaRPr lang="en-US" sz="3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1966" y="3862928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sz="3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1966" y="4922922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endParaRPr lang="en-US" sz="3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Cross 7"/>
          <p:cNvSpPr/>
          <p:nvPr/>
        </p:nvSpPr>
        <p:spPr>
          <a:xfrm>
            <a:off x="2286000" y="2802934"/>
            <a:ext cx="937260" cy="914400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2278380" y="3915454"/>
            <a:ext cx="937260" cy="914400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>
            <a:off x="2286000" y="1789611"/>
            <a:ext cx="937260" cy="914400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30540" y="3001054"/>
            <a:ext cx="163068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LACE</a:t>
            </a:r>
            <a:endParaRPr lang="en-US" sz="3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097780" y="3260134"/>
            <a:ext cx="1097280" cy="655320"/>
            <a:chOff x="5097780" y="3260134"/>
            <a:chExt cx="1097280" cy="65532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97780" y="3915454"/>
              <a:ext cx="1097280" cy="0"/>
            </a:xfrm>
            <a:prstGeom prst="line">
              <a:avLst/>
            </a:prstGeom>
            <a:ln w="508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97780" y="3260134"/>
              <a:ext cx="1097280" cy="0"/>
            </a:xfrm>
            <a:prstGeom prst="line">
              <a:avLst/>
            </a:prstGeom>
            <a:ln w="508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47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implemented a simple version of 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EHR data from ~34,000 patients</a:t>
            </a:r>
          </a:p>
          <a:p>
            <a:pPr lvl="1"/>
            <a:r>
              <a:rPr lang="en-US" dirty="0" smtClean="0"/>
              <a:t>All had either 1 or 2 admissions</a:t>
            </a:r>
          </a:p>
          <a:p>
            <a:pPr lvl="1"/>
            <a:r>
              <a:rPr lang="en-US" dirty="0" smtClean="0"/>
              <a:t>High-risk readmission group defined as those who readmit within 30 days</a:t>
            </a:r>
          </a:p>
          <a:p>
            <a:r>
              <a:rPr lang="en-US" dirty="0" smtClean="0"/>
              <a:t>L/A/E were calculated as above</a:t>
            </a:r>
          </a:p>
          <a:p>
            <a:r>
              <a:rPr lang="en-US" dirty="0" smtClean="0"/>
              <a:t>For comorbidities, we calculated the “C” score for dementia and congestive heart failure only</a:t>
            </a:r>
          </a:p>
          <a:p>
            <a:pPr lvl="1"/>
            <a:r>
              <a:rPr lang="en-US" dirty="0" smtClean="0"/>
              <a:t>Wanted to capture unrelated conditions while keeping the model simple</a:t>
            </a:r>
          </a:p>
          <a:p>
            <a:pPr lvl="1"/>
            <a:r>
              <a:rPr lang="en-US" dirty="0" smtClean="0"/>
              <a:t>Just requires additional time to build in other comorbidities</a:t>
            </a:r>
          </a:p>
        </p:txBody>
      </p:sp>
    </p:spTree>
    <p:extLst>
      <p:ext uri="{BB962C8B-B14F-4D97-AF65-F5344CB8AC3E}">
        <p14:creationId xmlns:p14="http://schemas.microsoft.com/office/powerpoint/2010/main" val="14107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LACE more predictive than the individual parts?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10% of sample withheld for testing</a:t>
            </a:r>
          </a:p>
          <a:p>
            <a:r>
              <a:rPr lang="en-US" dirty="0" smtClean="0"/>
              <a:t>Logistic regression on training data performed for L/A/C/E and LACE</a:t>
            </a:r>
          </a:p>
          <a:p>
            <a:r>
              <a:rPr lang="en-US" dirty="0" smtClean="0"/>
              <a:t>Evaluated the false alarm by hit rate on the test data</a:t>
            </a:r>
          </a:p>
        </p:txBody>
      </p:sp>
    </p:spTree>
    <p:extLst>
      <p:ext uri="{BB962C8B-B14F-4D97-AF65-F5344CB8AC3E}">
        <p14:creationId xmlns:p14="http://schemas.microsoft.com/office/powerpoint/2010/main" val="12794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LACE appears to outperform individual measures, may be a better guide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70" y="1690688"/>
            <a:ext cx="5200809" cy="5200809"/>
          </a:xfrm>
        </p:spPr>
      </p:pic>
      <p:sp>
        <p:nvSpPr>
          <p:cNvPr id="5" name="Rectangle 4"/>
          <p:cNvSpPr/>
          <p:nvPr/>
        </p:nvSpPr>
        <p:spPr>
          <a:xfrm>
            <a:off x="4110830" y="3058329"/>
            <a:ext cx="685800" cy="6858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L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6478462" y="5009135"/>
            <a:ext cx="685800" cy="685800"/>
          </a:xfrm>
          <a:prstGeom prst="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0830" y="3761155"/>
            <a:ext cx="685800" cy="685800"/>
          </a:xfrm>
          <a:prstGeom prst="rect">
            <a:avLst/>
          </a:prstGeom>
          <a:solidFill>
            <a:srgbClr val="FFD70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78462" y="4323335"/>
            <a:ext cx="685800" cy="685800"/>
          </a:xfrm>
          <a:prstGeom prst="rect">
            <a:avLst/>
          </a:prstGeom>
          <a:solidFill>
            <a:srgbClr val="9F34EE"/>
          </a:solidFill>
          <a:ln>
            <a:solidFill>
              <a:srgbClr val="9F34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4110830" y="2355503"/>
            <a:ext cx="685800" cy="685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*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592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contribution of C and E scores</a:t>
            </a:r>
          </a:p>
          <a:p>
            <a:pPr lvl="1"/>
            <a:r>
              <a:rPr lang="en-US" dirty="0" smtClean="0"/>
              <a:t>Comorbidities assessed were limited</a:t>
            </a:r>
          </a:p>
          <a:p>
            <a:pPr lvl="1"/>
            <a:r>
              <a:rPr lang="en-US" dirty="0" smtClean="0"/>
              <a:t>LACE may be poor for CHF alone (Wang, 2014)</a:t>
            </a:r>
          </a:p>
          <a:p>
            <a:r>
              <a:rPr lang="en-US" dirty="0" smtClean="0"/>
              <a:t>Modeling approach used is a 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6482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envision implementing LACE within 7 months and assessing the effects of LACE on costs within a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 the tool for Sunny Valley (7 months)</a:t>
            </a:r>
          </a:p>
          <a:p>
            <a:pPr lvl="1"/>
            <a:r>
              <a:rPr lang="en-US" dirty="0" smtClean="0"/>
              <a:t>Optimize model for hospital population (5 months)</a:t>
            </a:r>
          </a:p>
          <a:p>
            <a:pPr lvl="1"/>
            <a:r>
              <a:rPr lang="en-US" dirty="0" smtClean="0"/>
              <a:t>Determine criteria for binning patient readmission risk (1 month)</a:t>
            </a:r>
          </a:p>
          <a:p>
            <a:pPr lvl="1"/>
            <a:r>
              <a:rPr lang="en-US" dirty="0" smtClean="0"/>
              <a:t>Assess validity of the tool and tweak parameters (1 month)</a:t>
            </a:r>
          </a:p>
          <a:p>
            <a:r>
              <a:rPr lang="en-US" dirty="0" smtClean="0"/>
              <a:t>Implement and assess effects of LACE on costs (5 months)</a:t>
            </a:r>
          </a:p>
          <a:p>
            <a:pPr lvl="1"/>
            <a:r>
              <a:rPr lang="en-US" dirty="0" smtClean="0"/>
              <a:t>Train staff and ensure compliance with universal SOP (2 months)</a:t>
            </a:r>
          </a:p>
          <a:p>
            <a:pPr lvl="1"/>
            <a:r>
              <a:rPr lang="en-US" dirty="0" smtClean="0"/>
              <a:t>Examine readmission/intervention rates made after implementation (3 months)</a:t>
            </a:r>
          </a:p>
        </p:txBody>
      </p:sp>
    </p:spTree>
    <p:extLst>
      <p:ext uri="{BB962C8B-B14F-4D97-AF65-F5344CB8AC3E}">
        <p14:creationId xmlns:p14="http://schemas.microsoft.com/office/powerpoint/2010/main" val="9289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hospital institution: Sunny Valley </a:t>
            </a:r>
          </a:p>
          <a:p>
            <a:r>
              <a:rPr lang="en-US" dirty="0" smtClean="0"/>
              <a:t>Why implement LACE?</a:t>
            </a:r>
          </a:p>
          <a:p>
            <a:r>
              <a:rPr lang="en-US" dirty="0" smtClean="0"/>
              <a:t>What is LACE?</a:t>
            </a:r>
          </a:p>
          <a:p>
            <a:r>
              <a:rPr lang="en-US" dirty="0" smtClean="0"/>
              <a:t>Brief study on how LACE can guide us in predicting risk of readmission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8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adapt our small rural hospital in Sunny Valley to our rapidly growing population?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 a small hospital in a small town</a:t>
            </a:r>
            <a:endParaRPr lang="en-US" dirty="0"/>
          </a:p>
          <a:p>
            <a:r>
              <a:rPr lang="en-US" dirty="0" smtClean="0"/>
              <a:t>More retirees in recent years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373" y="4036761"/>
            <a:ext cx="2686627" cy="266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adapt our small rural hospital in Sunny Valley to our rapidly growing population?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 a small hospital in a small town</a:t>
            </a:r>
          </a:p>
          <a:p>
            <a:r>
              <a:rPr lang="en-US" dirty="0" smtClean="0"/>
              <a:t>More retirees in recent years</a:t>
            </a:r>
          </a:p>
          <a:p>
            <a:r>
              <a:rPr lang="en-US" dirty="0" smtClean="0"/>
              <a:t>Large influx </a:t>
            </a:r>
            <a:r>
              <a:rPr lang="en-US" smtClean="0"/>
              <a:t>of admissions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373" y="4036761"/>
            <a:ext cx="2686627" cy="2664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869266"/>
            <a:ext cx="28702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adapt our small rural hospital in Sunny Valley to our rapidly growing population?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48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Historically a small hospital in a small town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More retirees in recent years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Large influx of admissions</a:t>
            </a:r>
          </a:p>
          <a:p>
            <a:r>
              <a:rPr lang="en-US" dirty="0" smtClean="0"/>
              <a:t>How do we handle this increased volume patients plus increased </a:t>
            </a:r>
            <a:r>
              <a:rPr lang="en-US" dirty="0" err="1" smtClean="0"/>
              <a:t>accomopanying</a:t>
            </a:r>
            <a:r>
              <a:rPr lang="en-US" dirty="0" smtClean="0"/>
              <a:t> cost? </a:t>
            </a:r>
          </a:p>
          <a:p>
            <a:pPr lvl="1"/>
            <a:r>
              <a:rPr lang="en-US" dirty="0" smtClean="0"/>
              <a:t>Treating patients with dementia increases costs 14% and these patients are 80% more likely to be readmitted (Huisani,2015)</a:t>
            </a:r>
          </a:p>
          <a:p>
            <a:pPr lvl="1"/>
            <a:r>
              <a:rPr lang="en-US" dirty="0" smtClean="0"/>
              <a:t>Aggregate costs for treating comorbid conditions (e.g. CHF) upon readmission are upwards of $5.2 billion in 2013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373" y="4036761"/>
            <a:ext cx="2686627" cy="2664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869266"/>
            <a:ext cx="28702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know who is high-risk for readmission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We need to start implementing early interventions to reduce readmission rates for high-risk patients</a:t>
            </a:r>
          </a:p>
          <a:p>
            <a:r>
              <a:rPr lang="en-US" dirty="0" smtClean="0"/>
              <a:t>We  need to provide timely, simple and accurate information to support decision making</a:t>
            </a:r>
          </a:p>
          <a:p>
            <a:r>
              <a:rPr lang="en-US" dirty="0" smtClean="0"/>
              <a:t>Goal:</a:t>
            </a:r>
            <a:endParaRPr lang="en-US" dirty="0"/>
          </a:p>
          <a:p>
            <a:pPr lvl="1"/>
            <a:r>
              <a:rPr lang="en-US" dirty="0" smtClean="0"/>
              <a:t>Invest time and resources </a:t>
            </a:r>
            <a:r>
              <a:rPr lang="en-US" dirty="0"/>
              <a:t>in patients that are likely to be readmitted (hit rate)</a:t>
            </a:r>
          </a:p>
          <a:p>
            <a:pPr lvl="1"/>
            <a:r>
              <a:rPr lang="en-US" dirty="0"/>
              <a:t>Exclude patients who are unlikely to be readmitted (false alarms)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21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LACE has reduced costs for other organizations (e.g. KP)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Hospital admissions require quick decisions that can be aided with </a:t>
            </a:r>
            <a:r>
              <a:rPr lang="en-US" b="1" dirty="0" smtClean="0"/>
              <a:t>simple</a:t>
            </a:r>
            <a:r>
              <a:rPr lang="en-US" dirty="0" smtClean="0"/>
              <a:t> LACE scores</a:t>
            </a:r>
          </a:p>
          <a:p>
            <a:r>
              <a:rPr lang="en-US" b="1" dirty="0" smtClean="0"/>
              <a:t>Informative</a:t>
            </a:r>
            <a:r>
              <a:rPr lang="en-US" dirty="0" smtClean="0"/>
              <a:t> LACE scores provide a common language to communicate across disciplines</a:t>
            </a:r>
          </a:p>
          <a:p>
            <a:r>
              <a:rPr lang="en-US" dirty="0" smtClean="0"/>
              <a:t>LACE scores are </a:t>
            </a:r>
            <a:r>
              <a:rPr lang="en-US" b="1" dirty="0" smtClean="0"/>
              <a:t>flexible</a:t>
            </a:r>
            <a:r>
              <a:rPr lang="en-US" dirty="0" smtClean="0"/>
              <a:t> and can be adapted and optimized for different institutions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ACE –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ength of Stay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1966" y="1789611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endParaRPr lang="en-US" sz="3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1"/>
          <a:stretch/>
        </p:blipFill>
        <p:spPr>
          <a:xfrm>
            <a:off x="2209403" y="2246810"/>
            <a:ext cx="8814197" cy="25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CE –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cuity of Admission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1966" y="1789611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L</a:t>
            </a:r>
            <a:endParaRPr lang="en-US" sz="3600" b="1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1966" y="280293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endParaRPr lang="en-US" sz="3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339482"/>
              </p:ext>
            </p:extLst>
          </p:nvPr>
        </p:nvGraphicFramePr>
        <p:xfrm>
          <a:off x="3556000" y="2704011"/>
          <a:ext cx="540173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933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Entered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hospital via ED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Other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endParaRPr lang="en-US" sz="3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3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4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634</Words>
  <Application>Microsoft Macintosh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Implementation of LACE</vt:lpstr>
      <vt:lpstr>Outline of talk</vt:lpstr>
      <vt:lpstr>How can we adapt our small rural hospital in Sunny Valley to our rapidly growing population?</vt:lpstr>
      <vt:lpstr>How can we adapt our small rural hospital in Sunny Valley to our rapidly growing population?</vt:lpstr>
      <vt:lpstr>How can we adapt our small rural hospital in Sunny Valley to our rapidly growing population?</vt:lpstr>
      <vt:lpstr>What do we need?</vt:lpstr>
      <vt:lpstr>Implementing LACE has reduced costs for other organizations (e.g. KP)</vt:lpstr>
      <vt:lpstr>LACE – Length of Stay</vt:lpstr>
      <vt:lpstr>LACE – Acuity of Admission</vt:lpstr>
      <vt:lpstr>LACE – Comorbidities</vt:lpstr>
      <vt:lpstr>LACE –  Prior Emergency room visits</vt:lpstr>
      <vt:lpstr>A LACE score is simply the sum of the L/A/C/E scores</vt:lpstr>
      <vt:lpstr>We implemented a simple version of LACE</vt:lpstr>
      <vt:lpstr>Is LACE more predictive than the individual parts?</vt:lpstr>
      <vt:lpstr>LACE appears to outperform individual measures, may be a better guide</vt:lpstr>
      <vt:lpstr>Limitations</vt:lpstr>
      <vt:lpstr>We envision implementing LACE within 7 months and assessing the effects of LACE on costs within a year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LACE</dc:title>
  <dc:creator>Microsoft Office User</dc:creator>
  <cp:lastModifiedBy>Microsoft Office User</cp:lastModifiedBy>
  <cp:revision>24</cp:revision>
  <dcterms:created xsi:type="dcterms:W3CDTF">2017-08-24T18:21:51Z</dcterms:created>
  <dcterms:modified xsi:type="dcterms:W3CDTF">2017-08-28T19:57:07Z</dcterms:modified>
</cp:coreProperties>
</file>